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28"/>
  </p:normalViewPr>
  <p:slideViewPr>
    <p:cSldViewPr snapToGrid="0" snapToObjects="1">
      <p:cViewPr varScale="1">
        <p:scale>
          <a:sx n="118" d="100"/>
          <a:sy n="118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ustomXml" Target="../customXml/item1.xml"/><Relationship Id="rId24" Type="http://schemas.openxmlformats.org/officeDocument/2006/relationships/customXmlProps" Target="../customXml/itemProps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8673" y="1155816"/>
            <a:ext cx="10374351" cy="3416184"/>
          </a:xfrm>
        </p:spPr>
        <p:txBody>
          <a:bodyPr>
            <a:normAutofit/>
          </a:bodyPr>
          <a:lstStyle/>
          <a:p>
            <a:r>
              <a:rPr lang="en-US" altLang="zh-CN" dirty="0"/>
              <a:t>Do As I Can, Not As I Say: Grounding Language in Robotic Affordance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63161" y="6027428"/>
            <a:ext cx="4713249" cy="942084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1800" dirty="0"/>
              <a:t>He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Zhi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CSE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SYSU</a:t>
            </a:r>
            <a:endParaRPr kumimoji="1" lang="en-US" altLang="zh-CN" sz="1800" dirty="0"/>
          </a:p>
          <a:p>
            <a:pPr algn="r"/>
            <a:r>
              <a:rPr kumimoji="1" lang="en-US" altLang="zh-CN" sz="1800" dirty="0"/>
              <a:t>Email: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hezh58@mail2.sysu.edu.cn</a:t>
            </a:r>
            <a:r>
              <a:rPr kumimoji="1" lang="zh-CN" altLang="en-US" sz="1800" dirty="0"/>
              <a:t> </a:t>
            </a:r>
            <a:endParaRPr lang="en-US" altLang="zh-CN" sz="1800" dirty="0"/>
          </a:p>
          <a:p>
            <a:pPr algn="r"/>
            <a:endParaRPr kumimoji="1" lang="zh-CN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 altLang="zh-CN"/>
              <a:t>Model architecture</a:t>
            </a:r>
            <a:r>
              <a:rPr lang="zh-CN" altLang="en-US"/>
              <a:t>——</a:t>
            </a:r>
            <a:r>
              <a:rPr lang="en-US" altLang="zh-CN"/>
              <a:t>Agent</a:t>
            </a:r>
            <a:endParaRPr lang="en-US" altLang="zh-CN"/>
          </a:p>
        </p:txBody>
      </p:sp>
      <p:pic>
        <p:nvPicPr>
          <p:cNvPr id="7" name="图片 6" descr="截屏2022-09-18 下午3.01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835" y="1407795"/>
            <a:ext cx="8315325" cy="4784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49215" y="6421120"/>
            <a:ext cx="7115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《Bc-z:Zero-shot task generalization with robotic imitation learning》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 altLang="zh-CN"/>
              <a:t>Model architecture</a:t>
            </a:r>
            <a:r>
              <a:rPr lang="zh-CN" altLang="en-US"/>
              <a:t>——</a:t>
            </a:r>
            <a:r>
              <a:rPr lang="en-US" altLang="zh-CN"/>
              <a:t>Agent</a:t>
            </a:r>
            <a:endParaRPr lang="en-US" altLang="zh-CN"/>
          </a:p>
        </p:txBody>
      </p:sp>
      <p:pic>
        <p:nvPicPr>
          <p:cNvPr id="7" name="图片 6" descr="截屏2022-09-18 下午3.01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835" y="1407795"/>
            <a:ext cx="8315325" cy="4784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49215" y="6421120"/>
            <a:ext cx="7115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《Bc-z:Zero-shot task generalization with robotic imitation learning》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5" y="247015"/>
            <a:ext cx="4988560" cy="28232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Model architecture</a:t>
            </a:r>
            <a:r>
              <a:rPr lang="zh-CN" altLang="en-US">
                <a:sym typeface="+mn-ea"/>
              </a:rPr>
              <a:t>——</a:t>
            </a:r>
            <a:r>
              <a:rPr lang="en-US" altLang="zh-CN">
                <a:sym typeface="+mn-ea"/>
              </a:rPr>
              <a:t>LLM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1875" y="2116455"/>
            <a:ext cx="1115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2400"/>
              <a:t>PaLM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031875" y="2923540"/>
            <a:ext cx="635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2400"/>
              <a:t>FLAN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2889885" y="2969260"/>
            <a:ext cx="656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《</a:t>
            </a:r>
            <a:r>
              <a:rPr lang="zh-CN" altLang="en-US">
                <a:sym typeface="+mn-ea"/>
              </a:rPr>
              <a:t>FINETUNED LANGUAGE MODELS ARE ZERO-SHOT LEARNERS</a:t>
            </a:r>
            <a:r>
              <a:rPr lang="zh-CN" altLang="en-US"/>
              <a:t>》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89885" y="2208530"/>
            <a:ext cx="5401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《</a:t>
            </a:r>
            <a:r>
              <a:rPr lang="en-US" altLang="zh-CN"/>
              <a:t>PaLM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Scaling Language Modeling with Pathways</a:t>
            </a:r>
            <a:r>
              <a:rPr lang="zh-CN" altLang="en-US"/>
              <a:t>》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Experiment/Result</a:t>
            </a:r>
            <a:endParaRPr lang="en-US" altLang="zh-CN"/>
          </a:p>
        </p:txBody>
      </p:sp>
      <p:pic>
        <p:nvPicPr>
          <p:cNvPr id="4" name="图片 3" descr="截屏2022-09-18 下午3.18.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99870"/>
            <a:ext cx="4023360" cy="3079115"/>
          </a:xfrm>
          <a:prstGeom prst="rect">
            <a:avLst/>
          </a:prstGeom>
        </p:spPr>
      </p:pic>
      <p:pic>
        <p:nvPicPr>
          <p:cNvPr id="5" name="图片 4" descr="截屏2022-09-18 下午3.19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160" y="4377690"/>
            <a:ext cx="7957820" cy="2185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Experiment/Result</a:t>
            </a:r>
            <a:endParaRPr lang="zh-CN" altLang="en-US"/>
          </a:p>
        </p:txBody>
      </p:sp>
      <p:pic>
        <p:nvPicPr>
          <p:cNvPr id="4" name="图片 3" descr="截屏2022-09-18 下午3.20.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7990" y="1370965"/>
            <a:ext cx="8118475" cy="2600960"/>
          </a:xfrm>
          <a:prstGeom prst="rect">
            <a:avLst/>
          </a:prstGeom>
        </p:spPr>
      </p:pic>
      <p:pic>
        <p:nvPicPr>
          <p:cNvPr id="5" name="图片 4" descr="截屏2022-09-18 下午3.22.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" y="3919855"/>
            <a:ext cx="5092700" cy="2823845"/>
          </a:xfrm>
          <a:prstGeom prst="rect">
            <a:avLst/>
          </a:prstGeom>
        </p:spPr>
      </p:pic>
      <p:pic>
        <p:nvPicPr>
          <p:cNvPr id="6" name="图片 5" descr="截屏2022-09-18 下午3.22.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3971925"/>
            <a:ext cx="4760595" cy="2673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38200" y="1685290"/>
            <a:ext cx="3216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plan success rate</a:t>
            </a:r>
            <a:endParaRPr lang="zh-CN" altLang="en-US" sz="24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Experiment/Result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2306955"/>
            <a:ext cx="34182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execution success rate</a:t>
            </a:r>
            <a:endParaRPr lang="zh-CN" altLang="en-US" sz="2400"/>
          </a:p>
        </p:txBody>
      </p:sp>
      <p:pic>
        <p:nvPicPr>
          <p:cNvPr id="9" name="图片 8" descr="IMG_25A2B5122937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0" y="2888615"/>
            <a:ext cx="8855710" cy="36531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to do next?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32325" y="2432685"/>
            <a:ext cx="29279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Sparse reward! 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4063365" y="3328035"/>
            <a:ext cx="43516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No middle-step reward!</a:t>
            </a:r>
            <a:endParaRPr lang="en-US" altLang="zh-CN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Code/Dataset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32180" y="2717800"/>
            <a:ext cx="11086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/>
              <a:t>https://github.com/google-research/google-research/tree/master/saycan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932180" y="3450590"/>
            <a:ext cx="8799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400"/>
              <a:t>https://github.com/say-can/say-can.github.io/tree/main/data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91863" y="2383971"/>
            <a:ext cx="776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LLM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no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experience,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but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knowledge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5188" y="3527362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Robot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no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knowledge,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but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experience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0806" y="1371599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LLM</a:t>
            </a:r>
            <a:r>
              <a:rPr kumimoji="1" lang="zh-CN" altLang="en-US" sz="3200" dirty="0"/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Say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knowledge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3737716" y="2483409"/>
            <a:ext cx="4658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Robot</a:t>
            </a:r>
            <a:r>
              <a:rPr kumimoji="1" lang="zh-CN" altLang="en-US" sz="3200" dirty="0"/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Can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do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experience</a:t>
            </a:r>
            <a:endParaRPr kumimoji="1"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5018314" y="1957107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</a:rPr>
              <a:t>+</a:t>
            </a:r>
            <a:endParaRPr kumimoji="1"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rot="5400000">
            <a:off x="5018313" y="307270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</a:rPr>
              <a:t>=</a:t>
            </a:r>
            <a:endParaRPr kumimoji="1"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0325" y="3808366"/>
            <a:ext cx="1802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err="1">
                <a:solidFill>
                  <a:srgbClr val="FF0000"/>
                </a:solidFill>
              </a:rPr>
              <a:t>SayCan</a:t>
            </a:r>
            <a:endParaRPr kumimoji="1" lang="en-US" altLang="zh-CN" sz="4000" dirty="0" err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1229" y="5022260"/>
            <a:ext cx="95358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SayCan</a:t>
            </a:r>
            <a:r>
              <a:rPr lang="en-US" altLang="zh-CN" sz="2400" dirty="0"/>
              <a:t> is to ground large language models through value functions——affordance functions that capture the log likelihood that a particular skill will be able to succeed in the current state.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6630" y="1472565"/>
            <a:ext cx="47872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kumimoji="1" lang="en-US" altLang="zh-CN" sz="2400" dirty="0" err="1">
                <a:sym typeface="+mn-ea"/>
              </a:rPr>
              <a:t>i: </a:t>
            </a:r>
            <a:r>
              <a:rPr kumimoji="1" lang="en-US" altLang="zh-CN" sz="2400" dirty="0">
                <a:sym typeface="+mn-ea"/>
              </a:rPr>
              <a:t>Instruction</a:t>
            </a:r>
            <a:endParaRPr kumimoji="1" lang="en-US" altLang="zh-CN" sz="2400" dirty="0"/>
          </a:p>
          <a:p>
            <a:pPr marL="0" indent="0" algn="l">
              <a:buNone/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How would you put an apple on the table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？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8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545" y="2522855"/>
            <a:ext cx="209550" cy="1695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8060" y="2367280"/>
            <a:ext cx="45631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400"/>
              <a:t> : action in Robot action space</a:t>
            </a:r>
            <a:endParaRPr lang="en-US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1818005" y="2840990"/>
            <a:ext cx="3556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:action natural language description</a:t>
            </a:r>
            <a:endParaRPr lang="en-US" altLang="zh-CN"/>
          </a:p>
        </p:txBody>
      </p:sp>
      <p:pic>
        <p:nvPicPr>
          <p:cNvPr id="16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80" y="2926715"/>
            <a:ext cx="162560" cy="1962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158365" y="3239135"/>
            <a:ext cx="1468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Find an apple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58365" y="3618865"/>
            <a:ext cx="1304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Find a coke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58365" y="4026535"/>
            <a:ext cx="1852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Pick up the apple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58365" y="4430395"/>
            <a:ext cx="201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Place the apple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58365" y="48342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......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88060" y="5126990"/>
            <a:ext cx="30848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400"/>
              <a:t>s: environment state</a:t>
            </a:r>
            <a:endParaRPr lang="en-US" altLang="zh-CN" sz="2400"/>
          </a:p>
        </p:txBody>
      </p:sp>
      <p:pic>
        <p:nvPicPr>
          <p:cNvPr id="26" name="图片 25" descr="截屏2022-09-18 下午2.19.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15" y="5632450"/>
            <a:ext cx="1284605" cy="1045210"/>
          </a:xfrm>
          <a:prstGeom prst="rect">
            <a:avLst/>
          </a:prstGeom>
        </p:spPr>
      </p:pic>
      <p:pic>
        <p:nvPicPr>
          <p:cNvPr id="27" name="图片 26" descr="截屏2022-09-18 下午2.21.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730" y="5634355"/>
            <a:ext cx="1376045" cy="1077595"/>
          </a:xfrm>
          <a:prstGeom prst="rect">
            <a:avLst/>
          </a:prstGeom>
        </p:spPr>
      </p:pic>
      <p:pic>
        <p:nvPicPr>
          <p:cNvPr id="28" name="图片 27" descr="截屏2022-09-18 下午2.21.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000" y="5607050"/>
            <a:ext cx="1377950" cy="11049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369175" y="60686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......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487410" y="5970905"/>
            <a:ext cx="457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+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45245" y="5574665"/>
            <a:ext cx="1509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Gripper Height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945245" y="5908675"/>
            <a:ext cx="1576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Rotation to Go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933815" y="6207125"/>
            <a:ext cx="1504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Closure to Go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945245" y="64725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......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6" name="标题 35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15440" y="1736090"/>
            <a:ext cx="18567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LLM provides</a:t>
            </a:r>
            <a:endParaRPr lang="en-US" altLang="zh-CN" sz="2400"/>
          </a:p>
        </p:txBody>
      </p:sp>
      <p:pic>
        <p:nvPicPr>
          <p:cNvPr id="5" name="334E55B0-647D-440b-865C-3EC943EB4CBC-3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4255" y="1570990"/>
            <a:ext cx="1680210" cy="625475"/>
          </a:xfrm>
          <a:prstGeom prst="rect">
            <a:avLst/>
          </a:prstGeom>
        </p:spPr>
      </p:pic>
      <p:pic>
        <p:nvPicPr>
          <p:cNvPr id="7" name="图片 6" descr="截屏2022-09-18 下午2.30.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" y="2282825"/>
            <a:ext cx="10058400" cy="3381375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92860" y="1889760"/>
            <a:ext cx="3747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Agent (Robot, etc) provides</a:t>
            </a:r>
            <a:endParaRPr lang="en-US" altLang="zh-CN" sz="2400"/>
          </a:p>
        </p:txBody>
      </p:sp>
      <p:pic>
        <p:nvPicPr>
          <p:cNvPr id="5" name="334E55B0-647D-440b-865C-3EC943EB4CBC-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2390" y="1833880"/>
            <a:ext cx="2183130" cy="516255"/>
          </a:xfrm>
          <a:prstGeom prst="rect">
            <a:avLst/>
          </a:prstGeom>
        </p:spPr>
      </p:pic>
      <p:pic>
        <p:nvPicPr>
          <p:cNvPr id="6" name="图片 5" descr="截屏2022-09-18 下午2.37.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" y="2580005"/>
            <a:ext cx="11008360" cy="245554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334E55B0-647D-440b-865C-3EC943EB4CBC-5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3555" y="1875155"/>
            <a:ext cx="6105525" cy="455930"/>
          </a:xfrm>
          <a:prstGeom prst="rect">
            <a:avLst/>
          </a:prstGeom>
        </p:spPr>
      </p:pic>
      <p:pic>
        <p:nvPicPr>
          <p:cNvPr id="5" name="334E55B0-647D-440b-865C-3EC943EB4CBC-6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555" y="2657475"/>
            <a:ext cx="5480050" cy="710565"/>
          </a:xfrm>
          <a:prstGeom prst="rect">
            <a:avLst/>
          </a:prstGeom>
        </p:spPr>
      </p:pic>
      <p:pic>
        <p:nvPicPr>
          <p:cNvPr id="7" name="图片 6" descr="截屏2022-09-18 下午2.54.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3707765"/>
            <a:ext cx="8622030" cy="187960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2-09-18 下午2.55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17015"/>
            <a:ext cx="10058400" cy="487616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 altLang="zh-CN"/>
              <a:t>Model architecture</a:t>
            </a:r>
            <a:r>
              <a:rPr lang="zh-CN" altLang="en-US"/>
              <a:t>——</a:t>
            </a:r>
            <a:r>
              <a:rPr lang="en-US" altLang="zh-CN"/>
              <a:t>Agent</a:t>
            </a:r>
            <a:endParaRPr lang="en-US" altLang="zh-CN"/>
          </a:p>
        </p:txBody>
      </p:sp>
      <p:pic>
        <p:nvPicPr>
          <p:cNvPr id="4" name="图片 3" descr="截屏2022-09-18 下午2.59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165" y="1382395"/>
            <a:ext cx="7724775" cy="51390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10125" y="6448425"/>
            <a:ext cx="7390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《Mt-opt: Continuous multi-task robotic reinforcement learning at scale》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hIQnBJRnhkIiwKICAgIkxhdGV4SW1nQmFzZTY0IiA6ICJpVkJPUncwS0dnb0FBQUFOU1VoRVVnQUFBQzRBQUFBbEJBTUFBQURQVU1iSEFBQUFNRkJNVkVYLy8vOEFBQUFBQUFBQUFBQUFBQUFBQUFBQUFBQUFBQUFBQUFBQUFBQUFBQUFBQUFBQUFBQUFBQUFBQUFBQUFBQXYzYUI3QUFBQUQzUlNUbE1BSW9uTjc5MUVFS3N5Vkx0bWRwbTBySHJZQUFBQUNYQklXWE1BQUE3RUFBQU94QUdWS3c0YkFBQUJZMGxFUVZRb0ZXV1NTMUxDUUJDR0p3U0pDZ29MOTFMbEFhQXFwVnZadUk0YjNZWWJSRStBYXpmeEJuQUVEMkJWdkFIZUFHOFExT0JiZi91UmlVbm9SVCsrN2tuM2RNWVlFdWNnUUVWV1k4WmVYSUVjakpqdnJXRXNDYmZXTWZyRXAwQjI1aC9DSnpuT1dQdlhoTDBBZHoxak9pL2tHL2VidFlpTGM3YnRaOWJkRDlZaWl5OHgzVmMyVTI0bzR1QldiQ1JrUGxKSzUxZnFwVU8yc1JhUkZ6MHBEL3BzUTlIc3hUUFdaZ3RqTnJobnpYS3BwZ0cyTGN3MExIUlR4dC9SVXdXbE5qTCtKbTVLak4xVXh0OUFyOFpsZzJhQ2l5cmZ4cEJCSk4xTHFiWnMxaXpxZktLRHBIVStVSkRVZVNEam03RFd0d01aMzZBMnZ3c1puL2k0TkF6LzRpWEhIdkJRNGJIK0hPSlhaVzdySE9qMWJLNlI5Nk84Zk0veUpqSnhpV3YvUERISHUzckFyNjFsRytKVHd6QS9xQkU5MERmMWtzckYyc1VZQStCUksxanZ3ejZEQ0RqOTUzUFlOWGFSdno1SlJ2akppM1lyQzJxYzJLMTR5VkZlOFFldm1OT3RVTFg0aEFBQUFBQkpSVTVFcmtKZ2dnPT0iCn0K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2JGOWNjR2tnWEYwPSIsCiAgICJMYXRleEltZ0Jhc2U2NCIgOiAiaVZCT1J3MEtHZ29BQUFBTlNVaEVVZ0FBQUR3QUFBQklCQU1BQUFCWVlZdVdBQUFBTUZCTVZFWC8vLzhBQUFBQUFBQUFBQUFBQUFBQUFBQUFBQUFBQUFBQUFBQUFBQUFBQUFBQUFBQUFBQUFBQUFBQUFBQUFBQUF2M2FCN0FBQUFEM1JTVGxNQUlrUlVab21acTgzZDd6SjJ1eEREc25ickFBQUFDWEJJV1hNQUFBN0VBQUFPeEFHVkt3NGJBQUFCOEVsRVFWUklEZTJWTzA4Q1FSQ0FoNWNnNzliQ0hJbWRqZndEYU94TXRMS1Z6bEpiSzJtdHpzSWVUQ3hOb0xhQmZ3RC9BRm9Uay9NdEVIV2NtZVVPUE5ocGpJbUZXOXpOenJldjJabWRBUUNJYkd3Zm5yWGFKQzFya1JaeXMrR1lVRncyVTNRNyt5N2l5SW9CNG9ndkNxYjFIeFdjUmJ4WGNBNnhydUFDNHA2Q080Z2xCZmZRYmpaTkc2aG1nMjUyNWsrYlBWUnU1WmZOL2xTMkptK2ZLNWk4WFZNd2VidXNZUEwyVU1FREhDdVV2UDJxWVBMMms0SXB5UC9OWHJpZkgzdTd1ckRrVEVIZUxzNTZDOUlBSnd1Nk9RWGkyMXd2TEpLM24wbVg2SWFCNlpPM0gwaHk2cVliUFRFWlZyNlRQcERaVFNLOW11RDhZSTV5RktVUmo0bTRKcFRYdmxGYTEwR3NFamFoUEUzdC9waHhHYllrMGNkTXZyN0ZpeUpFMkZDblNSOXFGY2w0dVhmcHVGZjB5N0tobGJvb29DUFk0OU5EZHNMM2wySkRqL2hBMUR6QnZiN0lNa2lHdWwxV0FCc0drRytWV0Y2WDcyNlRSUDlSMHEyMUlmbEJHcis1dEc0MHlOQTlyT2RQTDMxR1ZZMG5ab082UldXbUlVZWFqa2p3RmF3RUdPN2NVWGMyR2RMOG1sTXpQSWRZclBCclRnZDdoeWk0L0pvTC9zbkROQ092MmNOdUdKaCtVcEtZWTh0Vm5nREhWdGNPWkZmSFZoVmI0bm5Qa203aXBtUVZMT0diTnBWNjFaSUpkeVZ1NlZLWFcrYWFJMGNSSlFMQ3hqZW10OW1RQUExVDJMdzJxaHZ6L3dJajEwWi9NbDU1Y1FBQUFBQkpSVTVFcmtKZ2dnPT0iCn0K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2NDaHNYMXh3YVNCOElHa3BJRnhkIiwKICAgIkxhdGV4SW1nQmFzZTY0IiA6ICJpVkJPUncwS0dnb0FBQUFOU1VoRVVnQUFBTjhBQUFCVEJBTUFBQUR0cGMrOEFBQUFNRkJNVkVYLy8vOEFBQUFBQUFBQUFBQUFBQUFBQUFBQUFBQUFBQUFBQUFBQUFBQUFBQUFBQUFBQUFBQUFBQUFBQUFBQUFBQXYzYUI3QUFBQUQzUlNUbE1BTXJ2djNhdG16WWtpRUhaRVZKa1ZwS09QQUFBQUNYQklXWE1BQUE3RUFBQU94QUdWS3c0YkFBQUlxVWxFUVZSb0JaMWFPMjhyeHhWZWlwUXVINklvSUVWS0VuQm5CS0FRWHh1NE1aQlZFU1JBbWxXQU5DNE1DbWxzd0lVVUlJRGRVWC9BSnVHa0RoZndCVkxjZ3ZvSEpCS2tTeURCU1M4MUx0SllONkd1SmR1SlQ3NTVuWG5zN0M3aExUUXo1NXc1Mzh5Wjg1aGRLa25xbjMrdTYyVzBSUHVuVWRIT1cxRnlDZkZnTXkvaEZNa0RLdElFSlJ2RjZWSHE1TjlSY3BTNHBEeEtmLzRRcDhlRWQyZ2RJOGRwQzRwYm81UCtNajRoUXAxK1pZaWR2Ny8veGUvU1F6T010V1dBeWZBK2o4bEhhTHQwb2FtZGxNVHovUUQ3ZEI1UkhpUE4vbU9vZllsWDRoVmFxSFNIeWV5VjBWUGQ3dE0zTFBEQkoxT2lCeDdHT2lIZ2V3OXJMZGFpeTlpRUF1MHpPblZvZTBTUHpyRFlEUUIzaWI3V1FoM2F6dG1uM281ZzFmOFdVUnhLQUhoRzlLM2hydTVOcjZyZDR4VktxUjdSeXlyeEpBREVFYkNQTjluN3FqUXM2ZFpsNzFDTnN3V0FjRE5qMG1Sdks1dE8vTXd4b0pwbEJvQmpWejd6VHNmZGgrMDM2RHM3UUc5SU5Xa25BUHk5NjJNM2RPMHBpdzEybktBUS9CVlZoMkY0aHNuZmNxdTJSVWQyVU5JYitrZVlqR3ZDc0FEbzZ1MVpqM1hKWG44Y0pMSzZNS3dFN05MR1V4NFpkTW1QblVaZEdGWUNKcFBhUSt5NVo0NEYxWVpoTmVCVlRVd2xTY3RHa2R4L2JSaFdBdzRDZFVXYkRvTWwxWVpoTmVCT1lMQWk0RjBRNXJWaFdBMjRGN2hFRVRBTWM0UmhYcFJ5S1VIZ3U2d2s2ZFJVNzJRL0RQUGFNS3plWVpMVjFNUjJHT2ExWVZnRE9LR1IzblBqdGZ0ZnllN2VhNXVQNXNZUVQ0SkRyZzlERC9EejlNMjFVYVhhTXk1dXMwMUtyNFA0SXQxazlDclhZZ1A2bis2cEJtRm83eHNlaHdmT0dmNlFubEp3anhtYUN0WGJyUHVFZTF3amZad24vekRVNUlwN1NpSEM4SmhWeHpzV2NKLytsWndGcVhoZ3l2RVFWWEpNSjhucXU5ejFwUmxiUUdsSEdON0djWmhxQVlld3ppQlljY3RzZVh5WkpEUDZ1cTF5M1l4K29oU01ndzBoREs5WmRieGpBVk9JdG9qdm1GSjhWNmZ2amloeVovUTRVL2VxcFZsSHlrNmx0TmVIb1hXYUExRzVCMEY5T05CeEpwblFwbXNSam1vdUVVSUxqbXN6aFFVY0N2ZGFCb2tDWGljMUQ4VE9abHg2c0k1YkFZakVjQ2xhZmlpNGNERERkdGlrNHdzUXI0TE1nVnZtV3NoZUhlSFBoTzg3V0ljZ2lFUnpLbHJ6SUF6OU1ERU1weldBRGJtVlNXQlNhRGdWd25lMytKTXlFOWRyZWJkRHV3YURueTNDa0UxNklMMkZBcWVCelM2RXV1dzZTYnIyamd3Z3VaTzJPVlFOdVVVWU1tQlRhSUFGQTVNUVlrOWc1WklwdDRVeGdMNUZrK0FzNTZJMXp4Wmh5SUREbDVpRkZZckdlZFE5dWkrMkQrMUhtb00za0VmUlJadHJrbXlHOVdISWdLdGJUSUdUaXNaNUZHRGpSeUMxMUc0RkV3dVQxOThRRUlHVEMzN1ZZNXptejhJMm1IRG9DeE1kR3dKV2M2cjd3Slk3QkhCdTJLTGRJZ3g1aDNKZVZvamJsTTJZM05nREE3Wjg1WGtTUk5FV1llZ0J3aWVsTHppTGRnRHZPQ3BFdU1xWHdBQndtekQwQU9GOHhnOE5abWE5Q0dYUVVHZWtrbndBdUUwWWVvQk41U0pHcldqdERoR0cvT1k0MXQ0Y25DR0d4KzdrYU44NGpXRENVcWVCVU1vcUVLT3FWRUNDU0ZXSndFc0hCU2NQdEltaEN6Z0pmQUJzQytpRUljNUtyU3dBSEJZWFhFUjBBY21la2hHMFJrWW9qRFFWWjYweVRKQnBWcHBzSmtkYkJ4QVpVdnFlSzJkUmxyWVVBVnU5TXdGNTdVaVByUjg3MUtEckFNTG5UTzR5UXZDVUU5Mi9zVWtCMkNybDRseXZqU2phaUlVY3J1NDZnQXV1ZHl4bXFnVUlkL2FBWWJwaktXS3FsNUxIU1BoeCsxSU5TLzQ2Z1BvSS9wcGJVYWZDWnJaeVpjWTVZSUFMSzR3d0ZHRzhPRmVrL1YrVGZUWWpJK2NBNnNTV0hScWVMRWxyTlhLcUlYWmlYbnU5T0VBWUhrRllsZ0dVdExHRlEwK2RBZGdXRUhwRVltdTRyOWxZOUZ3Qk9tRUkzelFSbWJtdmg4Z2JKeENlWHNzWmYvRHdiQXF6Z05EekRVVGJuTUF3QUUzT2xxWHZwZTR1ckNISHJwdUJmZ29SVlVBNnFRZDRyMVlCdGdYRUFrY2dOTjNRMkdIamdXdnk3TlMrTXEza0dqRkxQRmZTai92cWE5Snordms4NlFockxZNGsxL3l4Z0hxQjhvSm11RTJTaFZaTTQxUUs0ejR6Zkg3M0VJUWJhWTRkVlhDbWI0SFNFOWE2T1JkTWZpd2dGcGlEUEQxbG5yZ0NtTU0rNHcrdm41SDkwWURmUGNTY29RUmNTa1AwcE13VEVTWjNKNDVDMTZRM01rLzBYWitCRG1QSENaSHluMjdHTGlQdUdzNkpMeVhnYWlUMEsxajVkM3BaQWppVWdkWXlXNUpTWit3VUtUM01wRzJlMCthUU5iVGRaSWF3UURTa2E4SDlWUDQ5TzBMWFMwYnVEZ2R5dFhjanlQQXpNWmtOS2VleEpjNXpQNVB2cFZvQ2lXSE93b2lydzJUWGZSdWFub2piK1pvbFJNZWVZVnZzc0gyZnUreFVPam9vSXJGMzB0OG1qWWt0dzBMUVM2WXJPdTlPbnRuNUhiRzVYbkF2czRENGdqQnZqTDJmUjdEbVhNMUg1WHVaZkVyM1JHOXJpcUt6Q2NRUXE4cXNRNG43TW1RUHlnSC9CSDJ2SUdLZkhrY2N3dkE4U1Q1UG43NXJ1YUozeFljc1JpK21ENWVpMVU5VFpNQW41WURKYjhLUENqdHN2NFd0aGthZGJKdkZFbXI1TitMUW02Vm5hQVc1dCtSRWdqQThaTExUYWJ0eDRkQmxkeW84ZmxEcXBhRTR4aXUrK1NNTUkzejVTaFdsQzJKRExuY1p2TE02VGxPY21mRzJVbHNOZmJGSnNBR0h1MHZIR0MxNDBZcFZCZGhobjRuY3liWG1oVnVnTkUwMzZoZU5VS0FLOElBOUluYS9VbW9QbkVUbjQrR2J3RFVvQzN0M2wvd3F3Q1dOdEE0WmhycnZOOTB5VzRzN2JRNVptLy9WeENyQUdSK2hDa01mU28rc1VNRGVVd2VpTXFibFZRQjJyY3NqREMvc0hLL1hNdW5XbzJMUUpQa09pVXRzN3JJcUFOc2NoZmdJVmVxTSszelFybHIwejFScHd5M0Z6VDQ0MDNrZ3lNT0Z5ZHp5RTAzTzlLQno1MVZReTV3cS8wVkJHVm1pY0tKU3dDbi8xb1ZKdmwxY0RhMGcwQXd2MHprdHMrc1dySExBUGZQSjhNVVhVd0QrK011UGpTcS9MZnNsOVM5dks3a2Y2RmJQS2dkY21xeDdCemo1K0VBOHV2RnJLTlBqblhMQXNicCs0ZlEzVDMveDRjL2VzRDRiYU9xVko1dEFVZ3hMQVE5S2ppYWlZOXNmNE9YVVVzQ1Zlem1Kb0Rpa2RtbVFPa0ttV3diWUw0dG5NOUZ0Vi95NXdhWEcrMlgvYlRJVTFYcmJwODg1c0g1R3lmL1RkUDMwVUtmbmo2WEJYSmpaRDI1RldxRDdEa3YrSDEwTStTRE9nUGttQUFBQUFFbEZUa1N1UW1DQyIKfQo=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2NDaGpYMXh3YVNCOElHeGZYSEJwTENCektTQmNYUT09IiwKICAgIkxhdGV4SW1nQmFzZTY0IiA6ICJpVkJPUncwS0dnb0FBQUFOU1VoRVVnQUFBVjhBQUFCVEJBTUFBQURLTGhsOUFBQUFNRkJNVkVYLy8vOEFBQUFBQUFBQUFBQUFBQUFBQUFBQUFBQUFBQUFBQUFBQUFBQUFBQUFBQUFBQUFBQUFBQUFBQUFBQUFBQXYzYUI3QUFBQUQzUlNUbE1BTXJ2djNhdG16WWtpRUhaRVZKa1ZwS09QQUFBQUNYQklXWE1BQUE3RUFBQU94QUdWS3c0YkFBQUxvVWxFUVZSb0JiVmJ6MjlqUngxL1Rod250bU1ucUgrQUl4VU9JSkJEZHlscWUzaUJyWXJFRDNrcjljSUJ4UWVRUUJ3U1VCR0xPRGhveitDb3dBbUpXTjJWT0d5RkZ5U0U2TVVXRlVkSUJGUWNuUU1WRWhMMVVyc2tiYmM3Zk9iMzkvdCsrTDI4dXUvZ04vT2R6OHg4WnVZN24vbSsyV3dRWkQ5L0gyZGpHT0wyT2N0KzhFejF5YXUwMFp3ZFh3VU9ySGh3eFFxWjhNNU9Kc1FEOXYvcjA3bFNOZkZ1THR3VlFIY3ZCcm5SSzJLY0c2dUJWZkhPRld0a3dxdmhGek14RnREN24wM2xmVlBDMVQ5Lzg0MFh3KzI4VlZOeHJma2d0WXdYcklramJzak9FY0xWVU1qbmd4TnVpTVBzamhXaS8xWk9vSWNSd2czRlYvaXl3cW4rMi9tcWJoYllRSVJ3OE8yZjlJUzR5TmZYUWxSWjNGOVliZ3Z2aUs1TjVuNVR3a0ZRRWVJeWQ5VjBZRlhrRTZ0ZWdkbmhoT0VWRDlONTVDOFp6Zk5nSzBVVWloT3VpK1djSTZ1NWR2OVFuT2NaRjhkd3dpc2k5d2JuelVSeWxWdytzUzhHa1hvNXNwendsc2cxTmRudGRuSjRaMGs4eW00b2h1Q0VXK0xLUjJXc1JXV1lpTFBrQW1KZEtTQnFRY0FKajhReVpCaWt5bUtYVUV0T3RvcTRjSVJ3ZXlreURINTE4VjR5UzJKdEZ6cFUrUXd2UjRaQnFpWm1oRnBpc2laeWFWKzBMaU5jV3BJTW81UDlUQ2V1Rnp1akdPRmx5VEFJbjJicVk3bklzUkhaZE11U1lSRGV5cVRUeWh4UzFCdFVuczN3MG1RNENGWXlGM3hhVFBJWjRhWEpzQXlqc3JaVVFjbG5oQ0hEZzhSMXVMcXhtdlVsc0ZsUThobmhwY2t3QnRqSmlJazNDa28rSTd3MEdRYmhmYkZqMXFYMCtQeDVsYXc4UHJ0MWJJekJlcEtUMTM1M1kvYjVQMWhJNHBzU0xpN0R0Vzk4Vkh6MlI2eURBeGVvOW1laCtBVEs3b1d6am5oN1lGQmI0bjJHbDVsS1c0Z2JRbnc4VmtBTWxEQmt1TmdsUlFrZFBTdkVsMG03UWN0R21QWFp1Q0h3SFYwS0w0K0R2MWtyaERyMlZWSUp4WFBBM1Y0WWdGSENrT0U5Mm1mdWRGOThhaEJVdjg1MGFrdVlLNGNXTGo3YTRtWXdlalNRc204RGlMNWJBZHROcVNmMExkYzBOaFFMd1pzU2hneWZrNkxjeVYrSnp5bnNpQVk4WldFK25kdjNnNkF2M3RuUVozVmZQSzNiYmNjbVoyUnJOQmNGMDVRd1pQZ3NOMHNDN0ptN3FRb1Z4VFVUL2xSbHdIb2dMdnQ2Mm9hV1ZlZzJwV21wYWFmcjU2RndXNVAwWXBLVWNFRVpYck9URnZRd21mWkIveXJabEo4VmFObTRBdHhPczdIMExCNXVvei9ZcStIQ2VhT0UyNW1uazJ1ZEprNnQ0dDZtazRZZHJKaHR5Wm50dXpEUXppT2NtWXdPa0hWaGFpT3hhS0VwWVZIb0l5dm9HVS9nb1JOdURNWnlXS2U3K05sMzM0b1loelFFT09pNjh1MmVxWmdOVk9ZRWhOVlFYUkZMRU1LUTRiZzBNbkJpcG1UWDVWUkFDOXlEMXJveU16M0hUK2ppZVZ6VlFEWFVsYzFZdnUwRHUra2N6U3dLUXdqaGdqTGNGT1pHRCt2ZXRmMHJBVHVTdWM2Wi9QNXdYMHlXMklaMWFsT2o1UzRZaGlLdTBBWWtYNFJ3UVJrdTI2Qmd3bWRHejNkTitndmNRMDByK2dOUkpYN3daYmJ1SGVlNEZURWJBNWoyRU1KYnNZMmJWb25aVVUxM3ZYSHQzN1JBVDFsRFRqL1k3WnFpTlJPdjREMGdhRXk4K3doOGhZMkVnRlNTRU1hcW5FV0xjK1JCK0RBSnBzMmxUNktzN0wwYnl5aDFMb2dRWHZWT2s5UVdzUkhDSXo1b0FscVlSRit6VnhNUTVKd2ZldThHZHlXM0lENGdsZEQzdXlTN0lFa0lGNVJocVp2aTFqaldSK2pjSUpoWXJ3a0NjRmN4Qm1yUkdtSEtNbEdNVGhQQ0JXVVk0aUtmVzl1UnhnbGhhS3d0UERWSENDY01EWXljSXhZZmUzdkNCV1U0cUlXU0w2N3V4N3p4amcvSEVBYmJzcjRSTFU0WTJzRkZ3OExqYjArNG9BekxLd2o5MEZnTkhma1poZ3liVUZNR21ub2MzSWZoMlc0TjRoeVp4Uk11S01NNFpVUEQrSWkxSExyNEVUTHNJbHhBZHlTTXE4U0o4R3ZBR29sblBPR3RZaktNSnV1R01mL1hCaytZeUxCMDFxNWt3UWxqa2R3YXlOSUZqeWZjOHRxekFKOVkxUGduZUVSREFML3ZzZUE3cHA1elZuN1NUY2dhSlBiZ2paN3dLTGZmKzlvdTljcHR5WGpzOGtoNGxrTXZBZUN1SXhzd0oyajAvWURXWFpEMmhOdTUvVDZ4dVQrQzhEa3B3VTY3YWJJVEgraUF1dzdLNE5kbkhqMGxwNHkzSnFZODRmeCtuOWhRZ0ZuYUlTV0kwSTlNRm5Sc0FVQjdLZzFuN2xxakN2QjNmRzVoeWhGR0M5THZOKzR2aE1jTFAySk4yRWFITm8wM2lkQTdOZ0NWOTBHR0p4Ymd5S014RHJzYzN2Z25nTjN6aExVN3dwQmhHUUtlbUU0M1gzQllhT1NPaGNmZUIrTFR4b1lSVXhqV2ZLeEx3TTFLTkRBMk9HY09OR0U1WGUxbFFnREpNMjMxOFRCa2VCZTIwYmtxcUxVWjNId01tRHJraFdHNmIzSTJaL2hYRG50MkVSbUdObGhGN3REMU9PR0VXMTBFNm5SK1FlYlk5T3BtR0VIWFRkaDZlaVEvWTN6VjNCT2FQb21lbkgrNktWWEY0R1pnOEpVSEpnbjRrVW0yZld3VUJPaDh4OWp4cW9iZElQZ3BaL0FWVyt3SW95M0FBaDMwVlVNR24rdFJvUGd2SHh2ajF6OEhmbzJyWEdWVzNPS0RqWFEyK2ZUOGVveG9QSW5SN1NtQStybURSYXQxNXQrQ2crNkNQaiswSGVGVHBUME52Y0IzeFhQSEdpbXIrQWZxcVM4UHJHbnEvYlBoUEZVVnJvcEhCb1NwTU1jWW5PTXBXN1BsbkFNV1NJcGRCTWtWZjRLelB1dkNQcnFKN3l2bmM2cXFJenhSUzdpaXQwZnZTUlRXWllnMU9WUXc4NE5ST2U5WHBuMHZEZXZ1UGtXVkRJM2d5bXNmTzY5M2hQK2pMM2YzWnRwNWFMb0lndGZtQTFCVkkrdDE4WDNsSWoyRmNJUmJpdkJRTFY1ZHRic3U1MldLTWZvSC9PaGVrUUw2SlZzNjRVTnBPVCtRbFk0bHF0WWhzN3JDd3AwN1h2bnEwcDFycW9iNlhiY1NvenR5aEllSzhBaGdmQllvMnVxWDNqNHBHWFU4VlAyV1FzcGsxYm1BS3NDODd1b0U0c3lMdmxxbnUySzJiV3p5ODVuNkpsVDdUQmR0ZHFUVFZlV25ZRkNSa0MwdVVZNHdaQTBEQzhjUytKTDZQWkE5Mm5ha1dVV3ozRk5YTGdhcUlBZ2VZd2V6dk95NXFVdmduNWRsNmMrYkhYV3ZiZkNnZUd5UzhqVVIyaWNxdlF0dlhwZmVjT3FkUlFJZFlXajZkckFtUDhydDAwT1BtMkpzcy9JTmQrUVRXZXVZVyt4ZlIzWWo1cldyYStJTC9tRTEvRTVRMnJkN1Q5dmRuS29zZ3VybjBkMXZ4Y1daTHBhL0ozSnlSMWE1dGQwUlJpeHdXTnQvU2x2bGIxVk9idDNlUDJzN2xtSEc5OERMNG9mYldKblh4UVZlNU1INEJ6cXJaUGdsTVJmaUdXUFJkcmNFT291RFpuNURpTStNZFZiOTl1V1hkT1I2MnhQR1RIVDhKcFpPTnBCWElKekg3K2V2Y3BVSi9pSEVkWFQwRmtaSG43cFZCbmtvSEFiQlg4UHJYNlBsOHN0cWx4azIvOVdaZis4M3pCVHVJZHRMbStIZ1h1L2lQc0d2eWxOL1BVSVlwZ2poNEJjdmhMUHYvb2RVVk1rVnQvNG5QaHBtb0ZYanRjeklNZzIxTGNJVUgyWlFtWm5JamJMS2ZSaVdHblZ6aVV0K2h1NGdnOTl2SjJFMm1LNGxJZGJWam5kNnJpSGVKYUpWZXRManQ3aEt3RktTNDhoK1JrNDBJTU9KY0FSeGlYWnZiRW1uckhGWjhpcmhjVHBWVWxNMGpOMXZOTGlPUjZ2WmZNZE5hK2pQQkZ1bzMvdXh5ZURsd2I1MHlxaStwODd3bXRnRC9NUk5sRzJzeVYzS21pUHZxdHR6a09HVUlaN3dRelBTZ3B4YnVaaStKUTFJSmF6L0NpN2U2T3FEV01zSmhxYmJVVktHRXdBd05jbEJuWVRZVU42TEFiUENWTUo5dFdBbkpJclM5VnFIckg1S1ppaDJUQW1KaGlQWVdwcXZHTnlxY2txNCtobXRtRW80Vk1Mdll5NWJhZHExcVVYdnZuTmhMY09KV0E5S0xEN1FMaFA1M0VzalhORk91QlhWbmxxWTJIakVXUFBWSU1OSGtWS2JMZHR3d3hyNE85UVZPMnFpWFZFYTRWVWRHK0RpWStDd010RzhaTm1VeklidkJETE1scFRVMkV6emJvV0I4eC9MeEpSdjJqVENCenFNeExmTGZkSUZaT05wbGszSm5OaklSMFp0a1NHVEtsTWFZUks3U3E0Ym9UbmxycDVHdUtjZENFSGdEbXVwMTJYWmxFelBuZDlvSUoxd09TYWFwTDJ5bWYreU8rUlZZUnJoamptVE8zNnVKTDZaNjJDdTJLK2xlMi8wUVBpSk4zOU1pSkRrd3IvazNyeW0xN1prM3FaZUd1SFhudEdBeDh6YndBOXllY1RRUmlCVDBGVVBZVW1Uay9tQVp2T2swd2duMTkxMGFwVmNicXp0OTB6aVlIYjlDOTkvOXByWGpFaTFlc1poRjRITDdOVUlOMzZRMEVUTTFGemttaHlkOXo5UStGcFhJK3pyTFVxTmNqbTZhbUZEYSsyaTFpSmxId0xoeHVMemdCTVltVHNXYmwyUSt4RCt0MWNyWDhTc1NUWHk3UW95Z2xoMFE4b0tKV3VSb3lhamtWK3E0eXdEUkl0ZlA2TzVKYVJyWDNXTi9COGdlbVZXSjJIazRnQUFBQUJKUlU1RXJrSmdnZz09Igp9Cg=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2NDaGpYMXh3YVh4cExITXNiRjljY0drcElGeHdjbTl3ZEc4Z2NDaHNYMXh3YVh4cEtYQW9ZMTljY0dsOGJGOWNjR2tzY3lrZ1hGMD0iLAogICAiTGF0ZXhJbWdCYXNlNjQiIDogImlWQk9SdzBLR2dvQUFBQU5TVWhFVWdBQUJGY0FBQUJUQkFNQUFBQ29ydlhMQUFBQU1GQk1WRVgvLy84QUFBQUFBQUFBQUFBQUFBQUFBQUFBQUFBQUFBQUFBQUFBQUFBQUFBQUFBQUFBQUFBQUFBQUFBQUFBQUFBdjNhQjdBQUFBRDNSU1RsTUFNcnZ2M2F0bXpZa2lFSFpFVkprVnBLT1BBQUFBQ1hCSVdYTUFBQTdFQUFBT3hBR1ZLdzRiQUFBYnNFbEVRVlI0QWIxZFhXd3N5Vlh1c1gxdHovaG5MZ2tTVWw3RzBvWUhFSXR2c3B1RVRhUzB5UzVCRU5BNEtGSWcybWdzRkVSUWtPendJemFiU0dPMGo0R01sU1h3QU1LVHZidEVhQU8rZ0tKQVhzYktLaElnZ3EyRkVBbUpqSVdJSWhBd04yc3YzdDNzM3VLcjZxNnFVOVgxMXgwNy9lQ3VPblhxbksrL1BsMTFxcnJuM2l5TEgvOThITmN4Tko0NE02cmZnOHFUTzk4REoxbFdnNG5sZHpvUnRkL3FGSHVGTlR3V05xNmMrM3FJMTg4UHZOZmlibUIzM2ZMcmt5NjhjSDIydGVVNlRIU1o3a2RML1ExYWk1WHJlQ3hzWFQzM3RSQVB2aDI3Skt1OXcxNnhKTmRlN2ZRZnYzWWZXVmFIaVNNMmRpSjYrdEl0ZHlyWDhpZ3NYQVAzZFJEUHNXUDNoWGlsYmZheXQrMjZHcDY4R0YrWGFXVzNGaE9IekQwZXQvT2ZWZ2FqaFZvZWhiVnI0TDRPNHVIL1JhL0pVcmdHd0gvMEw1OTYvOE9oRWE3RmF0d0RDMjlxVlRQUi91cUh2L2tiK2MxUVIxK3daTDBhWWEwOWhselJOc3A5QWtyYTFWdE9SM3lEN1h1dGVCb29ZSTlLVGZHVGpCK2hZTW1tbHpWdDFsYlhUTFJ6Z2FkWnNLeXh2VlRYMm1OcWo0eHduNEl5eVc0NjRsSDkxSkVBVGdJVFY1cUttM00zcExqTXRrUE5WOUNtbVZnVGNEd1piT25KTzdKa294ZFR3V2lQcVQxb3NLU2dUTE9iaW5pMVFiSnFCOHZpOEJOcG9MeGFpMy85TGR5ZjhCUFovNDYzKzVVMFVDWSs4cWtoWStHaHpBNldYNzQ4TG1Fc3NEdHBnS2pIdEI0WkRaWXNBV1dhMlZURXQ5bE9ta0dpWlFmTGdIbVNQZEluV3R4bGtmbndrTjJNR3ZsdUZFd21GaGw3S1dqTkNwWWJUR1g5N2ZCOHFxMmFIclU4VkRLNWo2SU1tZEp0cVlpSDRlZEhHeVFsRTNBR3hLblBFakZpRjZjc3NpcGJZVnQybnl1dG0weGdqSDgxYU40S0ZzUzZHdmttRjhHZXF0SDBxTVRCZ3NsOUZHWFFsbTVNUTd5b25nZmRNMW95QVdkTENKYWRhS2VZd29TRmM0UXN5OE9QZXN4QnBOMWlZb1ZGZHIrc1lCa3lwbGFWODVFeHNrUmllWXpnSzV0TjdxTW8wNHhtYVlpUDJGbWlQYUptQXM2NkNKWUQwdHlzdUJuSkViSnM5MXJuSVl1SnVWZ0taUVVMT0ZDYlQ0dHA4NURsTVkwMmsvc295alNqbUJ5Q0s5SFN5c0N6RHhsMFlnTE9nUGdLbnZtNGtZVklCaHpFSEcyMG1NQVRzQi9zWXdYTEp0WHZKODN0bHNlZ045Vm9jaDlGcWZwRkNpbUlXK3hleElxcjJRU2N0Zk1Jcnk0YnRxd1Z5eEd5YkkyOVp2ZTZ1cnJOUkMrV1FsbkI4aVI5WUtic05JN005aGp2d1RWTTdxTW8wNHhtV1FyaXVRWUxaeHR3bHEzK2ZTb212MTdLN05zLzkvZi9ibHRzSmlheEZNb0tsdXdmeGhyQ0FydWxLNzZTN2RHblo4ck5ZSW1pTkR2N2F5bUllMDFTRml1Ni9RanF0S1RNdnBNcldIVDVNTmxNUkZNb08xaW80Ulc5TXFKaXMyeDdORnQ5TlROWW9paDlabXg1Q3VMTlJqbWpDZGoyMjZ5ZU12c2VwVHl3emR4bk5oUFJGQ29VTEIyV01BYmFIdE9BbTl4SFVhWVp6YklFeEIyV3VDTmcralFCbTIxTmF5bXo3NDNyUzFwc0p1SXBWQ2hZc2tFOGFiRTlKaEpuY0I5SG1XZ1ZYMmRFRWEvUXJDelo3clZNUXltejcycDBkWjErRFphbXpVUThoUW9HeTBsODRXWjd0QUQ1cWthd3hGSDZ6RlRrY2NRTGVtK2cwanNnTUFBSDlPbzBKYzIrN0FyMmM5eWdiQ2JpS1ZRd1dMcHhZbTJQYmx3VnFjRjlIR1dsdjA4UVI5eUxQd0F1NHdaZ2wwSURXZExzdTNrRmEzUTNOcHVKZUFvVkRKYTUrSkJ0ZTNUanFrZ043dU1vSy8xOWdqamlXVFB5RGNBKzcvWGthYlB2N3JXOUhyS1ppS2RRd1dCWmpDZUR0c2RFdmd6dTR5Z1RyV2JZdzQybHI3R05KNDhyQTdCSHA2WVlzMi9DZDcySFNidlNOVjBMZFpzSnBGRGpzSjFnc0xSWmRKbHBld3g3VTYwRzkzR1VxbCtzRUVXOEd0dDQ4bmd3QUh0MGFvclRadCtGbFAyTG1wNkZlb1dKZUFvVkRKYXNIOXNTcW5oTWhHMXdIMGVaYUJWcU1jVExEVmNYQnVCME9DSE50Tm4zQnF2L1dWL0lxMnFyTUJGUG9jTEJNbUFieXJpelVQSG8xS29LRGU3aktLc0dmQktOdUhYZnhYdUYxdUo5NTQrcE44UkxyalNzODRXSHo5LzFOejZUUWs0QnI5MTMvbWhRV1RUK3ljLzF6eCs3R2RCTG0zM3g1WXpYUnZ1cmYyZTNmZmJmM21DTHNqUW1FbElvR2l6UDUyODVOajN0Nmc4YzBqeUs3alc1VDBCcG9sSzF6aSs5a2IzdHQxV1ZGelRpMFhuT2ZoaVNaL1B6UG50eHpCdHhkQjJiWEl1YmpEM00yQThWR3U2L0pGaGFReGpjZHF0cDZlc1l1K2l6aTJNdHNVdHBzeS9ZOFVYY2h4aGpMNXhTczZzRDE1ZVJhVXdrcEZBa1dINkFQY2lzNzI1N09ydEs4OGlSMStRK1MwQkpDZEhsRm03eUk0ejlqSlprbVVLOGNuNjh4aTdHV1N0LzZTRDdKM1VkSjZxa2VpM203TjNRZXlMNDFSb0pscE43QjR2Uk45Zkw3SVYvemJMZjd3YytaTmlNSnVNQ292Y3JxMTNFQ21QblgxSVhrcTNrRUZReS9FUW1rRUp0YVZQT2tnNldWZmFmZUM3UERLMnUraFFxMFNONjErV2VmeHV5WlhoTnJZelkvZU9zL1NGakxhd1E5L0JkemlZR2dNbTlNWDluTEIvUGtSNHJTemV0SVN0K3F6c0xmUXlqZzZYRk40bVZQUS9XenZCQ2pBY3JnYVNQUlNOT0dQZU5Zay94VU1GeGZpd3hyUGJaQzc5NjhGbFpsZWRFSnBCQ25ja3Vuck1PbGg2K25PaGF6OTJDR21vU1BXWlpYZTY1MHloS0ovalBzUjhYOHNsM1NMTkN2SGtueTBiczVlVmkvMy9FM2w0b2JWWUNjeUt2Y1QzMCtZNE9sbm53aER4Nmd6aXRGcGZZNDRWdzk1VnFZeUhCL01JdFJZK0I1MVZpbjkzL2hqOTlIdEdpQnE4UmU4ZllZUzZSaVI2THZpclJ3WkxqZ1Ztd1V1OGI2bFZpb3Njc3E4czluem1pS0IwVVpObXcvSVh0SWlNVVNjUnRuaGJ1c3BkR3hYQnhKQ01pdCsveXVnelZ6K1NoalhVZExMTXpXR2FlTzRnbWNRek94MFZoaVVaeUlTci9wczYrczhwWUtBek1zWS94OHpPSWxqSXVzVzRhaXlielR5b1RrK2cyUzZhQ1pmMGVmSFJWY0JRT3dXUlJTUFdZMWVhZWh4ZTkyK2FWQm1vMzVHQ1JEVEdJeUVNaUZwY0R5K1gwZzZudVFLakkwSkQ2bUtxS0o3T2RCMk5XQlV1TGcrMUU5dE5XNWViSWN1NWQrQUxTbGtJUktFd1lKdFRxTWVQM0M4Y0pKcUxpMG9idVQ4aFRtVWhJb1ZTdzlGNkI1eVBydmlINkN5Q3BIbXR6RDZjSktEa3I5bkVpMDRFbjZHQWhFWGY1aURKUzN5M0tHRWJ5UWlJTEt2aE1mME5ZNXQvcm40cVM4NDhLbGprZVc5aGV1dXRVSzRWTGpMT0pJN0NGMUszRWJkSEYvanQxL2o2akphZnVOb0w4SWQ1bnpxbUhBU0NSaVlRVVNnWEw1ajRjbnNpUmhIdkhnZDlvSEl0Q3FzZmEzTU42QWtxQndmb3pMTWNqUEtGN3Vra2lQcmtGMllESjVCY3h4QVg4THUvd3N6cG1ySnd3RGhFc0IwcGNLYWhnNGNsYmRpTXlEZlhLUVFQdXJQV2xOdHdMQmlmVlU3KzMwTUpzU1kxWStNMzB4Umd0TTVuREV5MWVUR1FpSllXU3dkSVNUQTJzYVFnV2RvVHZSSTlBWEpON1pNU0ppWjdBb2YrMDVCb1JBYjVOeFFWaWtWbms2bkt3dFNVR2M1eVB0VEovbHlTelRKaXBMRHFKcGdxVzJRYWtYVGtlRVExYW5KWEQxVEw1WlExdDUrV0pOWXJiN2JKK1dNNlRzbDZjVDhUbDhETDQ0OTY4bjNZbk1wR1NRc2xnV1JlUmlrMmVBa3Y1RjZQMnZpZ21lcXpQZmRaMG0yVmRRaDNKZ0JaQUplTCtxY2dzWkhvcGdlSHUzU3l2VFp6d2VPOFY5YVB3djJpZ2dvV3ZBN0pwWkZUb2wxWXh6bTBWNXF0L1UyZmZybk53R3V3cml3Q0RzZWZRbWw5VmN5SVRLU21VREJheElNUzFXYXM1K2RRbWVxelBQWjlyL1lTcUs2NFdGdVJMbnFrNUloU0lPM3lPd3VYSTV3OUJJdUlHdWNzQnRkVlhkMzJSNlEwTHFsR1daYkMwUk1hL2FVM1hkZ2ZsK0lsM2p1MDJXVStkZmJ2eVFtVkhmaGJYVndvd0p1Q2lOczNIWENtbk10Rk5TS0Zrc1BUdXdqenVHeitSbzN6d1VqM1c1aDZ1VWxBU1JMS0lic1Z0WDM3Z3Y2U01ud3ZFYTV3NlJNYXRzZ2xKaGxqMDREd3VSZnlFQVVkOVp2ejV3aHhwcFVVWkxDdjNJTVZpaUovOGgydlQzZEpPbm4yZHdiSklVNkVocnRuN3J4TWtNcEcwZ1NHRFpYS0dpem1xUkZjWkxJa2U2M01QcHhpTlRpMGlVNm9JbGoyWFhpRnUvUWphRnVTNEtCNERjWHV0WUprblArMTJHZE15R1N5ci9BMFNudVZpKzBhM202V2N1ZmZIaUZaS2ppRFV1K2JJV1poWWY1V1lPc1JWTEZpSnUycE9aQ0lwaFpMQjhtWCtYRTJzR1owL3AxdmNiYUxIK3R3WFRzZmNSODBEdnVockVkV2JUR3FJL1oxU2pyZ1JJd3ZHenJGU0ZSZjhDcWtHaWpKWWhBcXNiUVYwc1YvSU1MYjhUbEFGU01JMlpPOTVQZmhKRVo0RENodlBLSnVGc25NK0N1eVVuVDFNSkcxZ3lHQVJwdnFWSU03VlFDN0duWWhIQkJ1OWlCS2U2MFM0VDAzMExETjhYNFE5ZG14SnM0d2duc3FaU21BWEMxRDBvajF5ei9CRWRZb3lBY3lUU1Y4MldYYWNNSDVjbWkvRVRhTVlHYzlNaWFmbURKYnVGdFVld3RsclZHQ1hwMUVta2pZd2FMQmdKU0ZYRDlJYm9aNHZBZVMwamtpOU11NWo4NytFWXAxNVdvZmpzWnVXbkNER09sNDJucFRiYzJhdzhGWG5IYWtTUGh2Qk10Sk11SHZkRnRnWSs0UzdtVXQ3cWJNdmhvS3FsY050S2p1RXV5MHFzTXRSSnRJMk1HaXdZTWtnVncvU1c1OWt2RkdQamJoUFR2UWtwUExjeWNFUWpzdGpzNEVneG1jc3NnMjNWMlFaWnJEZ2dsWDhTMDNQMlFpVzNMVkFvUjJ4R1ZjYy9sQ2NtQk1pN1cyV25TTkw3NHdxOFFmbmxBcnNjcFNKdEEwTUdpeElBL1lzTitRNXhadlc2K0ErT2RHemtQSGRabkZZZzZGR2pEV0xHUDU0eDgxeW5XZm1MSGhvMWRoam03ZnFORmdRQ3Nxd3BTYXJ6NVhnUktJa2hjWTVlZmFkcitRR3NIT3lieGdiaGpjSjQweWtiV0RRWUFIOU93WUduZ0ZzU1VuY1l5UHVreE05aVVPZVYvUHlodXhMaVRocnhOaG1VV3NXcUc3d1puTTFkQmpZalJmRzlCOGFMREJ5VjdlNFMzOVZnanQyTjlkNHllRU1scWs1WlBYQ09VdWNpYlFOREJvc2crcnNxS25uVzF6WHdYMDNOZEdyc0w2U0Z6ZmtWYU5GSXliYkxIeUMzT0ZxWnJEZzZZZ05FZEkyRFJaQTNwWnk3L2tiZllGdXk2TUFSSW11bmZzczFzaUMrZlI4N1BFRWNad0pua0x0K0EyVUxUUllITThabVpqaUhodHhuNFRTZlJsci95SHVoN2xvMUlneDBHMlVIVlZ5Z29zNDBNYW1KUDYxMUZtaXdiSnJ2V0J5ZHNnNmY1c0RuaG5KV2hPenI1MGY2a2FqMUpYdk5halV6Rmw0TklUaU44NUVOakdJb2E1SW1RUUxsdXVWUzlOODh5MnVqYkxqVlhLZmhKSUFOb3FmZndJc3NXTXEweWlQOUZJSDJJdVFBbktpRGQvUithUzBUWU5sbUpqcHJHNzZWM3FZZlc5UjJQN3lrVTRWdFpLNUd1TDdLTlY3cDdYalRDQ3BTOGplU0xCZ3BXRGpSNTZ5TFgzR1BUYmlQZ21seEZBOWZ4azBuUkV4UVR6Vlc0ekFYdXhEWUM0OTFkb3pwbE15TFhXV1NMQmdoOEdmdHhxZE1YeDQzdGp3SEVFeGEvU3BWSnh2bmMxOUZyenNENmJxY1Nhd3phSldMeFVFU2tDQzVWQytZbGFOL0VQbmZWbUxlMnpFZlJKS2ljRnhudWloaExjU3hJQWo5YUcwSmNwSUZYYWtVSHdjdGFGcndSSUpsbklHV2YyQXIwUHJwbXdaZU5mWXZRTElKNldtLzN6aVNtNldqTTFQL0FQQXVmbk1tT2JpVEpRcDFQSWRzNk5WSThFQ1JnL1ErcFd4VnNFaWNVZlc0aDVINW4yVEhWMW54WDBheXFxSjc1TWlwS3g3c293elFZeHYzV1ZEWDE0SEJwNTlLUlM3L2R1NlZwYStBbVYxdkZrMks4RGlsZE1XeEFzcTNaYzY1Um52cjIrV3haNkdZQ2tWWkxmbE4rSnVwNkxQbEZXU2d5eGJMZ2JLMHVnY096c0p6VU54SnNvSDRMQ2tjdlY5aWdFTVdSc1NPd21XY3JPL0w2OFVLaGkxajZWbTNDTUlxTTE5R2txSlFaMTMyWnZLTXFKdFE0a3BZc1NGM0lLQmpzeUNqUWR3YXRRS0swOFJtbEE4TFcyVFlPa1Z1VkR2Rm5GTGl4TWR2bDN2aEZYTXZ1SWROdnA2bkFxckUxY212R3BNR3RQek1WSmM3M29vZ1lreWhacWNDWmVkVFlNRUZaZzZXTUFvSjdkRkV4M2N5Z1BSM2ZpUzZDcTVUME5aWWxBbjRKTFBKR2JiZlNVWEw0Ukx4R1NwRHlibE1DQS9TeEpkRHMxZzZlMWdHcVBqQ2lpVGwwK0NaVmJzdlk2MmlWdFN4RVNvMHVhdWExUVF1cm5JRVphSysrQnpLalRkWC9mbnhHTW54eW9jdURlSWpCWVRtTUIrTEwrYzRhbm85M3RHck9oZzFjRUNSdmxFdUV4akZqTHBOY0ZqRSs3VFVFb1E4Z3hQQ2hnWi9OQ3NFWk90TTZqdmwxMDNhUklQNXh1bEhLZDJ2cE5seGY4Q0JQUEY4Yk95bVFSTFhzd3QrWEhSdHZydmowb2xjZWJ2Z0xkS3lhSHlabWtob3ZnMlM3ZElQWHhPaFpYcUw1MjRlSFJITklvL1Mvd3FldjZWVndJVGg4VTh6Y2JjWUR2SEplampvb2dnTk9oZ0tabWJwelBrbkJxKytYYldYVzRKeCtFVmNnOWJPekFaUWZtUFAzZ01KWDNzNm5tbGJhNzVOR0pjejh0bGo2RWVoeWIwdlRnaWEwc2J2WTNCcXRPLytCVmM0QzB3UmtkWVZKV3g4ajZ2eXZhUlprUFlnbEgxZG5LcVNwWVdVaXMrMWszM2VCZXZVMkV2TjFaN1FvUS9IS0k4Qm53QzR0c1pkNlRFUENjd2NTSldqbXZGY1AwMGUvZEJjZjNVQzJ6cVlDbHZtL2cwV3pxYlovZDBVZEYxbGR3bm9RUVI1bUoxcHZPUk5TWXpFNEZVSThiMThJY1hCd2JGaDRvU2Z3RGxoQVFKN3Z0ZDJZQmJodjlrYnVsOEI0TEpOanFwZVU1bzZHREJmZWJqd1ZKcEhGV21Kbld1aXFkS2RSM3kyOGdQV3d1UXVHZiswNzJBVTk2SWhPT1VuNjFqWFJPeVhselN3TUtoT3lRd01SVWo5VnhCNWZDdDZMdkNaNWdpbUpVbEhTeTRiV09JaHp1cWpYOEdvbmhJOE5pRSt5U1VnR1l5TnRBNTVKTDZyWm5BclJIdnFwdDJXLzRNQ3hycXQ5QkNlMEJ5aXVjdXhnZ1RFVldjZzNVNkhkT1JCZmY1RmpwUCtSOGNpQTBkSEZ5d3pDNUVDS0NvdjdpM3RaRDIzZVdCY01CN2VKM3lSbWdLSlY0bVI0Y2R5OXFnS0NMNzh3d3RDVXowUkxBY3ZjeHRyb2dmclltSFliWXRuWWl6RHBhcEdNL1g1T2dxV250cU5NRlBRU1VuVjhwOUVzb0JlTmlqc0Vmc1BiSTZOY05JSSthZEJNMmRQaGxONW96TnA5dDZhYnZDSi83aTdvbS8xdTlPOWNpQ3V3Zk5qSC9Demc5c0RwdTNzL2hSaldnN1ZET0lyWVh4NGk1dWkxamIrNTF5STFpSUMxdjJuK21iU3NrZnlBY2FGL3ppMkZiamRUVEVtRGdTd1RMWjRPcEZ5SWkvd3p0Y29BNGRMTVdld0lJYVNyaktybmlJaEhLQ3g2d0I5MGtvKzdoYUVmUVNkay9WMm5xaUZJMGFjYzR1UjN0YzlyVGU5K0RQUGVVZXM4TnBZWE5WL09NWWJmN3BicmJJVmJvR0VTUm53ZkpyR3dPUDNNUGhEN1Q1Ukc4K1hwak1Xcm1heEN0YW16eFlib3Y4ME8rVTI3bGhSSGRwR2FmeUYvODhtSTRMS1phSTdpOS9FNWdBUGp3cXViRDBhZkYzOXhhc1NuWUtCeVJuNlFwVTRqZFVaUnVQU2ZCU0hBa2UrY3g4V21nbmM1K0VjaE0wR0puSjNPVzRoUFY2OWZBV0FvVVljK0pMQy94bTRSK2k0UCttVDNrQTRvRXM0eXgzdkJhSGwxcTh4R2VnRTNFamxhb2VXZkNqMkEyc1JwRGdpSU12Zmt3TVQxOGNpNVlPK2NjWksxb2lkeHBzQ0VYeHgrV1VOOHpMekV1ckZxWFppemRSZURablB5VmJ2aDlJWHZqa1IyUlZubE9Zd0hCNU03c2hId0RlYzdqTk02MWphVVNjOWNpQ2YzNEc4Y29uYm4za2JLZXNwSGhzd24wU3lsMndvQjVTRHFqVEwvOEZueiszTXQ5TUljYnRlYldkZnpSckRVeTJWVHlMQzF2TjJYdEJ5bCt5eTlQeVFuRTY1SVBLNU50YWdCSUpGdjVQLzc1Tzg0Ukl6a0dzUGpxYmwzK0IycDhOMkVlMTBOWmF3YVQrVFBtTGRxSGxjc29iZW5UNXB1M3grZW5pNXovOGZ1TXBtdkhBbGR1UFNqZUppUW5iNnd3ZVVuMXd2U0JreGZ4RkhobFpzSzF6ME5xVUQ0em9oanM1THZzbmVjd2FjSitDRXNQUHVabHZQc1UrZmhNeDh6VjJpUk01TkdLa2xIZXpUN01MZTJoV1EwL1JDMlAzeGNPTXZlV1lHQm54MWM3TUd5eWRJZXV6RHlqOWxlRjdqdlpValJmV2h1ejhrWnl4KzRtMG9yVUxhT1RtWkM2bnZELzRJV1pvOFRNOE5OaVBqYldzUFlLZ0VpeEpUT0QrOW1uc0x2TTd2KzRQbHM4Qi9vdkVOWThzdFFoTThzaDcxT1UrQ2VVWEw3NmtrQlRjZkoyeEIzR1R6WDlTalNLZUZ6bng4L21ESDlSazh0S0pUc05FdytxMytoZS95VWNDZmVSYktBKzl3WkxoWHpSOFZHdWoxTFh1Wi9zTEQ3TzMvZWlwb1dOcmRiN0lQazRWWEU1NSs2WWEzS20yS0QvN3h2TjMvYmNwL2Nhdm4vK0VLZUVUR1krM0dCUFBEaS92a0o3elBPYVcvTUdTL2FMOUR4RE82UkU4elNORzlOcmNwNkFFY0N0WXNqOThYMzcrYS85RExrOFVOZUpESysyVW12Tmt0U3hsNW5sTnBDQzVOMmN4dFhudGFLTXFxMHFDV2s2bnNJRmwwN2hxcXBha0VSTlRQdTNQZTNNV0I0QWpQVjgyOGloTU9ta2dLWURsMTRrU3BOSGt5K3BDcWhyeHJ2NmFoYlR6VllRNW9SbU5vcklrc25TNUlDM2IvWUNoMERzcnRZS25vSmJUS2N5dG1NbGEwSUduc1JFVHc5ZGdyU3ZYSzZWbG5lQTZYRTEwbXQvSW96RHBwTUhQdlJNbDlxYU1CTmVCdFJCcHhBT3hjMUJWeEtOYUZScVNIbitXTytieWl5YTRocktvVE9rQVhtMHVKVUV0cDFOMFhDQjdSRjdMNFlZbVRMVEVNSEZrN2dsa3dXRHA2em1yaWNmaUdwdzBlSVBGalJKSm83RjA5cktqRVpldis2cWFBK3R4cVdnTStIUnQ3OTk0QWZQdXMyUCtOM1lFdFp4T1lmSFFtOS9HM0tuMkpremNZRnZDK1pteXdndWhZR25yL0RacjRyRnc1S1RCeTcwYkpSSnpNNFV3cmtGWE5HSXM5VDNoRmFPL0l3WitiYW13N2dYTW0zT05JRkFLYWJtZHd0ak1TaHNDOWoxTmpaZ28vdjlsbTZwUXNLenJYTENSUjRIZVRZT1hlemRLNUZwM1BWd1lZbzJZTC9XTkpsVXAzN3VwdWwxWUZ0a0tMdGhvOEFLR1ZzdE92bzJlc2hMVWNqdmxzMkZhcmlhZE9NNk5tQmlKNGZlUWJ6T1RJeFFzUjJ4RGFqYnlLRHE3YWZCeTcwYUpISEpQUWdtZE5XS3gxSGVxeHZpZkY5TTFVcHRUMnQwTEdFcnI1UXRvcWw4dEI3WGNUbms2YnE3Z3EyYWpra1pNNUdJTnB0L0tGbDVDd1RMU0tVc2pqOEtEbXdZdjkyNlVHSTUzb3F4QVFTTXVsdnJPUGxySjJieGJaQW5pRFpCVzhBS0d5bTN6K2RPZGpGSlF5KzJVdi9iZk5vdzBxRFJoWXJGSVFJbzNRTnBuSUZnNlpKSFp4R1BoeEUyRGozc1BTcnpqMHBEOUpZSVlTLzE5aitKQytBYmtSY2UrR0dDVUNSOWdyakRiVjJxQlFsREw3WlJIL3poZ01xbXBDUlB6eFZzVXZDczMzQWVDWlpuUTFjUmpjU2x1R256Y2UxQm01RnVmQUVNRU1aYjZ4alJDZXEzNnNobWhnd24zZ0JkbXpFaVFmWUNoMlpaZk9Jbit2ajlCTFk5VHJNbVNaamlmVHlGdndzUnU4WklmSC8zZG9iWUR3WEpJTnBxYmVCUnVQRFQ0dVBlZ3pBN2ZUa0g3eWdReGx2cGpuOXFNZnFWZ0t5MlZTOEFUTTdYMEFVWjMrYzJjYmNtc0I3VThUckhmdm1kYWFWQnJ3c1N3OEl0WDlCdlVZeUJZaGlUSmIrSlJ1UEhRNE9QZWc5TDhmby9pTjhvYU1TN1RIeXdMZXEvUjZDNHFDK1c0czJBKzFEN0E2R04rMVZHMVdFaUNXaDZuMlc3U29PVnpLZVNObU9pWEMvWStHUzlnelI4c2krUjd4VVllQlZZUERUN3VQU2pWcDBaQlhoVGlaNzg1UkxDOCtYOS8xNjJPSC9DNUc3aDA5WUZpNUcyVjUxTFRCNWgvS2pVdWRVS25zSmJIYVNjNFlZYmN5YmFHVER6M2pzTEE2OHR6YWM0ZkxFZHFPNmloUitIQlE0T1Bldy9LM2FSWlNDR2VJVlRFSVRtenp0T0xzU1dKVm4yQThSbzdFSG5hYkpxVzFoZWxPVE5sc0ZwVHFsZkxoRDlZTmxXQ2Q3VWV4VFg2dVhkUnNLclg4SzVtS1ZPSWQ4OGYvTW5mZXVRQnNwcVRLc1Y1cFg0cTRBZjhkWkVQbXc2cXRUUXRxOThzN1lXWTFZdFdyNVlKYjdDczY0bjlhajJLYS9GelR5OVZsdGMrSmt1aE0wRWNVdU50bzlpYjU0cUJlb0FyM1JzSnhEZmtqWHFtZDZyRmhEZFlKalgybVd0NUZCZHlIZHpYUUx6TTl0UDV2RGJBTVFqVDJpRWRzMWh0cjhXRUwxald3anRYcHRkYUhrWFhhd2lXV29nbmRmY3ZPbVRUeWJ6NGE2dXAvMUxvMmp4d3czV1lPUEtzTUh1MXBzczZIc1dsWHdQM3RSQ3ZwV1ZCNURaWjc5Ukl5M1VWajFUU2VGMGV1TjA2VEhUTmw2c1NWcWRlSGw3SFkrSGl5cm12aWZpUGs5SlNTUWZPWHpzbGxlOUo4Wm02RUp1aHFzSEUyZ2VkTGpxLzRCUjdoVFU4RmphdW5IdUMrUDhCTUpHUlZlbkF3SVVBQUFBQVNVVk9SSzVDWUlJPSIKfQo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WEZzZ1hIQnBQVnhoY21kY2JXRjRYR3hwYldsMGMxOTdYSEJwSUZ4cGJpQmNjSEp2Wkgxd0tHeGZYSEJwZkdrcGNDaGpYMXh3YVh4c1gxeHdhU3h6S1NCY1hRPT0iLAogICAiTGF0ZXhJbWdCYXNlNjQiIDogImlWQk9SdzBLR2dvQUFBQU5TVWhFVWdBQUJBb0FBQUNHQkFNQUFBQ210M1d2QUFBQU1GQk1WRVgvLy84QUFBQUFBQUFBQUFBQUFBQUFBQUFBQUFBQUFBQUFBQUFBQUFBQUFBQUFBQUFBQUFBQUFBQUFBQUFBQUFBdjNhQjdBQUFBRDNSU1RsTUFJb25ONzkxRUVLc3lWTHRtZHBtMHJIcllBQUFBQ1hCSVdYTUFBQTdFQUFBT3hBR1ZLdzRiQUFBZWdFbEVRVlI0QWUxZGZZeWtTVmwvZTJabmV1ZHJaeUlMLzBpY1FTOFNUYnhaT1Evd0EzcVVYVlFRZWlLN0hDQ2tSd1FrTVRoajRDS0twc2ZjSVNyaWJPRDhpQmZwRVZTTUlmUUNoekZFcmtjK0pPYWlNOUdMSHpGaEZrOEZRN2hlN25wZ1llSEszMVBmVlcvVisxYjM3V3h1Myt0S3B0K3FwNnFlNTZtcVh6MzFWTDBmazJYamdCNllmWGw2Tjl4eU9WajI5RjZRSENNT0k1SHptSGhwak5XbzlDRTFIbFhNelZPdi82UHB1cklyd2JKVDE0TGtHSEVZaVp6SElvdXhHcFUrcE1hamlybHA2cDFrRjVOMXJiT3ZCY3ZXVzg4SjBzUEVZU1FLRG0yMkZXWTFNblU0alVjV2M5TlU3SDAxWGRVYSswcTQ4T21qSVlacEdJbEMzREpiQ3NzZG5UcVV4cU9MdVVscVRySTlwZW5UUG5qclhlZS9ybEtoYXhRRk0reU9VUGtnelpJWXpBOFFiUlNVYXhsZ2tDY05vM0crZHRVb080K29GcDFtRkVaRFFkWjlWTEVwdlJxSnBVVlZBUXNGQ1ZxcVdzWFhJVFF1WmxTQjNBbDJTYldpeTFGd1JTVkQxNmd0eUNiWWRxaENnR1pKRE9TR1NSWUtFclFNOC9DcDZScjdOYXVYM2pSKzEvdy9Qd1FjbkNscW80K0MrY2F6VmZIV3QxU3M1R3BKTENscHNpMFVKR2hwNmhYR2tqVXU1RktGekhyem0zWXo5aGxic2ROKzNFZkJEdE51MjNMaVZzT1Q2RXNJcHkwVW9FQ1psbUVlT1dxcXhybUtsU05NdW5NZjVuYWpxSTBlQ3VaaE93NWsrUVcyWGxSVDUza1NOYjB3NHFLZ1RNdENWaVl6VldOVG82cXhmVDJYZVFzUFdmSHhqSWVDU2FCZ1QzVk5VN3VaaWhLOGVoS0RaWEpFRndWbFd1YXFSd2lKR2tkcVY0ZGNaNDg1amVteFlsZmZROEVpVUxDa0dPd25MUW0rUkZXNytPcWlvRXpMWWw0bU4wMWpVNzZxc1pQZVdTQmp4UlBhUThHY1hYN0tYVndpWGVaTGpCVHp5QzRLYktsZXdhR1NhUm9QeGZLbUxOeGhsMjI5WnhnclBrajBVRkJyV3M3a0xQdUd6U3NTOXlSR1N2bGtCd1dsV3ZxMVkrazBqV08xcTBQdm1YMGlOV3FCUmU0V3FSWjdLTWltZjE3bDROb2FXSWxZMUpNWUsrYlJIUlNVYXVsVmppZVROSTVYcjBqT2pPY1d3TUlYSGhka1BncWNmampVK3dXSDdDUjhpVTVtUE9HZ29GVExPQjh2SjBWanIwb0ZrM1BlZVRHOHZaWENaaGFpb00zV0NpdFRwaSt4dElJbzRLQ2dWTXRFcGxtV29uRXlzNXUyWU52YjQzZEtqZ3VLYmNISkJNZkFsNWpZZFE0S1NyVk1aSnBsS1Jvbk03dHBDeDU2VTc5MEkxNW9DNlpMdHBuVVRiN0V4SzV6VUZDcVpTTFRMRXZST0puWlRWdXdaWGI3dkEybEcvRkNGR1RNWXhmb0YxOWlvRWlJNUtDZ1ZNc1FoekF0UWVOd3hRcFJaL3pKVzdvUkwwWkJ6ek10K2E3S1Njd1hDVkljRkpScUdXUVJKSlpySEt4V0tlSXA3NHlvZkNOZWpJSjl6ODNJZDVZdk1WOGlUTEZSVUs1bG1FZUlXcTV4cUZhMWFJdmVHUkUyNHVISENuV3ppMUd3N0cwNWREVWQ4U1hxakpLSWpZSnlMVXVZV2RubEdsdUZLeHJkOU02SXlqZml4U2lZWW1YUEdQZ1NVenZXUmtHNWxxbGNzNnhjNDNSZWo2L2thMjkvdnI0ajgvZzREVnQ3MVRzakt0K0lGNlBnSkN0N0lOMlhtS3F4allKeUxWTzUwbGF4VE9OMFhsN0oxMzZzZWU0VFptRHJUL3ZnNTk3NUErdFpOdk0vWnoreXBjcldIampQWHZGWnBEN0RHUHRKUmMxcWYvQ1B0MzcwL0M3U0h6by9lTmwzQy9yMFE4MXpIN21veTFERWsrSGtCUkwzTmw4aDZqL1FmTUV6ZEg3RDgrYktOK0kyQ21idkcveW1ac1VqZU54QUU5SWs4dUsvL25hbnZ6UUxLMktqb0Z4THE2SVQvYlYzdGdiUGN2cFJhMXo3cmliR3dRcEhHMDdWb1JPM01IYU9zYU05VmZFazU3MmUxWHZzTEh1UnBNNzBPUFVkMlp2Wi85WmI1blp1bDVOM3MreEJOb0JlcjZMaTh5MVVaQU1RZGZCbDlNOWV1TzIyMjg4MzZkSFJoY0c1bDFGOFE1ZkdRNEZuMlRVQXNQNGdxZllPbGNIWXJvcnk2eUZ6YnlzNG1UeGhvV0NtTVdoNXp4ckNiMU45bkNpUm1ENkF6bXF5YTB0NWFZWmlvNkJjUzFQUGlkMExRUzNtREsvU3VMN0QrOTMrV1hQcURwdjRNL2E3UzFsdDFZeWFRc0U5ajM0QVM1cnNwaDEyOVEvcmY4VFl2emEva0FHUUdDRVJGQXFlTXZpZUxQdHpSdDFjN3oxMk1adHUyTFlySjZNdjllY29rUEVOeVJLWHd4ZG1YWHBVL0I3MmpHeTJxWFNZMXRySWtqMTJaT29FWXhZS05oOWJtbWVQdWFYTU15ZUpFbEg5MCt3SUp2SGR6Y0tibVRZS3lyVjBsVktwQ1hidEExbjI5Slp6NzF4cUxCNXN0a0hndVV5S1NlSjFnbjJCU21MaXF4NmF2ZlZ1c0Yrdk53K3lWWFczNXFsc1FIRG9NRHAwbldEbXRPWGJ2dGhBNGQwYXdJSFFJQ2FuSHlPTUFFRGJSS0tRbC9HaDMycWhHbU1mUnU0MGp3NmV1OFRMMHM4TStNK3hxN2hsU0Z5MVh3eTV1Z2lQTUsyelN6Y3BnNElac2lNK2pMUnhTSldZWmU5aGd6M2lmMHBoa3hLNVlLT2dYTXRjZFNMVUcwZlU1ZWlFQTdySUlEVEdmTWlGRlZWa2xPcytocFVDTE1BWkVjUHY2NENDT1dSZ2ZLNFFzZDVrL04xQVNFY2g5eWlsMWdBSzNpSzR0SEd1WDIvdThTcldyZitRREc3VHhHdGlaSHhlczBTVlpKaUQ2MDVRVytWY0o5aGdpMmZNZVZNZjVsRXFyeXJtcmdZRko2aG95enpHem92dXFQdEppUkw1dmV4dElhV1Bub2dHQ3dVSldnYlpURExSTzltK3ZSc1dHbmV3NEY2NDdYWjJHMEpqUUwrMy9VNlFTU0t4eHA0bis3OWxUU3dNd2ZyK1NwWTE1WVo4U3BsT0xBeGcvTzREbXp0VTJtMXNjQXJHYzMxU2pzd09VN2Z2d3pLd2paYlBBTllZK3ltYlliWjhCYzRGWTk4cHBsdGRXWlVUekhXUUV6YmlCZ1g5eXhEQjFLaExjWDFsUnhNbFpsbGY5bEx0N3RpN2I1eTFoWUlFTGFVMjdtVkhZaitidExlelhHTk15ci9GcU0xejkyelNlU2piOFBpVk44VEN6NXBDTW5aS3o2ZE5ES2JLbm1Yc0RscHlkekNxUkR0VUk0b1IzeUNDSFJZWit5dXBLR3pGVndnOUZMcmEvSVpsb0VQbGcwTTE1cjAwU0NOR0lDR3ZBYUVuTzN6UndpblJzZWh3N1NnZUNSb0ZNK1RLQUUvMnZLSjJ5ZGNZRXlXU3lCVXVDZ3R6a1IyeVVKQ2daVWo1YVhXV01kRzBzYzgxbm1RdnB5cHozR05ZbEwza01RRlNvdUhBSzV1ZFFGSDBEd0tlenoyamNqR2FyNkZHTG90QlIrOUpwd0hGMTFVaGRRVUtQaTJKS1BqSU9VbHZxdzZMeUtBZUZSMDVyMnlmNGtnMkFPWklBVTdOdjJYVk1iSWNCRjlXVlNKWGpRTGVZMmpXRmFkZ1Z4MUdKa3JNdE0vYlVNbzcvSFRDUWtHQ2xycWFGWmxVZ0hYdlJYR05Ed1V1RnJtRDJuR2JwRmlncmRGd1NSVlNWK2dvN1RJbW41d1l0UEt6QzJzb1Vudm90NmtnckxNME96RDV1aERsVUFBeVdyczhSaVpYVHhGdzNoYlVzQXh5Tm9TWE9lV1pnbWxhU2lCSk9jZktFbTBxTGFTd2ptVzlKTW0vYUJSMFNHM3dYSE5LZENUSFZJbXdhai9PR1dBUnkzZUV4ZHBDUVlLV1ZrVWQ3Y2pwaHRHa1JWZ0Ywcmdtdlp0TlB2NzdheXJQdmQ0TkZjUEIyWHZ5U2pSQ0J6eUdrZGNyRE9MUzh2RXNQV3RwaHRxckZNOEZDdlNHRFFPN3hva2NIR2RFTkN5RDd6aldxY1NPQjZ4VFpIakFkWTB5RWZZbFd2YlZ6QlZrMkhPelk1VWsvNkpSMEwrRUxDaENGeE9XSmRKU0pVS1RYVjZiWmhyWDNmQnlZaFlLRXJSMHFzcEVYNnFLSHRmRGdpelNlRTUydC9CUGQ5d21oWGlWMHVEM1NjTnJ6RDYzQmZaR0NJWGs3aGdHdzBZbVo0L3hVck1XVHJnMjBxZ2sreWtzZzVzWUd1OTVxWURXZFlvV2lyWkNKMGZCTG1XdUtrZUJFZ2dKRzNHTmd1WXVLblRWSUZKdENvdXlOWWtTTVRua2VSazZ5KzRnd2MzNnRWQ1FvS1ZWVVVkYmNuMkdpMmJEalRUZWxMT211VUtsVy95WFlxTUhDRkhPaHpYQWFLNXk4SWsxNXBCMFFiQTJtSE5ES1JVb2tCamhXOHRkU1lhZnNTYWlZUm5JMitHclVjZTNMbTF5NFRCaVM2STZuVm9jVUxUdkdXSHRyY2h5Z1l0Q3dRdy9hZWo1Qnc2THNqV0pFZ0ZuNGNrUU1sOFlFS2RKRmdvU3ROVFZySWhlY1c1NTZaWkZKbzEzZGpsaFJzd2V1YUJiWlVhSXZ2OW9SZFl5ZUNDL1FHR0RNa3RSb0QxdjJBSTFkZ1lGV1ZBRytLSlh2dzczNERMSnNFTDNFaEo5ZzBPQVpZV3lkNVREUkFsdXNOU1lDRUxnVjZGZ2dZeU9iZTFFV1lXQ1JJbjdHdGhaUGIvZHNzVWJGS0FyUzdXMGE2cDRZTHBSRm1uOFM2TE1CRWYyTk5zVnlldjBhNDA4VktkdVV3R2pWYndpWEZFbGdRSVZ0VkNnU09ROTJ1aUNqM1dVVGVhTXk3MGJxTkF5U3crbThHVmk0YUVnWlNPdVVERDlZZFJIQlc5WHRTZzlta1NKVGJOS2tUNEZ3YUFnUmNzUUk4aDZpVzBFWkJtbE1aSW5lTWN0K090cGlOa1FOR3VFZ0lKdldqVWQ3MUQ3QUtxQTVjZGg3SVpCQWZsOTIrSHZoMkhlYWczQWRJV0U5Vnhia0xJUlZ5amd1Z0xNNnp5aWYwNFlnME9Xb2tRaUJyVFVIWldzRFFwU3ROVDZXSkVHaEQwcTc5RmFaRXZqVFQ0U3czOTV5K0xtUld0Ly9Na3Z1aWl3elJnV2RybDJZNnZrVFNmdXpldk9iWmx1aFMzUUpvSkw4MlFRRFZ1M2EyRXNRNlRhT1pBbnRrZWxHeTdEUldraUtDc1dIQlFzNTZheTFhZFp1VVRBUFdlM0lvSU5DbEswRERFNVJLc2hEL2ZvbkdCcDNPZjJlVW92d1U2NUVSSlBmNGlMTk5ZYXRrQTdmTVJQQXlRL25WSlJrSlBCOVd4cGZIbHFBMjVya2tTN3NnMktleWpvK0I2L0xHOWZIQlNzTXIvSDBCeGR1bHdpQlBxT3JLN3RSUXdLVXJUMEt2UGtXOUJxQ3M5Mk15Mk54WnhvcDVvbmwwOCs5U25zQ043MUYwdDZxTG5qNWFEZ1VQWFdzaHdRbXdtbVNMa3R5TXZnTE1EUE5SaUtNVnE3TGVQWU1ZdGRtWWNDS0xXbGlzZXVEZ3FhdWFsc3pTeHlWVXNrQWtYS1BzWGtLYnBCUVlxV3FwWjlKZXp6Y0dCVGNZeWlObSt6WWl1NWFYRHNGQnd5VWUvTE8zb3VDaHpEang0U3l2U056NmJGSktBZ0pJUFhoeG0rcWhuWmtiWmNCVUREeWlwYTZ2a0ZLUnR4R3dYb1Y3M3dTMUVuekhsWFZpNnhaZXlUcldvb2JsQ1FvbVdJQTkzWDVjSDF3NHpHYzhKWk9ydytLRGhrN0llNEdnVW93R0d2ZFdmWlV6b0JCU0VaZ2t2RGpMYkR0bXRPWlJhVll0NGV3ZDNIT0xWMXdrWUJuQkRmN3BnKzVRY1VGMlc5c0VRNk5kN1duSXNqQmdVcFdvWjVQUWg1RkRic2JLTnhXMlQwcndzS25xSlAvbFJuUXlqOEFzY1c0QXlIbi9WMzJhTmJ0azQ4WG82Q29BeGVGNmRRbmlUSjNqb3U2S2c1N0tMQTI4ZmsxT0lFR3dVWTIyMnZsRG92SUhLcFJMTFJleDZEV0ZLaklFbkxDSmNQdFNEUldtNnBtTkY0VlJuSVNPMWh5UGl1Z3dKYkVRcWFPK3lScGZvdk9IY1hsSmhTRklSbDhPcWRxMDMxRElsaUo2NHRkazBSVnRWeTdKNGRZdDlXdmtyYktOalhMVldjMGFkYVNsWXFFYXRYNGFteDVvcUlSa0dTbG5aTk8xNS9MVWJIOWRPTnhrMnhYMm5GbktPWjJPTUZiOGdmZU1FVlZYNWdBUW9XSHBucFFSL0dmc05XVXNaTFVSQ1dRYlhyelVzZC93NFA1NHJkb1hiSFcybzZyR3BWcVF6Y2hUVmV0dWpIUmtGRE8xYTZSdHQ0SmVVUzZiaEExeXlKYUJRa2FSbG5OdDN6VmhTdDhieThlUk5ESmhieGFCQStuaVVWVWhTdEFBVW52cGJWL3JNMTRFK2lXNVZGdEJRRllSbFVlZTVvQzMycng5dXd4cnhUU3hJZEYrenluSzV6RnJ1WU4vQ212b3BaS01DeTdqcGFLRU4zNkdRb2w0aXRwTDUzcW1yRnJob0ZTVnJHdUlDTzdqSG1DbW10OGFTY0Vua0RKN2pwUFVZQUM1YzhnVmkyMU01REhncThnVXI0ZmtGbnphdG5KOHRRRUpGQkxGWmgwNEdSRFpzZGo2UEhyMGdpK2tGMmZvZDkweXJZRWF2MDkxbWtmTlJDQWZqUUNqTDlEcXVVOWNSQ3VVVHNXSjBCc2Zqa29ob0ZTVnJtcW1jekZ4VnR4OTNlYW8wN29vTXdSOVFzVmpYazllN0E4QXZTMFlaWEZBWkx6MFRleUJuZTR6NEtEdGU5ZW5heURBVVJHV0F4UzVNYzY0VjRjc1BtaWEzcEpabEdWQTUrMjh4YzVCMHlPZ09xcWRPOE43YXNWcjlZOGJKUUFEN1VpaWxsWTZpSWZ0YUkzOWtxa1FnWTVYZTEwMiszeEE0VUIweFo2RVloU1V0UjFQcWRGNDk4RTZYalFrOXJ2Q002Q0NqWXRpcU9GbDAyTGhiNEFlcGhGUFN2RkxBdlEwRkVCamd1RXdLQk9EV1NSa2piUUx5ajNBTDRjdll0cmg2M1l2eG1JZXE5alRsaFY3S3lVQUErQjZBNlp1M1FPSmp0VW9sWU0yejVYRUs5NTRqVngrNGFCVWxhU21YTjVkQTgvYmZvUUIrb0VpNnhzZ0ZZNTg2WWVpUEdObzNseFdoRVVlQS9EZVJJSzBOQlJBWjR0TGFKRVpwOG1hNTI2QnFucDYralV3NWNtbnhteWllZWF5MW5OTlJNeE1OWmVoOEJQbHNRc2JwdHlkSFBJRHZIQlJHSjZIQWJCVE5rb1o3cWl0WENOQXFTdExRMDRsRkkwZ3Zpb3VNU1l6OHJKaVNXcDR0VUZtZ1FCSi9ITU9sOTQyakQ0RVZSME0rYlFpT2xEQVVSR2JpWEpGd1NyQmg2RGltdU85b2RSNDhvRDI3TytEQllDc1JDc1NnZWJUanRqc2FyRkI4TEJYaXBqS2oyaTNEd1NkWlZ5WEtKZUM2ZmM1QTFUZ01GdEFlMnd0R3U0cVpRa0tibDlKZmNGeWpwRkVVcHRzeldGRk82S28zVlNUSlFvUFo0ZHJIaDRvY0dTcE1GS0Rpa0JUd1d5bEFRa1FFaklQU25QYzJTeDl5UW9OWVptUW1jYnVseThJRnBoZS95ekhycjZPK3d3S3hoWExTenkwc2FGTWp4NE0rWmFpWk5ZNFhLSldJZVdudUVlaE9TNzJTdnh0dDlKSkprVzBHaElFM0xWZThjQnA2cTl2bTZPc2JaSzQzM2xZL2lHaWhMaFNHaVhlTVhiRGJJNE01eXVHTjFjQkNHL2NsU2xHc1pDaUl5OEx6aEpjR3pZNUF2aFdESTFERmRsdzJVYUdoMVVXdUJWZm9LRXIwRG9rd085dkI3dUEzOVhSL0RvQURqUVdiRGVZY0RFMmtYTkFvSkVyTmxiYUJRNFU0NlRHM1EyelFMWkNnRkdoRVJRYUVnU1V2YTFEbldFR2ZkdWhrTjlYSUtaNncxYnFrYUxkdEFLdkZEWHRHd2I4a3FGNWFKbi9DMm9KZURBa3pJd1FXOFpmekR2L2U5U3prSmkyWlZvWmVaVkQ1OGNob21USk93RER4T3lFZVFYdmxUd0ZaMXlTU2U0UWtZQ240SGd5YzBOSkFDSk1DK0xxeklJUy9UMkFNdmQrMHlLTUI0cktGYWwzNVVBSThsR1UrUVNFOURiS2lxMDgwNzBGa2NvQnhZL1cyVnc2OEtCVWxhZ3E4WmRhbyt3WTVrMTJBYjVlQkRhU3d4amJJOWUycHcyY1Ava0FKYnZOcmNOekJzRzlra0gzMzBDZmsrT2tDNERoL1hWQmxwcStGR0dxVUVPLzZ3b25DV0lqTGVvNjBlY1Y5eHVGSVZVZmxPdTVFOXRxMkxZVlpjd1RodzB5V3d3SCtkMTdsb2lpdUhEVUl1b1hKclYzT2dwNS8xK3BFZ01RTWlpUVVQaHlTNHpabnozOGFCekJBWGhZSWtMZEh4Qm81VW45NmRsV0hackZsRVVSckRsem9qU3F3eXQ0U3NOOVNGM0J1QUdwT3F0NExac3A1MTF5bjFac3o5RFlxb0FGazYvSmdpeWl2eWxEM0J5cTNIODFETjhMQ01uME5STGxuY09yNnEyMDFjc2NnOGk5dkVlc3Y2WWdhc3g1cVVpVXVQVVBBV0R0cmFYeE41bm9aMDBaazZGZ29BMEcyWUNvNGFLazNocExGQktSS3pUVDB4WDgrYitlMGJ4SVcvRnNKMkthcURRa0dTbGhoU1BTTUVoOTV6SktlWnByMHRNUm92YTdPNG1WdE90Ukxwa1E3R2V4ZkZINFFqM21PREwySGxuWC80TGxKcjhEY1BQMFB6b2VIVjRaV2FuR1h2ZmZnK29yLzQ0YzludFllL0JFeXh3ZjBQWDh5K1E1SC9EMlU3ZVJsZmJLQWtHNndRcDdkU0xYWjAvNWNwSWNJeXdOUzZqUGpyMmJVdFNjTmxVODlzSkRya0hlNWNNcm1UVjZtSXM1TFpLRmlsaWJ3cWdTZHFuVEFXTDBVaVBaUzJ3V3QraW4yLzRFQy9qVzM2SE9VR1JYWFFLRWpSa2xZamQwTGZlYlRCV2RYN2VsSUoxa3JqZmIzeUxwcnpOUzE5NkFnZGV3eSsvTWtldVZld0FQU1VQUmxIRVhTUDFtOVJKSDY5YU1SMFZjWlgwUk1xN05MQWkwQUxTMENHek9WanVDd1QyaUhpNzZGc25INzBZb2JQWmtBdkhSYjFYQVJwQVd2cFc3WG5DTUl5bVlGRFFNTUtaa1hJcGdDaGU5MTM0VHJtY1ZaMGE2bEVlcVAvS3RyK3BwNThJb01McXBFWldMRDhWcUpxRkNScDJXT3N1VTNWVktqM0h2MFB4SDkxaC8yZ0lvbXIwbmhUbTE4NFZSdHVtVkZTMDFBQjRabFU5MU9ESDhIdlNYYjJBajR4YytHczhSRDc3Q1ZMeUtuLzh0UCtxWUhDNjFSWWhPNkF2azF6NFN3KzdUSE56dkpQMDV4RnQzUVVtVkNRNVdWQXhHMFh6amNGQ3Fnc3hGa28yQUhVYXozV1lvTi9rM0w0eGJMZ1NPK3pJOHR6eER6L0dvajlLQXJxRGZDemJ5SUFNbXB4NVMvSWxFdWtHdXdDN29YYjIvc0o4b1Q4YjFwb0ZDUnB1ZEI0VGZ1TTNkQnN0Z0Yzdk1uWXh4MnEwWGppM0lITXFmZWU3WlVaS1ZsLzMxM05uL2xzWWRVNzJWVzBWSVQ2Wjh3eGpxS1ZYaE5rT0R5YWZOTjYzK0FWdXc1NTJuaHpvTmYvaFQzUHptNnVJOVdJb2lDYnozM2Rxc2YyRklNa2lTajhpN2V6bDczcm9xcEYxeE4waURBWnN3VkpXb0xCNGhuaVpVTHQzOCt6Rjl5L2F3Z2labW5zWngxN3V1R3NUbjJ6RHpnbXlkaThLMy9UbGRBc3NINnpmR21GVGJLRHRTTFlaQkdIQTYvQVBaSkV3YVZML3RzSlR6RmpDenl4UVMxUnBuM0pLeGhNV2hvSDg0K1R1R0NmbWZIdC9kNXhpcVA5RUhPbnRCSzNTbjUrSkV6UytwelpuZ09TaFNoWVlOb0JIMG1pVUtUeERWd1h1WEJCb044b0NvSmFva0xuTWxVckM1YkdaVVd2ZTM3Ykd4TnIyM3pkWlhHRzhFK3ZCRG0zSTNRcTNLR0pYZmVNU0NFS3BreTdScExJVlp6aEhtWmJuWUJKdGFNb0NHcUpTdDBEV2JQd1ltbGNXTzQ0TXJ2Mk5oMEMrbDc2dXN2RTVqMXNJSXYrUzhRT3JjODFNNzI1Vm9Vb1dEYk80VWdTdVlTVDNGZjJEbmZpdGlDb0pSajFOemkza2g5TDQ1S1MxeitiNzdRdHR2c0ZNOUlxTm5wMDJUdEUwWnhxN2ttcnBpTWkvdStoWDZBUUJYMnptSThpVVVodmMzZkVINTZZTFFockNVNU51eTNSdUtWeHRNeHhaZXg0cTNIM3VGR3dIOTBEOXoxZjNEUjVnbnNFOFBJTUNiRWlGTlN0RzhXalNCU0NWcmxIc094MVNRd0ZZUzF4Wm14dGs1MEdPQWxiWXlmalJpU3NiVFVYZDJnZkdCeUhBanZlV0JvWjdjaFNRVjQ2SFJmQWlkNDFwWXRSTUdIY0F2cWVobDNOaXNjbGlrSk52czlvZTE1cERBVmhMZUZ4ODNNVlMyd3dhbXNjTEhDY1JPZmdGb0lhN25IbjlSZk5OKzlCdHZGKzJCZUxQTDliWUtvVzJZSzJaZUpHa2NpbHpJczFhcEZkTlVJUmk2RWdyQ1h1aDRTOVlZY250cE9XeGw3VzhTY24zU2JpcEhqcFdJWENyS3ZIaTNKeVdtNXZtM3o1WDFOYjVsQ1k4b3BRc0twUEMxQnNCSWxjOWdsUkViY0Z0NHd1Y1JTRXRZUnp1R0xYanNVdGpXTkZqbytPbTdKN0Z2ZlRuaDl1WlYyZktEYnZ0QWNQaGszajBUbjVxTU9oMlhlM2lnVW9xREZqaFVlUktNVHZpeHRjT00wL3NQV0oySUtJbG5oY3ljR1F6Y21LMnhwYjVCc1Y3ZHBkTzNNampndG9qUStHVTVGZDZxVGNQV3hhTGg4WUZLQmcwdXdUNlFiYTBCS0ZlZzNCQmZieGtxMXZCQVVSTGQwbm9HdytUdHpXMk1tNE1RbEEyTnlHT1hUWGgyUFFZTE5nVExLV1B1OXpKRS9KVzE5VDFneEhnUUlVN0Z2emJ4U0pRbnhMMnFhV1l5NWpma0ZFeTZ6dlFNaHBtSld3TmJiSU55ejZGSVovVk1BRDNVemFQVTY1OWMvZGhidVdnL3YvS3lKbE9ieFhuRDRyTFBLTXZFb1Y0eWlvNnp1bUkwb1VFbDczRW5HOVIxNmwzSWd0aUdnNWJ3RlNNZ2hjak1hQnpCdENlajlqUC8ybjJJaTlxY2NHenh4WjRnVEdOeEt1S0taWVlVWFFGSlVqcnJQcUNTV1hIRW5GVVRDbkYvTHJLMUVvRWtGQlJNdk44RjBUcjdUUjJNdTRjY24zTmpFMjlIZDFiM1NoS1NpWXAwY1A4UDl6b3B1aXc2UURGcWxrSEFWOXZiSmNYNGxDOEhBb2VQOVNTcDhhalZOS0gwK1oydnMrZHBhZGUvN2ZQeDd1Q3dRamVwclpEaTJpUlh5K2tMQ0pLRDRDcGFNb1dIQzl1VUJWUXhwS29xZzJIQXFNcUlMWU1Cb1hzSGtpWkwwWEEyNDJhRnlqUlpCZXZUV0VjcXZSdzRROGt5Z0t1ckZ6aHp3UFBNVTBoRVJSL3hoUU1KVEdvVlk4Z1dqN0lSUU1ZK1BwR2IrOTVBYlZJenZBbWFHT1A0ZVJLRlJydTRkSXlmckdDdzZuY1p6UEV5SUhoMng1V3hBOUl3cXIzRTF5cGtSZDd5NlBZdGorbG9vbFhZZVJ5Qmt1eG01TEpJa0xGUnBTNHhDTEp3NE5EbmtlQmRFVG03RGV0YytINlNIcVgrNkdxTmxiay93eFhYVVlpYnpTN09QNloxWmFyaFVaVW1PcjVoTXdpbTFDSGdXUlRlRVRVUDJ4U3RlbEI4WW91QzdkZUpNekdhUGdKaC9BVWRTZnZmV2ovR3pnK2FyeUdBV3FKNTQ4MXdmb1FJaUhEZG5vTVFxZVBLTXZXL3BwaFFIejRkd3hDcDVzS1BoOXhuN2lIN3d0MlJnRlR6SVU0S21FL0l1VVl4UTh5VkRRWjYvTXQzaU1nbnlmVkpseUt2aDQ0aGdGVlI3emZOdjJnemQ5eGlqSTkxU0ZLZm8veDd0dEhLUEE3WThLcGQ3WTBsdENmT0pJTkd5S3JZUmFPRVpCcUZlcVFBdCtpWHJmK2s2bzFjZ3hDcXpPcUZLMFpsc0NHQVZ4UXVCOVZFUTFlSXdDMVJNVnV3YS9SSzAvYitzMWRvd0NyME1xa2d4L2lYb3U4dGJDR0FVVkdYYXZHZUV2VVMvcWI4dTZ4Y2NvY1B1aktxbndsNmczSTgvNGpsRlFsWEYzMmhINUV2Vis1UEhPTVFxYzNxdEtJdklsNmxYM3U0TzZ0V01VNks2b1hpVDNKZW9kNnh3SlVmMlBlY2NvcU43ZzZ4WXQweXNGaDlaN0FqMFhCV3hERmgyalFQZFo5U0s1TDFIMzNiY1JuNnVhUEVhQjZva0tYbk5mb2g3N0JSVWM1WkltNWIveHZCOTV3WE5zQzBxNjhpYk96bi9qdVhNdDNKd3hDc0w5VWdWcS9odlBKeUl2N1k1UlVJWHhEcmNoLzQzblUvcURNVzZOTVFyYy9xaFFLdkNONTVuSTEwbkdLS2pRdUx0TkNYM2p1UmQyRDhjb2NMdXVRcW5RTjU0alg2UWJvNkJDNCs0MkpmU041MVBPL3pmVDVjY28wRjFSdFVqd0c4L3V2NGxXVFI2alFQVkUxYTdoYnp6ZlNmK2hNeGZHS01oMVNVVUk0Vzg4NDk4cnIrUWJPRVpCdmsrcVFZbDg0L2x0b1kvbGpsRlFqVEhQdHlMeWpXZjhpM1QyaVl0ZThURUt2QTZwZkxKR2o1cUlPOHpqTDlwVWZyU2pEYXo5dDM3V1pFTVdHdHVDYUc5Vk4rTlA3bXB4SUl5Zk9LdnVHSS9Rc3JFdEdLSFRLbGRsaklMS0Rla0lEUnFqWUlST3Exd1ZmQTNiZTE5bHNlaC9aVld1L2VNR1VRL2d5L2plczJpYkJmODljZHhuMWV5QkxyWU03a2xTRCsrc1ZMT3Q0MVpGZW9EK1l3NTd4UG9TWmgzL25ZMnhWMjFGeW8vSjFlc0I4ZCt6TU9vdlVtMmJhaElJY01LNHJpamphOVY3QUJzRUVmUS95amloS0ZlcTN2WngrMVFQakZHZ2V1THhYUDhmdW5OTUJFUld6RElBQUFBQVNVVk9SSzVDWUlJ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1485</Words>
  <Application>WPS 演示</Application>
  <PresentationFormat>宽屏</PresentationFormat>
  <Paragraphs>111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宋体</vt:lpstr>
      <vt:lpstr>Arial Unicode MS</vt:lpstr>
      <vt:lpstr>Calibri</vt:lpstr>
      <vt:lpstr>Office 主题​​</vt:lpstr>
      <vt:lpstr>Do As I Can, Not As I Say: Grounding Language in Robotic Affordance</vt:lpstr>
      <vt:lpstr>PowerPoint 演示文稿</vt:lpstr>
      <vt:lpstr>PowerPoint 演示文稿</vt:lpstr>
      <vt:lpstr>Methodology</vt:lpstr>
      <vt:lpstr>Methodology</vt:lpstr>
      <vt:lpstr>Methodology</vt:lpstr>
      <vt:lpstr>Methodology</vt:lpstr>
      <vt:lpstr>Methodology</vt:lpstr>
      <vt:lpstr>Model architecture——Agent</vt:lpstr>
      <vt:lpstr>Model architecture——Agent</vt:lpstr>
      <vt:lpstr>Model architecture——Agent</vt:lpstr>
      <vt:lpstr>Model architecture——LLM</vt:lpstr>
      <vt:lpstr>Experiment/Result</vt:lpstr>
      <vt:lpstr>Experiment/Result</vt:lpstr>
      <vt:lpstr>Experiment/Result</vt:lpstr>
      <vt:lpstr>What to do next?</vt:lpstr>
      <vt:lpstr>Code/Dataset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As I Can, Not As I Say: Grounding Language in Robotic Affordance</dc:title>
  <dc:creator>Microsoft Office User</dc:creator>
  <cp:lastModifiedBy>kevinho</cp:lastModifiedBy>
  <cp:revision>15</cp:revision>
  <dcterms:created xsi:type="dcterms:W3CDTF">2022-09-19T12:32:44Z</dcterms:created>
  <dcterms:modified xsi:type="dcterms:W3CDTF">2022-09-19T12:32:44Z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