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18"/>
  </p:notesMasterIdLst>
  <p:sldIdLst>
    <p:sldId id="256" r:id="rId4"/>
    <p:sldId id="257" r:id="rId5"/>
    <p:sldId id="258" r:id="rId6"/>
    <p:sldId id="259" r:id="rId7"/>
    <p:sldId id="260" r:id="rId8"/>
    <p:sldId id="261" r:id="rId9"/>
    <p:sldId id="262" r:id="rId10"/>
    <p:sldId id="263" r:id="rId11"/>
    <p:sldId id="264" r:id="rId12"/>
    <p:sldId id="277" r:id="rId13"/>
    <p:sldId id="265" r:id="rId14"/>
    <p:sldId id="266" r:id="rId15"/>
    <p:sldId id="267" r:id="rId16"/>
    <p:sldId id="268" r:id="rId17"/>
    <p:sldId id="269" r:id="rId19"/>
    <p:sldId id="270" r:id="rId20"/>
    <p:sldId id="271" r:id="rId21"/>
    <p:sldId id="272" r:id="rId22"/>
    <p:sldId id="273" r:id="rId23"/>
    <p:sldId id="274" r:id="rId24"/>
    <p:sldId id="275" r:id="rId25"/>
    <p:sldId id="276"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5A09D-DCDD-CD48-83A9-605BCBE4E25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5A09D-DCDD-CD48-83A9-605BCBE4E25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20.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21.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hyperlink" Target="https://nvd.nist.gov/" TargetMode="External"/><Relationship Id="rId1" Type="http://schemas.openxmlformats.org/officeDocument/2006/relationships/hyperlink" Target="https://samate.nist.gov/SARD/" TargetMode="Externa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548713" y="1169387"/>
            <a:ext cx="9398000" cy="4038600"/>
          </a:xfrm>
          <a:prstGeom prst="rect">
            <a:avLst/>
          </a:prstGeom>
        </p:spPr>
      </p:pic>
      <p:sp>
        <p:nvSpPr>
          <p:cNvPr id="4" name="文本框 3"/>
          <p:cNvSpPr txBox="1"/>
          <p:nvPr/>
        </p:nvSpPr>
        <p:spPr>
          <a:xfrm>
            <a:off x="10073717" y="6389814"/>
            <a:ext cx="1745991" cy="369332"/>
          </a:xfrm>
          <a:prstGeom prst="rect">
            <a:avLst/>
          </a:prstGeom>
          <a:noFill/>
        </p:spPr>
        <p:txBody>
          <a:bodyPr wrap="none" rtlCol="0">
            <a:spAutoFit/>
          </a:bodyPr>
          <a:lstStyle/>
          <a:p>
            <a:r>
              <a:rPr kumimoji="1" lang="en-US" altLang="zh-CN" dirty="0"/>
              <a:t>21215122</a:t>
            </a:r>
            <a:r>
              <a:rPr kumimoji="1" lang="zh-CN" altLang="en-US" dirty="0"/>
              <a:t>  何峙</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研究结论</a:t>
            </a:r>
            <a:endParaRPr kumimoji="1" lang="zh-CN" altLang="en-US" dirty="0"/>
          </a:p>
        </p:txBody>
      </p:sp>
      <p:pic>
        <p:nvPicPr>
          <p:cNvPr id="4" name="图片 3"/>
          <p:cNvPicPr>
            <a:picLocks noChangeAspect="1"/>
          </p:cNvPicPr>
          <p:nvPr/>
        </p:nvPicPr>
        <p:blipFill>
          <a:blip r:embed="rId1"/>
          <a:stretch>
            <a:fillRect/>
          </a:stretch>
        </p:blipFill>
        <p:spPr>
          <a:xfrm>
            <a:off x="2698854" y="1761257"/>
            <a:ext cx="5499786" cy="42925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研究结论</a:t>
            </a:r>
            <a:endParaRPr kumimoji="1" lang="zh-CN" altLang="en-US" dirty="0"/>
          </a:p>
        </p:txBody>
      </p:sp>
      <p:sp>
        <p:nvSpPr>
          <p:cNvPr id="3" name="文本框 2"/>
          <p:cNvSpPr txBox="1"/>
          <p:nvPr/>
        </p:nvSpPr>
        <p:spPr>
          <a:xfrm>
            <a:off x="838200" y="1506022"/>
            <a:ext cx="902811" cy="523220"/>
          </a:xfrm>
          <a:prstGeom prst="rect">
            <a:avLst/>
          </a:prstGeom>
          <a:noFill/>
        </p:spPr>
        <p:txBody>
          <a:bodyPr wrap="none" rtlCol="0">
            <a:spAutoFit/>
          </a:bodyPr>
          <a:lstStyle/>
          <a:p>
            <a:r>
              <a:rPr kumimoji="1" lang="zh-CN" altLang="en-US" sz="2800" dirty="0"/>
              <a:t>不足</a:t>
            </a:r>
            <a:endParaRPr kumimoji="1" lang="zh-CN" altLang="en-US" sz="2800" dirty="0"/>
          </a:p>
        </p:txBody>
      </p:sp>
      <p:sp>
        <p:nvSpPr>
          <p:cNvPr id="6" name="文本框 5"/>
          <p:cNvSpPr txBox="1"/>
          <p:nvPr/>
        </p:nvSpPr>
        <p:spPr>
          <a:xfrm>
            <a:off x="838200" y="2136338"/>
            <a:ext cx="8327390" cy="3138170"/>
          </a:xfrm>
          <a:prstGeom prst="rect">
            <a:avLst/>
          </a:prstGeom>
          <a:noFill/>
        </p:spPr>
        <p:txBody>
          <a:bodyPr wrap="none" rtlCol="0">
            <a:spAutoFit/>
          </a:bodyPr>
          <a:lstStyle/>
          <a:p>
            <a:pPr marL="285750" indent="-285750">
              <a:buFont typeface="Arial" panose="020B0604020202020204" pitchFamily="34" charset="0"/>
              <a:buChar char="•"/>
            </a:pPr>
            <a:r>
              <a:rPr lang="zh-CN" altLang="en-US" dirty="0"/>
              <a:t>只能处理</a:t>
            </a:r>
            <a:r>
              <a:rPr lang="en-GB" altLang="zh-CN" dirty="0"/>
              <a:t>C/C++</a:t>
            </a:r>
            <a:r>
              <a:rPr lang="zh-CN" altLang="en-US" dirty="0"/>
              <a:t>程序</a:t>
            </a:r>
            <a:endParaRPr lang="en-US" altLang="zh-CN" dirty="0"/>
          </a:p>
          <a:p>
            <a:pPr marL="285750" indent="-285750">
              <a:buFont typeface="Arial" panose="020B0604020202020204" pitchFamily="34" charset="0"/>
              <a:buChar char="•"/>
            </a:pPr>
            <a:r>
              <a:rPr lang="zh-CN" altLang="en-US" dirty="0"/>
              <a:t>只能处理基于函数</a:t>
            </a:r>
            <a:r>
              <a:rPr lang="en-US" altLang="zh-CN" dirty="0"/>
              <a:t>/</a:t>
            </a:r>
            <a:r>
              <a:rPr lang="en-GB" altLang="zh-CN" dirty="0"/>
              <a:t>API</a:t>
            </a:r>
            <a:r>
              <a:rPr lang="zh-CN" altLang="en-US" dirty="0"/>
              <a:t>调用的</a:t>
            </a:r>
            <a:r>
              <a:rPr lang="en-GB" altLang="zh-CN" dirty="0"/>
              <a:t>Bug</a:t>
            </a:r>
            <a:endParaRPr lang="en-GB" altLang="zh-CN" dirty="0"/>
          </a:p>
          <a:p>
            <a:pPr marL="285750" indent="-285750">
              <a:buFont typeface="Arial" panose="020B0604020202020204" pitchFamily="34" charset="0"/>
              <a:buChar char="•"/>
            </a:pPr>
            <a:r>
              <a:rPr lang="zh-CN" altLang="en-US" dirty="0"/>
              <a:t>暂时只能基于数据流分析，而不能基于控制流</a:t>
            </a:r>
            <a:endParaRPr lang="zh-CN" altLang="en-US" dirty="0"/>
          </a:p>
          <a:p>
            <a:pPr marL="285750" indent="-285750">
              <a:buFont typeface="Arial" panose="020B0604020202020204" pitchFamily="34" charset="0"/>
              <a:buChar char="•"/>
            </a:pPr>
            <a:r>
              <a:rPr lang="zh-CN" altLang="en-US" dirty="0"/>
              <a:t>将可变长的</a:t>
            </a:r>
            <a:r>
              <a:rPr lang="en-GB" altLang="zh-CN" dirty="0"/>
              <a:t>code gadget</a:t>
            </a:r>
            <a:r>
              <a:rPr lang="zh-CN" altLang="en-US" dirty="0"/>
              <a:t>编码为定长的向量</a:t>
            </a:r>
            <a:endParaRPr lang="en-US" altLang="zh-CN" dirty="0"/>
          </a:p>
          <a:p>
            <a:pPr marL="285750" indent="-285750">
              <a:buFont typeface="Arial" panose="020B0604020202020204" pitchFamily="34" charset="0"/>
              <a:buChar char="•"/>
            </a:pPr>
            <a:r>
              <a:rPr lang="zh-CN" altLang="en-US" dirty="0"/>
              <a:t>没有对比多个模型（只基于</a:t>
            </a:r>
            <a:r>
              <a:rPr lang="en-GB" altLang="zh-CN" dirty="0" err="1"/>
              <a:t>BiLSTM</a:t>
            </a:r>
            <a:r>
              <a:rPr lang="zh-CN" altLang="en-GB" dirty="0" err="1"/>
              <a:t>）</a:t>
            </a:r>
            <a:endParaRPr lang="en-GB" altLang="zh-CN" dirty="0" err="1"/>
          </a:p>
          <a:p>
            <a:pPr marL="285750" indent="-285750">
              <a:buFont typeface="Arial" panose="020B0604020202020204" pitchFamily="34" charset="0"/>
              <a:buChar char="•"/>
            </a:pPr>
            <a:r>
              <a:rPr lang="zh-CN" altLang="en-US" dirty="0"/>
              <a:t>使用的数据集只包含缓存错误和资源管理错误两类</a:t>
            </a:r>
            <a:r>
              <a:rPr lang="en-GB" altLang="zh-CN" dirty="0"/>
              <a:t>Bug</a:t>
            </a:r>
            <a:endParaRPr lang="en-GB" altLang="zh-CN" dirty="0"/>
          </a:p>
          <a:p>
            <a:pPr marL="285750" indent="-285750">
              <a:buFont typeface="Arial" panose="020B0604020202020204" pitchFamily="34" charset="0"/>
              <a:buChar char="•"/>
            </a:pPr>
            <a:r>
              <a:rPr lang="zh-CN" altLang="en-US" dirty="0">
                <a:solidFill>
                  <a:schemeClr val="accent2"/>
                </a:solidFill>
              </a:rPr>
              <a:t>实验中只区分了有</a:t>
            </a:r>
            <a:r>
              <a:rPr lang="en-US" altLang="zh-CN" dirty="0">
                <a:solidFill>
                  <a:schemeClr val="accent2"/>
                </a:solidFill>
              </a:rPr>
              <a:t>/</a:t>
            </a:r>
            <a:r>
              <a:rPr lang="zh-CN" altLang="en-US" dirty="0">
                <a:solidFill>
                  <a:schemeClr val="accent2"/>
                </a:solidFill>
              </a:rPr>
              <a:t>无漏洞（二分类问题），没进一步对多分类方面给出验证；</a:t>
            </a:r>
            <a:endParaRPr lang="en-US" altLang="zh-CN" dirty="0">
              <a:solidFill>
                <a:schemeClr val="accent2"/>
              </a:solidFill>
            </a:endParaRPr>
          </a:p>
          <a:p>
            <a:pPr marL="285750" indent="-285750">
              <a:buFont typeface="Arial" panose="020B0604020202020204" pitchFamily="34" charset="0"/>
              <a:buChar char="•"/>
            </a:pPr>
            <a:r>
              <a:rPr lang="zh-CN" altLang="en-US" dirty="0">
                <a:solidFill>
                  <a:schemeClr val="accent2"/>
                </a:solidFill>
              </a:rPr>
              <a:t>只发现代码段是</a:t>
            </a:r>
            <a:r>
              <a:rPr lang="zh-CN" altLang="en-US" dirty="0">
                <a:solidFill>
                  <a:schemeClr val="accent2"/>
                </a:solidFill>
              </a:rPr>
              <a:t>否有</a:t>
            </a:r>
            <a:r>
              <a:rPr lang="en-GB" altLang="zh-CN" dirty="0">
                <a:solidFill>
                  <a:schemeClr val="accent2"/>
                </a:solidFill>
              </a:rPr>
              <a:t>Bug</a:t>
            </a:r>
            <a:r>
              <a:rPr lang="zh-CN" altLang="en-GB" dirty="0">
                <a:solidFill>
                  <a:schemeClr val="accent2"/>
                </a:solidFill>
              </a:rPr>
              <a:t>，</a:t>
            </a:r>
            <a:r>
              <a:rPr lang="zh-CN" altLang="en-US" dirty="0">
                <a:solidFill>
                  <a:schemeClr val="accent2"/>
                </a:solidFill>
              </a:rPr>
              <a:t>但不能定位到</a:t>
            </a:r>
            <a:r>
              <a:rPr lang="en-GB" altLang="zh-CN" dirty="0">
                <a:solidFill>
                  <a:schemeClr val="accent2"/>
                </a:solidFill>
              </a:rPr>
              <a:t>Bug</a:t>
            </a:r>
            <a:r>
              <a:rPr lang="zh-CN" altLang="en-US" dirty="0">
                <a:solidFill>
                  <a:schemeClr val="accent2"/>
                </a:solidFill>
              </a:rPr>
              <a:t>发生的具体位置，如代码行。</a:t>
            </a:r>
            <a:endParaRPr lang="zh-CN" altLang="en-US" dirty="0">
              <a:solidFill>
                <a:schemeClr val="accent2"/>
              </a:solidFill>
            </a:endParaRPr>
          </a:p>
          <a:p>
            <a:br>
              <a:rPr lang="zh-CN" altLang="en-US" dirty="0"/>
            </a:br>
            <a:endParaRPr lang="zh-CN" altLang="en-US" dirty="0"/>
          </a:p>
          <a:p>
            <a:endParaRPr kumimoji="1"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901325" y="1325820"/>
            <a:ext cx="8389349" cy="4206359"/>
          </a:xfrm>
          <a:prstGeom prst="rect">
            <a:avLst/>
          </a:prstGeom>
        </p:spPr>
      </p:pic>
      <p:sp>
        <p:nvSpPr>
          <p:cNvPr id="2" name="圆角矩形 1"/>
          <p:cNvSpPr/>
          <p:nvPr/>
        </p:nvSpPr>
        <p:spPr>
          <a:xfrm>
            <a:off x="4399915" y="3888105"/>
            <a:ext cx="4070985" cy="14732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研究方法</a:t>
            </a:r>
            <a:endParaRPr kumimoji="1" lang="zh-CN" altLang="en-US" dirty="0"/>
          </a:p>
        </p:txBody>
      </p:sp>
      <p:sp>
        <p:nvSpPr>
          <p:cNvPr id="8" name="文本框 7"/>
          <p:cNvSpPr txBox="1"/>
          <p:nvPr/>
        </p:nvSpPr>
        <p:spPr>
          <a:xfrm>
            <a:off x="838200" y="1690688"/>
            <a:ext cx="2321469" cy="369332"/>
          </a:xfrm>
          <a:prstGeom prst="rect">
            <a:avLst/>
          </a:prstGeom>
          <a:noFill/>
        </p:spPr>
        <p:txBody>
          <a:bodyPr wrap="none" rtlCol="0">
            <a:spAutoFit/>
          </a:bodyPr>
          <a:lstStyle/>
          <a:p>
            <a:r>
              <a:rPr kumimoji="1" lang="zh-CN" altLang="en-US" dirty="0"/>
              <a:t>借鉴图像检测的经验</a:t>
            </a:r>
            <a:endParaRPr kumimoji="1" lang="zh-CN" altLang="en-US" dirty="0"/>
          </a:p>
        </p:txBody>
      </p:sp>
      <p:pic>
        <p:nvPicPr>
          <p:cNvPr id="10" name="图片 9"/>
          <p:cNvPicPr>
            <a:picLocks noChangeAspect="1"/>
          </p:cNvPicPr>
          <p:nvPr/>
        </p:nvPicPr>
        <p:blipFill>
          <a:blip r:embed="rId1"/>
          <a:stretch>
            <a:fillRect/>
          </a:stretch>
        </p:blipFill>
        <p:spPr>
          <a:xfrm>
            <a:off x="1825303" y="2326793"/>
            <a:ext cx="7824119" cy="31185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5370830" y="5697855"/>
            <a:ext cx="1318260" cy="159385"/>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lstStyle/>
          <a:p>
            <a:r>
              <a:rPr kumimoji="1" lang="zh-CN" altLang="en-US" dirty="0"/>
              <a:t>研究方法</a:t>
            </a:r>
            <a:endParaRPr kumimoji="1" lang="zh-CN" altLang="en-US" dirty="0"/>
          </a:p>
        </p:txBody>
      </p:sp>
      <p:pic>
        <p:nvPicPr>
          <p:cNvPr id="3" name="图片 2"/>
          <p:cNvPicPr>
            <a:picLocks noChangeAspect="1"/>
          </p:cNvPicPr>
          <p:nvPr>
            <p:custDataLst>
              <p:tags r:id="rId1"/>
            </p:custDataLst>
          </p:nvPr>
        </p:nvPicPr>
        <p:blipFill>
          <a:blip r:embed="rId2"/>
          <a:stretch>
            <a:fillRect/>
          </a:stretch>
        </p:blipFill>
        <p:spPr>
          <a:xfrm>
            <a:off x="2350135" y="1268730"/>
            <a:ext cx="7492365" cy="3255645"/>
          </a:xfrm>
          <a:prstGeom prst="rect">
            <a:avLst/>
          </a:prstGeom>
        </p:spPr>
      </p:pic>
      <p:sp>
        <p:nvSpPr>
          <p:cNvPr id="5" name="文本框 4"/>
          <p:cNvSpPr txBox="1"/>
          <p:nvPr/>
        </p:nvSpPr>
        <p:spPr>
          <a:xfrm>
            <a:off x="5244465" y="4904105"/>
            <a:ext cx="2593975" cy="1599565"/>
          </a:xfrm>
          <a:prstGeom prst="rect">
            <a:avLst/>
          </a:prstGeom>
          <a:noFill/>
          <a:ln w="12700">
            <a:solidFill>
              <a:schemeClr val="accent1"/>
            </a:solidFill>
          </a:ln>
        </p:spPr>
        <p:txBody>
          <a:bodyPr wrap="square" rtlCol="0">
            <a:spAutoFit/>
          </a:bodyPr>
          <a:p>
            <a:r>
              <a:rPr lang="zh-CN" altLang="en-US" sz="1000"/>
              <a:t>用静态分析工具（如Checkmatrx）生成漏洞语法特征（vulnerability syntax characteristics）</a:t>
            </a:r>
            <a:r>
              <a:rPr lang="zh-CN" altLang="en-US" sz="1000">
                <a:solidFill>
                  <a:schemeClr val="accent2"/>
                </a:solidFill>
                <a:sym typeface="+mn-ea"/>
              </a:rPr>
              <a:t>（可能是以</a:t>
            </a:r>
            <a:r>
              <a:rPr lang="en-US" altLang="zh-CN" sz="1000">
                <a:solidFill>
                  <a:schemeClr val="accent2"/>
                </a:solidFill>
                <a:sym typeface="+mn-ea"/>
              </a:rPr>
              <a:t>AST</a:t>
            </a:r>
            <a:r>
              <a:rPr lang="zh-CN" altLang="en-US" sz="1000">
                <a:solidFill>
                  <a:schemeClr val="accent2"/>
                </a:solidFill>
                <a:sym typeface="+mn-ea"/>
              </a:rPr>
              <a:t>展现的数据结构）</a:t>
            </a:r>
            <a:r>
              <a:rPr lang="zh-CN" altLang="en-US" sz="1000"/>
              <a:t>，如：</a:t>
            </a:r>
            <a:endParaRPr lang="zh-CN" altLang="en-US" sz="1000"/>
          </a:p>
          <a:p>
            <a:r>
              <a:rPr lang="zh-CN" altLang="en-US" sz="1000"/>
              <a:t>* 函数/API调用（简称FC）</a:t>
            </a:r>
            <a:endParaRPr lang="zh-CN" altLang="en-US" sz="1000"/>
          </a:p>
          <a:p>
            <a:r>
              <a:rPr lang="zh-CN" altLang="en-US" sz="1000"/>
              <a:t>* 数组使用（简称AU）</a:t>
            </a:r>
            <a:endParaRPr lang="zh-CN" altLang="en-US" sz="1000"/>
          </a:p>
          <a:p>
            <a:r>
              <a:rPr lang="zh-CN" altLang="en-US" sz="1000"/>
              <a:t>* 指针使用（简称PU）</a:t>
            </a:r>
            <a:endParaRPr lang="zh-CN" altLang="en-US" sz="1000"/>
          </a:p>
          <a:p>
            <a:r>
              <a:rPr lang="zh-CN" altLang="en-US" sz="1000"/>
              <a:t>* 算术表达式（简称AE）</a:t>
            </a:r>
            <a:endParaRPr lang="zh-CN" altLang="en-US" sz="1000"/>
          </a:p>
          <a:p>
            <a:endParaRPr lang="zh-CN" altLang="en-US" sz="1000"/>
          </a:p>
          <a:p>
            <a:endParaRPr lang="zh-CN" altLang="en-US" sz="800">
              <a:solidFill>
                <a:srgbClr val="FF0000"/>
              </a:solidFill>
            </a:endParaRPr>
          </a:p>
        </p:txBody>
      </p:sp>
      <p:sp>
        <p:nvSpPr>
          <p:cNvPr id="7" name="右箭头 6"/>
          <p:cNvSpPr/>
          <p:nvPr/>
        </p:nvSpPr>
        <p:spPr>
          <a:xfrm>
            <a:off x="4729480" y="5494020"/>
            <a:ext cx="365760" cy="203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1" name="图片 10"/>
          <p:cNvPicPr>
            <a:picLocks noChangeAspect="1"/>
          </p:cNvPicPr>
          <p:nvPr/>
        </p:nvPicPr>
        <p:blipFill>
          <a:blip r:embed="rId3"/>
          <a:stretch>
            <a:fillRect/>
          </a:stretch>
        </p:blipFill>
        <p:spPr>
          <a:xfrm>
            <a:off x="2200910" y="4801870"/>
            <a:ext cx="2190115" cy="1968500"/>
          </a:xfrm>
          <a:prstGeom prst="rect">
            <a:avLst/>
          </a:prstGeom>
          <a:noFill/>
          <a:ln w="12700" cmpd="sng">
            <a:solidFill>
              <a:schemeClr val="accent1">
                <a:shade val="50000"/>
              </a:schemeClr>
            </a:solidFill>
            <a:prstDash val="solid"/>
          </a:ln>
        </p:spPr>
      </p:pic>
      <p:sp>
        <p:nvSpPr>
          <p:cNvPr id="14" name="下箭头 13"/>
          <p:cNvSpPr/>
          <p:nvPr/>
        </p:nvSpPr>
        <p:spPr>
          <a:xfrm>
            <a:off x="3389630" y="4497705"/>
            <a:ext cx="182245" cy="233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上箭头 14"/>
          <p:cNvSpPr/>
          <p:nvPr/>
        </p:nvSpPr>
        <p:spPr>
          <a:xfrm>
            <a:off x="5574030" y="4524375"/>
            <a:ext cx="168910" cy="20701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6148070" y="4569460"/>
            <a:ext cx="2146300" cy="245110"/>
          </a:xfrm>
          <a:prstGeom prst="rect">
            <a:avLst/>
          </a:prstGeom>
          <a:noFill/>
          <a:ln w="12700">
            <a:solidFill>
              <a:schemeClr val="accent1"/>
            </a:solidFill>
          </a:ln>
        </p:spPr>
        <p:txBody>
          <a:bodyPr wrap="square" rtlCol="0">
            <a:spAutoFit/>
          </a:bodyPr>
          <a:p>
            <a:r>
              <a:rPr lang="en-US" altLang="zh-CN" sz="1000">
                <a:solidFill>
                  <a:schemeClr val="accent2"/>
                </a:solidFill>
              </a:rPr>
              <a:t>(</a:t>
            </a:r>
            <a:r>
              <a:rPr lang="zh-CN" altLang="en-US" sz="1000">
                <a:solidFill>
                  <a:schemeClr val="accent2"/>
                </a:solidFill>
              </a:rPr>
              <a:t>下页</a:t>
            </a:r>
            <a:r>
              <a:rPr lang="en-US" altLang="zh-CN" sz="1000">
                <a:solidFill>
                  <a:schemeClr val="accent2"/>
                </a:solidFill>
              </a:rPr>
              <a:t>PDG</a:t>
            </a:r>
            <a:r>
              <a:rPr lang="zh-CN" altLang="en-US" sz="1000">
                <a:solidFill>
                  <a:schemeClr val="accent2"/>
                </a:solidFill>
              </a:rPr>
              <a:t>线</a:t>
            </a:r>
            <a:r>
              <a:rPr lang="en-US" altLang="zh-CN" sz="1000">
                <a:solidFill>
                  <a:schemeClr val="accent2"/>
                </a:solidFill>
              </a:rPr>
              <a:t>....)</a:t>
            </a:r>
            <a:endParaRPr lang="en-US" altLang="zh-CN" sz="1000">
              <a:solidFill>
                <a:schemeClr val="accent2"/>
              </a:solidFill>
            </a:endParaRPr>
          </a:p>
        </p:txBody>
      </p:sp>
      <p:cxnSp>
        <p:nvCxnSpPr>
          <p:cNvPr id="19" name="直接箭头连接符 18"/>
          <p:cNvCxnSpPr/>
          <p:nvPr/>
        </p:nvCxnSpPr>
        <p:spPr>
          <a:xfrm>
            <a:off x="6148070" y="4337050"/>
            <a:ext cx="189230" cy="1873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7025005" y="4337050"/>
            <a:ext cx="0" cy="2197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307590" y="1212850"/>
            <a:ext cx="419735" cy="368300"/>
          </a:xfrm>
          <a:prstGeom prst="rect">
            <a:avLst/>
          </a:prstGeom>
          <a:noFill/>
        </p:spPr>
        <p:txBody>
          <a:bodyPr wrap="square" rtlCol="0">
            <a:spAutoFit/>
          </a:bodyPr>
          <a:p>
            <a:r>
              <a:rPr lang="en-US" altLang="zh-CN">
                <a:solidFill>
                  <a:srgbClr val="FF0000"/>
                </a:solidFill>
              </a:rPr>
              <a:t>(1)</a:t>
            </a:r>
            <a:endParaRPr lang="en-US" altLang="zh-CN">
              <a:solidFill>
                <a:srgbClr val="FF0000"/>
              </a:solidFill>
            </a:endParaRPr>
          </a:p>
        </p:txBody>
      </p:sp>
      <p:sp>
        <p:nvSpPr>
          <p:cNvPr id="22" name="文本框 21"/>
          <p:cNvSpPr txBox="1"/>
          <p:nvPr/>
        </p:nvSpPr>
        <p:spPr>
          <a:xfrm>
            <a:off x="1845310" y="4556760"/>
            <a:ext cx="419735" cy="368300"/>
          </a:xfrm>
          <a:prstGeom prst="rect">
            <a:avLst/>
          </a:prstGeom>
          <a:noFill/>
        </p:spPr>
        <p:txBody>
          <a:bodyPr wrap="square" rtlCol="0">
            <a:spAutoFit/>
          </a:bodyPr>
          <a:p>
            <a:r>
              <a:rPr lang="en-US" altLang="zh-CN">
                <a:solidFill>
                  <a:srgbClr val="FF0000"/>
                </a:solidFill>
              </a:rPr>
              <a:t>(2)</a:t>
            </a:r>
            <a:endParaRPr lang="en-US" altLang="zh-CN">
              <a:solidFill>
                <a:srgbClr val="FF0000"/>
              </a:solidFill>
            </a:endParaRPr>
          </a:p>
        </p:txBody>
      </p:sp>
      <p:sp>
        <p:nvSpPr>
          <p:cNvPr id="23" name="文本框 22"/>
          <p:cNvSpPr txBox="1"/>
          <p:nvPr/>
        </p:nvSpPr>
        <p:spPr>
          <a:xfrm>
            <a:off x="4860290" y="4731385"/>
            <a:ext cx="419735" cy="368300"/>
          </a:xfrm>
          <a:prstGeom prst="rect">
            <a:avLst/>
          </a:prstGeom>
          <a:noFill/>
        </p:spPr>
        <p:txBody>
          <a:bodyPr wrap="square" rtlCol="0">
            <a:spAutoFit/>
          </a:bodyPr>
          <a:p>
            <a:r>
              <a:rPr lang="en-US" altLang="zh-CN">
                <a:solidFill>
                  <a:srgbClr val="FF0000"/>
                </a:solidFill>
              </a:rPr>
              <a:t>(3)</a:t>
            </a:r>
            <a:endParaRPr lang="en-US" altLang="zh-CN">
              <a:solidFill>
                <a:srgbClr val="FF0000"/>
              </a:solidFill>
            </a:endParaRPr>
          </a:p>
        </p:txBody>
      </p:sp>
      <p:sp>
        <p:nvSpPr>
          <p:cNvPr id="24" name="文本框 23"/>
          <p:cNvSpPr txBox="1"/>
          <p:nvPr/>
        </p:nvSpPr>
        <p:spPr>
          <a:xfrm>
            <a:off x="4309745" y="1079500"/>
            <a:ext cx="419735" cy="368300"/>
          </a:xfrm>
          <a:prstGeom prst="rect">
            <a:avLst/>
          </a:prstGeom>
          <a:noFill/>
        </p:spPr>
        <p:txBody>
          <a:bodyPr wrap="square" rtlCol="0">
            <a:spAutoFit/>
          </a:bodyPr>
          <a:p>
            <a:r>
              <a:rPr lang="en-US" altLang="zh-CN">
                <a:solidFill>
                  <a:srgbClr val="FF0000"/>
                </a:solidFill>
              </a:rPr>
              <a:t>(4)</a:t>
            </a:r>
            <a:endParaRPr lang="en-US" altLang="zh-CN">
              <a:solidFill>
                <a:srgbClr val="FF0000"/>
              </a:solidFill>
            </a:endParaRPr>
          </a:p>
        </p:txBody>
      </p:sp>
      <p:sp>
        <p:nvSpPr>
          <p:cNvPr id="25" name="文本框 24"/>
          <p:cNvSpPr txBox="1"/>
          <p:nvPr/>
        </p:nvSpPr>
        <p:spPr>
          <a:xfrm>
            <a:off x="5820410" y="4443730"/>
            <a:ext cx="419735" cy="368300"/>
          </a:xfrm>
          <a:prstGeom prst="rect">
            <a:avLst/>
          </a:prstGeom>
          <a:noFill/>
        </p:spPr>
        <p:txBody>
          <a:bodyPr wrap="square" rtlCol="0">
            <a:spAutoFit/>
          </a:bodyPr>
          <a:p>
            <a:r>
              <a:rPr lang="en-US" altLang="zh-CN">
                <a:solidFill>
                  <a:srgbClr val="FF0000"/>
                </a:solidFill>
              </a:rPr>
              <a:t>(5)</a:t>
            </a:r>
            <a:endParaRPr lang="en-US" altLang="zh-CN">
              <a:solidFill>
                <a:srgbClr val="FF0000"/>
              </a:solidFill>
            </a:endParaRPr>
          </a:p>
        </p:txBody>
      </p:sp>
      <p:sp>
        <p:nvSpPr>
          <p:cNvPr id="26" name="文本框 25"/>
          <p:cNvSpPr txBox="1"/>
          <p:nvPr/>
        </p:nvSpPr>
        <p:spPr>
          <a:xfrm>
            <a:off x="6083935" y="1079500"/>
            <a:ext cx="419735" cy="368300"/>
          </a:xfrm>
          <a:prstGeom prst="rect">
            <a:avLst/>
          </a:prstGeom>
          <a:noFill/>
        </p:spPr>
        <p:txBody>
          <a:bodyPr wrap="square" rtlCol="0">
            <a:spAutoFit/>
          </a:bodyPr>
          <a:p>
            <a:r>
              <a:rPr lang="en-US" altLang="zh-CN">
                <a:solidFill>
                  <a:srgbClr val="FF0000"/>
                </a:solidFill>
              </a:rPr>
              <a:t>(6)</a:t>
            </a:r>
            <a:endParaRPr lang="en-US" altLang="zh-CN">
              <a:solidFill>
                <a:srgbClr val="FF0000"/>
              </a:solidFill>
            </a:endParaRPr>
          </a:p>
        </p:txBody>
      </p:sp>
      <p:sp>
        <p:nvSpPr>
          <p:cNvPr id="27" name="文本框 26"/>
          <p:cNvSpPr txBox="1"/>
          <p:nvPr/>
        </p:nvSpPr>
        <p:spPr>
          <a:xfrm>
            <a:off x="7936865" y="1079500"/>
            <a:ext cx="419735" cy="368300"/>
          </a:xfrm>
          <a:prstGeom prst="rect">
            <a:avLst/>
          </a:prstGeom>
          <a:noFill/>
        </p:spPr>
        <p:txBody>
          <a:bodyPr wrap="square" rtlCol="0">
            <a:spAutoFit/>
          </a:bodyPr>
          <a:p>
            <a:r>
              <a:rPr lang="en-US" altLang="zh-CN">
                <a:solidFill>
                  <a:srgbClr val="FF0000"/>
                </a:solidFill>
              </a:rPr>
              <a:t>(7)</a:t>
            </a:r>
            <a:endParaRPr lang="en-US" altLang="zh-CN">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研究方法</a:t>
            </a:r>
            <a:endParaRPr kumimoji="1" lang="zh-CN" altLang="en-US" dirty="0"/>
          </a:p>
        </p:txBody>
      </p:sp>
      <p:sp>
        <p:nvSpPr>
          <p:cNvPr id="4" name="文本框 3"/>
          <p:cNvSpPr txBox="1"/>
          <p:nvPr/>
        </p:nvSpPr>
        <p:spPr>
          <a:xfrm>
            <a:off x="1386205" y="1520825"/>
            <a:ext cx="9324975" cy="1630045"/>
          </a:xfrm>
          <a:prstGeom prst="rect">
            <a:avLst/>
          </a:prstGeom>
          <a:noFill/>
        </p:spPr>
        <p:txBody>
          <a:bodyPr wrap="square" rtlCol="0" anchor="t">
            <a:spAutoFit/>
          </a:bodyPr>
          <a:p>
            <a:r>
              <a:rPr lang="zh-CN" altLang="en-US" sz="1000"/>
              <a:t>先定义一些概念：</a:t>
            </a:r>
            <a:endParaRPr lang="zh-CN" altLang="en-US" sz="1000"/>
          </a:p>
          <a:p>
            <a:r>
              <a:rPr lang="zh-CN" altLang="en-US" sz="1000"/>
              <a:t>* 控制流图（CFG）: 它的节点是函数语句，边表示相邻语句间的运行先后关系。</a:t>
            </a:r>
            <a:endParaRPr lang="zh-CN" altLang="en-US" sz="1000"/>
          </a:p>
          <a:p>
            <a:r>
              <a:rPr lang="zh-CN" altLang="en-US" sz="1000"/>
              <a:t>* 数据依赖（data dependency）：如果CFG中有一条A-&gt;B的路径，且在A语句中计算得到的值会在B语句中使用，则称B数据依赖A。</a:t>
            </a:r>
            <a:endParaRPr lang="zh-CN" altLang="en-US" sz="1000"/>
          </a:p>
          <a:p>
            <a:r>
              <a:rPr lang="zh-CN" altLang="en-US" sz="1000"/>
              <a:t>* 控制依赖（control dependency）：如果CFG中有一条A-&gt;B的路径，且B是否执行需要看A执行的结果, 则称B控制依赖A。</a:t>
            </a:r>
            <a:endParaRPr lang="zh-CN" altLang="en-US" sz="1000"/>
          </a:p>
          <a:p>
            <a:r>
              <a:rPr lang="zh-CN" altLang="en-US" sz="1000"/>
              <a:t>* 程序依赖图（PDG）: 它的节点与CFG中节点表示意义意义，边为表示相邻语句间的数据依赖或控制依赖</a:t>
            </a:r>
            <a:endParaRPr lang="zh-CN" altLang="en-US" sz="1000"/>
          </a:p>
          <a:p>
            <a:r>
              <a:rPr lang="zh-CN" altLang="en-US" sz="1000"/>
              <a:t>* 前向切片（forward slice）：PDG中从SyVC节点出发所有可达节点的语句集合</a:t>
            </a:r>
            <a:endParaRPr lang="zh-CN" altLang="en-US" sz="1000"/>
          </a:p>
          <a:p>
            <a:r>
              <a:rPr lang="zh-CN" altLang="en-US" sz="1000"/>
              <a:t>* 过程间前向切片（interprocedural forward slice）：包含前向切片的所有语句，以及PDG中SyVC节点通过函数调用可以到达SyVC节点的语句</a:t>
            </a:r>
            <a:endParaRPr lang="zh-CN" altLang="en-US" sz="1000"/>
          </a:p>
          <a:p>
            <a:r>
              <a:rPr lang="zh-CN" altLang="en-US" sz="1000"/>
              <a:t>* 后向切片（backward slice）：PDG中所有可达SyVC节点的且以该节点为终点的语句集合</a:t>
            </a:r>
            <a:endParaRPr lang="zh-CN" altLang="en-US" sz="1000"/>
          </a:p>
          <a:p>
            <a:r>
              <a:rPr lang="zh-CN" altLang="en-US" sz="1000"/>
              <a:t>* 过程间后向切片（interprocedural backward slice）：包含后向切片的所有语句，以及PDG中通过函数调用可到达SyVC节点的语句</a:t>
            </a:r>
            <a:endParaRPr lang="zh-CN" altLang="en-US" sz="1000"/>
          </a:p>
          <a:p>
            <a:r>
              <a:rPr lang="zh-CN" altLang="en-US" sz="1000"/>
              <a:t>* 程序切片（program slice）：过程间前向切片和过程间后向切片的语句删除其中重复的部分的组合</a:t>
            </a:r>
            <a:endParaRPr lang="zh-CN" altLang="en-US" sz="1000"/>
          </a:p>
        </p:txBody>
      </p:sp>
      <p:pic>
        <p:nvPicPr>
          <p:cNvPr id="6" name="图片 5"/>
          <p:cNvPicPr>
            <a:picLocks noChangeAspect="1"/>
          </p:cNvPicPr>
          <p:nvPr/>
        </p:nvPicPr>
        <p:blipFill>
          <a:blip r:embed="rId1"/>
          <a:stretch>
            <a:fillRect/>
          </a:stretch>
        </p:blipFill>
        <p:spPr>
          <a:xfrm>
            <a:off x="1475105" y="3150870"/>
            <a:ext cx="8012430" cy="3252470"/>
          </a:xfrm>
          <a:prstGeom prst="rect">
            <a:avLst/>
          </a:prstGeom>
        </p:spPr>
      </p:pic>
      <p:sp>
        <p:nvSpPr>
          <p:cNvPr id="8" name="文本框 7"/>
          <p:cNvSpPr txBox="1"/>
          <p:nvPr/>
        </p:nvSpPr>
        <p:spPr>
          <a:xfrm>
            <a:off x="2533015" y="6450330"/>
            <a:ext cx="5744210" cy="245110"/>
          </a:xfrm>
          <a:prstGeom prst="rect">
            <a:avLst/>
          </a:prstGeom>
          <a:noFill/>
        </p:spPr>
        <p:txBody>
          <a:bodyPr wrap="none" rtlCol="0">
            <a:spAutoFit/>
          </a:bodyPr>
          <a:p>
            <a:pPr algn="l"/>
            <a:r>
              <a:rPr lang="zh-CN" altLang="en-US" sz="1000">
                <a:solidFill>
                  <a:schemeClr val="accent2"/>
                </a:solidFill>
              </a:rPr>
              <a:t>（</a:t>
            </a:r>
            <a:r>
              <a:rPr lang="en-US" altLang="zh-CN" sz="1000">
                <a:solidFill>
                  <a:schemeClr val="accent2"/>
                </a:solidFill>
              </a:rPr>
              <a:t>PDG</a:t>
            </a:r>
            <a:r>
              <a:rPr lang="zh-CN" altLang="en-US" sz="1000">
                <a:solidFill>
                  <a:schemeClr val="accent2"/>
                </a:solidFill>
              </a:rPr>
              <a:t>生成：https://www.cc.gatech.edu/~harrold/6340/cs6340_fall2009/Readings/ferrante87jul.pdf）</a:t>
            </a:r>
            <a:endParaRPr lang="zh-CN" altLang="en-US" sz="1000">
              <a:solidFill>
                <a:schemeClr val="accent2"/>
              </a:solidFill>
            </a:endParaRPr>
          </a:p>
        </p:txBody>
      </p:sp>
      <p:sp>
        <p:nvSpPr>
          <p:cNvPr id="9" name="文本框 8"/>
          <p:cNvSpPr txBox="1"/>
          <p:nvPr/>
        </p:nvSpPr>
        <p:spPr>
          <a:xfrm>
            <a:off x="9487535" y="4485640"/>
            <a:ext cx="1437005" cy="245110"/>
          </a:xfrm>
          <a:prstGeom prst="rect">
            <a:avLst/>
          </a:prstGeom>
          <a:noFill/>
          <a:ln w="12700">
            <a:solidFill>
              <a:schemeClr val="accent1"/>
            </a:solidFill>
          </a:ln>
        </p:spPr>
        <p:txBody>
          <a:bodyPr wrap="square" rtlCol="0">
            <a:spAutoFit/>
          </a:bodyPr>
          <a:p>
            <a:r>
              <a:rPr lang="en-US" altLang="zh-CN" sz="1000"/>
              <a:t>word2vec</a:t>
            </a:r>
            <a:r>
              <a:rPr lang="en-US" altLang="zh-CN" sz="1000">
                <a:solidFill>
                  <a:srgbClr val="FF0000"/>
                </a:solidFill>
              </a:rPr>
              <a:t> </a:t>
            </a:r>
            <a:r>
              <a:rPr lang="en-US" altLang="zh-CN" sz="1000">
                <a:solidFill>
                  <a:schemeClr val="accent2"/>
                </a:solidFill>
              </a:rPr>
              <a:t>(</a:t>
            </a:r>
            <a:r>
              <a:rPr lang="zh-CN" altLang="en-US" sz="1000">
                <a:solidFill>
                  <a:schemeClr val="accent2"/>
                </a:solidFill>
              </a:rPr>
              <a:t>接上页末尾</a:t>
            </a:r>
            <a:r>
              <a:rPr lang="en-US" altLang="zh-CN" sz="1000">
                <a:solidFill>
                  <a:schemeClr val="accent2"/>
                </a:solidFill>
              </a:rPr>
              <a:t>)</a:t>
            </a:r>
            <a:endParaRPr lang="en-US" altLang="zh-CN" sz="1000">
              <a:solidFill>
                <a:schemeClr val="accent2"/>
              </a:solidFill>
            </a:endParaRPr>
          </a:p>
        </p:txBody>
      </p:sp>
      <p:sp>
        <p:nvSpPr>
          <p:cNvPr id="10" name="右箭头 9"/>
          <p:cNvSpPr/>
          <p:nvPr/>
        </p:nvSpPr>
        <p:spPr>
          <a:xfrm>
            <a:off x="9194165" y="4549775"/>
            <a:ext cx="175260" cy="117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9487535" y="4920615"/>
            <a:ext cx="2504440" cy="553085"/>
          </a:xfrm>
          <a:prstGeom prst="rect">
            <a:avLst/>
          </a:prstGeom>
          <a:noFill/>
        </p:spPr>
        <p:txBody>
          <a:bodyPr wrap="none" rtlCol="0">
            <a:spAutoFit/>
          </a:bodyPr>
          <a:p>
            <a:pPr algn="l"/>
            <a:r>
              <a:rPr lang="en-US" altLang="zh-CN" sz="1000">
                <a:solidFill>
                  <a:schemeClr val="accent2"/>
                </a:solidFill>
              </a:rPr>
              <a:t>Q</a:t>
            </a:r>
            <a:r>
              <a:rPr lang="zh-CN" altLang="en-US" sz="1000">
                <a:solidFill>
                  <a:schemeClr val="accent2"/>
                </a:solidFill>
              </a:rPr>
              <a:t>：</a:t>
            </a:r>
            <a:endParaRPr lang="zh-CN" altLang="en-US" sz="1000">
              <a:solidFill>
                <a:schemeClr val="accent2"/>
              </a:solidFill>
            </a:endParaRPr>
          </a:p>
          <a:p>
            <a:pPr algn="l"/>
            <a:r>
              <a:rPr lang="en-US" altLang="zh-CN" sz="1000">
                <a:solidFill>
                  <a:schemeClr val="accent2"/>
                </a:solidFill>
              </a:rPr>
              <a:t>1. </a:t>
            </a:r>
            <a:r>
              <a:rPr lang="zh-CN" altLang="en-US" sz="1000">
                <a:solidFill>
                  <a:schemeClr val="accent2"/>
                </a:solidFill>
              </a:rPr>
              <a:t>如何切分</a:t>
            </a:r>
            <a:r>
              <a:rPr lang="zh-CN" altLang="en-US" sz="1000">
                <a:solidFill>
                  <a:schemeClr val="accent2"/>
                </a:solidFill>
              </a:rPr>
              <a:t>语句？</a:t>
            </a:r>
            <a:endParaRPr lang="zh-CN" altLang="en-US" sz="1000">
              <a:solidFill>
                <a:schemeClr val="accent2"/>
              </a:solidFill>
            </a:endParaRPr>
          </a:p>
          <a:p>
            <a:pPr algn="l"/>
            <a:r>
              <a:rPr lang="en-US" altLang="zh-CN" sz="1000">
                <a:solidFill>
                  <a:schemeClr val="accent2"/>
                </a:solidFill>
              </a:rPr>
              <a:t>2. 不同的SeVC</a:t>
            </a:r>
            <a:r>
              <a:rPr lang="zh-CN" altLang="en-US" sz="1000">
                <a:solidFill>
                  <a:schemeClr val="accent2"/>
                </a:solidFill>
              </a:rPr>
              <a:t>转成</a:t>
            </a:r>
            <a:r>
              <a:rPr lang="en-US" altLang="zh-CN" sz="1000">
                <a:solidFill>
                  <a:schemeClr val="accent2"/>
                </a:solidFill>
              </a:rPr>
              <a:t>导致相同的符号表示</a:t>
            </a:r>
            <a:r>
              <a:rPr lang="zh-CN" altLang="en-US" sz="1000">
                <a:solidFill>
                  <a:schemeClr val="accent2"/>
                </a:solidFill>
              </a:rPr>
              <a:t>？</a:t>
            </a:r>
            <a:endParaRPr lang="zh-CN" altLang="en-US" sz="1000">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a:t>
            </a:r>
            <a:r>
              <a:rPr kumimoji="1" lang="zh-CN" altLang="en-US" dirty="0"/>
              <a:t>结论</a:t>
            </a:r>
            <a:endParaRPr kumimoji="1" lang="zh-CN" altLang="en-US" dirty="0"/>
          </a:p>
        </p:txBody>
      </p:sp>
      <p:pic>
        <p:nvPicPr>
          <p:cNvPr id="3" name="图片 2" descr="1639270926039"/>
          <p:cNvPicPr>
            <a:picLocks noChangeAspect="1"/>
          </p:cNvPicPr>
          <p:nvPr/>
        </p:nvPicPr>
        <p:blipFill>
          <a:blip r:embed="rId1"/>
          <a:stretch>
            <a:fillRect/>
          </a:stretch>
        </p:blipFill>
        <p:spPr>
          <a:xfrm>
            <a:off x="3067050" y="2919730"/>
            <a:ext cx="5334000" cy="2834640"/>
          </a:xfrm>
          <a:prstGeom prst="rect">
            <a:avLst/>
          </a:prstGeom>
        </p:spPr>
      </p:pic>
      <p:sp>
        <p:nvSpPr>
          <p:cNvPr id="5" name="文本框 4"/>
          <p:cNvSpPr txBox="1"/>
          <p:nvPr/>
        </p:nvSpPr>
        <p:spPr>
          <a:xfrm>
            <a:off x="3010535" y="2049145"/>
            <a:ext cx="4804410" cy="368300"/>
          </a:xfrm>
          <a:prstGeom prst="rect">
            <a:avLst/>
          </a:prstGeom>
          <a:noFill/>
        </p:spPr>
        <p:txBody>
          <a:bodyPr wrap="none" rtlCol="0">
            <a:spAutoFit/>
          </a:bodyPr>
          <a:p>
            <a:pPr marL="285750" indent="-285750" algn="l">
              <a:buFont typeface="Arial" panose="020B0604020202020204" pitchFamily="34" charset="0"/>
              <a:buChar char="•"/>
            </a:pPr>
            <a:r>
              <a:rPr lang="zh-CN" altLang="en-US"/>
              <a:t>能识别多类漏洞，且表现优于VulDeepecker</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a:t>
            </a:r>
            <a:r>
              <a:rPr kumimoji="1" lang="zh-CN" altLang="en-US" dirty="0"/>
              <a:t>结论</a:t>
            </a:r>
            <a:endParaRPr kumimoji="1" lang="zh-CN" altLang="en-US" dirty="0"/>
          </a:p>
        </p:txBody>
      </p:sp>
      <p:sp>
        <p:nvSpPr>
          <p:cNvPr id="5" name="文本框 4"/>
          <p:cNvSpPr txBox="1"/>
          <p:nvPr/>
        </p:nvSpPr>
        <p:spPr>
          <a:xfrm>
            <a:off x="3586480" y="2182495"/>
            <a:ext cx="4583430" cy="368300"/>
          </a:xfrm>
          <a:prstGeom prst="rect">
            <a:avLst/>
          </a:prstGeom>
          <a:noFill/>
        </p:spPr>
        <p:txBody>
          <a:bodyPr wrap="none" rtlCol="0">
            <a:spAutoFit/>
          </a:bodyPr>
          <a:p>
            <a:pPr marL="285750" indent="-285750" algn="l">
              <a:buFont typeface="Arial" panose="020B0604020202020204" pitchFamily="34" charset="0"/>
              <a:buChar char="•"/>
            </a:pPr>
            <a:r>
              <a:rPr lang="zh-CN" altLang="en-US"/>
              <a:t>算法</a:t>
            </a:r>
            <a:r>
              <a:rPr lang="zh-CN" altLang="en-US"/>
              <a:t>独立，但每个算法得到的效果有差异</a:t>
            </a:r>
            <a:endParaRPr lang="zh-CN" altLang="en-US"/>
          </a:p>
        </p:txBody>
      </p:sp>
      <p:pic>
        <p:nvPicPr>
          <p:cNvPr id="4" name="图片 3" descr="1639271021938"/>
          <p:cNvPicPr>
            <a:picLocks noChangeAspect="1"/>
          </p:cNvPicPr>
          <p:nvPr/>
        </p:nvPicPr>
        <p:blipFill>
          <a:blip r:embed="rId1"/>
          <a:stretch>
            <a:fillRect/>
          </a:stretch>
        </p:blipFill>
        <p:spPr>
          <a:xfrm>
            <a:off x="3269615" y="2775585"/>
            <a:ext cx="5379720" cy="27279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a:t>
            </a:r>
            <a:r>
              <a:rPr kumimoji="1" lang="zh-CN" altLang="en-US" dirty="0"/>
              <a:t>结论</a:t>
            </a:r>
            <a:endParaRPr kumimoji="1" lang="zh-CN" altLang="en-US" dirty="0"/>
          </a:p>
        </p:txBody>
      </p:sp>
      <p:sp>
        <p:nvSpPr>
          <p:cNvPr id="5" name="文本框 4"/>
          <p:cNvSpPr txBox="1"/>
          <p:nvPr/>
        </p:nvSpPr>
        <p:spPr>
          <a:xfrm>
            <a:off x="3656965" y="1516380"/>
            <a:ext cx="5269230" cy="368300"/>
          </a:xfrm>
          <a:prstGeom prst="rect">
            <a:avLst/>
          </a:prstGeom>
          <a:noFill/>
        </p:spPr>
        <p:txBody>
          <a:bodyPr wrap="none" rtlCol="0">
            <a:spAutoFit/>
          </a:bodyPr>
          <a:p>
            <a:pPr marL="285750" indent="-285750" algn="l">
              <a:buFont typeface="Arial" panose="020B0604020202020204" pitchFamily="34" charset="0"/>
              <a:buChar char="•"/>
            </a:pPr>
            <a:r>
              <a:rPr lang="zh-CN" altLang="en-US"/>
              <a:t>捕获越多的语义信息，系统检测漏洞的性能越高</a:t>
            </a:r>
            <a:endParaRPr lang="zh-CN" altLang="en-US"/>
          </a:p>
        </p:txBody>
      </p:sp>
      <p:pic>
        <p:nvPicPr>
          <p:cNvPr id="3" name="图片 2" descr="1639272562900"/>
          <p:cNvPicPr>
            <a:picLocks noChangeAspect="1"/>
          </p:cNvPicPr>
          <p:nvPr/>
        </p:nvPicPr>
        <p:blipFill>
          <a:blip r:embed="rId1"/>
          <a:stretch>
            <a:fillRect/>
          </a:stretch>
        </p:blipFill>
        <p:spPr>
          <a:xfrm>
            <a:off x="3698875" y="2101850"/>
            <a:ext cx="5227320" cy="45110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a:t>
            </a:r>
            <a:r>
              <a:rPr kumimoji="1" lang="zh-CN" altLang="en-US" dirty="0"/>
              <a:t>结论</a:t>
            </a:r>
            <a:endParaRPr kumimoji="1" lang="zh-CN" altLang="en-US" dirty="0"/>
          </a:p>
        </p:txBody>
      </p:sp>
      <p:sp>
        <p:nvSpPr>
          <p:cNvPr id="5" name="文本框 4"/>
          <p:cNvSpPr txBox="1"/>
          <p:nvPr/>
        </p:nvSpPr>
        <p:spPr>
          <a:xfrm>
            <a:off x="3656965" y="1516380"/>
            <a:ext cx="5269230" cy="368300"/>
          </a:xfrm>
          <a:prstGeom prst="rect">
            <a:avLst/>
          </a:prstGeom>
          <a:noFill/>
        </p:spPr>
        <p:txBody>
          <a:bodyPr wrap="none" rtlCol="0">
            <a:spAutoFit/>
          </a:bodyPr>
          <a:p>
            <a:pPr marL="285750" indent="-285750" algn="l">
              <a:buFont typeface="Arial" panose="020B0604020202020204" pitchFamily="34" charset="0"/>
              <a:buChar char="•"/>
            </a:pPr>
            <a:r>
              <a:rPr lang="zh-CN" altLang="en-US"/>
              <a:t>捕获越多的语义信息，系统检测漏洞的性能越高</a:t>
            </a:r>
            <a:endParaRPr lang="zh-CN" altLang="en-US"/>
          </a:p>
        </p:txBody>
      </p:sp>
      <p:pic>
        <p:nvPicPr>
          <p:cNvPr id="3" name="图片 2" descr="1639272562900"/>
          <p:cNvPicPr>
            <a:picLocks noChangeAspect="1"/>
          </p:cNvPicPr>
          <p:nvPr/>
        </p:nvPicPr>
        <p:blipFill>
          <a:blip r:embed="rId1"/>
          <a:stretch>
            <a:fillRect/>
          </a:stretch>
        </p:blipFill>
        <p:spPr>
          <a:xfrm>
            <a:off x="3698875" y="2101850"/>
            <a:ext cx="5227320" cy="45110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研究现状</a:t>
            </a:r>
            <a:endParaRPr kumimoji="1" lang="zh-CN" altLang="en-US" dirty="0"/>
          </a:p>
        </p:txBody>
      </p:sp>
      <p:sp>
        <p:nvSpPr>
          <p:cNvPr id="3" name="内容占位符 2"/>
          <p:cNvSpPr>
            <a:spLocks noGrp="1"/>
          </p:cNvSpPr>
          <p:nvPr>
            <p:ph idx="1"/>
          </p:nvPr>
        </p:nvSpPr>
        <p:spPr/>
        <p:txBody>
          <a:bodyPr/>
          <a:lstStyle/>
          <a:p>
            <a:r>
              <a:rPr kumimoji="1" lang="zh-CN" altLang="en-US" dirty="0">
                <a:sym typeface="+mn-ea"/>
              </a:rPr>
              <a:t>静态、</a:t>
            </a:r>
            <a:r>
              <a:rPr kumimoji="1" lang="zh-CN" altLang="en-US" dirty="0"/>
              <a:t>人力干预多</a:t>
            </a:r>
            <a:endParaRPr kumimoji="1" lang="en-US" altLang="zh-CN" dirty="0"/>
          </a:p>
          <a:p>
            <a:r>
              <a:rPr kumimoji="1" lang="zh-CN" altLang="en-US" dirty="0"/>
              <a:t>重视少误报</a:t>
            </a:r>
            <a:r>
              <a:rPr kumimoji="1" lang="zh-CN" altLang="en-US" dirty="0">
                <a:solidFill>
                  <a:schemeClr val="accent2"/>
                </a:solidFill>
              </a:rPr>
              <a:t>（低</a:t>
            </a:r>
            <a:r>
              <a:rPr kumimoji="1" lang="en-US" altLang="zh-CN" dirty="0">
                <a:solidFill>
                  <a:schemeClr val="accent2"/>
                </a:solidFill>
              </a:rPr>
              <a:t>FP</a:t>
            </a:r>
            <a:r>
              <a:rPr kumimoji="1" lang="zh-CN" altLang="en-US" dirty="0">
                <a:solidFill>
                  <a:schemeClr val="accent2"/>
                </a:solidFill>
              </a:rPr>
              <a:t>）</a:t>
            </a:r>
            <a:r>
              <a:rPr kumimoji="1" lang="zh-CN" altLang="en-US" dirty="0"/>
              <a:t>，忽视少漏报</a:t>
            </a:r>
            <a:r>
              <a:rPr kumimoji="1" lang="zh-CN" altLang="en-US" dirty="0">
                <a:solidFill>
                  <a:schemeClr val="accent2"/>
                </a:solidFill>
              </a:rPr>
              <a:t>（低</a:t>
            </a:r>
            <a:r>
              <a:rPr kumimoji="1" lang="en-US" altLang="zh-CN" dirty="0">
                <a:solidFill>
                  <a:schemeClr val="accent2"/>
                </a:solidFill>
              </a:rPr>
              <a:t>FN</a:t>
            </a:r>
            <a:r>
              <a:rPr kumimoji="1" lang="zh-CN" altLang="en-US" dirty="0">
                <a:solidFill>
                  <a:schemeClr val="accent2"/>
                </a:solidFill>
              </a:rPr>
              <a:t>）</a:t>
            </a:r>
            <a:endParaRPr kumimoji="1" lang="zh-CN" altLang="en-US" dirty="0">
              <a:solidFill>
                <a:schemeClr val="accent2"/>
              </a:solidFill>
            </a:endParaRPr>
          </a:p>
        </p:txBody>
      </p:sp>
      <p:pic>
        <p:nvPicPr>
          <p:cNvPr id="8" name="图片 7"/>
          <p:cNvPicPr>
            <a:picLocks noChangeAspect="1"/>
          </p:cNvPicPr>
          <p:nvPr/>
        </p:nvPicPr>
        <p:blipFill>
          <a:blip r:embed="rId1"/>
          <a:stretch>
            <a:fillRect/>
          </a:stretch>
        </p:blipFill>
        <p:spPr>
          <a:xfrm>
            <a:off x="4396105" y="3173730"/>
            <a:ext cx="3399790" cy="3480435"/>
          </a:xfrm>
          <a:prstGeom prst="rect">
            <a:avLst/>
          </a:prstGeom>
          <a:ln w="12700">
            <a:solidFill>
              <a:schemeClr val="accent1"/>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a:t>
            </a:r>
            <a:r>
              <a:rPr kumimoji="1" lang="zh-CN" altLang="en-US" dirty="0"/>
              <a:t>结论</a:t>
            </a:r>
            <a:endParaRPr kumimoji="1" lang="zh-CN" altLang="en-US" dirty="0"/>
          </a:p>
        </p:txBody>
      </p:sp>
      <p:sp>
        <p:nvSpPr>
          <p:cNvPr id="5" name="文本框 4"/>
          <p:cNvSpPr txBox="1"/>
          <p:nvPr/>
        </p:nvSpPr>
        <p:spPr>
          <a:xfrm>
            <a:off x="3340735" y="1642745"/>
            <a:ext cx="5955030" cy="368300"/>
          </a:xfrm>
          <a:prstGeom prst="rect">
            <a:avLst/>
          </a:prstGeom>
          <a:noFill/>
        </p:spPr>
        <p:txBody>
          <a:bodyPr wrap="none" rtlCol="0">
            <a:spAutoFit/>
          </a:bodyPr>
          <a:p>
            <a:pPr marL="285750" indent="-285750" algn="l">
              <a:buFont typeface="Arial" panose="020B0604020202020204" pitchFamily="34" charset="0"/>
              <a:buChar char="•"/>
            </a:pPr>
            <a:r>
              <a:rPr lang="zh-CN" altLang="en-US"/>
              <a:t>跟现有漏洞检测工具的对比，目前该系统性能也是最高</a:t>
            </a:r>
            <a:endParaRPr lang="zh-CN" altLang="en-US"/>
          </a:p>
        </p:txBody>
      </p:sp>
      <p:pic>
        <p:nvPicPr>
          <p:cNvPr id="4" name="图片 3" descr="1639273027915"/>
          <p:cNvPicPr>
            <a:picLocks noChangeAspect="1"/>
          </p:cNvPicPr>
          <p:nvPr/>
        </p:nvPicPr>
        <p:blipFill>
          <a:blip r:embed="rId1"/>
          <a:stretch>
            <a:fillRect/>
          </a:stretch>
        </p:blipFill>
        <p:spPr>
          <a:xfrm>
            <a:off x="4029075" y="2484755"/>
            <a:ext cx="4998720" cy="22098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启发</a:t>
            </a:r>
            <a:endParaRPr kumimoji="1" lang="zh-CN" altLang="en-US" dirty="0"/>
          </a:p>
        </p:txBody>
      </p:sp>
      <p:sp>
        <p:nvSpPr>
          <p:cNvPr id="5" name="文本框 4"/>
          <p:cNvSpPr txBox="1"/>
          <p:nvPr/>
        </p:nvSpPr>
        <p:spPr>
          <a:xfrm>
            <a:off x="1494155" y="1789430"/>
            <a:ext cx="5130165" cy="521970"/>
          </a:xfrm>
          <a:prstGeom prst="rect">
            <a:avLst/>
          </a:prstGeom>
          <a:noFill/>
        </p:spPr>
        <p:txBody>
          <a:bodyPr wrap="square" rtlCol="0">
            <a:spAutoFit/>
          </a:bodyPr>
          <a:p>
            <a:pPr marL="285750" indent="-285750" algn="l">
              <a:buFont typeface="Arial" panose="020B0604020202020204" pitchFamily="34" charset="0"/>
              <a:buChar char="•"/>
            </a:pPr>
            <a:r>
              <a:rPr lang="zh-CN" altLang="en-US" sz="2800">
                <a:solidFill>
                  <a:schemeClr val="accent2"/>
                </a:solidFill>
              </a:rPr>
              <a:t>程序</a:t>
            </a:r>
            <a:r>
              <a:rPr lang="zh-CN" altLang="en-US" sz="2800">
                <a:solidFill>
                  <a:schemeClr val="accent2"/>
                </a:solidFill>
              </a:rPr>
              <a:t>代码语义</a:t>
            </a:r>
            <a:endParaRPr lang="zh-CN" altLang="en-US" sz="2800">
              <a:solidFill>
                <a:schemeClr val="accent2"/>
              </a:solidFill>
            </a:endParaRPr>
          </a:p>
        </p:txBody>
      </p:sp>
      <p:sp>
        <p:nvSpPr>
          <p:cNvPr id="3" name="文本框 2"/>
          <p:cNvSpPr txBox="1"/>
          <p:nvPr/>
        </p:nvSpPr>
        <p:spPr>
          <a:xfrm>
            <a:off x="1494155" y="3637915"/>
            <a:ext cx="2602230" cy="521970"/>
          </a:xfrm>
          <a:prstGeom prst="rect">
            <a:avLst/>
          </a:prstGeom>
          <a:noFill/>
        </p:spPr>
        <p:txBody>
          <a:bodyPr wrap="none" rtlCol="0" anchor="t">
            <a:spAutoFit/>
          </a:bodyPr>
          <a:p>
            <a:pPr marL="285750" indent="-285750" algn="l">
              <a:buFont typeface="Arial" panose="020B0604020202020204" pitchFamily="34" charset="0"/>
              <a:buChar char="•"/>
            </a:pPr>
            <a:r>
              <a:rPr lang="zh-CN" altLang="en-US" sz="2800">
                <a:solidFill>
                  <a:schemeClr val="accent2"/>
                </a:solidFill>
                <a:sym typeface="+mn-ea"/>
              </a:rPr>
              <a:t>漏洞定位粒度</a:t>
            </a:r>
            <a:endParaRPr lang="zh-CN" altLang="en-US" sz="2800">
              <a:solidFill>
                <a:schemeClr val="accent2"/>
              </a:solidFill>
              <a:sym typeface="+mn-ea"/>
            </a:endParaRPr>
          </a:p>
        </p:txBody>
      </p:sp>
      <p:sp>
        <p:nvSpPr>
          <p:cNvPr id="6" name="文本框 5"/>
          <p:cNvSpPr txBox="1"/>
          <p:nvPr/>
        </p:nvSpPr>
        <p:spPr>
          <a:xfrm>
            <a:off x="1494155" y="2664460"/>
            <a:ext cx="5130165" cy="521970"/>
          </a:xfrm>
          <a:prstGeom prst="rect">
            <a:avLst/>
          </a:prstGeom>
          <a:noFill/>
        </p:spPr>
        <p:txBody>
          <a:bodyPr wrap="square" rtlCol="0">
            <a:spAutoFit/>
          </a:bodyPr>
          <a:p>
            <a:pPr marL="285750" indent="-285750" algn="l">
              <a:buFont typeface="Arial" panose="020B0604020202020204" pitchFamily="34" charset="0"/>
              <a:buChar char="•"/>
            </a:pPr>
            <a:r>
              <a:rPr lang="en-US" altLang="zh-CN" sz="2800">
                <a:solidFill>
                  <a:schemeClr val="accent2"/>
                </a:solidFill>
              </a:rPr>
              <a:t>code2vec</a:t>
            </a:r>
            <a:r>
              <a:rPr lang="zh-CN" altLang="en-US" sz="2800">
                <a:solidFill>
                  <a:schemeClr val="accent2"/>
                </a:solidFill>
              </a:rPr>
              <a:t>方法</a:t>
            </a:r>
            <a:endParaRPr lang="zh-CN" altLang="en-US" sz="2800">
              <a:solidFill>
                <a:schemeClr val="accent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启发</a:t>
            </a:r>
            <a:endParaRPr kumimoji="1" lang="zh-CN" altLang="en-US" dirty="0"/>
          </a:p>
        </p:txBody>
      </p:sp>
      <p:pic>
        <p:nvPicPr>
          <p:cNvPr id="4" name="图片 3" descr="hoho"/>
          <p:cNvPicPr>
            <a:picLocks noChangeAspect="1"/>
          </p:cNvPicPr>
          <p:nvPr/>
        </p:nvPicPr>
        <p:blipFill>
          <a:blip r:embed="rId1"/>
          <a:stretch>
            <a:fillRect/>
          </a:stretch>
        </p:blipFill>
        <p:spPr>
          <a:xfrm>
            <a:off x="1824990" y="2085975"/>
            <a:ext cx="7980045" cy="3755390"/>
          </a:xfrm>
          <a:prstGeom prst="rect">
            <a:avLst/>
          </a:prstGeom>
        </p:spPr>
      </p:pic>
      <p:sp>
        <p:nvSpPr>
          <p:cNvPr id="7" name="文本框 6"/>
          <p:cNvSpPr txBox="1"/>
          <p:nvPr/>
        </p:nvSpPr>
        <p:spPr>
          <a:xfrm>
            <a:off x="10191750" y="6527165"/>
            <a:ext cx="1689735" cy="245110"/>
          </a:xfrm>
          <a:prstGeom prst="rect">
            <a:avLst/>
          </a:prstGeom>
          <a:noFill/>
        </p:spPr>
        <p:txBody>
          <a:bodyPr wrap="none" rtlCol="0">
            <a:spAutoFit/>
          </a:bodyPr>
          <a:p>
            <a:pPr algn="l"/>
            <a:r>
              <a:rPr lang="zh-CN" altLang="en-US" sz="1000"/>
              <a:t>from: https://code2vec.org/</a:t>
            </a:r>
            <a:endParaRPr lang="zh-CN" altLang="en-US"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研究目标</a:t>
            </a:r>
            <a:endParaRPr kumimoji="1" lang="zh-CN" altLang="en-US" dirty="0"/>
          </a:p>
        </p:txBody>
      </p:sp>
      <p:sp>
        <p:nvSpPr>
          <p:cNvPr id="6" name="矩形 5"/>
          <p:cNvSpPr/>
          <p:nvPr/>
        </p:nvSpPr>
        <p:spPr>
          <a:xfrm>
            <a:off x="710551" y="2711288"/>
            <a:ext cx="10782119" cy="1015663"/>
          </a:xfrm>
          <a:prstGeom prst="rect">
            <a:avLst/>
          </a:prstGeom>
        </p:spPr>
        <p:txBody>
          <a:bodyPr wrap="none">
            <a:spAutoFit/>
          </a:bodyPr>
          <a:lstStyle/>
          <a:p>
            <a:r>
              <a:rPr kumimoji="1" lang="zh-CN" altLang="en-US" sz="6000" dirty="0">
                <a:solidFill>
                  <a:schemeClr val="accent2"/>
                </a:solidFill>
              </a:rPr>
              <a:t>寻找关于找</a:t>
            </a:r>
            <a:r>
              <a:rPr kumimoji="1" lang="en-US" altLang="zh-CN" sz="6000" dirty="0">
                <a:solidFill>
                  <a:schemeClr val="accent2"/>
                </a:solidFill>
              </a:rPr>
              <a:t>bug</a:t>
            </a:r>
            <a:r>
              <a:rPr kumimoji="1" lang="zh-CN" altLang="en-US" sz="6000" dirty="0">
                <a:solidFill>
                  <a:schemeClr val="accent2"/>
                </a:solidFill>
              </a:rPr>
              <a:t>的</a:t>
            </a:r>
            <a:r>
              <a:rPr kumimoji="1" lang="en-US" altLang="zh-CN" sz="6000" dirty="0">
                <a:solidFill>
                  <a:schemeClr val="accent2"/>
                </a:solidFill>
              </a:rPr>
              <a:t>code2vec</a:t>
            </a:r>
            <a:r>
              <a:rPr kumimoji="1" lang="zh-CN" altLang="en-US" sz="6000" dirty="0">
                <a:solidFill>
                  <a:schemeClr val="accent2"/>
                </a:solidFill>
              </a:rPr>
              <a:t>方案</a:t>
            </a:r>
            <a:endParaRPr kumimoji="1" lang="zh-CN" altLang="en-US" sz="6000" dirty="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研究方法</a:t>
            </a:r>
            <a:endParaRPr kumimoji="1" lang="zh-CN" altLang="en-US" dirty="0"/>
          </a:p>
        </p:txBody>
      </p:sp>
      <p:sp>
        <p:nvSpPr>
          <p:cNvPr id="3" name="内容占位符 2"/>
          <p:cNvSpPr>
            <a:spLocks noGrp="1"/>
          </p:cNvSpPr>
          <p:nvPr>
            <p:ph idx="1"/>
          </p:nvPr>
        </p:nvSpPr>
        <p:spPr/>
        <p:txBody>
          <a:bodyPr/>
          <a:lstStyle/>
          <a:p>
            <a:r>
              <a:rPr kumimoji="1" lang="en-US" altLang="zh-CN" dirty="0"/>
              <a:t>code</a:t>
            </a:r>
            <a:r>
              <a:rPr kumimoji="1" lang="zh-CN" altLang="en-US" dirty="0"/>
              <a:t> </a:t>
            </a:r>
            <a:r>
              <a:rPr kumimoji="1" lang="en-US" altLang="zh-CN" dirty="0"/>
              <a:t>gadget——</a:t>
            </a:r>
            <a:r>
              <a:rPr lang="zh-CN" altLang="en-US" dirty="0"/>
              <a:t>语义上有联系的语句集合（数据流或控制流）</a:t>
            </a:r>
            <a:endParaRPr lang="en-US" altLang="zh-CN" dirty="0"/>
          </a:p>
          <a:p>
            <a:endParaRPr kumimoji="1" lang="en-US" altLang="zh-CN" dirty="0"/>
          </a:p>
          <a:p>
            <a:r>
              <a:rPr kumimoji="1" lang="en-US" altLang="zh-CN" dirty="0"/>
              <a:t>key</a:t>
            </a:r>
            <a:r>
              <a:rPr kumimoji="1" lang="zh-CN" altLang="en-US" dirty="0"/>
              <a:t> </a:t>
            </a:r>
            <a:r>
              <a:rPr kumimoji="1" lang="en-US" altLang="zh-CN" dirty="0"/>
              <a:t>point——</a:t>
            </a:r>
            <a:r>
              <a:rPr lang="zh-CN" altLang="en-US" dirty="0"/>
              <a:t>触发</a:t>
            </a:r>
            <a:r>
              <a:rPr lang="en-GB" altLang="zh-CN" dirty="0"/>
              <a:t>Bug</a:t>
            </a:r>
            <a:r>
              <a:rPr lang="zh-CN" altLang="en-US" dirty="0"/>
              <a:t>的相关函数调用、数据结构等。如：函数调用、数组的使用、指针的使用等</a:t>
            </a:r>
            <a:endParaRPr lang="zh-CN" altLang="en-US" dirty="0"/>
          </a:p>
          <a:p>
            <a:endParaRPr lang="zh-CN" altLang="en-US" dirty="0"/>
          </a:p>
          <a:p>
            <a:r>
              <a:rPr kumimoji="1" lang="zh-CN" altLang="en-US" dirty="0"/>
              <a:t>函数调用：</a:t>
            </a:r>
            <a:r>
              <a:rPr kumimoji="1" lang="en-US" altLang="zh-CN" dirty="0"/>
              <a:t>forward</a:t>
            </a:r>
            <a:r>
              <a:rPr kumimoji="1" lang="zh-CN" altLang="en-US" dirty="0"/>
              <a:t>和</a:t>
            </a:r>
            <a:r>
              <a:rPr kumimoji="1" lang="en-US" altLang="zh-CN" dirty="0"/>
              <a:t>backward</a:t>
            </a:r>
            <a:endParaRPr kumimoji="1" lang="en-US" altLang="zh-CN" dirty="0"/>
          </a:p>
          <a:p>
            <a:pPr marL="0" indent="0">
              <a:buNone/>
            </a:pPr>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407407" y="2214634"/>
            <a:ext cx="8846264" cy="3923549"/>
          </a:xfrm>
          <a:prstGeom prst="rect">
            <a:avLst/>
          </a:prstGeom>
        </p:spPr>
      </p:pic>
      <p:sp>
        <p:nvSpPr>
          <p:cNvPr id="8" name="文本框 7"/>
          <p:cNvSpPr txBox="1"/>
          <p:nvPr/>
        </p:nvSpPr>
        <p:spPr>
          <a:xfrm>
            <a:off x="838200" y="1582322"/>
            <a:ext cx="3222357" cy="523220"/>
          </a:xfrm>
          <a:prstGeom prst="rect">
            <a:avLst/>
          </a:prstGeom>
          <a:noFill/>
        </p:spPr>
        <p:txBody>
          <a:bodyPr wrap="none" rtlCol="0">
            <a:spAutoFit/>
          </a:bodyPr>
          <a:lstStyle/>
          <a:p>
            <a:r>
              <a:rPr kumimoji="1" lang="en-US" altLang="zh-CN" sz="2800" dirty="0"/>
              <a:t>1.</a:t>
            </a:r>
            <a:r>
              <a:rPr kumimoji="1" lang="zh-CN" altLang="en-US" sz="2800" dirty="0"/>
              <a:t> 生成</a:t>
            </a:r>
            <a:r>
              <a:rPr kumimoji="1" lang="en-US" altLang="zh-CN" sz="2800" dirty="0"/>
              <a:t>code</a:t>
            </a:r>
            <a:r>
              <a:rPr kumimoji="1" lang="zh-CN" altLang="en-US" sz="2800" dirty="0"/>
              <a:t> </a:t>
            </a:r>
            <a:r>
              <a:rPr kumimoji="1" lang="en-US" altLang="zh-CN" sz="2800" dirty="0"/>
              <a:t>gadget</a:t>
            </a:r>
            <a:endParaRPr kumimoji="1" lang="zh-CN" altLang="en-US" sz="2800" dirty="0"/>
          </a:p>
        </p:txBody>
      </p:sp>
      <p:sp>
        <p:nvSpPr>
          <p:cNvPr id="9" name="标题 1"/>
          <p:cNvSpPr>
            <a:spLocks noGrp="1"/>
          </p:cNvSpPr>
          <p:nvPr>
            <p:ph type="title"/>
          </p:nvPr>
        </p:nvSpPr>
        <p:spPr>
          <a:xfrm>
            <a:off x="838200" y="365125"/>
            <a:ext cx="10515600" cy="1325563"/>
          </a:xfrm>
        </p:spPr>
        <p:txBody>
          <a:bodyPr/>
          <a:lstStyle/>
          <a:p>
            <a:r>
              <a:rPr kumimoji="1" lang="zh-CN" altLang="en-US" dirty="0"/>
              <a:t>研究方法</a:t>
            </a:r>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157892" y="2393186"/>
            <a:ext cx="4356243" cy="35137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838200" y="1477586"/>
            <a:ext cx="3222357" cy="523220"/>
          </a:xfrm>
          <a:prstGeom prst="rect">
            <a:avLst/>
          </a:prstGeom>
          <a:noFill/>
        </p:spPr>
        <p:txBody>
          <a:bodyPr wrap="none" rtlCol="0">
            <a:spAutoFit/>
          </a:bodyPr>
          <a:lstStyle/>
          <a:p>
            <a:r>
              <a:rPr kumimoji="1" lang="en-US" altLang="zh-CN" sz="2800" dirty="0"/>
              <a:t>2.</a:t>
            </a:r>
            <a:r>
              <a:rPr kumimoji="1" lang="zh-CN" altLang="en-US" sz="2800" dirty="0"/>
              <a:t> 编码</a:t>
            </a:r>
            <a:r>
              <a:rPr kumimoji="1" lang="en-US" altLang="zh-CN" sz="2800" dirty="0"/>
              <a:t>code</a:t>
            </a:r>
            <a:r>
              <a:rPr kumimoji="1" lang="zh-CN" altLang="en-US" sz="2800" dirty="0"/>
              <a:t> </a:t>
            </a:r>
            <a:r>
              <a:rPr kumimoji="1" lang="en-US" altLang="zh-CN" sz="2800" dirty="0"/>
              <a:t>gadget</a:t>
            </a:r>
            <a:endParaRPr kumimoji="1" lang="zh-CN" altLang="en-US" sz="2800" dirty="0"/>
          </a:p>
        </p:txBody>
      </p:sp>
      <p:pic>
        <p:nvPicPr>
          <p:cNvPr id="3" name="图片 2"/>
          <p:cNvPicPr>
            <a:picLocks noChangeAspect="1"/>
          </p:cNvPicPr>
          <p:nvPr/>
        </p:nvPicPr>
        <p:blipFill>
          <a:blip r:embed="rId1"/>
          <a:stretch>
            <a:fillRect/>
          </a:stretch>
        </p:blipFill>
        <p:spPr>
          <a:xfrm>
            <a:off x="784721" y="2267658"/>
            <a:ext cx="5622104" cy="3909624"/>
          </a:xfrm>
          <a:prstGeom prst="rect">
            <a:avLst/>
          </a:prstGeom>
        </p:spPr>
      </p:pic>
      <p:pic>
        <p:nvPicPr>
          <p:cNvPr id="5" name="图片 4"/>
          <p:cNvPicPr>
            <a:picLocks noChangeAspect="1"/>
          </p:cNvPicPr>
          <p:nvPr/>
        </p:nvPicPr>
        <p:blipFill>
          <a:blip r:embed="rId2"/>
          <a:stretch>
            <a:fillRect/>
          </a:stretch>
        </p:blipFill>
        <p:spPr>
          <a:xfrm>
            <a:off x="8106404" y="3024832"/>
            <a:ext cx="2030274" cy="385495"/>
          </a:xfrm>
          <a:prstGeom prst="rect">
            <a:avLst/>
          </a:prstGeom>
        </p:spPr>
      </p:pic>
      <p:pic>
        <p:nvPicPr>
          <p:cNvPr id="9" name="图片 8"/>
          <p:cNvPicPr>
            <a:picLocks noChangeAspect="1"/>
          </p:cNvPicPr>
          <p:nvPr/>
        </p:nvPicPr>
        <p:blipFill>
          <a:blip r:embed="rId3"/>
          <a:stretch>
            <a:fillRect/>
          </a:stretch>
        </p:blipFill>
        <p:spPr>
          <a:xfrm>
            <a:off x="7430229" y="4280852"/>
            <a:ext cx="3992616" cy="385494"/>
          </a:xfrm>
          <a:prstGeom prst="rect">
            <a:avLst/>
          </a:prstGeom>
        </p:spPr>
      </p:pic>
      <p:sp>
        <p:nvSpPr>
          <p:cNvPr id="10" name="右箭头 9"/>
          <p:cNvSpPr/>
          <p:nvPr/>
        </p:nvSpPr>
        <p:spPr>
          <a:xfrm>
            <a:off x="6374452" y="4150067"/>
            <a:ext cx="647272" cy="4214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下箭头 10"/>
          <p:cNvSpPr/>
          <p:nvPr/>
        </p:nvSpPr>
        <p:spPr>
          <a:xfrm>
            <a:off x="8996967" y="3646634"/>
            <a:ext cx="328773" cy="472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8589722" y="5433754"/>
            <a:ext cx="1143262" cy="369332"/>
          </a:xfrm>
          <a:prstGeom prst="rect">
            <a:avLst/>
          </a:prstGeom>
          <a:noFill/>
        </p:spPr>
        <p:txBody>
          <a:bodyPr wrap="none" rtlCol="0">
            <a:spAutoFit/>
          </a:bodyPr>
          <a:lstStyle/>
          <a:p>
            <a:r>
              <a:rPr kumimoji="1" lang="en-US" altLang="zh-CN" dirty="0"/>
              <a:t>word2vec</a:t>
            </a:r>
            <a:endParaRPr kumimoji="1" lang="zh-CN" altLang="en-US" dirty="0"/>
          </a:p>
        </p:txBody>
      </p:sp>
      <p:sp>
        <p:nvSpPr>
          <p:cNvPr id="15" name="下箭头 14"/>
          <p:cNvSpPr/>
          <p:nvPr/>
        </p:nvSpPr>
        <p:spPr>
          <a:xfrm>
            <a:off x="8996967" y="4827953"/>
            <a:ext cx="328773" cy="47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8393458" y="6074907"/>
            <a:ext cx="2066290" cy="245110"/>
          </a:xfrm>
          <a:prstGeom prst="rect">
            <a:avLst/>
          </a:prstGeom>
          <a:noFill/>
        </p:spPr>
        <p:txBody>
          <a:bodyPr wrap="none" rtlCol="0">
            <a:spAutoFit/>
          </a:bodyPr>
          <a:lstStyle/>
          <a:p>
            <a:r>
              <a:rPr kumimoji="1" lang="en-US" altLang="zh-CN" sz="1000" dirty="0">
                <a:solidFill>
                  <a:schemeClr val="accent2"/>
                </a:solidFill>
              </a:rPr>
              <a:t>(Q: </a:t>
            </a:r>
            <a:r>
              <a:rPr kumimoji="1" lang="zh-CN" altLang="en-US" sz="1000" dirty="0">
                <a:solidFill>
                  <a:schemeClr val="accent2"/>
                </a:solidFill>
              </a:rPr>
              <a:t>如何切分代码语句各种符号？</a:t>
            </a:r>
            <a:r>
              <a:rPr kumimoji="1" lang="en-US" altLang="zh-CN" sz="1000" dirty="0">
                <a:solidFill>
                  <a:schemeClr val="accent2"/>
                </a:solidFill>
              </a:rPr>
              <a:t>)</a:t>
            </a:r>
            <a:endParaRPr kumimoji="1" lang="en-US" altLang="zh-CN" sz="1000" dirty="0">
              <a:solidFill>
                <a:schemeClr val="accent2"/>
              </a:solidFill>
            </a:endParaRPr>
          </a:p>
        </p:txBody>
      </p:sp>
      <p:sp>
        <p:nvSpPr>
          <p:cNvPr id="18" name="标题 1"/>
          <p:cNvSpPr>
            <a:spLocks noGrp="1"/>
          </p:cNvSpPr>
          <p:nvPr>
            <p:ph type="title"/>
          </p:nvPr>
        </p:nvSpPr>
        <p:spPr>
          <a:xfrm>
            <a:off x="838200" y="365125"/>
            <a:ext cx="10515600" cy="1325563"/>
          </a:xfrm>
        </p:spPr>
        <p:txBody>
          <a:bodyPr/>
          <a:lstStyle/>
          <a:p>
            <a:r>
              <a:rPr kumimoji="1" lang="zh-CN" altLang="en-US" dirty="0"/>
              <a:t>研究方法</a:t>
            </a:r>
            <a:endParaRPr kumimoji="1"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38200" y="1690688"/>
            <a:ext cx="902811" cy="523220"/>
          </a:xfrm>
          <a:prstGeom prst="rect">
            <a:avLst/>
          </a:prstGeom>
          <a:noFill/>
        </p:spPr>
        <p:txBody>
          <a:bodyPr wrap="none" rtlCol="0">
            <a:spAutoFit/>
          </a:bodyPr>
          <a:lstStyle/>
          <a:p>
            <a:r>
              <a:rPr kumimoji="1" lang="zh-CN" altLang="en-US" sz="2800" dirty="0"/>
              <a:t>总览</a:t>
            </a:r>
            <a:endParaRPr kumimoji="1" lang="zh-CN" altLang="en-US" sz="2800" dirty="0"/>
          </a:p>
        </p:txBody>
      </p:sp>
      <p:pic>
        <p:nvPicPr>
          <p:cNvPr id="4" name="图片 3"/>
          <p:cNvPicPr>
            <a:picLocks noChangeAspect="1"/>
          </p:cNvPicPr>
          <p:nvPr/>
        </p:nvPicPr>
        <p:blipFill>
          <a:blip r:embed="rId1"/>
          <a:stretch>
            <a:fillRect/>
          </a:stretch>
        </p:blipFill>
        <p:spPr>
          <a:xfrm>
            <a:off x="1404574" y="2742341"/>
            <a:ext cx="8888582" cy="2979695"/>
          </a:xfrm>
          <a:prstGeom prst="rect">
            <a:avLst/>
          </a:prstGeom>
        </p:spPr>
      </p:pic>
      <p:sp>
        <p:nvSpPr>
          <p:cNvPr id="16" name="标题 1"/>
          <p:cNvSpPr>
            <a:spLocks noGrp="1"/>
          </p:cNvSpPr>
          <p:nvPr>
            <p:ph type="title"/>
          </p:nvPr>
        </p:nvSpPr>
        <p:spPr>
          <a:xfrm>
            <a:off x="838200" y="365125"/>
            <a:ext cx="10515600" cy="1325563"/>
          </a:xfrm>
        </p:spPr>
        <p:txBody>
          <a:bodyPr/>
          <a:lstStyle/>
          <a:p>
            <a:r>
              <a:rPr kumimoji="1" lang="zh-CN" altLang="en-US" dirty="0"/>
              <a:t>研究方法</a:t>
            </a:r>
            <a:endParaRPr kumimoji="1"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研究结论</a:t>
            </a:r>
            <a:endParaRPr kumimoji="1" lang="zh-CN" altLang="en-US" dirty="0"/>
          </a:p>
        </p:txBody>
      </p:sp>
      <p:sp>
        <p:nvSpPr>
          <p:cNvPr id="5" name="文本框 4"/>
          <p:cNvSpPr txBox="1"/>
          <p:nvPr/>
        </p:nvSpPr>
        <p:spPr>
          <a:xfrm>
            <a:off x="2939974" y="5058122"/>
            <a:ext cx="3679212" cy="1384995"/>
          </a:xfrm>
          <a:prstGeom prst="rect">
            <a:avLst/>
          </a:prstGeom>
          <a:noFill/>
          <a:ln w="12700">
            <a:solidFill>
              <a:schemeClr val="accent1"/>
            </a:solidFill>
          </a:ln>
        </p:spPr>
        <p:txBody>
          <a:bodyPr wrap="none" rtlCol="0">
            <a:spAutoFit/>
          </a:bodyPr>
          <a:p>
            <a:r>
              <a:rPr kumimoji="1" lang="zh-CN" altLang="en-US" sz="1600" dirty="0"/>
              <a:t>数据集：</a:t>
            </a:r>
            <a:endParaRPr kumimoji="1" lang="en-US" altLang="zh-CN" sz="1600" dirty="0"/>
          </a:p>
          <a:p>
            <a:pPr marL="285750" indent="-285750">
              <a:buFont typeface="Arial" panose="020B0604020202020204" pitchFamily="34" charset="0"/>
              <a:buChar char="•"/>
            </a:pPr>
            <a:r>
              <a:rPr kumimoji="1" lang="en-US" altLang="zh-CN" sz="1600" dirty="0"/>
              <a:t>SARD</a:t>
            </a:r>
            <a:r>
              <a:rPr kumimoji="1" lang="zh-CN" altLang="en-US" sz="1600" dirty="0"/>
              <a:t> </a:t>
            </a:r>
            <a:r>
              <a:rPr lang="en-GB" altLang="zh-CN" sz="1600" dirty="0">
                <a:hlinkClick r:id="rId1"/>
              </a:rPr>
              <a:t>https://samate.nist.gov/SARD/</a:t>
            </a:r>
            <a:endParaRPr lang="en-GB" altLang="zh-CN" sz="1600" dirty="0"/>
          </a:p>
          <a:p>
            <a:pPr marL="285750" indent="-285750">
              <a:buFont typeface="Arial" panose="020B0604020202020204" pitchFamily="34" charset="0"/>
              <a:buChar char="•"/>
            </a:pPr>
            <a:r>
              <a:rPr lang="en-US" altLang="zh-CN" sz="1600" dirty="0"/>
              <a:t>NVD</a:t>
            </a:r>
            <a:r>
              <a:rPr lang="zh-CN" altLang="en-US" sz="1600" dirty="0"/>
              <a:t> </a:t>
            </a:r>
            <a:r>
              <a:rPr lang="en-GB" altLang="zh-CN" sz="1600" dirty="0">
                <a:hlinkClick r:id="rId2"/>
              </a:rPr>
              <a:t>https://nvd.nist.gov/</a:t>
            </a:r>
            <a:endParaRPr lang="en-GB" altLang="zh-CN" sz="1600" dirty="0"/>
          </a:p>
          <a:p>
            <a:pPr marL="285750" indent="-285750">
              <a:buFont typeface="Arial" panose="020B0604020202020204" pitchFamily="34" charset="0"/>
              <a:buChar char="•"/>
            </a:pPr>
            <a:endParaRPr lang="en-GB" altLang="zh-CN" dirty="0"/>
          </a:p>
          <a:p>
            <a:endParaRPr kumimoji="1" lang="zh-CN" altLang="en-US" dirty="0"/>
          </a:p>
        </p:txBody>
      </p:sp>
      <p:pic>
        <p:nvPicPr>
          <p:cNvPr id="7" name="图片 6"/>
          <p:cNvPicPr>
            <a:picLocks noChangeAspect="1"/>
          </p:cNvPicPr>
          <p:nvPr/>
        </p:nvPicPr>
        <p:blipFill>
          <a:blip r:embed="rId3"/>
          <a:stretch>
            <a:fillRect/>
          </a:stretch>
        </p:blipFill>
        <p:spPr>
          <a:xfrm>
            <a:off x="2792140" y="1881428"/>
            <a:ext cx="3884208" cy="1325563"/>
          </a:xfrm>
          <a:prstGeom prst="rect">
            <a:avLst/>
          </a:prstGeom>
        </p:spPr>
      </p:pic>
      <p:pic>
        <p:nvPicPr>
          <p:cNvPr id="10" name="图片 9"/>
          <p:cNvPicPr>
            <a:picLocks noChangeAspect="1"/>
          </p:cNvPicPr>
          <p:nvPr/>
        </p:nvPicPr>
        <p:blipFill>
          <a:blip r:embed="rId4"/>
          <a:stretch>
            <a:fillRect/>
          </a:stretch>
        </p:blipFill>
        <p:spPr>
          <a:xfrm>
            <a:off x="2792139" y="3397249"/>
            <a:ext cx="3884207" cy="13861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研究结论</a:t>
            </a:r>
            <a:endParaRPr kumimoji="1" lang="zh-CN" altLang="en-US" dirty="0"/>
          </a:p>
        </p:txBody>
      </p:sp>
      <p:pic>
        <p:nvPicPr>
          <p:cNvPr id="9" name="图片 8"/>
          <p:cNvPicPr>
            <a:picLocks noChangeAspect="1"/>
          </p:cNvPicPr>
          <p:nvPr/>
        </p:nvPicPr>
        <p:blipFill>
          <a:blip r:embed="rId1"/>
          <a:stretch>
            <a:fillRect/>
          </a:stretch>
        </p:blipFill>
        <p:spPr>
          <a:xfrm>
            <a:off x="5473785" y="1332302"/>
            <a:ext cx="6034878" cy="1754325"/>
          </a:xfrm>
          <a:prstGeom prst="rect">
            <a:avLst/>
          </a:prstGeom>
        </p:spPr>
      </p:pic>
      <p:pic>
        <p:nvPicPr>
          <p:cNvPr id="11" name="图片 10"/>
          <p:cNvPicPr>
            <a:picLocks noChangeAspect="1"/>
          </p:cNvPicPr>
          <p:nvPr/>
        </p:nvPicPr>
        <p:blipFill>
          <a:blip r:embed="rId2"/>
          <a:stretch>
            <a:fillRect/>
          </a:stretch>
        </p:blipFill>
        <p:spPr>
          <a:xfrm>
            <a:off x="5629438" y="3853254"/>
            <a:ext cx="6264915" cy="1628170"/>
          </a:xfrm>
          <a:prstGeom prst="rect">
            <a:avLst/>
          </a:prstGeom>
        </p:spPr>
      </p:pic>
      <p:sp>
        <p:nvSpPr>
          <p:cNvPr id="12" name="文本框 11"/>
          <p:cNvSpPr txBox="1"/>
          <p:nvPr/>
        </p:nvSpPr>
        <p:spPr>
          <a:xfrm>
            <a:off x="1031429" y="2399933"/>
            <a:ext cx="4006225" cy="1754326"/>
          </a:xfrm>
          <a:prstGeom prst="rect">
            <a:avLst/>
          </a:prstGeom>
          <a:noFill/>
          <a:ln w="12700">
            <a:solidFill>
              <a:schemeClr val="accent1"/>
            </a:solidFill>
          </a:ln>
        </p:spPr>
        <p:txBody>
          <a:bodyPr wrap="none" rtlCol="0">
            <a:spAutoFit/>
          </a:bodyPr>
          <a:p>
            <a:r>
              <a:rPr lang="en-GB" altLang="zh-CN" dirty="0"/>
              <a:t>* BE: Buffer Error</a:t>
            </a:r>
            <a:r>
              <a:rPr lang="zh-CN" altLang="en-US" dirty="0"/>
              <a:t>漏洞</a:t>
            </a:r>
            <a:endParaRPr lang="zh-CN" altLang="en-US" dirty="0"/>
          </a:p>
          <a:p>
            <a:r>
              <a:rPr lang="zh-CN" altLang="en-US" dirty="0"/>
              <a:t>* </a:t>
            </a:r>
            <a:r>
              <a:rPr lang="en-GB" altLang="zh-CN" dirty="0"/>
              <a:t>RM: Resource Manager</a:t>
            </a:r>
            <a:r>
              <a:rPr lang="zh-CN" altLang="en-US" dirty="0"/>
              <a:t>漏洞</a:t>
            </a:r>
            <a:endParaRPr lang="zh-CN" altLang="en-US" dirty="0"/>
          </a:p>
          <a:p>
            <a:r>
              <a:rPr lang="zh-CN" altLang="en-US" dirty="0"/>
              <a:t>* </a:t>
            </a:r>
            <a:r>
              <a:rPr lang="en-GB" altLang="zh-CN" dirty="0"/>
              <a:t>HY: BE + RM</a:t>
            </a:r>
            <a:endParaRPr lang="en-GB" altLang="zh-CN" dirty="0"/>
          </a:p>
          <a:p>
            <a:r>
              <a:rPr lang="en-GB" altLang="zh-CN" dirty="0"/>
              <a:t>* ALL: </a:t>
            </a:r>
            <a:r>
              <a:rPr lang="zh-CN" altLang="en-US" dirty="0"/>
              <a:t>包含原数据集所有函数</a:t>
            </a:r>
            <a:r>
              <a:rPr lang="en-US" altLang="zh-CN" dirty="0"/>
              <a:t>/</a:t>
            </a:r>
            <a:r>
              <a:rPr lang="en-GB" altLang="zh-CN" dirty="0"/>
              <a:t>API</a:t>
            </a:r>
            <a:r>
              <a:rPr lang="zh-CN" altLang="en-US" dirty="0"/>
              <a:t>调用</a:t>
            </a:r>
            <a:endParaRPr lang="zh-CN" altLang="en-US" dirty="0"/>
          </a:p>
          <a:p>
            <a:r>
              <a:rPr lang="zh-CN" altLang="en-US" dirty="0"/>
              <a:t>* </a:t>
            </a:r>
            <a:r>
              <a:rPr lang="en-GB" altLang="zh-CN" dirty="0"/>
              <a:t>SEL: </a:t>
            </a:r>
            <a:r>
              <a:rPr lang="zh-CN" altLang="en-US" dirty="0"/>
              <a:t>经过人工筛选的的函数</a:t>
            </a:r>
            <a:r>
              <a:rPr lang="en-US" altLang="zh-CN" dirty="0"/>
              <a:t>/</a:t>
            </a:r>
            <a:r>
              <a:rPr lang="en-GB" altLang="zh-CN" dirty="0"/>
              <a:t>API</a:t>
            </a:r>
            <a:r>
              <a:rPr lang="zh-CN" altLang="en-US" dirty="0"/>
              <a:t>调用</a:t>
            </a:r>
            <a:endParaRPr lang="zh-CN" altLang="en-US" dirty="0"/>
          </a:p>
          <a:p>
            <a:endParaRPr kumimoji="1" lang="zh-CN" altLang="en-US" dirty="0"/>
          </a:p>
        </p:txBody>
      </p:sp>
      <p:sp>
        <p:nvSpPr>
          <p:cNvPr id="6" name="文本框 5"/>
          <p:cNvSpPr txBox="1"/>
          <p:nvPr/>
        </p:nvSpPr>
        <p:spPr>
          <a:xfrm>
            <a:off x="7783195" y="5864225"/>
            <a:ext cx="1257935" cy="398780"/>
          </a:xfrm>
          <a:prstGeom prst="rect">
            <a:avLst/>
          </a:prstGeom>
          <a:noFill/>
          <a:ln w="12700">
            <a:solidFill>
              <a:schemeClr val="accent1"/>
            </a:solidFill>
          </a:ln>
        </p:spPr>
        <p:txBody>
          <a:bodyPr wrap="none" rtlCol="0">
            <a:spAutoFit/>
          </a:bodyPr>
          <a:p>
            <a:pPr marL="285750" indent="-285750">
              <a:buFont typeface="Arial" panose="020B0604020202020204" pitchFamily="34" charset="0"/>
              <a:buChar char="•"/>
            </a:pPr>
            <a:r>
              <a:rPr lang="en-US" altLang="zh-CN" sz="1000">
                <a:solidFill>
                  <a:schemeClr val="accent2"/>
                </a:solidFill>
              </a:rPr>
              <a:t>TPR = 1 - FNR</a:t>
            </a:r>
            <a:endParaRPr lang="en-US" altLang="zh-CN" sz="1000">
              <a:solidFill>
                <a:schemeClr val="accent2"/>
              </a:solidFill>
            </a:endParaRPr>
          </a:p>
          <a:p>
            <a:pPr marL="285750" indent="-285750">
              <a:buFont typeface="Arial" panose="020B0604020202020204" pitchFamily="34" charset="0"/>
              <a:buChar char="•"/>
            </a:pPr>
            <a:r>
              <a:rPr lang="en-US" altLang="zh-CN" sz="1000">
                <a:solidFill>
                  <a:schemeClr val="accent2"/>
                </a:solidFill>
              </a:rPr>
              <a:t>P: </a:t>
            </a:r>
            <a:r>
              <a:rPr lang="zh-CN" altLang="en-US" sz="1000">
                <a:solidFill>
                  <a:schemeClr val="accent2"/>
                </a:solidFill>
              </a:rPr>
              <a:t>精确率</a:t>
            </a:r>
            <a:endParaRPr lang="zh-CN" altLang="en-US" sz="1000">
              <a:solidFill>
                <a:schemeClr val="accent2"/>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4344,&quot;width&quot;:999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1702</Words>
  <Application>WPS 演示</Application>
  <PresentationFormat>宽屏</PresentationFormat>
  <Paragraphs>156</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22</vt:i4>
      </vt:variant>
    </vt:vector>
  </HeadingPairs>
  <TitlesOfParts>
    <vt:vector size="32" baseType="lpstr">
      <vt:lpstr>Arial</vt:lpstr>
      <vt:lpstr>宋体</vt:lpstr>
      <vt:lpstr>Wingdings</vt:lpstr>
      <vt:lpstr>等线</vt:lpstr>
      <vt:lpstr>微软雅黑</vt:lpstr>
      <vt:lpstr>Arial Unicode MS</vt:lpstr>
      <vt:lpstr>等线 Light</vt:lpstr>
      <vt:lpstr>Calibri</vt:lpstr>
      <vt:lpstr>Office 主题​​</vt:lpstr>
      <vt:lpstr>1_Office 主题​​</vt:lpstr>
      <vt:lpstr>PowerPoint 演示文稿</vt:lpstr>
      <vt:lpstr>研究现状</vt:lpstr>
      <vt:lpstr>研究目标</vt:lpstr>
      <vt:lpstr>研究方法</vt:lpstr>
      <vt:lpstr>研究方法</vt:lpstr>
      <vt:lpstr>研究方法</vt:lpstr>
      <vt:lpstr>研究方法</vt:lpstr>
      <vt:lpstr>研究结论</vt:lpstr>
      <vt:lpstr>研究结论</vt:lpstr>
      <vt:lpstr>研究结论</vt:lpstr>
      <vt:lpstr>研究结论</vt:lpstr>
      <vt:lpstr>PowerPoint 演示文稿</vt:lpstr>
      <vt:lpstr>研究方法</vt:lpstr>
      <vt:lpstr>研究方法</vt:lpstr>
      <vt:lpstr>研究方法</vt:lpstr>
      <vt:lpstr>研究结论</vt:lpstr>
      <vt:lpstr>研究结论</vt:lpstr>
      <vt:lpstr>研究结论</vt:lpstr>
      <vt:lpstr>研究结论</vt:lpstr>
      <vt:lpstr>研究结论</vt:lpstr>
      <vt:lpstr>启发</vt:lpstr>
      <vt:lpstr>启发</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yippy</cp:lastModifiedBy>
  <cp:revision>42</cp:revision>
  <dcterms:created xsi:type="dcterms:W3CDTF">2021-12-12T10:57:00Z</dcterms:created>
  <dcterms:modified xsi:type="dcterms:W3CDTF">2021-12-15T01:31:00Z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DDAD23B7779344F1B96E88C1F5E4AA94</vt:lpwstr>
  </property>
  <property fmtid="{D5CDD505-2E9C-101B-9397-08002B2CF9AE}" pid="3" name="KSOProductBuildVer">
    <vt:lpwstr>2052-11.1.0.11115</vt:lpwstr>
  </property>
</Properties>
</file>