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3:28:59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24575,'6'0'0,"0"-3"0,21 3 0,-7-3 0,56 3 0,-28 0 0,19 0 0,9 0 0,-40 0 0,27 0 0,-46 0 0,-2 0 0,-10 0 0,1 0 0,0 0 0,0 0 0,2 0 0,-1 0 0,10 0 0,-9 0 0,28 0 0,-25 0 0,19 0 0,-2 0 0,-5 0 0,28 0 0,-10 0 0,-6 0 0,27-7 0,-36 5 0,24-6 0,2 0 0,-20 6 0,43-7 0,-30 9 0,-13 0 0,44 0 0,-50 0 0,23 0 0,-4 0 0,-19 0 0,17-3 0,-25 2 0,-5-1 0,24 2 0,-15 0 0,10 0 0,18 0 0,-31 0 0,31 0 0,-37 0 0,5 0 0,12 0 0,-7 0 0,28 0 0,-22 4 0,3-3 0,17 2 0,-23-3 0,38 0 0,-42 0 0,6 0 0,15 0 0,-26 0 0,58 0 0,-50 0 0,20 0 0,-8 0 0,-21-2 0,34 1 0,-28-1 0,10 2 0,18 0 0,-31 0 0,56 0 0,-49 3 0,19-2 0,-9 3 0,-13-4 0,15 0 0,-21 0 0,0 0 0,11 0 0,-12 0 0,34 0 0,-34 0 0,15 0 0,-1 0 0,-13 0 0,32 0 0,-33 0 0,15 0 0,-13 4 0,-5-3 0,11 3 0,-11-4 0,5 0 0,25 0 0,-4 0 0,9 0 0,26 0 0,-51 0 0,52 0 0,-52 0 0,9 0 0,4 0 0,-19 0 0,45 0 0,-43 0 0,25 0 0,-14 0 0,-13 0 0,32 0 0,-26 0 0,6 0 0,7 0 0,-22 0 0,23 0 0,-24 0 0,5 0 0,12 0 0,-16 0 0,35 0 0,-36 0 0,15 0 0,-10 0 0,-10 0 0,28 0 0,-16 0 0,9 0 0,33 0 0,-36 0 0,63 0 0,-63 0 0,17 0 0,0 0 0,-23 0 0,55 0 0,-56 0 0,22 0 0,-24 0 0,-9 0 0,28 0 0,-22 0 0,14 0 0,2 0 0,-19 0 0,25 0 0,-25 0 0,4 0 0,-4 0 0,-2 0 0,3 0 0,5 0 0,-3 2 0,35-1 0,-30 1 0,25-2 0,-1 0 0,-24 0 0,44 0 0,-47 0 0,21 0 0,-5 0 0,-10 0 0,40 0 0,-36 0 0,19 0 0,-8 0 0,-15 0 0,29-6 0,-31 5 0,10-5 0,-2 6 0,-12 0 0,34 0 0,-34 0 0,12 0 0,2 0 0,-19 0 0,38 0 0,-35 0 0,14 0 0,-11 0 0,0 0 0,21 0 0,-9 0 0,0 0 0,-11 0 0,-12 0 0,5 0 0,-5 0 0,5 0 0,5 0 0,-6 0 0,7 0 0,-8 0 0,3 0 0,19 0 0,-15 0 0,21 0 0,-24 0 0,5 0 0,12 0 0,-13 0 0,45 0 0,-43 0 0,31 0 0,-18 0 0,-12-3 0,10 3 0,-15-3 0,-2 3 0,24 0 0,-21 0 0,15 0 0,-1 0 0,-16 0 0,16 0 0,-24 0 0,5 0 0,5 0 0,-6 0 0,13 0 0,-15 0 0,10 0 0,-3 0 0,-2 0 0,11 0 0,-11 0 0,3 0 0,13 0 0,-15 0 0,48 0 0,-42 0 0,29 0 0,-4 0 0,-13 0 0,32 0 0,-42 0 0,9 0 0,-1 0 0,-7 0 0,41 0 0,-32 0 0,19 0 0,0-7 0,-19 5 0,44-5 0,-44 7 0,32 0 0,2-9 0,-24 7 0,33-6 0,-59 8 0,15 0 0,-13-4 0,-5 3 0,24-3 0,-21 4 0,14 0 0,1-6 0,-17 5 0,22-9 0,-19 9 0,2-3 0,30 4 0,-29 0 0,29 0 0,-16 0 0,-5-3 0,11 2 0,-20-3 0,-1 4 0,0 0 0,-5 0 0,24-6 0,-21 4 0,14-4 0,-12 6 0,-5 0 0,11 0 0,-10 0 0,3 0 0,1 0 0,-5 0 0,5 0 0,-9 0 0,0 0 0,5-4 0,-3 4 0,13-4 0,-11 4 0,2 0 0,3 0 0,-10 0 0,15 0 0,-15 0 0,7 0 0,-7 0 0,1 0 0,9 0 0,-5 0 0,5 0 0,0 0 0,-5 0 0,24 0 0,-21 0 0,21 0 0,-24 0 0,2 0 0,2 0 0,-6 2 0,4-1 0,15 2 0,-16-1 0,23-1 0,-18 1 0,0-2 0,-3 0 0,-8 0 0,-2 3 0,0-2 0,-1 1 0,4-2 0,-3 0 0,11 0 0,-9 0 0,16 0 0,-16 0 0,9 0 0,11 0 0,-12 0 0,34 0 0,-34 0 0,15 0 0,-14-4 0,-6 3 0,6-2 0,-10 3 0,1 0 0,19 0 0,-7 0 0,44 0 0,-38 0 0,17 0 0,-31 0 0,-3 0 0,2 0 0,-5 0 0,5 0 0,4 0 0,-4 0 0,6 0 0,-11 0 0,3 0 0,-1 2 0,1-1 0,3 4 0,0-2 0,-1 0 0,7 4 0,-5-6 0,2 3 0,-6-4 0,-3 0 0,2 0 0,1 0 0,3 0 0,-1 0 0,7 0 0,-7 0 0,3 0 0,-8 0 0,0 0 0,0 0 0,2 0 0,1 0 0,9 0 0,1 3 0,-2-2 0,-2 3 0,-1-4 0,-6 0 0,16 0 0,-14 0 0,8 0 0,25 0 0,-23 0 0,29 4 0,-38-3 0,4 3 0,-7-4 0,-2 0 0,5 0 0,-2 0 0,0 0 0,2 0 0,-4 0 0,1 0 0,-2 0 0,0 0 0,8 0 0,-6 0 0,29 0 0,-24 0 0,18 0 0,-13 3 0,-5-2 0,5 3 0,-7-4 0,-2 0 0,2 0 0,-2 0 0,3 0 0,-3 0 0,2 0 0,4 0 0,-2 3 0,24-3 0,-21 3 0,12-3 0,-10 0 0,-10 0 0,9 0 0,-11 0 0,3 0 0,-4 0 0,1 0 0,3 0 0,-3 0 0,24 0 0,-16 0 0,16 0 0,-21 0 0,0 0 0,-4 0 0,1 0 0,0 0 0,0 0 0,0 0 0,8 0 0,-3 0 0,13 0 0,-13 0 0,3 0 0,-8 0 0,0 0 0,0 0 0,-3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D4859-4ECD-314D-B4D0-55058499A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C9A87C-81FC-7C46-8E4E-2A7C5951B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9F7D8-600C-A84D-A832-55A053FE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FE95-6B98-F540-A12D-334F116059E1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5B9B7-9FA0-AF4A-8555-1F27EBC0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9086B-5EF7-CC47-AAF3-EF46EC2D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09D-DCDD-CD48-83A9-605BCBE4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43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2C666-13D2-D34C-ACF7-2C13FDB1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F637F2-6FD2-BF47-81F4-BE29242EA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D9C50-345D-3E4B-B38B-16A8776E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FE95-6B98-F540-A12D-334F116059E1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02EE4-219F-1243-987C-0A159380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83176-A99D-A240-B12F-F6137EA3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09D-DCDD-CD48-83A9-605BCBE4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49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029DC6-93C5-0049-844B-9937FF2F5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9B7BB0-B59A-4A40-9FB0-EADA8B75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49730-BF07-DA4A-84F6-319BEB0C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FE95-6B98-F540-A12D-334F116059E1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D09C7-8468-8746-9E32-6DCB9A0E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591B5-EF3F-9D49-94D4-82434FA7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09D-DCDD-CD48-83A9-605BCBE4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19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0D744-53C4-5542-8877-874640F6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98247-90C0-8C43-BA83-1B50C7CB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0020F-618A-AA41-B89F-A30EBB2A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FE95-6B98-F540-A12D-334F116059E1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06BF8-0D93-6E43-989D-F4734B1F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6B73B-A775-D643-B421-E8131C3B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09D-DCDD-CD48-83A9-605BCBE4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35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DF1BB-0565-1843-9F34-3726E81D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B83EEA-F3A7-454F-8902-BBA6B306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64CDA-E3DC-8649-BB74-9562695A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FE95-6B98-F540-A12D-334F116059E1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32F99-3D66-2F4B-A693-3B321DC0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2B5FD-0E51-C344-AC69-EAD46BDD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09D-DCDD-CD48-83A9-605BCBE4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456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02198-3279-DA48-8DA4-1CE7614D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7782F-0F4E-D243-AC0F-E030A547A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EDB177-3799-8442-96F4-1DAC02BC1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128DF-D295-2841-BB23-0E45EAEC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FE95-6B98-F540-A12D-334F116059E1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EE395-6585-E34B-BEBD-06D9F5DB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C3396E-F978-8C49-872F-2FB5F9EA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09D-DCDD-CD48-83A9-605BCBE4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2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3126C-18BE-5B4A-A055-335CBA8F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6D267A-F134-A24E-91BC-88EA3A1A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E1F880-8C3C-E24D-814C-CD6E138B4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F1A01B-7AB0-9348-BC80-2A22BC95A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D85AC8-5B96-7F4D-B9FC-2776C501B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CB7429-3E6E-B949-9DAD-AB6D2535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FE95-6B98-F540-A12D-334F116059E1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2CEB5F-A7D7-D34D-8E34-221B4235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DDB9D9-F775-7640-8A53-F678128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09D-DCDD-CD48-83A9-605BCBE4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29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00DA0-D293-C647-96DE-C36E26BC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E4CEF8-5E79-774F-B09A-DC896091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FE95-6B98-F540-A12D-334F116059E1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E1077-89CF-2F42-B900-BBEBCCCB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CF0BFA-FFE3-334D-A8B5-D14D9E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09D-DCDD-CD48-83A9-605BCBE4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22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D6724E-C6EC-A849-80FA-8F3BE15D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FE95-6B98-F540-A12D-334F116059E1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A1FB04-ECE0-8E45-9E77-7441BA30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11067-55BE-9344-A2F3-0B0CF2DB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09D-DCDD-CD48-83A9-605BCBE4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63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93D7B-738D-9240-9CC2-40EB27AD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9A030-6294-614B-8B92-A1F06BF8C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5FCFA6-89AD-5841-887A-272FC3C70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D31832-C158-044E-A368-E5DDFCD7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FE95-6B98-F540-A12D-334F116059E1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04F49-303A-F24F-87BE-79013A9A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B9667B-19DB-9E44-AAF8-D722EBD5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09D-DCDD-CD48-83A9-605BCBE4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51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7DF0C-2636-124B-9C54-543A5E3B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DF0181-8250-FE43-9EC9-C60FE63E2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7D812-055E-6549-A84D-5FCD150D2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AB1C6-B5A1-244A-AA87-BD746DD3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FE95-6B98-F540-A12D-334F116059E1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25B305-57F7-704D-AA76-AC73211A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A06E9-54F3-6240-8DE0-3FF68B87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09D-DCDD-CD48-83A9-605BCBE4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235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AC17E2-051C-A741-8ACF-F2659B9A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1A68C-A0E3-E24D-B1A8-9237A5003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1B491-2A30-0548-9803-C7E0478BB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FE95-6B98-F540-A12D-334F116059E1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0B1E9-E95C-FF41-A32C-F59962442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0A37D-EC65-5E45-AAF4-E4CC4A251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A09D-DCDD-CD48-83A9-605BCBE4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13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amate.nist.gov/SARD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nvd.nist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82CFE4F-2CF8-CA4F-A8F2-A062E58C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13" y="1169387"/>
            <a:ext cx="9398000" cy="4038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623502-6045-0F4A-876A-A9DF1359F3C0}"/>
              </a:ext>
            </a:extLst>
          </p:cNvPr>
          <p:cNvSpPr txBox="1"/>
          <p:nvPr/>
        </p:nvSpPr>
        <p:spPr>
          <a:xfrm>
            <a:off x="10073717" y="6389814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21215122</a:t>
            </a:r>
            <a:r>
              <a:rPr kumimoji="1" lang="zh-CN" altLang="en-US" dirty="0"/>
              <a:t>  何峙</a:t>
            </a:r>
          </a:p>
        </p:txBody>
      </p:sp>
    </p:spTree>
    <p:extLst>
      <p:ext uri="{BB962C8B-B14F-4D97-AF65-F5344CB8AC3E}">
        <p14:creationId xmlns:p14="http://schemas.microsoft.com/office/powerpoint/2010/main" val="400864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5C88B-7B95-684A-8FE7-05FA708D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研究结论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A1FC20-E447-0E40-BDA5-E3EA72BA2C02}"/>
              </a:ext>
            </a:extLst>
          </p:cNvPr>
          <p:cNvSpPr txBox="1"/>
          <p:nvPr/>
        </p:nvSpPr>
        <p:spPr>
          <a:xfrm>
            <a:off x="838200" y="15060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不足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CDF7B8-3C58-644A-B1DB-5517F9FE4A5D}"/>
              </a:ext>
            </a:extLst>
          </p:cNvPr>
          <p:cNvSpPr txBox="1"/>
          <p:nvPr/>
        </p:nvSpPr>
        <p:spPr>
          <a:xfrm>
            <a:off x="838200" y="2136338"/>
            <a:ext cx="84080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只能处理</a:t>
            </a:r>
            <a:r>
              <a:rPr lang="en" altLang="zh-CN" dirty="0"/>
              <a:t>C/C++</a:t>
            </a:r>
            <a:r>
              <a:rPr lang="zh-CN" altLang="en-US" dirty="0"/>
              <a:t>程序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只能处理基于函数</a:t>
            </a:r>
            <a:r>
              <a:rPr lang="en-US" altLang="zh-CN" dirty="0"/>
              <a:t>/</a:t>
            </a:r>
            <a:r>
              <a:rPr lang="en" altLang="zh-CN" dirty="0"/>
              <a:t>API</a:t>
            </a:r>
            <a:r>
              <a:rPr lang="zh-CN" altLang="en-US" dirty="0"/>
              <a:t>调用的</a:t>
            </a:r>
            <a:r>
              <a:rPr lang="en" altLang="zh-CN" dirty="0"/>
              <a:t>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暂时只能基于数据流分析，而不能基于控制流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将可变长的</a:t>
            </a:r>
            <a:r>
              <a:rPr lang="en" altLang="zh-CN" dirty="0"/>
              <a:t>code gadget</a:t>
            </a:r>
            <a:r>
              <a:rPr lang="zh-CN" altLang="en-US" dirty="0"/>
              <a:t>编码为定长的向量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只能使用</a:t>
            </a:r>
            <a:r>
              <a:rPr lang="en" altLang="zh-CN" dirty="0" err="1"/>
              <a:t>BiLSTM</a:t>
            </a: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使用的数据集只包含缓存错误和资源管理错误两类</a:t>
            </a:r>
            <a:r>
              <a:rPr lang="en" altLang="zh-CN" dirty="0"/>
              <a:t>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实验中只区分了有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无漏洞（二分类问题），没进一步对多分类方面给出验证；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只发现代码段是有</a:t>
            </a:r>
            <a:r>
              <a:rPr lang="en" altLang="zh-CN" dirty="0">
                <a:solidFill>
                  <a:srgbClr val="FF0000"/>
                </a:solidFill>
              </a:rPr>
              <a:t>Bug</a:t>
            </a:r>
            <a:r>
              <a:rPr lang="zh-CN" altLang="en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但不能定位到</a:t>
            </a:r>
            <a:r>
              <a:rPr lang="en" altLang="zh-CN" dirty="0">
                <a:solidFill>
                  <a:srgbClr val="FF0000"/>
                </a:solidFill>
              </a:rPr>
              <a:t>Bug</a:t>
            </a:r>
            <a:r>
              <a:rPr lang="zh-CN" altLang="en-US" dirty="0">
                <a:solidFill>
                  <a:srgbClr val="FF0000"/>
                </a:solidFill>
              </a:rPr>
              <a:t>发生的具体位置，如代码行。</a:t>
            </a:r>
          </a:p>
          <a:p>
            <a:br>
              <a:rPr lang="zh-CN" altLang="en-US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78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A36287-A97A-9A40-9461-172C4504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25" y="1325820"/>
            <a:ext cx="8389349" cy="42063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C9A9409-D09C-E749-9186-E9010AC2B6DC}"/>
                  </a:ext>
                </a:extLst>
              </p14:cNvPr>
              <p14:cNvContentPartPr/>
              <p14:nvPr/>
            </p14:nvContentPartPr>
            <p14:xfrm>
              <a:off x="4462147" y="4003803"/>
              <a:ext cx="3939480" cy="500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C9A9409-D09C-E749-9186-E9010AC2B6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3147" y="3995163"/>
                <a:ext cx="3957120" cy="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17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8ECE4-7376-084D-921A-0937857A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38B86-518B-9840-A4B4-E23268486CFD}"/>
              </a:ext>
            </a:extLst>
          </p:cNvPr>
          <p:cNvSpPr txBox="1"/>
          <p:nvPr/>
        </p:nvSpPr>
        <p:spPr>
          <a:xfrm>
            <a:off x="838200" y="169068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借鉴图像检测的经验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53DF5B-4F78-4847-8A72-C7BE5857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03" y="2326793"/>
            <a:ext cx="7824119" cy="31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4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3B5D6-2731-654B-8A5F-5ECDA8DF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FB443-475C-1443-AD3E-6BBDE3B0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人力干预多</a:t>
            </a:r>
            <a:endParaRPr kumimoji="1" lang="en-US" altLang="zh-CN" dirty="0"/>
          </a:p>
          <a:p>
            <a:r>
              <a:rPr kumimoji="1" lang="zh-CN" altLang="en-US" dirty="0"/>
              <a:t>静态、高</a:t>
            </a:r>
            <a:r>
              <a:rPr kumimoji="1" lang="en-US" altLang="zh-CN" dirty="0"/>
              <a:t>FN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2F1263-4339-564F-A00E-E287FF29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10" y="2694826"/>
            <a:ext cx="3750852" cy="383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4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C3C28-216F-B94F-BFA8-1CB7B75F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研究目标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19C5DD-CADA-F44A-818E-C8EDAB1C37C0}"/>
              </a:ext>
            </a:extLst>
          </p:cNvPr>
          <p:cNvSpPr/>
          <p:nvPr/>
        </p:nvSpPr>
        <p:spPr>
          <a:xfrm>
            <a:off x="710551" y="2711288"/>
            <a:ext cx="107821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6000" dirty="0"/>
              <a:t>寻找关于找</a:t>
            </a:r>
            <a:r>
              <a:rPr kumimoji="1" lang="en-US" altLang="zh-CN" sz="6000" dirty="0"/>
              <a:t>bug</a:t>
            </a:r>
            <a:r>
              <a:rPr kumimoji="1" lang="zh-CN" altLang="en-US" sz="6000" dirty="0"/>
              <a:t>的</a:t>
            </a:r>
            <a:r>
              <a:rPr kumimoji="1" lang="en-US" altLang="zh-CN" sz="6000" dirty="0"/>
              <a:t>code2vec</a:t>
            </a:r>
            <a:r>
              <a:rPr kumimoji="1" lang="zh-CN" altLang="en-US" sz="6000" dirty="0"/>
              <a:t>方案</a:t>
            </a:r>
          </a:p>
        </p:txBody>
      </p:sp>
    </p:spTree>
    <p:extLst>
      <p:ext uri="{BB962C8B-B14F-4D97-AF65-F5344CB8AC3E}">
        <p14:creationId xmlns:p14="http://schemas.microsoft.com/office/powerpoint/2010/main" val="314963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5C88B-7B95-684A-8FE7-05FA708D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C9673-6AA5-0646-9B8D-EC781B64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gadget——</a:t>
            </a:r>
            <a:r>
              <a:rPr lang="zh-CN" altLang="en-US" dirty="0"/>
              <a:t>语义上有联系的语句集合（数据流或控制流）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point——</a:t>
            </a:r>
            <a:r>
              <a:rPr lang="zh-CN" altLang="en-US" dirty="0"/>
              <a:t>触发</a:t>
            </a:r>
            <a:r>
              <a:rPr lang="en" altLang="zh-CN" dirty="0"/>
              <a:t>Bug</a:t>
            </a:r>
            <a:r>
              <a:rPr lang="zh-CN" altLang="en-US" dirty="0"/>
              <a:t>的相关函数调用、数据结构等。如：函数调用、数组的使用、指针的使用等</a:t>
            </a:r>
          </a:p>
          <a:p>
            <a:endParaRPr lang="zh-CN" altLang="en-US" dirty="0"/>
          </a:p>
          <a:p>
            <a:r>
              <a:rPr kumimoji="1" lang="en-US" altLang="zh-CN" dirty="0"/>
              <a:t>forward</a:t>
            </a:r>
            <a:r>
              <a:rPr kumimoji="1" lang="zh-CN" altLang="en-US" dirty="0"/>
              <a:t>函数调用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backward</a:t>
            </a:r>
            <a:r>
              <a:rPr kumimoji="1" lang="zh-CN" altLang="en-US" dirty="0"/>
              <a:t>函数调用</a:t>
            </a:r>
          </a:p>
        </p:txBody>
      </p:sp>
    </p:spTree>
    <p:extLst>
      <p:ext uri="{BB962C8B-B14F-4D97-AF65-F5344CB8AC3E}">
        <p14:creationId xmlns:p14="http://schemas.microsoft.com/office/powerpoint/2010/main" val="85085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7EBA48-0C0D-D641-A060-55F750B28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07" y="2214634"/>
            <a:ext cx="8846264" cy="39235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832B6B-4C4D-4043-BB88-A4AE9A0029CE}"/>
              </a:ext>
            </a:extLst>
          </p:cNvPr>
          <p:cNvSpPr txBox="1"/>
          <p:nvPr/>
        </p:nvSpPr>
        <p:spPr>
          <a:xfrm>
            <a:off x="838200" y="1582322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1.</a:t>
            </a:r>
            <a:r>
              <a:rPr kumimoji="1" lang="zh-CN" altLang="en-US" sz="2800" dirty="0"/>
              <a:t> 生成</a:t>
            </a:r>
            <a:r>
              <a:rPr kumimoji="1" lang="en-US" altLang="zh-CN" sz="2800" dirty="0"/>
              <a:t>code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gadget</a:t>
            </a:r>
            <a:endParaRPr kumimoji="1" lang="zh-CN" altLang="en-US" sz="28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C09B636-B1AE-2D49-A3AE-4092A3D7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283735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9A9FEA5-AFB6-8B4E-BDE8-4038E8B0CD3B}"/>
              </a:ext>
            </a:extLst>
          </p:cNvPr>
          <p:cNvSpPr/>
          <p:nvPr/>
        </p:nvSpPr>
        <p:spPr>
          <a:xfrm>
            <a:off x="7157892" y="2393186"/>
            <a:ext cx="4356243" cy="3513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832B6B-4C4D-4043-BB88-A4AE9A0029CE}"/>
              </a:ext>
            </a:extLst>
          </p:cNvPr>
          <p:cNvSpPr txBox="1"/>
          <p:nvPr/>
        </p:nvSpPr>
        <p:spPr>
          <a:xfrm>
            <a:off x="838200" y="1477586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2.</a:t>
            </a:r>
            <a:r>
              <a:rPr kumimoji="1" lang="zh-CN" altLang="en-US" sz="2800" dirty="0"/>
              <a:t> 编码</a:t>
            </a:r>
            <a:r>
              <a:rPr kumimoji="1" lang="en-US" altLang="zh-CN" sz="2800" dirty="0"/>
              <a:t>code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gadget</a:t>
            </a:r>
            <a:endParaRPr kumimoji="1"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B993D4-8710-1F4E-B55C-9E23AF26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21" y="2267658"/>
            <a:ext cx="5622104" cy="39096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DD17C8-C9F8-1C4A-B69F-F9035914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404" y="3024832"/>
            <a:ext cx="2030274" cy="3854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97FDBE-214C-5440-AD5C-D888F7F3C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229" y="4280852"/>
            <a:ext cx="3992616" cy="385494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E34602FC-7CFA-AE48-B013-76FCA0817EFD}"/>
              </a:ext>
            </a:extLst>
          </p:cNvPr>
          <p:cNvSpPr/>
          <p:nvPr/>
        </p:nvSpPr>
        <p:spPr>
          <a:xfrm>
            <a:off x="6374452" y="4150067"/>
            <a:ext cx="647272" cy="421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F71F7E07-215D-2F46-823E-0CE09513056B}"/>
              </a:ext>
            </a:extLst>
          </p:cNvPr>
          <p:cNvSpPr/>
          <p:nvPr/>
        </p:nvSpPr>
        <p:spPr>
          <a:xfrm>
            <a:off x="8996967" y="3646634"/>
            <a:ext cx="328773" cy="47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336A21-58E2-BA41-AD61-79CF72177FD9}"/>
              </a:ext>
            </a:extLst>
          </p:cNvPr>
          <p:cNvSpPr txBox="1"/>
          <p:nvPr/>
        </p:nvSpPr>
        <p:spPr>
          <a:xfrm>
            <a:off x="8589722" y="543375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word2vec</a:t>
            </a:r>
            <a:endParaRPr kumimoji="1" lang="zh-CN" altLang="en-US" dirty="0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4A838546-A4DE-E341-91B0-FCFA1674BDDD}"/>
              </a:ext>
            </a:extLst>
          </p:cNvPr>
          <p:cNvSpPr/>
          <p:nvPr/>
        </p:nvSpPr>
        <p:spPr>
          <a:xfrm>
            <a:off x="8996967" y="4827953"/>
            <a:ext cx="328773" cy="47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2203F26-866F-D342-92B1-39CB97FE3321}"/>
              </a:ext>
            </a:extLst>
          </p:cNvPr>
          <p:cNvSpPr txBox="1"/>
          <p:nvPr/>
        </p:nvSpPr>
        <p:spPr>
          <a:xfrm>
            <a:off x="7501283" y="6365102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如何切分代码语句各种符号？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FFE444FF-A07A-A943-8F15-51373D02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261721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8832B6B-4C4D-4043-BB88-A4AE9A0029CE}"/>
              </a:ext>
            </a:extLst>
          </p:cNvPr>
          <p:cNvSpPr txBox="1"/>
          <p:nvPr/>
        </p:nvSpPr>
        <p:spPr>
          <a:xfrm>
            <a:off x="838200" y="16906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总览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2BD706-3E1B-B94F-9211-50598CAC3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74" y="2742341"/>
            <a:ext cx="8888582" cy="2979695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3FF078EF-D9C6-AD4E-A539-617A0859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419332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5C88B-7B95-684A-8FE7-05FA708D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研究结论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EBD0AA-15BD-144F-8D91-40D5DB58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0" y="1844112"/>
            <a:ext cx="6034878" cy="17543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A0D19A-4D11-3E40-A4DA-EA6977742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63" y="4091379"/>
            <a:ext cx="6264915" cy="16281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B8D021A-AF09-5D4E-B282-D081AAE062C0}"/>
              </a:ext>
            </a:extLst>
          </p:cNvPr>
          <p:cNvSpPr txBox="1"/>
          <p:nvPr/>
        </p:nvSpPr>
        <p:spPr>
          <a:xfrm>
            <a:off x="6919784" y="3151138"/>
            <a:ext cx="4006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* BE: Buffer Error</a:t>
            </a:r>
            <a:r>
              <a:rPr lang="zh-CN" altLang="en-US" dirty="0"/>
              <a:t>漏洞</a:t>
            </a:r>
          </a:p>
          <a:p>
            <a:r>
              <a:rPr lang="zh-CN" altLang="en-US" dirty="0"/>
              <a:t>* </a:t>
            </a:r>
            <a:r>
              <a:rPr lang="en" altLang="zh-CN" dirty="0"/>
              <a:t>RM: Resource Manager</a:t>
            </a:r>
            <a:r>
              <a:rPr lang="zh-CN" altLang="en-US" dirty="0"/>
              <a:t>漏洞</a:t>
            </a:r>
          </a:p>
          <a:p>
            <a:r>
              <a:rPr lang="zh-CN" altLang="en-US" dirty="0"/>
              <a:t>* </a:t>
            </a:r>
            <a:r>
              <a:rPr lang="en" altLang="zh-CN" dirty="0"/>
              <a:t>HY: BE + RM</a:t>
            </a:r>
          </a:p>
          <a:p>
            <a:r>
              <a:rPr lang="en" altLang="zh-CN" dirty="0"/>
              <a:t>* ALL: </a:t>
            </a:r>
            <a:r>
              <a:rPr lang="zh-CN" altLang="en-US" dirty="0"/>
              <a:t>包含原数据集所有函数</a:t>
            </a:r>
            <a:r>
              <a:rPr lang="en-US" altLang="zh-CN" dirty="0"/>
              <a:t>/</a:t>
            </a:r>
            <a:r>
              <a:rPr lang="en" altLang="zh-CN" dirty="0"/>
              <a:t>API</a:t>
            </a:r>
            <a:r>
              <a:rPr lang="zh-CN" altLang="en-US" dirty="0"/>
              <a:t>调用</a:t>
            </a:r>
          </a:p>
          <a:p>
            <a:r>
              <a:rPr lang="zh-CN" altLang="en-US" dirty="0"/>
              <a:t>* </a:t>
            </a:r>
            <a:r>
              <a:rPr lang="en" altLang="zh-CN" dirty="0"/>
              <a:t>SEL: </a:t>
            </a:r>
            <a:r>
              <a:rPr lang="zh-CN" altLang="en-US" dirty="0"/>
              <a:t>经过人工筛选的的函数</a:t>
            </a:r>
            <a:r>
              <a:rPr lang="en-US" altLang="zh-CN" dirty="0"/>
              <a:t>/</a:t>
            </a:r>
            <a:r>
              <a:rPr lang="en" altLang="zh-CN" dirty="0"/>
              <a:t>API</a:t>
            </a:r>
            <a:r>
              <a:rPr lang="zh-CN" altLang="en-US" dirty="0"/>
              <a:t>调用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09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5C88B-7B95-684A-8FE7-05FA708D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研究结论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053394-821D-A44A-AE36-E5C5509B7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274" y="1566947"/>
            <a:ext cx="5499786" cy="42925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57FB99-8FFD-CE4D-A889-9CB45C8B1CAF}"/>
              </a:ext>
            </a:extLst>
          </p:cNvPr>
          <p:cNvSpPr txBox="1"/>
          <p:nvPr/>
        </p:nvSpPr>
        <p:spPr>
          <a:xfrm>
            <a:off x="1255319" y="5226397"/>
            <a:ext cx="36792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数据集：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SARD</a:t>
            </a:r>
            <a:r>
              <a:rPr kumimoji="1" lang="zh-CN" altLang="en-US" sz="1600" dirty="0"/>
              <a:t> </a:t>
            </a:r>
            <a:r>
              <a:rPr lang="en" altLang="zh-CN" sz="1600" dirty="0">
                <a:hlinkClick r:id="rId3"/>
              </a:rPr>
              <a:t>https://samate.nist.gov/SARD/</a:t>
            </a:r>
            <a:endParaRPr lang="en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NVD</a:t>
            </a:r>
            <a:r>
              <a:rPr lang="zh-CN" altLang="en-US" sz="1600" dirty="0"/>
              <a:t> </a:t>
            </a:r>
            <a:r>
              <a:rPr lang="en" altLang="zh-CN" sz="1600" dirty="0">
                <a:hlinkClick r:id="rId4"/>
              </a:rPr>
              <a:t>https://nvd.nist.gov/</a:t>
            </a:r>
            <a:endParaRPr lang="en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B16E2C-9307-5A42-A516-08E9547B6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730" y="2000808"/>
            <a:ext cx="3884208" cy="13255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98AD5E-6948-9D4E-A1E7-ED2D3D727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729" y="3428999"/>
            <a:ext cx="3884207" cy="138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295</Words>
  <Application>Microsoft Macintosh PowerPoint</Application>
  <PresentationFormat>宽屏</PresentationFormat>
  <Paragraphs>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研究现状</vt:lpstr>
      <vt:lpstr>研究目标</vt:lpstr>
      <vt:lpstr>研究方法</vt:lpstr>
      <vt:lpstr>研究方法</vt:lpstr>
      <vt:lpstr>研究方法</vt:lpstr>
      <vt:lpstr>研究方法</vt:lpstr>
      <vt:lpstr>研究结论</vt:lpstr>
      <vt:lpstr>研究结论</vt:lpstr>
      <vt:lpstr>研究结论</vt:lpstr>
      <vt:lpstr>PowerPoint 演示文稿</vt:lpstr>
      <vt:lpstr>研究方法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25</cp:revision>
  <dcterms:created xsi:type="dcterms:W3CDTF">2021-12-12T10:57:58Z</dcterms:created>
  <dcterms:modified xsi:type="dcterms:W3CDTF">2021-12-13T13:34:51Z</dcterms:modified>
</cp:coreProperties>
</file>