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08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截屏2022-02-24 下午9.29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270" y="1322705"/>
            <a:ext cx="7998460" cy="31419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26170" y="6409690"/>
            <a:ext cx="3422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 </a:t>
            </a:r>
            <a:r>
              <a:rPr lang="zh-CN" altLang="en-US" sz="1600"/>
              <a:t>计算机学院</a:t>
            </a:r>
            <a:r>
              <a:rPr lang="en-US" altLang="zh-CN" sz="1600"/>
              <a:t>-</a:t>
            </a:r>
            <a:r>
              <a:rPr lang="zh-CN" altLang="en-US" sz="1600"/>
              <a:t>大数据与人工智能</a:t>
            </a:r>
            <a:r>
              <a:rPr lang="en-US" altLang="zh-CN" sz="1600"/>
              <a:t> </a:t>
            </a:r>
            <a:r>
              <a:rPr lang="zh-CN" altLang="en-US" sz="1600"/>
              <a:t>何峙</a:t>
            </a:r>
            <a:endParaRPr lang="zh-CN" altLang="en-US" sz="1600"/>
          </a:p>
        </p:txBody>
      </p:sp>
      <p:pic>
        <p:nvPicPr>
          <p:cNvPr id="5" name="图片 4" descr="微信图片_202202121750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30" y="5349875"/>
            <a:ext cx="6149340" cy="967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32810" y="265303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22115" y="355790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381875" y="260667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167370" y="355790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5570855" y="145923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393305" y="459930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4222115" y="410845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12210" y="469392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3462020" y="557022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32810" y="597598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问题的自然语言</a:t>
            </a:r>
            <a:r>
              <a:rPr lang="zh-CN" altLang="en-US" sz="1600"/>
              <a:t>描述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7438390" y="1311275"/>
            <a:ext cx="1909445" cy="734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892415" y="152336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解题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8128000" y="410845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8167370" y="209105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708400" y="301561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729355" y="304228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672705" y="322135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682865" y="325755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659370" y="273240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680325" y="275907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4225925" y="504190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1. Large scaling sample</a:t>
            </a:r>
            <a:endParaRPr lang="en-US" altLang="zh-CN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88785" y="5578475"/>
            <a:ext cx="47326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（1）⽣成Python和C++语⾔的样本各⼀半； </a:t>
            </a:r>
          </a:p>
          <a:p>
            <a:pPr algn="l"/>
            <a:r>
              <a:t>（2）随机组合题⽬的tag和ratings； </a:t>
            </a:r>
          </a:p>
          <a:p>
            <a:pPr algn="l"/>
            <a:r>
              <a:t>（3）使⽤相对⾼的softmax tempering参数</a:t>
            </a:r>
          </a:p>
          <a:p>
            <a:pPr algn="l"/>
            <a:r>
              <a:rPr lang="zh-CN"/>
              <a:t>（</a:t>
            </a:r>
            <a:r>
              <a:rPr lang="en-US" altLang="zh-CN"/>
              <a:t>4</a:t>
            </a:r>
            <a:r>
              <a:rPr lang="zh-CN"/>
              <a:t>）</a:t>
            </a:r>
            <a:r>
              <a:rPr lang="en-US" altLang="zh-CN"/>
              <a:t>100</a:t>
            </a:r>
            <a:r>
              <a:rPr lang="zh-CN" altLang="en-US"/>
              <a:t>万个</a:t>
            </a:r>
            <a:r>
              <a:rPr lang="en-US" altLang="zh-CN"/>
              <a:t>samples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2. Filtering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9725" y="3279140"/>
            <a:ext cx="164719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万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5" name="流程图: 决策 4"/>
          <p:cNvSpPr/>
          <p:nvPr/>
        </p:nvSpPr>
        <p:spPr>
          <a:xfrm>
            <a:off x="4586605" y="2909570"/>
            <a:ext cx="3018790" cy="1108075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54270" y="3279140"/>
            <a:ext cx="217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pass example test?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500745" y="3321685"/>
            <a:ext cx="160909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1000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806825" y="3369310"/>
            <a:ext cx="532130" cy="18923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781290" y="3422650"/>
            <a:ext cx="532130" cy="18923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矩形 31"/>
          <p:cNvSpPr/>
          <p:nvPr/>
        </p:nvSpPr>
        <p:spPr>
          <a:xfrm>
            <a:off x="6419850" y="1771650"/>
            <a:ext cx="1915795" cy="2541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3. </a:t>
            </a:r>
            <a:r>
              <a:rPr lang="en-US" altLang="zh-CN">
                <a:sym typeface="+mn-ea"/>
              </a:rPr>
              <a:t>Clustering</a:t>
            </a:r>
            <a:endParaRPr lang="en-US" altLang="zh-CN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91890" y="2667635"/>
            <a:ext cx="2045335" cy="1089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05250" y="30581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transformer 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13410" y="2480945"/>
            <a:ext cx="2351405" cy="1443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8025" y="2999105"/>
            <a:ext cx="235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问题的自然语言描述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90995" y="207010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input1</a:t>
            </a:r>
            <a:endParaRPr lang="en-US" altLang="zh-CN"/>
          </a:p>
        </p:txBody>
      </p:sp>
      <p:sp>
        <p:nvSpPr>
          <p:cNvPr id="11" name="右箭头 10"/>
          <p:cNvSpPr/>
          <p:nvPr/>
        </p:nvSpPr>
        <p:spPr>
          <a:xfrm>
            <a:off x="3094990" y="305816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916295" y="307340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流程图: 决策 15"/>
          <p:cNvSpPr/>
          <p:nvPr/>
        </p:nvSpPr>
        <p:spPr>
          <a:xfrm>
            <a:off x="8991600" y="2599055"/>
            <a:ext cx="2907665" cy="1325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similary on test ouput ?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53905" y="1403350"/>
            <a:ext cx="160909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1000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10338435" y="2070100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768840" y="6209665"/>
            <a:ext cx="135509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690995" y="265176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input2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690995" y="320421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input3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690995" y="3756660"/>
            <a:ext cx="50038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sp>
        <p:nvSpPr>
          <p:cNvPr id="35" name="流程图: 决策 34"/>
          <p:cNvSpPr/>
          <p:nvPr/>
        </p:nvSpPr>
        <p:spPr>
          <a:xfrm>
            <a:off x="8922385" y="4403725"/>
            <a:ext cx="3044825" cy="13265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select one sample one by one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10339705" y="3999230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10339705" y="5804535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8444865" y="315468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51180" y="6209665"/>
            <a:ext cx="826262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algn="l"/>
            <a:r>
              <a:rPr lang="zh-CN" altLang="en-US"/>
              <a:t>验证时，如果这10个sample中有⼀个通过了所有的hidden test，即</a:t>
            </a:r>
            <a:r>
              <a:rPr lang="zh-CN" altLang="en-US"/>
              <a:t>为成功</a:t>
            </a:r>
            <a:r>
              <a:rPr lang="zh-CN" altLang="en-US"/>
              <a:t>解题！</a:t>
            </a:r>
            <a:endParaRPr lang="zh-CN" altLang="en-US"/>
          </a:p>
        </p:txBody>
      </p:sp>
      <p:sp>
        <p:nvSpPr>
          <p:cNvPr id="42" name="左箭头 41"/>
          <p:cNvSpPr/>
          <p:nvPr/>
        </p:nvSpPr>
        <p:spPr>
          <a:xfrm>
            <a:off x="8996680" y="6296660"/>
            <a:ext cx="555625" cy="212725"/>
          </a:xfrm>
          <a:prstGeom prst="leftArrow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解题率：</a:t>
            </a:r>
            <a:r>
              <a:rPr lang="en-US" altLang="zh-CN"/>
              <a:t>pass@k, n@k</a:t>
            </a:r>
            <a:endParaRPr lang="en-US" altLang="zh-CN"/>
          </a:p>
        </p:txBody>
      </p:sp>
      <p:pic>
        <p:nvPicPr>
          <p:cNvPr id="4" name="图片 3" descr="微信图片_20220212180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2845" y="1144905"/>
            <a:ext cx="5890260" cy="1280160"/>
          </a:xfrm>
          <a:prstGeom prst="rect">
            <a:avLst/>
          </a:prstGeom>
        </p:spPr>
      </p:pic>
      <p:pic>
        <p:nvPicPr>
          <p:cNvPr id="5" name="图片 4" descr="微信图片_202202121805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75" y="3004820"/>
            <a:ext cx="7018655" cy="29933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采样</a:t>
            </a:r>
            <a:r>
              <a:rPr lang="zh-CN" altLang="en-US"/>
              <a:t>速度</a:t>
            </a:r>
            <a:endParaRPr lang="zh-CN" altLang="en-US"/>
          </a:p>
        </p:txBody>
      </p:sp>
      <p:pic>
        <p:nvPicPr>
          <p:cNvPr id="6" name="图片 5" descr="微信图片_202202121810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3006725"/>
            <a:ext cx="9290685" cy="17075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各种加</a:t>
            </a:r>
            <a:r>
              <a:rPr lang="en-US" altLang="zh-CN"/>
              <a:t>buffer</a:t>
            </a:r>
            <a:endParaRPr lang="en-US" altLang="zh-CN"/>
          </a:p>
        </p:txBody>
      </p:sp>
      <p:pic>
        <p:nvPicPr>
          <p:cNvPr id="4" name="图片 3" descr="微信图片_202202121814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780" y="2808605"/>
            <a:ext cx="9875520" cy="27901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问题自然语言描述的精简性影响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610" y="2769235"/>
            <a:ext cx="4206240" cy="1864360"/>
          </a:xfrm>
          <a:prstGeom prst="rect">
            <a:avLst/>
          </a:prstGeom>
        </p:spPr>
      </p:pic>
      <p:pic>
        <p:nvPicPr>
          <p:cNvPr id="7" name="图片 6" descr="微信图片_202202132259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359410"/>
            <a:ext cx="60528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/>
              <a:t>“</a:t>
            </a:r>
            <a:r>
              <a:t>the model acutally does better with more language-heavy descriptions</a:t>
            </a:r>
            <a:r>
              <a:rPr lang="zh-CN"/>
              <a:t>”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7860" y="3020695"/>
            <a:ext cx="6654800" cy="1960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6380"/>
            <a:ext cx="6286500" cy="5915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246380"/>
            <a:ext cx="6159500" cy="62503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关于训练数据的“泄漏”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9680" y="1080135"/>
            <a:ext cx="5678805" cy="5583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9150" y="2289175"/>
            <a:ext cx="473900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*</a:t>
            </a:r>
            <a:r>
              <a:rPr lang="zh-CN" altLang="en-US"/>
              <a:t>“The common substrings between model solutions and training</a:t>
            </a:r>
            <a:r>
              <a:rPr lang="en-US" altLang="zh-CN"/>
              <a:t> </a:t>
            </a:r>
            <a:r>
              <a:rPr lang="zh-CN" altLang="en-US"/>
              <a:t>data mostly contained boilerplate code for reading and parsing the input data format, rather than key</a:t>
            </a:r>
            <a:r>
              <a:rPr lang="en-US" altLang="zh-CN"/>
              <a:t> </a:t>
            </a:r>
            <a:r>
              <a:rPr lang="zh-CN" altLang="en-US"/>
              <a:t>logic for solving problems. AlphaCode thus does not seem to solve problems by copying long</a:t>
            </a:r>
            <a:r>
              <a:rPr lang="en-US" altLang="zh-CN"/>
              <a:t> </a:t>
            </a:r>
            <a:r>
              <a:rPr lang="zh-CN" altLang="en-US"/>
              <a:t>blocks of code</a:t>
            </a:r>
            <a:r>
              <a:rPr lang="en-US" altLang="zh-CN"/>
              <a:t>.</a:t>
            </a:r>
            <a:r>
              <a:rPr lang="zh-CN" altLang="en-US"/>
              <a:t>”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4965" y="1920875"/>
            <a:ext cx="3070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按提交日期划分数据集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455" y="4157980"/>
            <a:ext cx="3070225" cy="27000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4965" y="1552575"/>
            <a:ext cx="2435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源于</a:t>
            </a:r>
            <a:r>
              <a:rPr lang="en-US" altLang="zh-CN">
                <a:sym typeface="+mn-ea"/>
              </a:rPr>
              <a:t>Copilot</a:t>
            </a:r>
            <a:r>
              <a:rPr lang="zh-CN" altLang="en-US">
                <a:sym typeface="+mn-ea"/>
              </a:rPr>
              <a:t>争议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k6y8-oxno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3555" y="57150"/>
            <a:ext cx="3697605" cy="67430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/>
              <a:t>模型加速工具：</a:t>
            </a:r>
            <a:r>
              <a:rPr lang="en-US" altLang="zh-CN"/>
              <a:t>JAX</a:t>
            </a:r>
            <a:r>
              <a:rPr lang="zh-CN" altLang="en-US"/>
              <a:t>，</a:t>
            </a:r>
            <a:r>
              <a:rPr lang="en-US" altLang="zh-CN"/>
              <a:t>Haiku</a:t>
            </a:r>
            <a:endParaRPr lang="en-US" altLang="zh-CN"/>
          </a:p>
          <a:p>
            <a:r>
              <a:rPr lang="zh-CN" altLang="en-US"/>
              <a:t>官方</a:t>
            </a:r>
            <a:r>
              <a:rPr lang="en-US" altLang="zh-CN"/>
              <a:t>Demo: https://alphacode.deepmind.com/</a:t>
            </a:r>
            <a:endParaRPr lang="en-US" altLang="zh-CN"/>
          </a:p>
          <a:p>
            <a:r>
              <a:rPr lang="zh-CN" altLang="en-US"/>
              <a:t>数据集：</a:t>
            </a:r>
            <a:endParaRPr lang="zh-CN" altLang="en-US"/>
          </a:p>
          <a:p>
            <a:pPr lvl="1"/>
            <a:r>
              <a:rPr lang="zh-CN" altLang="en-US"/>
              <a:t>https://github.com/deepmind/code_contests</a:t>
            </a:r>
            <a:endParaRPr lang="zh-CN" altLang="en-US"/>
          </a:p>
          <a:p>
            <a:pPr lvl="1"/>
            <a:r>
              <a:rPr lang="zh-CN" altLang="en-US"/>
              <a:t>https://codeforces.com/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644312267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" y="1673225"/>
            <a:ext cx="11536680" cy="4556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934085"/>
            <a:ext cx="10515600" cy="4351338"/>
          </a:xfrm>
        </p:spPr>
        <p:txBody>
          <a:bodyPr/>
          <a:p>
            <a:r>
              <a:rPr lang="zh-CN" altLang="en-US"/>
              <a:t>总体基于</a:t>
            </a:r>
            <a:r>
              <a:rPr lang="en-US" altLang="zh-CN"/>
              <a:t>transformer</a:t>
            </a:r>
            <a:r>
              <a:rPr lang="zh-CN" altLang="en-US"/>
              <a:t>的</a:t>
            </a:r>
            <a:r>
              <a:rPr lang="en-US" altLang="zh-CN"/>
              <a:t>seq2seq</a:t>
            </a:r>
            <a:r>
              <a:rPr lang="zh-CN" altLang="en-US"/>
              <a:t>模型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encoder</a:t>
            </a:r>
            <a:r>
              <a:rPr lang="zh-CN" altLang="en-US"/>
              <a:t>用的</a:t>
            </a:r>
            <a:r>
              <a:rPr lang="en-US" altLang="zh-CN"/>
              <a:t>transformer</a:t>
            </a:r>
            <a:r>
              <a:rPr lang="zh-CN" altLang="en-US"/>
              <a:t>层数比</a:t>
            </a:r>
            <a:r>
              <a:rPr lang="en-US" altLang="zh-CN"/>
              <a:t>decoder</a:t>
            </a:r>
            <a:r>
              <a:rPr lang="zh-CN" altLang="en-US"/>
              <a:t>要少得多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 “Using a full set of query heads but sharing key and value heads per attention block significantly reduces memory usage and cache update costs...”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2320" y="4730115"/>
            <a:ext cx="570738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2730" y="243586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2035" y="334073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41795" y="238950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7290" y="334073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4930775" y="124206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53225" y="438213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3582035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72130" y="447675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21940" y="535305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92730" y="57588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代码片段的前</a:t>
            </a:r>
            <a:r>
              <a:rPr lang="zh-CN" altLang="en-US" sz="1600"/>
              <a:t>半部分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753225" y="528955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46875" y="95758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代码片段的后</a:t>
            </a:r>
            <a:r>
              <a:rPr lang="zh-CN" altLang="en-US" sz="1600"/>
              <a:t>半部分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7487920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27290" y="182816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68320" y="279844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89275" y="282511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032625" y="300418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42785" y="304038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019290" y="251523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40245" y="254190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3585845" y="482473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Pre-</a:t>
            </a:r>
            <a:r>
              <a:rPr lang="en-US" altLang="zh-CN"/>
              <a:t>training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6753225" y="5625465"/>
            <a:ext cx="4792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综合使用两个</a:t>
            </a:r>
            <a:r>
              <a:rPr lang="en-US" altLang="zh-CN"/>
              <a:t>loss:</a:t>
            </a:r>
            <a:endParaRPr lang="en-US" altLang="zh-CN"/>
          </a:p>
          <a:p>
            <a:r>
              <a:rPr lang="en-US" altLang="zh-CN"/>
              <a:t>1. decoder</a:t>
            </a:r>
            <a:r>
              <a:rPr lang="zh-CN" altLang="en-US"/>
              <a:t>：</a:t>
            </a:r>
            <a:r>
              <a:rPr lang="en-US" altLang="zh-CN"/>
              <a:t>next-token prediction loss</a:t>
            </a:r>
            <a:endParaRPr lang="zh-CN" altLang="en-US"/>
          </a:p>
          <a:p>
            <a:r>
              <a:rPr lang="en-US" altLang="zh-CN"/>
              <a:t>2. encoder</a:t>
            </a:r>
            <a:r>
              <a:rPr lang="zh-CN" altLang="en-US"/>
              <a:t>：</a:t>
            </a:r>
            <a:r>
              <a:rPr lang="en-US" altLang="zh-CN"/>
              <a:t>masked language modeling loss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2730" y="243586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2035" y="334073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41795" y="238950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7290" y="334073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4930775" y="124206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53225" y="438213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3582035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72130" y="447675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21940" y="535305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92730" y="57588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问题的自然语言</a:t>
            </a:r>
            <a:r>
              <a:rPr lang="zh-CN" altLang="en-US" sz="1600"/>
              <a:t>描述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753225" y="528955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204075" y="98044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解题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7487920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27290" y="182816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68320" y="279844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89275" y="282511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032625" y="300418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42785" y="304038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019290" y="251523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40245" y="254190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3585845" y="482473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Fine-tuning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6753225" y="5625465"/>
            <a:ext cx="4792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综合使用两个</a:t>
            </a:r>
            <a:r>
              <a:rPr lang="en-US" altLang="zh-CN"/>
              <a:t>loss:</a:t>
            </a:r>
            <a:endParaRPr lang="en-US" altLang="zh-CN"/>
          </a:p>
          <a:p>
            <a:r>
              <a:rPr lang="en-US" altLang="zh-CN"/>
              <a:t>1. decoder</a:t>
            </a:r>
            <a:r>
              <a:rPr lang="zh-CN" altLang="en-US"/>
              <a:t>：</a:t>
            </a:r>
            <a:r>
              <a:rPr lang="en-US" altLang="zh-CN"/>
              <a:t>next-token prediction loss</a:t>
            </a:r>
            <a:endParaRPr lang="zh-CN" altLang="en-US"/>
          </a:p>
          <a:p>
            <a:r>
              <a:rPr lang="en-US" altLang="zh-CN"/>
              <a:t>2. encoder</a:t>
            </a:r>
            <a:r>
              <a:rPr lang="zh-CN" altLang="en-US"/>
              <a:t>：</a:t>
            </a:r>
            <a:r>
              <a:rPr lang="en-US" altLang="zh-CN"/>
              <a:t>masked language modeling loss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Softmax t</a:t>
            </a:r>
            <a:r>
              <a:rPr lang="en-US" altLang="zh-CN">
                <a:sym typeface="+mn-ea"/>
              </a:rPr>
              <a:t>empering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 sz="2000"/>
              <a:t>旧的计算交叉熵损失的方法：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softmax tempering</a:t>
            </a:r>
            <a:r>
              <a:rPr lang="zh-CN" altLang="en-US" sz="2000"/>
              <a:t>的计算方法：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705" y="2014220"/>
            <a:ext cx="5034915" cy="8362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5" y="3524250"/>
            <a:ext cx="4051935" cy="9944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40730" y="6440170"/>
            <a:ext cx="61493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by </a:t>
            </a:r>
            <a:r>
              <a:rPr lang="zh-CN" altLang="en-US" sz="1400">
                <a:sym typeface="+mn-ea"/>
              </a:rPr>
              <a:t>《Softmax Tempering for Training Neural Machine Translation Models》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5760" y="4978400"/>
            <a:ext cx="118992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“Because loss is to be minimized, back-propagation will force the model to generate logits to counter </a:t>
            </a:r>
            <a:endParaRPr lang="zh-CN" altLang="en-US"/>
          </a:p>
          <a:p>
            <a:pPr algn="l"/>
            <a:r>
              <a:rPr lang="zh-CN" altLang="en-US"/>
              <a:t>the smoothing effect of temperature. During decoding with a model trained in this way, the temperature coefficient </a:t>
            </a:r>
            <a:endParaRPr lang="zh-CN" altLang="en-US"/>
          </a:p>
          <a:p>
            <a:pPr algn="l"/>
            <a:r>
              <a:rPr lang="zh-CN" altLang="en-US"/>
              <a:t>is not used and the logits will be such that they yield a sharper</a:t>
            </a:r>
            <a:r>
              <a:rPr lang="en-US" altLang="zh-CN"/>
              <a:t> </a:t>
            </a:r>
            <a:r>
              <a:rPr lang="zh-CN" altLang="en-US"/>
              <a:t>softmax distribution compared to those of </a:t>
            </a:r>
            <a:endParaRPr lang="zh-CN" altLang="en-US"/>
          </a:p>
          <a:p>
            <a:pPr algn="l"/>
            <a:r>
              <a:rPr lang="zh-CN" altLang="en-US"/>
              <a:t>a model trained without softmax tempering。”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Value conditioning &amp; prediction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/>
              <a:t>区分正确与错误的题解</a:t>
            </a:r>
            <a:endParaRPr lang="zh-CN" altLang="en-US"/>
          </a:p>
          <a:p>
            <a:r>
              <a:rPr lang="en-US" altLang="zh-CN"/>
              <a:t>Value conditioning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prediction(</a:t>
            </a:r>
            <a:r>
              <a:rPr lang="zh-CN" altLang="en-US"/>
              <a:t>采样阶段</a:t>
            </a:r>
            <a:r>
              <a:rPr lang="en-US" altLang="zh-CN"/>
              <a:t>)</a:t>
            </a:r>
            <a:r>
              <a:rPr lang="zh-CN" altLang="en-US"/>
              <a:t>，“solution”都填“正确”，模型就会采样到正确的sample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315" y="3103880"/>
            <a:ext cx="7279005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GOLD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/>
              <a:t>目标：尽可能精确的</a:t>
            </a:r>
            <a:r>
              <a:rPr lang="zh-CN" altLang="en-US"/>
              <a:t>解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loss</a:t>
            </a:r>
            <a:r>
              <a:rPr lang="zh-CN" altLang="en-US"/>
              <a:t>求导的改进：</a:t>
            </a:r>
            <a:endParaRPr lang="zh-CN" altLang="en-US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296660" y="6439535"/>
            <a:ext cx="53511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by </a:t>
            </a:r>
            <a:r>
              <a:rPr lang="zh-CN" altLang="en-US" sz="1400">
                <a:sym typeface="+mn-ea"/>
              </a:rPr>
              <a:t>《GOLD: Text Generation by Learning from Demonstrations》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125" y="3103245"/>
            <a:ext cx="7143750" cy="1181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2372</Words>
  <Application>WPS 演示</Application>
  <PresentationFormat>宽屏</PresentationFormat>
  <Paragraphs>198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  <vt:lpstr>系统架构</vt:lpstr>
      <vt:lpstr>PowerPoint 演示文稿</vt:lpstr>
      <vt:lpstr>Pre-training</vt:lpstr>
      <vt:lpstr>Fine-tuning</vt:lpstr>
      <vt:lpstr>一些技巧：Softmax tempering </vt:lpstr>
      <vt:lpstr>一些技巧：Value conditioning &amp; prediction </vt:lpstr>
      <vt:lpstr>一些技巧：GOLD </vt:lpstr>
      <vt:lpstr>预测阶段——1. Large scaling sample</vt:lpstr>
      <vt:lpstr>预测阶段——2. Filtering</vt:lpstr>
      <vt:lpstr>预测阶段——3. Clustering</vt:lpstr>
      <vt:lpstr>模型效果</vt:lpstr>
      <vt:lpstr>模型效果</vt:lpstr>
      <vt:lpstr>模型效果</vt:lpstr>
      <vt:lpstr>模型效果</vt:lpstr>
      <vt:lpstr>模型效果</vt:lpstr>
      <vt:lpstr>PowerPoint 演示文稿</vt:lpstr>
      <vt:lpstr>关于训练数据的“泄漏”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hezhi</dc:creator>
  <cp:lastModifiedBy>阿峙米德</cp:lastModifiedBy>
  <cp:revision>44</cp:revision>
  <dcterms:created xsi:type="dcterms:W3CDTF">2022-02-28T07:09:56Z</dcterms:created>
  <dcterms:modified xsi:type="dcterms:W3CDTF">2022-02-28T07:09:56Z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2052-3.9.4.6398</vt:lpwstr>
  </property>
  <property fmtid="{D5CDD505-2E9C-101B-9397-08002B2CF9AE}" pid="3" name="ICV">
    <vt:lpwstr>06B516C4DF644F038BE8E52BCCCBB6BF</vt:lpwstr>
  </property>
</Properties>
</file>