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6" r:id="rId3"/>
    <p:sldId id="259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08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标题 3"/>
          <p:cNvSpPr/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6" descr="截屏2022-02-24 下午9.29.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2270" y="1322705"/>
            <a:ext cx="7998460" cy="31419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124315" y="6416040"/>
            <a:ext cx="2870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 </a:t>
            </a:r>
            <a:r>
              <a:rPr lang="zh-CN" altLang="en-US"/>
              <a:t>计算机学院</a:t>
            </a:r>
            <a:r>
              <a:rPr lang="en-US" altLang="zh-CN"/>
              <a:t>-</a:t>
            </a:r>
            <a:r>
              <a:rPr lang="zh-CN" altLang="en-US"/>
              <a:t>电子信息</a:t>
            </a:r>
            <a:r>
              <a:rPr lang="en-US" altLang="zh-CN"/>
              <a:t> </a:t>
            </a:r>
            <a:r>
              <a:rPr lang="zh-CN" altLang="en-US"/>
              <a:t>何峙</a:t>
            </a:r>
            <a:endParaRPr lang="zh-CN" altLang="en-US"/>
          </a:p>
        </p:txBody>
      </p:sp>
      <p:pic>
        <p:nvPicPr>
          <p:cNvPr id="5" name="图片 4" descr="微信图片_202202121750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830" y="5349875"/>
            <a:ext cx="6149340" cy="9677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432810" y="2653030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22115" y="3557905"/>
            <a:ext cx="1020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encoder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381875" y="2606675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167370" y="3557905"/>
            <a:ext cx="102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decoder</a:t>
            </a:r>
            <a:endParaRPr lang="en-US" altLang="zh-CN"/>
          </a:p>
        </p:txBody>
      </p:sp>
      <p:cxnSp>
        <p:nvCxnSpPr>
          <p:cNvPr id="11" name="肘形连接符 10"/>
          <p:cNvCxnSpPr>
            <a:stCxn id="4" idx="0"/>
            <a:endCxn id="9" idx="1"/>
          </p:cNvCxnSpPr>
          <p:nvPr/>
        </p:nvCxnSpPr>
        <p:spPr>
          <a:xfrm rot="16200000" flipH="1">
            <a:off x="5570855" y="1459230"/>
            <a:ext cx="617220" cy="3004820"/>
          </a:xfrm>
          <a:prstGeom prst="bentConnector4">
            <a:avLst>
              <a:gd name="adj1" fmla="val -46091"/>
              <a:gd name="adj2" fmla="val 657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393305" y="4599305"/>
            <a:ext cx="1786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token embeded</a:t>
            </a:r>
            <a:endParaRPr lang="en-US" altLang="zh-CN"/>
          </a:p>
        </p:txBody>
      </p:sp>
      <p:sp>
        <p:nvSpPr>
          <p:cNvPr id="16" name="上箭头 15"/>
          <p:cNvSpPr/>
          <p:nvPr/>
        </p:nvSpPr>
        <p:spPr>
          <a:xfrm>
            <a:off x="4222115" y="410845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712210" y="4693920"/>
            <a:ext cx="1337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embed</a:t>
            </a:r>
            <a:r>
              <a:rPr lang="en-US" altLang="zh-CN"/>
              <a:t>ding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3462020" y="5570220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432810" y="5975985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问题的自然语言</a:t>
            </a:r>
            <a:r>
              <a:rPr lang="zh-CN" altLang="en-US" sz="1600"/>
              <a:t>描述</a:t>
            </a:r>
            <a:endParaRPr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7438390" y="1311275"/>
            <a:ext cx="1909445" cy="734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892415" y="152336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解题</a:t>
            </a:r>
            <a:r>
              <a:rPr lang="zh-CN" altLang="en-US" sz="1600"/>
              <a:t>代码</a:t>
            </a:r>
            <a:endParaRPr lang="zh-CN" altLang="en-US" sz="1600"/>
          </a:p>
        </p:txBody>
      </p:sp>
      <p:sp>
        <p:nvSpPr>
          <p:cNvPr id="26" name="上箭头 25"/>
          <p:cNvSpPr/>
          <p:nvPr/>
        </p:nvSpPr>
        <p:spPr>
          <a:xfrm>
            <a:off x="8128000" y="410845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>
            <a:off x="8167370" y="2091055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708400" y="301561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729355" y="304228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1" name="圆角矩形 30"/>
          <p:cNvSpPr/>
          <p:nvPr/>
        </p:nvSpPr>
        <p:spPr>
          <a:xfrm>
            <a:off x="7672705" y="322135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682865" y="3257550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3" name="圆角矩形 32"/>
          <p:cNvSpPr/>
          <p:nvPr/>
        </p:nvSpPr>
        <p:spPr>
          <a:xfrm>
            <a:off x="7659370" y="273240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680325" y="275907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5" name="上箭头 34"/>
          <p:cNvSpPr/>
          <p:nvPr/>
        </p:nvSpPr>
        <p:spPr>
          <a:xfrm>
            <a:off x="4225925" y="504190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预测阶段——</a:t>
            </a:r>
            <a:r>
              <a:rPr lang="en-US" altLang="zh-CN">
                <a:sym typeface="+mn-ea"/>
              </a:rPr>
              <a:t>1. Large scaling sample</a:t>
            </a:r>
            <a:endParaRPr lang="en-US" altLang="zh-CN"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788785" y="5578475"/>
            <a:ext cx="473265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t>（1）⽣成Python和C++语⾔的样本各⼀半； </a:t>
            </a:r>
          </a:p>
          <a:p>
            <a:pPr algn="l"/>
            <a:r>
              <a:t>（2）随机组合题⽬的tag和ratings； </a:t>
            </a:r>
          </a:p>
          <a:p>
            <a:pPr algn="l"/>
            <a:r>
              <a:t>（3）使⽤相对⾼的softmax tempering参数</a:t>
            </a:r>
          </a:p>
          <a:p>
            <a:pPr algn="l"/>
            <a:r>
              <a:rPr lang="zh-CN"/>
              <a:t>（</a:t>
            </a:r>
            <a:r>
              <a:rPr lang="en-US" altLang="zh-CN"/>
              <a:t>4</a:t>
            </a:r>
            <a:r>
              <a:rPr lang="zh-CN"/>
              <a:t>）</a:t>
            </a:r>
            <a:r>
              <a:rPr lang="en-US" altLang="zh-CN"/>
              <a:t>100</a:t>
            </a:r>
            <a:r>
              <a:rPr lang="zh-CN" altLang="en-US"/>
              <a:t>万个</a:t>
            </a:r>
            <a:r>
              <a:rPr lang="en-US" altLang="zh-CN"/>
              <a:t>samples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预测阶段——</a:t>
            </a:r>
            <a:r>
              <a:rPr lang="en-US" altLang="zh-CN">
                <a:sym typeface="+mn-ea"/>
              </a:rPr>
              <a:t>2. Filtering</a:t>
            </a:r>
            <a:endParaRPr lang="en-US" altLang="zh-CN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09725" y="3279140"/>
            <a:ext cx="1647190" cy="368300"/>
          </a:xfrm>
          <a:prstGeom prst="rect">
            <a:avLst/>
          </a:prstGeom>
          <a:solidFill>
            <a:schemeClr val="accent1"/>
          </a:solidFill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100</a:t>
            </a:r>
            <a:r>
              <a:rPr lang="zh-CN" altLang="en-US">
                <a:sym typeface="+mn-ea"/>
              </a:rPr>
              <a:t>万</a:t>
            </a:r>
            <a:r>
              <a:rPr lang="en-US" altLang="zh-CN">
                <a:sym typeface="+mn-ea"/>
              </a:rPr>
              <a:t>samples</a:t>
            </a:r>
            <a:endParaRPr lang="zh-CN" altLang="en-US"/>
          </a:p>
        </p:txBody>
      </p:sp>
      <p:sp>
        <p:nvSpPr>
          <p:cNvPr id="5" name="流程图: 决策 4"/>
          <p:cNvSpPr/>
          <p:nvPr/>
        </p:nvSpPr>
        <p:spPr>
          <a:xfrm>
            <a:off x="4586605" y="2909570"/>
            <a:ext cx="3018790" cy="1108075"/>
          </a:xfrm>
          <a:prstGeom prst="flowChartDecisio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54270" y="3279140"/>
            <a:ext cx="2170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pass example test?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500745" y="3321685"/>
            <a:ext cx="1609090" cy="368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 anchor="t">
            <a:spAutoFit/>
          </a:bodyPr>
          <a:p>
            <a:pPr algn="l"/>
            <a:r>
              <a:rPr lang="en-US">
                <a:sym typeface="+mn-ea"/>
              </a:rPr>
              <a:t>1000 </a:t>
            </a:r>
            <a:r>
              <a:rPr lang="en-US" altLang="zh-CN">
                <a:sym typeface="+mn-ea"/>
              </a:rPr>
              <a:t>samples</a:t>
            </a:r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3806825" y="3369310"/>
            <a:ext cx="532130" cy="189230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7781290" y="3422650"/>
            <a:ext cx="532130" cy="189230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" name="矩形 31"/>
          <p:cNvSpPr/>
          <p:nvPr/>
        </p:nvSpPr>
        <p:spPr>
          <a:xfrm>
            <a:off x="6419850" y="1771650"/>
            <a:ext cx="1915795" cy="2541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预测阶段——</a:t>
            </a:r>
            <a:r>
              <a:rPr lang="en-US" altLang="zh-CN">
                <a:sym typeface="+mn-ea"/>
              </a:rPr>
              <a:t>3. </a:t>
            </a:r>
            <a:r>
              <a:rPr lang="en-US" altLang="zh-CN">
                <a:sym typeface="+mn-ea"/>
              </a:rPr>
              <a:t>Clustering</a:t>
            </a:r>
            <a:endParaRPr lang="en-US" altLang="zh-CN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91890" y="2667635"/>
            <a:ext cx="2045335" cy="1089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05250" y="305816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transformer 2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13410" y="2480945"/>
            <a:ext cx="2351405" cy="1443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8025" y="2999105"/>
            <a:ext cx="2351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问题的自然语言描述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690995" y="2070100"/>
            <a:ext cx="126555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/>
              <a:t>test input1</a:t>
            </a:r>
            <a:endParaRPr lang="en-US" altLang="zh-CN"/>
          </a:p>
        </p:txBody>
      </p:sp>
      <p:sp>
        <p:nvSpPr>
          <p:cNvPr id="11" name="右箭头 10"/>
          <p:cNvSpPr/>
          <p:nvPr/>
        </p:nvSpPr>
        <p:spPr>
          <a:xfrm>
            <a:off x="3094990" y="3058160"/>
            <a:ext cx="437515" cy="212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5916295" y="3073400"/>
            <a:ext cx="437515" cy="212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流程图: 决策 15"/>
          <p:cNvSpPr/>
          <p:nvPr/>
        </p:nvSpPr>
        <p:spPr>
          <a:xfrm>
            <a:off x="8991600" y="2599055"/>
            <a:ext cx="2907665" cy="13258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similary on test ouput ?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653905" y="1403350"/>
            <a:ext cx="1609090" cy="368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 anchor="t">
            <a:spAutoFit/>
          </a:bodyPr>
          <a:p>
            <a:pPr algn="l"/>
            <a:r>
              <a:rPr lang="en-US">
                <a:sym typeface="+mn-ea"/>
              </a:rPr>
              <a:t>1000 </a:t>
            </a:r>
            <a:r>
              <a:rPr lang="en-US" altLang="zh-CN">
                <a:sym typeface="+mn-ea"/>
              </a:rPr>
              <a:t>samples</a:t>
            </a:r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10338435" y="2070100"/>
            <a:ext cx="212725" cy="330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768840" y="6209665"/>
            <a:ext cx="1355090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pPr algn="l"/>
            <a:r>
              <a:rPr lang="en-US">
                <a:sym typeface="+mn-ea"/>
              </a:rPr>
              <a:t>10 </a:t>
            </a:r>
            <a:r>
              <a:rPr lang="en-US" altLang="zh-CN">
                <a:sym typeface="+mn-ea"/>
              </a:rPr>
              <a:t>samples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690995" y="2651760"/>
            <a:ext cx="126555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/>
              <a:t>test input2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6690995" y="3204210"/>
            <a:ext cx="126555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/>
              <a:t>test input3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6690995" y="3756660"/>
            <a:ext cx="500380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/>
              <a:t>.....</a:t>
            </a:r>
            <a:endParaRPr lang="en-US" altLang="zh-CN"/>
          </a:p>
        </p:txBody>
      </p:sp>
      <p:sp>
        <p:nvSpPr>
          <p:cNvPr id="35" name="流程图: 决策 34"/>
          <p:cNvSpPr/>
          <p:nvPr/>
        </p:nvSpPr>
        <p:spPr>
          <a:xfrm>
            <a:off x="8922385" y="4403725"/>
            <a:ext cx="3044825" cy="13265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select one sample one by one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6" name="下箭头 35"/>
          <p:cNvSpPr/>
          <p:nvPr/>
        </p:nvSpPr>
        <p:spPr>
          <a:xfrm>
            <a:off x="10339705" y="3999230"/>
            <a:ext cx="212725" cy="330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10339705" y="5804535"/>
            <a:ext cx="212725" cy="330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>
            <a:off x="8444865" y="3154680"/>
            <a:ext cx="437515" cy="212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51180" y="6209665"/>
            <a:ext cx="826262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pPr algn="l"/>
            <a:r>
              <a:rPr lang="zh-CN" altLang="en-US"/>
              <a:t>验证时，如果这10个sample中有⼀个通过了所有的hidden test，即</a:t>
            </a:r>
            <a:r>
              <a:rPr lang="zh-CN" altLang="en-US"/>
              <a:t>为成功</a:t>
            </a:r>
            <a:r>
              <a:rPr lang="zh-CN" altLang="en-US"/>
              <a:t>解题！</a:t>
            </a:r>
            <a:endParaRPr lang="zh-CN" altLang="en-US"/>
          </a:p>
        </p:txBody>
      </p:sp>
      <p:sp>
        <p:nvSpPr>
          <p:cNvPr id="42" name="左箭头 41"/>
          <p:cNvSpPr/>
          <p:nvPr/>
        </p:nvSpPr>
        <p:spPr>
          <a:xfrm>
            <a:off x="8996680" y="6296660"/>
            <a:ext cx="555625" cy="212725"/>
          </a:xfrm>
          <a:prstGeom prst="leftArrow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解题率：</a:t>
            </a:r>
            <a:r>
              <a:rPr lang="en-US" altLang="zh-CN"/>
              <a:t>pass@k, n@k</a:t>
            </a:r>
            <a:endParaRPr lang="en-US" altLang="zh-CN"/>
          </a:p>
        </p:txBody>
      </p:sp>
      <p:pic>
        <p:nvPicPr>
          <p:cNvPr id="4" name="图片 3" descr="微信图片_202202121801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2845" y="1144905"/>
            <a:ext cx="5890260" cy="1280160"/>
          </a:xfrm>
          <a:prstGeom prst="rect">
            <a:avLst/>
          </a:prstGeom>
        </p:spPr>
      </p:pic>
      <p:pic>
        <p:nvPicPr>
          <p:cNvPr id="5" name="图片 4" descr="微信图片_202202121805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075" y="3004820"/>
            <a:ext cx="7018655" cy="29933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 altLang="en-US"/>
              <a:t>采样</a:t>
            </a:r>
            <a:r>
              <a:rPr lang="zh-CN" altLang="en-US"/>
              <a:t>速度</a:t>
            </a:r>
            <a:endParaRPr lang="zh-CN" altLang="en-US"/>
          </a:p>
        </p:txBody>
      </p:sp>
      <p:pic>
        <p:nvPicPr>
          <p:cNvPr id="6" name="图片 5" descr="微信图片_202202121810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340" y="3006725"/>
            <a:ext cx="9290685" cy="17075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 altLang="en-US"/>
              <a:t>各种加</a:t>
            </a:r>
            <a:r>
              <a:rPr lang="en-US" altLang="zh-CN"/>
              <a:t>buffer</a:t>
            </a:r>
            <a:endParaRPr lang="en-US" altLang="zh-CN"/>
          </a:p>
        </p:txBody>
      </p:sp>
      <p:pic>
        <p:nvPicPr>
          <p:cNvPr id="4" name="图片 3" descr="微信图片_202202121814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7780" y="2808605"/>
            <a:ext cx="9875520" cy="27901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 altLang="en-US"/>
              <a:t>问题自然语言描述的精简性影响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610" y="2769235"/>
            <a:ext cx="4206240" cy="1864360"/>
          </a:xfrm>
          <a:prstGeom prst="rect">
            <a:avLst/>
          </a:prstGeom>
        </p:spPr>
      </p:pic>
      <p:pic>
        <p:nvPicPr>
          <p:cNvPr id="7" name="图片 6" descr="微信图片_202202132259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0" y="359410"/>
            <a:ext cx="605282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/>
              <a:t>“</a:t>
            </a:r>
            <a:r>
              <a:t>the model acutally does better with more language-heavy descriptions</a:t>
            </a:r>
            <a:r>
              <a:rPr lang="zh-CN"/>
              <a:t>”</a:t>
            </a:r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7860" y="3020695"/>
            <a:ext cx="6654800" cy="19608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46380"/>
            <a:ext cx="6286500" cy="5915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0" y="246380"/>
            <a:ext cx="6159500" cy="62503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关于训练数据的“泄漏”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9680" y="1080135"/>
            <a:ext cx="5678805" cy="55835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9150" y="2123440"/>
            <a:ext cx="473900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*</a:t>
            </a:r>
            <a:r>
              <a:rPr lang="zh-CN" altLang="en-US"/>
              <a:t>“The common substrings between model solutions and training</a:t>
            </a:r>
            <a:r>
              <a:rPr lang="en-US" altLang="zh-CN"/>
              <a:t> </a:t>
            </a:r>
            <a:r>
              <a:rPr lang="zh-CN" altLang="en-US"/>
              <a:t>data mostly contained boilerplate code for reading and parsing the input data format, rather than key</a:t>
            </a:r>
            <a:r>
              <a:rPr lang="en-US" altLang="zh-CN"/>
              <a:t> </a:t>
            </a:r>
            <a:r>
              <a:rPr lang="zh-CN" altLang="en-US"/>
              <a:t>logic for solving problems. AlphaCode thus does not seem to solve problems by copying long</a:t>
            </a:r>
            <a:r>
              <a:rPr lang="en-US" altLang="zh-CN"/>
              <a:t> </a:t>
            </a:r>
            <a:r>
              <a:rPr lang="zh-CN" altLang="en-US"/>
              <a:t>blocks of code</a:t>
            </a:r>
            <a:r>
              <a:rPr lang="en-US" altLang="zh-CN"/>
              <a:t>.</a:t>
            </a:r>
            <a:r>
              <a:rPr lang="zh-CN" altLang="en-US"/>
              <a:t>”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32740" y="1584325"/>
            <a:ext cx="30702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1"/>
            <a:r>
              <a:rPr lang="en-US" altLang="zh-CN">
                <a:sym typeface="+mn-ea"/>
              </a:rPr>
              <a:t>* </a:t>
            </a:r>
            <a:r>
              <a:rPr lang="zh-CN" altLang="en-US">
                <a:sym typeface="+mn-ea"/>
              </a:rPr>
              <a:t>按提交日期划分数据集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470" y="4035425"/>
            <a:ext cx="3070225" cy="27000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ak6y8-oxno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3555" y="57150"/>
            <a:ext cx="3697605" cy="67430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/>
              <a:t>模型加速工具：</a:t>
            </a:r>
            <a:r>
              <a:rPr lang="en-US" altLang="zh-CN"/>
              <a:t>JAX</a:t>
            </a:r>
            <a:r>
              <a:rPr lang="zh-CN" altLang="en-US"/>
              <a:t>，</a:t>
            </a:r>
            <a:r>
              <a:rPr lang="en-US" altLang="zh-CN"/>
              <a:t>Haiku</a:t>
            </a:r>
            <a:endParaRPr lang="en-US" altLang="zh-CN"/>
          </a:p>
          <a:p>
            <a:r>
              <a:rPr lang="zh-CN" altLang="en-US"/>
              <a:t>官方</a:t>
            </a:r>
            <a:r>
              <a:rPr lang="en-US" altLang="zh-CN"/>
              <a:t>Demo: https://alphacode.deepmind.com/</a:t>
            </a:r>
            <a:endParaRPr lang="en-US" altLang="zh-CN"/>
          </a:p>
          <a:p>
            <a:r>
              <a:rPr lang="zh-CN" altLang="en-US"/>
              <a:t>数据集：</a:t>
            </a:r>
            <a:endParaRPr lang="zh-CN" altLang="en-US"/>
          </a:p>
          <a:p>
            <a:pPr lvl="1"/>
            <a:r>
              <a:rPr lang="zh-CN" altLang="en-US"/>
              <a:t>https://github.com/deepmind/code_contests</a:t>
            </a:r>
            <a:endParaRPr lang="zh-CN" altLang="en-US"/>
          </a:p>
          <a:p>
            <a:pPr lvl="1"/>
            <a:r>
              <a:rPr lang="zh-CN" altLang="en-US"/>
              <a:t>https://codeforces.com/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</a:t>
            </a:r>
            <a:r>
              <a:rPr lang="zh-CN" altLang="en-US"/>
              <a:t>架构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644312267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" y="1673225"/>
            <a:ext cx="11536680" cy="4556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2625" y="934085"/>
            <a:ext cx="10515600" cy="4351338"/>
          </a:xfrm>
        </p:spPr>
        <p:txBody>
          <a:bodyPr/>
          <a:p>
            <a:r>
              <a:rPr lang="zh-CN" altLang="en-US"/>
              <a:t>总体基于</a:t>
            </a:r>
            <a:r>
              <a:rPr lang="en-US" altLang="zh-CN"/>
              <a:t>transformer</a:t>
            </a:r>
            <a:r>
              <a:rPr lang="zh-CN" altLang="en-US"/>
              <a:t>的</a:t>
            </a:r>
            <a:r>
              <a:rPr lang="en-US" altLang="zh-CN"/>
              <a:t>seq2seq</a:t>
            </a:r>
            <a:r>
              <a:rPr lang="zh-CN" altLang="en-US"/>
              <a:t>模型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encoder</a:t>
            </a:r>
            <a:r>
              <a:rPr lang="zh-CN" altLang="en-US"/>
              <a:t>用的</a:t>
            </a:r>
            <a:r>
              <a:rPr lang="en-US" altLang="zh-CN"/>
              <a:t>transformer</a:t>
            </a:r>
            <a:r>
              <a:rPr lang="zh-CN" altLang="en-US"/>
              <a:t>层数比</a:t>
            </a:r>
            <a:r>
              <a:rPr lang="en-US" altLang="zh-CN"/>
              <a:t>decoder</a:t>
            </a:r>
            <a:r>
              <a:rPr lang="zh-CN" altLang="en-US"/>
              <a:t>要少得多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 “Using a full set of query heads but sharing key and value heads per attention block significantly reduces memory usage and cache update costs...”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5200" y="5141595"/>
            <a:ext cx="5707380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792730" y="2435860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82035" y="3340735"/>
            <a:ext cx="1020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encoder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741795" y="2389505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527290" y="3340735"/>
            <a:ext cx="102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decoder</a:t>
            </a:r>
            <a:endParaRPr lang="en-US" altLang="zh-CN"/>
          </a:p>
        </p:txBody>
      </p:sp>
      <p:cxnSp>
        <p:nvCxnSpPr>
          <p:cNvPr id="11" name="肘形连接符 10"/>
          <p:cNvCxnSpPr>
            <a:stCxn id="4" idx="0"/>
            <a:endCxn id="9" idx="1"/>
          </p:cNvCxnSpPr>
          <p:nvPr/>
        </p:nvCxnSpPr>
        <p:spPr>
          <a:xfrm rot="16200000" flipH="1">
            <a:off x="4930775" y="1242060"/>
            <a:ext cx="617220" cy="3004820"/>
          </a:xfrm>
          <a:prstGeom prst="bentConnector4">
            <a:avLst>
              <a:gd name="adj1" fmla="val -46091"/>
              <a:gd name="adj2" fmla="val 657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753225" y="4382135"/>
            <a:ext cx="1786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token embeded</a:t>
            </a:r>
            <a:endParaRPr lang="en-US" altLang="zh-CN"/>
          </a:p>
        </p:txBody>
      </p:sp>
      <p:sp>
        <p:nvSpPr>
          <p:cNvPr id="16" name="上箭头 15"/>
          <p:cNvSpPr/>
          <p:nvPr/>
        </p:nvSpPr>
        <p:spPr>
          <a:xfrm>
            <a:off x="3582035" y="389128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072130" y="4476750"/>
            <a:ext cx="1337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embed</a:t>
            </a:r>
            <a:r>
              <a:rPr lang="en-US" altLang="zh-CN"/>
              <a:t>ding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821940" y="5353050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92730" y="5758815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代码片段的前</a:t>
            </a:r>
            <a:r>
              <a:rPr lang="zh-CN" altLang="en-US" sz="1600"/>
              <a:t>半部分</a:t>
            </a:r>
            <a:endParaRPr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6753225" y="528955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746875" y="95758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代码片段的后</a:t>
            </a:r>
            <a:r>
              <a:rPr lang="zh-CN" altLang="en-US" sz="1600"/>
              <a:t>半部分</a:t>
            </a:r>
            <a:endParaRPr lang="zh-CN" altLang="en-US" sz="1600"/>
          </a:p>
        </p:txBody>
      </p:sp>
      <p:sp>
        <p:nvSpPr>
          <p:cNvPr id="26" name="上箭头 25"/>
          <p:cNvSpPr/>
          <p:nvPr/>
        </p:nvSpPr>
        <p:spPr>
          <a:xfrm>
            <a:off x="7487920" y="389128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>
            <a:off x="7527290" y="1828165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068320" y="279844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089275" y="282511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1" name="圆角矩形 30"/>
          <p:cNvSpPr/>
          <p:nvPr/>
        </p:nvSpPr>
        <p:spPr>
          <a:xfrm>
            <a:off x="7032625" y="300418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042785" y="3040380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3" name="圆角矩形 32"/>
          <p:cNvSpPr/>
          <p:nvPr/>
        </p:nvSpPr>
        <p:spPr>
          <a:xfrm>
            <a:off x="7019290" y="251523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040245" y="254190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5" name="上箭头 34"/>
          <p:cNvSpPr/>
          <p:nvPr/>
        </p:nvSpPr>
        <p:spPr>
          <a:xfrm>
            <a:off x="3585845" y="482473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Pre-</a:t>
            </a:r>
            <a:r>
              <a:rPr lang="en-US" altLang="zh-CN"/>
              <a:t>training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6753225" y="5625465"/>
            <a:ext cx="47923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综合使用两个</a:t>
            </a:r>
            <a:r>
              <a:rPr lang="en-US" altLang="zh-CN"/>
              <a:t>loss:</a:t>
            </a:r>
            <a:endParaRPr lang="en-US" altLang="zh-CN"/>
          </a:p>
          <a:p>
            <a:r>
              <a:rPr lang="en-US" altLang="zh-CN"/>
              <a:t>1. decoder</a:t>
            </a:r>
            <a:r>
              <a:rPr lang="zh-CN" altLang="en-US"/>
              <a:t>：</a:t>
            </a:r>
            <a:r>
              <a:rPr lang="en-US" altLang="zh-CN"/>
              <a:t>next-token prediction loss</a:t>
            </a:r>
            <a:endParaRPr lang="zh-CN" altLang="en-US"/>
          </a:p>
          <a:p>
            <a:r>
              <a:rPr lang="en-US" altLang="zh-CN"/>
              <a:t>2. encoder</a:t>
            </a:r>
            <a:r>
              <a:rPr lang="zh-CN" altLang="en-US"/>
              <a:t>：</a:t>
            </a:r>
            <a:r>
              <a:rPr lang="en-US" altLang="zh-CN"/>
              <a:t>masked language modeling loss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792730" y="2435860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82035" y="3340735"/>
            <a:ext cx="1020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encoder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741795" y="2389505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527290" y="3340735"/>
            <a:ext cx="102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decoder</a:t>
            </a:r>
            <a:endParaRPr lang="en-US" altLang="zh-CN"/>
          </a:p>
        </p:txBody>
      </p:sp>
      <p:cxnSp>
        <p:nvCxnSpPr>
          <p:cNvPr id="11" name="肘形连接符 10"/>
          <p:cNvCxnSpPr>
            <a:stCxn id="4" idx="0"/>
            <a:endCxn id="9" idx="1"/>
          </p:cNvCxnSpPr>
          <p:nvPr/>
        </p:nvCxnSpPr>
        <p:spPr>
          <a:xfrm rot="16200000" flipH="1">
            <a:off x="4930775" y="1242060"/>
            <a:ext cx="617220" cy="3004820"/>
          </a:xfrm>
          <a:prstGeom prst="bentConnector4">
            <a:avLst>
              <a:gd name="adj1" fmla="val -46091"/>
              <a:gd name="adj2" fmla="val 657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753225" y="4382135"/>
            <a:ext cx="1786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token embeded</a:t>
            </a:r>
            <a:endParaRPr lang="en-US" altLang="zh-CN"/>
          </a:p>
        </p:txBody>
      </p:sp>
      <p:sp>
        <p:nvSpPr>
          <p:cNvPr id="16" name="上箭头 15"/>
          <p:cNvSpPr/>
          <p:nvPr/>
        </p:nvSpPr>
        <p:spPr>
          <a:xfrm>
            <a:off x="3582035" y="389128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072130" y="4476750"/>
            <a:ext cx="1337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embed</a:t>
            </a:r>
            <a:r>
              <a:rPr lang="en-US" altLang="zh-CN"/>
              <a:t>ding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821940" y="5353050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92730" y="5758815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问题的自然语言</a:t>
            </a:r>
            <a:r>
              <a:rPr lang="zh-CN" altLang="en-US" sz="1600"/>
              <a:t>描述</a:t>
            </a:r>
            <a:endParaRPr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6753225" y="528955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204075" y="980440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解题</a:t>
            </a:r>
            <a:r>
              <a:rPr lang="zh-CN" altLang="en-US" sz="1600"/>
              <a:t>代码</a:t>
            </a:r>
            <a:endParaRPr lang="zh-CN" altLang="en-US" sz="1600"/>
          </a:p>
        </p:txBody>
      </p:sp>
      <p:sp>
        <p:nvSpPr>
          <p:cNvPr id="26" name="上箭头 25"/>
          <p:cNvSpPr/>
          <p:nvPr/>
        </p:nvSpPr>
        <p:spPr>
          <a:xfrm>
            <a:off x="7487920" y="389128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>
            <a:off x="7527290" y="1828165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068320" y="279844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089275" y="282511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1" name="圆角矩形 30"/>
          <p:cNvSpPr/>
          <p:nvPr/>
        </p:nvSpPr>
        <p:spPr>
          <a:xfrm>
            <a:off x="7032625" y="300418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042785" y="3040380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3" name="圆角矩形 32"/>
          <p:cNvSpPr/>
          <p:nvPr/>
        </p:nvSpPr>
        <p:spPr>
          <a:xfrm>
            <a:off x="7019290" y="251523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040245" y="254190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5" name="上箭头 34"/>
          <p:cNvSpPr/>
          <p:nvPr/>
        </p:nvSpPr>
        <p:spPr>
          <a:xfrm>
            <a:off x="3585845" y="482473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Fine-tuning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6753225" y="5625465"/>
            <a:ext cx="47923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综合使用两个</a:t>
            </a:r>
            <a:r>
              <a:rPr lang="en-US" altLang="zh-CN"/>
              <a:t>loss:</a:t>
            </a:r>
            <a:endParaRPr lang="en-US" altLang="zh-CN"/>
          </a:p>
          <a:p>
            <a:r>
              <a:rPr lang="en-US" altLang="zh-CN"/>
              <a:t>1. decoder</a:t>
            </a:r>
            <a:r>
              <a:rPr lang="zh-CN" altLang="en-US"/>
              <a:t>：</a:t>
            </a:r>
            <a:r>
              <a:rPr lang="en-US" altLang="zh-CN"/>
              <a:t>next-token prediction loss</a:t>
            </a:r>
            <a:endParaRPr lang="zh-CN" altLang="en-US"/>
          </a:p>
          <a:p>
            <a:r>
              <a:rPr lang="en-US" altLang="zh-CN"/>
              <a:t>2. encoder</a:t>
            </a:r>
            <a:r>
              <a:rPr lang="zh-CN" altLang="en-US"/>
              <a:t>：</a:t>
            </a:r>
            <a:r>
              <a:rPr lang="en-US" altLang="zh-CN"/>
              <a:t>masked language modeling loss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一些技巧：</a:t>
            </a:r>
            <a:r>
              <a:rPr lang="en-US" altLang="zh-CN"/>
              <a:t>Softmax t</a:t>
            </a:r>
            <a:r>
              <a:rPr lang="en-US" altLang="zh-CN">
                <a:sym typeface="+mn-ea"/>
              </a:rPr>
              <a:t>empering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24305"/>
            <a:ext cx="10515600" cy="4752975"/>
          </a:xfrm>
        </p:spPr>
        <p:txBody>
          <a:bodyPr>
            <a:normAutofit/>
          </a:bodyPr>
          <a:p>
            <a:r>
              <a:rPr lang="zh-CN" altLang="en-US" sz="2000"/>
              <a:t>旧的计算交叉熵损失的方法：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softmax tempering</a:t>
            </a:r>
            <a:r>
              <a:rPr lang="zh-CN" altLang="en-US" sz="2000"/>
              <a:t>的计算方法：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705" y="2014220"/>
            <a:ext cx="5034915" cy="8362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55" y="3524250"/>
            <a:ext cx="4051935" cy="9944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40730" y="6440170"/>
            <a:ext cx="61493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by </a:t>
            </a:r>
            <a:r>
              <a:rPr lang="zh-CN" altLang="en-US" sz="1400">
                <a:sym typeface="+mn-ea"/>
              </a:rPr>
              <a:t>《Softmax Tempering for Training Neural Machine Translation Models》</a:t>
            </a:r>
            <a:endParaRPr lang="zh-CN" altLang="en-US" sz="1400"/>
          </a:p>
          <a:p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2246630" y="59220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5760" y="4978400"/>
            <a:ext cx="118992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“Because loss is to be minimized, back-propagation will force the model to generate logits to counter </a:t>
            </a:r>
            <a:endParaRPr lang="zh-CN" altLang="en-US"/>
          </a:p>
          <a:p>
            <a:pPr algn="l"/>
            <a:r>
              <a:rPr lang="zh-CN" altLang="en-US"/>
              <a:t>the smoothing effect of temperature. During decoding with a model trained in this way, the temperature coefficient </a:t>
            </a:r>
            <a:endParaRPr lang="zh-CN" altLang="en-US"/>
          </a:p>
          <a:p>
            <a:pPr algn="l"/>
            <a:r>
              <a:rPr lang="zh-CN" altLang="en-US"/>
              <a:t>is not used and the logits will be such that they yield a sharper</a:t>
            </a:r>
            <a:r>
              <a:rPr lang="en-US" altLang="zh-CN"/>
              <a:t> </a:t>
            </a:r>
            <a:r>
              <a:rPr lang="zh-CN" altLang="en-US"/>
              <a:t>softmax distribution compared to those of </a:t>
            </a:r>
            <a:endParaRPr lang="zh-CN" altLang="en-US"/>
          </a:p>
          <a:p>
            <a:pPr algn="l"/>
            <a:r>
              <a:rPr lang="zh-CN" altLang="en-US"/>
              <a:t>a model trained without softmax tempering。”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一些技巧：</a:t>
            </a:r>
            <a:r>
              <a:rPr lang="en-US" altLang="zh-CN"/>
              <a:t>Value conditioning &amp; prediction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24305"/>
            <a:ext cx="10515600" cy="4752975"/>
          </a:xfrm>
        </p:spPr>
        <p:txBody>
          <a:bodyPr>
            <a:normAutofit/>
          </a:bodyPr>
          <a:p>
            <a:r>
              <a:rPr lang="zh-CN" altLang="en-US"/>
              <a:t>区分正确与错误的题解</a:t>
            </a:r>
            <a:endParaRPr lang="zh-CN" altLang="en-US"/>
          </a:p>
          <a:p>
            <a:r>
              <a:rPr lang="en-US" altLang="zh-CN"/>
              <a:t>Value conditioning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prediction(</a:t>
            </a:r>
            <a:r>
              <a:rPr lang="zh-CN" altLang="en-US"/>
              <a:t>采样阶段</a:t>
            </a:r>
            <a:r>
              <a:rPr lang="en-US" altLang="zh-CN"/>
              <a:t>)</a:t>
            </a:r>
            <a:r>
              <a:rPr lang="zh-CN" altLang="en-US"/>
              <a:t>，“solution”都填“正确”，模型就会采样到正确的sample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46630" y="59220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6315" y="3103880"/>
            <a:ext cx="7279005" cy="11341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一些技巧：</a:t>
            </a:r>
            <a:r>
              <a:rPr lang="en-US" altLang="zh-CN"/>
              <a:t>GOLD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24305"/>
            <a:ext cx="10515600" cy="4752975"/>
          </a:xfrm>
        </p:spPr>
        <p:txBody>
          <a:bodyPr>
            <a:normAutofit/>
          </a:bodyPr>
          <a:p>
            <a:r>
              <a:rPr lang="zh-CN" altLang="en-US"/>
              <a:t>目标：尽可能精确的</a:t>
            </a:r>
            <a:r>
              <a:rPr lang="zh-CN" altLang="en-US"/>
              <a:t>解</a:t>
            </a:r>
            <a:endParaRPr lang="zh-CN" altLang="en-US"/>
          </a:p>
          <a:p>
            <a:r>
              <a:rPr lang="zh-CN" altLang="en-US"/>
              <a:t>对</a:t>
            </a:r>
            <a:r>
              <a:rPr lang="en-US" altLang="zh-CN"/>
              <a:t>loss</a:t>
            </a:r>
            <a:r>
              <a:rPr lang="zh-CN" altLang="en-US"/>
              <a:t>求导的改进：</a:t>
            </a:r>
            <a:endParaRPr lang="zh-CN" altLang="en-US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6296660" y="6439535"/>
            <a:ext cx="53511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by </a:t>
            </a:r>
            <a:r>
              <a:rPr lang="zh-CN" altLang="en-US" sz="1400">
                <a:sym typeface="+mn-ea"/>
              </a:rPr>
              <a:t>《GOLD: Text Generation by Learning from Demonstrations》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2246630" y="59220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1125" y="3103245"/>
            <a:ext cx="7143750" cy="1181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2355</Words>
  <Application>WPS 演示</Application>
  <PresentationFormat>宽屏</PresentationFormat>
  <Paragraphs>196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汉仪书宋二KW</vt:lpstr>
      <vt:lpstr>Calibri</vt:lpstr>
      <vt:lpstr>Helvetica Neue</vt:lpstr>
      <vt:lpstr>微软雅黑</vt:lpstr>
      <vt:lpstr>汉仪旗黑</vt:lpstr>
      <vt:lpstr>宋体</vt:lpstr>
      <vt:lpstr>Arial Unicode MS</vt:lpstr>
      <vt:lpstr>宋体-简</vt:lpstr>
      <vt:lpstr>Office 主题​​</vt:lpstr>
      <vt:lpstr>PowerPoint 演示文稿</vt:lpstr>
      <vt:lpstr>PowerPoint 演示文稿</vt:lpstr>
      <vt:lpstr>系统架构</vt:lpstr>
      <vt:lpstr>PowerPoint 演示文稿</vt:lpstr>
      <vt:lpstr>Pre-training</vt:lpstr>
      <vt:lpstr>Fine-tuning</vt:lpstr>
      <vt:lpstr>一些技巧：Softmax tempering </vt:lpstr>
      <vt:lpstr>一些技巧：Value conditioning &amp; prediction </vt:lpstr>
      <vt:lpstr>一些技巧：GOLD </vt:lpstr>
      <vt:lpstr>预测阶段——1. Large scaling sample</vt:lpstr>
      <vt:lpstr>预测阶段——2. Filtering</vt:lpstr>
      <vt:lpstr>预测阶段——3. Clustering</vt:lpstr>
      <vt:lpstr>模型效果</vt:lpstr>
      <vt:lpstr>模型效果</vt:lpstr>
      <vt:lpstr>模型效果</vt:lpstr>
      <vt:lpstr>模型效果</vt:lpstr>
      <vt:lpstr>模型效果</vt:lpstr>
      <vt:lpstr>PowerPoint 演示文稿</vt:lpstr>
      <vt:lpstr>关于训练数据的“泄漏”</vt:lpstr>
      <vt:lpstr>其他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hezhi</dc:creator>
  <cp:lastModifiedBy>阿峙米德</cp:lastModifiedBy>
  <cp:revision>41</cp:revision>
  <dcterms:created xsi:type="dcterms:W3CDTF">2022-02-26T09:18:41Z</dcterms:created>
  <dcterms:modified xsi:type="dcterms:W3CDTF">2022-02-26T09:18:41Z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2052-3.9.4.6398</vt:lpwstr>
  </property>
  <property fmtid="{D5CDD505-2E9C-101B-9397-08002B2CF9AE}" pid="3" name="ICV">
    <vt:lpwstr>06B516C4DF644F038BE8E52BCCCBB6BF</vt:lpwstr>
  </property>
</Properties>
</file>