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22"/>
  </p:notesMasterIdLst>
  <p:handoutMasterIdLst>
    <p:handoutMasterId r:id="rId23"/>
  </p:handoutMasterIdLst>
  <p:sldIdLst>
    <p:sldId id="273" r:id="rId7"/>
    <p:sldId id="285" r:id="rId8"/>
    <p:sldId id="286" r:id="rId9"/>
    <p:sldId id="287" r:id="rId10"/>
    <p:sldId id="288" r:id="rId11"/>
    <p:sldId id="289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99" r:id="rId20"/>
    <p:sldId id="274" r:id="rId21"/>
  </p:sldIdLst>
  <p:sldSz cx="9144000" cy="5143500" type="screen16x9"/>
  <p:notesSz cx="7104063" cy="10234613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Jin" initials="L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4C4C4"/>
    <a:srgbClr val="FFA0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7" autoAdjust="0"/>
    <p:restoredTop sz="82748"/>
  </p:normalViewPr>
  <p:slideViewPr>
    <p:cSldViewPr snapToGrid="0">
      <p:cViewPr varScale="1">
        <p:scale>
          <a:sx n="118" d="100"/>
          <a:sy n="118" d="100"/>
        </p:scale>
        <p:origin x="10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20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28B6-3067-C445-8B0D-C0AA7F58E68E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4D4D1-8B95-DD40-9B5F-B689AF4D2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2F3B-D8CA-C740-905F-99F809651AF3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7DF-C8FB-FF43-A5B1-4092CC36E7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753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77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1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66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90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7DF-C8FB-FF43-A5B1-4092CC36E71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31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6"/>
          <p:cNvSpPr>
            <a:spLocks noGrp="1"/>
          </p:cNvSpPr>
          <p:nvPr>
            <p:ph type="title"/>
          </p:nvPr>
        </p:nvSpPr>
        <p:spPr>
          <a:xfrm>
            <a:off x="251279" y="165781"/>
            <a:ext cx="6802664" cy="393019"/>
          </a:xfrm>
          <a:prstGeom prst="rect">
            <a:avLst/>
          </a:prstGeom>
        </p:spPr>
        <p:txBody>
          <a:bodyPr lIns="0"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3" name="图片 2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9" t="45471" r="41378" b="46705"/>
          <a:stretch>
            <a:fillRect/>
          </a:stretch>
        </p:blipFill>
        <p:spPr>
          <a:xfrm>
            <a:off x="4212458" y="5392644"/>
            <a:ext cx="719086" cy="174190"/>
          </a:xfrm>
          <a:prstGeom prst="rect">
            <a:avLst/>
          </a:prstGeom>
        </p:spPr>
      </p:pic>
      <p:sp>
        <p:nvSpPr>
          <p:cNvPr id="5" name="Rectangle 2"/>
          <p:cNvSpPr/>
          <p:nvPr userDrawn="1"/>
        </p:nvSpPr>
        <p:spPr>
          <a:xfrm>
            <a:off x="233839" y="236696"/>
            <a:ext cx="450056" cy="885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形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11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6018" y="308134"/>
            <a:ext cx="1159368" cy="406241"/>
          </a:xfrm>
          <a:prstGeom prst="rect">
            <a:avLst/>
          </a:prstGeom>
        </p:spPr>
      </p:pic>
      <p:pic>
        <p:nvPicPr>
          <p:cNvPr id="8" name="图片 7" descr="图片包含 游戏机, 标志, 钟表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16" y="2205285"/>
            <a:ext cx="9312965" cy="2987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4831" y="236697"/>
            <a:ext cx="716280" cy="250984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233839" y="588169"/>
            <a:ext cx="8676323" cy="405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234" tIns="27617" rIns="55234" bIns="27617" anchor="ctr"/>
          <a:lstStyle/>
          <a:p>
            <a:pPr algn="ctr">
              <a:defRPr/>
            </a:pPr>
            <a:endParaRPr lang="zh-CN" altLang="en-US" sz="75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E5B929-CBD3-1145-8D01-C249B26842E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38643" y="362879"/>
            <a:ext cx="7864394" cy="2194817"/>
          </a:xfrm>
          <a:prstGeom prst="rect">
            <a:avLst/>
          </a:prstGeom>
        </p:spPr>
      </p:pic>
      <p:pic>
        <p:nvPicPr>
          <p:cNvPr id="8" name="图形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1155" y="3962139"/>
            <a:ext cx="1159368" cy="40624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674399" y="4650433"/>
            <a:ext cx="184217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NASDAQ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YY 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kumimoji="1" lang="zh-CN" altLang="en-US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</a:t>
            </a:r>
            <a:r>
              <a:rPr kumimoji="1" lang="en-US" altLang="zh-CN" sz="7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WWW.HUANJU.CN</a:t>
            </a:r>
            <a:endParaRPr kumimoji="1" lang="zh-CN" altLang="en-US" sz="75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48465" y="1970443"/>
            <a:ext cx="3691716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kumimoji="1" lang="zh-CN" altLang="en-US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4875" b="1" i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75" b="1" i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3525" y="4845051"/>
            <a:ext cx="2176951" cy="79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ļïḓè"/>
          <p:cNvSpPr txBox="1"/>
          <p:nvPr/>
        </p:nvSpPr>
        <p:spPr>
          <a:xfrm>
            <a:off x="1080193" y="879843"/>
            <a:ext cx="6656347" cy="885825"/>
          </a:xfrm>
          <a:prstGeom prst="rect">
            <a:avLst/>
          </a:prstGeom>
        </p:spPr>
        <p:txBody>
          <a:bodyPr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45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一种快速识别相似图片素材的方法</a:t>
            </a:r>
            <a:endParaRPr lang="en-US" altLang="zh-CN" sz="645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îṣļïḓè"/>
          <p:cNvSpPr txBox="1"/>
          <p:nvPr/>
        </p:nvSpPr>
        <p:spPr>
          <a:xfrm>
            <a:off x="5441576" y="1459385"/>
            <a:ext cx="4816323" cy="8858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移动语音项目开发组 何峙</a:t>
            </a:r>
            <a:endParaRPr lang="en-US" altLang="zh-CN" sz="1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ļïḓè">
            <a:extLst>
              <a:ext uri="{FF2B5EF4-FFF2-40B4-BE49-F238E27FC236}">
                <a16:creationId xmlns:a16="http://schemas.microsoft.com/office/drawing/2014/main" id="{20E61545-BDAF-F54A-A1B7-A7B1345B77C9}"/>
              </a:ext>
            </a:extLst>
          </p:cNvPr>
          <p:cNvSpPr txBox="1"/>
          <p:nvPr/>
        </p:nvSpPr>
        <p:spPr>
          <a:xfrm>
            <a:off x="192686" y="1459385"/>
            <a:ext cx="6656347" cy="885825"/>
          </a:xfrm>
          <a:prstGeom prst="rect">
            <a:avLst/>
          </a:prstGeom>
        </p:spPr>
        <p:txBody>
          <a:bodyPr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4.</a:t>
            </a:r>
            <a:r>
              <a:rPr kumimoji="1" lang="zh-CN" altLang="en-US" sz="1600" dirty="0"/>
              <a:t>其他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4AC6E-3A1F-744D-B6FE-1CCAEBA38725}"/>
              </a:ext>
            </a:extLst>
          </p:cNvPr>
          <p:cNvSpPr txBox="1"/>
          <p:nvPr/>
        </p:nvSpPr>
        <p:spPr>
          <a:xfrm>
            <a:off x="389297" y="1188435"/>
            <a:ext cx="16324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考虑</a:t>
            </a:r>
            <a:r>
              <a:rPr kumimoji="1" lang="en-US" altLang="zh-CN" dirty="0"/>
              <a:t>Alpha</a:t>
            </a:r>
            <a:r>
              <a:rPr kumimoji="1" lang="zh-CN" altLang="en-US" dirty="0"/>
              <a:t>通道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79CE22-CE3B-4D4D-A758-0DE0E521E76F}"/>
              </a:ext>
            </a:extLst>
          </p:cNvPr>
          <p:cNvSpPr txBox="1"/>
          <p:nvPr/>
        </p:nvSpPr>
        <p:spPr>
          <a:xfrm>
            <a:off x="389297" y="1600178"/>
            <a:ext cx="1511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裁掉四周空白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704997-9F5B-324F-98BA-9175B9AE86DB}"/>
              </a:ext>
            </a:extLst>
          </p:cNvPr>
          <p:cNvSpPr txBox="1"/>
          <p:nvPr/>
        </p:nvSpPr>
        <p:spPr>
          <a:xfrm>
            <a:off x="754782" y="2423664"/>
            <a:ext cx="4347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2087B-5A53-8C41-A51D-45B1001488BF}"/>
              </a:ext>
            </a:extLst>
          </p:cNvPr>
          <p:cNvSpPr txBox="1"/>
          <p:nvPr/>
        </p:nvSpPr>
        <p:spPr>
          <a:xfrm>
            <a:off x="389297" y="2011921"/>
            <a:ext cx="1165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裁切尺寸</a:t>
            </a:r>
          </a:p>
        </p:txBody>
      </p:sp>
    </p:spTree>
    <p:extLst>
      <p:ext uri="{BB962C8B-B14F-4D97-AF65-F5344CB8AC3E}">
        <p14:creationId xmlns:p14="http://schemas.microsoft.com/office/powerpoint/2010/main" val="12954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——K-means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731948" y="486886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A5D1-1AC7-F04E-955A-B8419727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5100"/>
            <a:ext cx="9144000" cy="37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r>
              <a:rPr lang="en-US" altLang="zh-CN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——</a:t>
            </a:r>
            <a:r>
              <a:rPr lang="en-US" altLang="zh-CN" sz="1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K-means</a:t>
            </a:r>
            <a:br>
              <a:rPr lang="en-US" altLang="zh-CN" sz="1200" b="1" dirty="0">
                <a:latin typeface="Heiti SC Medium" pitchFamily="2" charset="-128"/>
                <a:ea typeface="Heiti SC Medium" pitchFamily="2" charset="-128"/>
              </a:rPr>
            </a:b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908BFF-978A-EF41-B80D-02A46B4B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806823"/>
            <a:ext cx="6937939" cy="38768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BEC330-31C3-3344-875F-2AA1FE647DF5}"/>
              </a:ext>
            </a:extLst>
          </p:cNvPr>
          <p:cNvSpPr txBox="1"/>
          <p:nvPr/>
        </p:nvSpPr>
        <p:spPr>
          <a:xfrm>
            <a:off x="7203031" y="4868863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周志华</a:t>
            </a:r>
            <a:r>
              <a:rPr kumimoji="1" lang="en-US" altLang="zh-CN" sz="1100" dirty="0"/>
              <a:t>《</a:t>
            </a:r>
            <a:r>
              <a:rPr kumimoji="1" lang="zh-CN" altLang="en-US" sz="1100" dirty="0"/>
              <a:t>机器学习</a:t>
            </a:r>
            <a:r>
              <a:rPr kumimoji="1" lang="en-US" altLang="zh-CN" sz="1100" dirty="0"/>
              <a:t>》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473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D85124-9700-6B4E-B652-B58BB394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68" y="650002"/>
            <a:ext cx="3436204" cy="44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65DF-6EE8-9C40-BC95-64D19505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聚类效果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E18F9B-BC61-BE4C-AE73-FD598BF4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33E0F-B584-8946-99B4-5F59325546D3}"/>
              </a:ext>
            </a:extLst>
          </p:cNvPr>
          <p:cNvSpPr txBox="1"/>
          <p:nvPr/>
        </p:nvSpPr>
        <p:spPr>
          <a:xfrm>
            <a:off x="179293" y="82184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8BFF55-581A-6C4E-BD03-1C3F5BBA3670}"/>
              </a:ext>
            </a:extLst>
          </p:cNvPr>
          <p:cNvSpPr txBox="1"/>
          <p:nvPr/>
        </p:nvSpPr>
        <p:spPr>
          <a:xfrm>
            <a:off x="457200" y="1183341"/>
            <a:ext cx="278153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需要预先指定聚类的数目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对图片数据敏感，尤其是大图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14F7C-648A-4943-8729-8A9DEF424532}"/>
              </a:ext>
            </a:extLst>
          </p:cNvPr>
          <p:cNvSpPr txBox="1"/>
          <p:nvPr/>
        </p:nvSpPr>
        <p:spPr>
          <a:xfrm>
            <a:off x="185064" y="2509914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6600"/>
                </a:solidFill>
              </a:rPr>
              <a:t>未来改进：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BA5637-41D3-AC42-A304-6D0D852188BD}"/>
              </a:ext>
            </a:extLst>
          </p:cNvPr>
          <p:cNvSpPr txBox="1"/>
          <p:nvPr/>
        </p:nvSpPr>
        <p:spPr>
          <a:xfrm>
            <a:off x="457200" y="2944497"/>
            <a:ext cx="191590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FF6600"/>
                </a:solidFill>
              </a:rPr>
              <a:t>图片特征工程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zh-CN" altLang="en-US" dirty="0">
                <a:solidFill>
                  <a:srgbClr val="FF6600"/>
                </a:solidFill>
              </a:rPr>
              <a:t>尝试其他聚类算法</a:t>
            </a:r>
            <a:endParaRPr kumimoji="1" lang="en-US" altLang="zh-CN" dirty="0">
              <a:solidFill>
                <a:srgbClr val="FF66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dirty="0">
                <a:solidFill>
                  <a:srgbClr val="FF66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5103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/>
              <a:t>目录</a:t>
            </a:r>
            <a:endParaRPr kumimoji="1" lang="zh-CN" altLang="en-US" b="1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A66C00-4CE6-2A4C-A51B-2F710FABE62A}"/>
              </a:ext>
            </a:extLst>
          </p:cNvPr>
          <p:cNvSpPr txBox="1"/>
          <p:nvPr/>
        </p:nvSpPr>
        <p:spPr>
          <a:xfrm>
            <a:off x="251279" y="726141"/>
            <a:ext cx="2839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608FA5-89BF-6143-9309-D46F25630AB5}"/>
              </a:ext>
            </a:extLst>
          </p:cNvPr>
          <p:cNvSpPr txBox="1"/>
          <p:nvPr/>
        </p:nvSpPr>
        <p:spPr>
          <a:xfrm>
            <a:off x="251278" y="1586753"/>
            <a:ext cx="237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图片聚类</a:t>
            </a:r>
            <a:endParaRPr lang="en-US" altLang="zh-CN" sz="2800" b="1" dirty="0">
              <a:latin typeface="Heiti SC Medium" pitchFamily="2" charset="-128"/>
              <a:ea typeface="Heiti SC Medium" pitchFamily="2" charset="-128"/>
            </a:endParaRPr>
          </a:p>
          <a:p>
            <a:endParaRPr lang="zh-CN" altLang="en-US" sz="2800" dirty="0">
              <a:latin typeface="Heiti SC Medium" pitchFamily="2" charset="-128"/>
              <a:ea typeface="Heiti SC Medium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2966-18B5-7B4D-A9B8-A0C28336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D008EE-0A24-A641-9F3C-54DE98ED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39F270-91EC-1E4A-98BC-7DEEFC7C4481}"/>
              </a:ext>
            </a:extLst>
          </p:cNvPr>
          <p:cNvSpPr txBox="1"/>
          <p:nvPr/>
        </p:nvSpPr>
        <p:spPr>
          <a:xfrm>
            <a:off x="1586753" y="151503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核心问题：图片像素如何对齐？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486C-B58D-EF41-A893-36362C000029}"/>
              </a:ext>
            </a:extLst>
          </p:cNvPr>
          <p:cNvSpPr txBox="1"/>
          <p:nvPr/>
        </p:nvSpPr>
        <p:spPr>
          <a:xfrm>
            <a:off x="2339788" y="234815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6600"/>
                </a:solidFill>
              </a:rPr>
              <a:t>只考虑图片轮廓</a:t>
            </a:r>
          </a:p>
        </p:txBody>
      </p:sp>
    </p:spTree>
    <p:extLst>
      <p:ext uri="{BB962C8B-B14F-4D97-AF65-F5344CB8AC3E}">
        <p14:creationId xmlns:p14="http://schemas.microsoft.com/office/powerpoint/2010/main" val="17019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1.</a:t>
            </a:r>
            <a:r>
              <a:rPr kumimoji="1" lang="zh-CN" altLang="en-US" sz="1600" dirty="0">
                <a:solidFill>
                  <a:srgbClr val="FF6600"/>
                </a:solidFill>
              </a:rPr>
              <a:t>灰度处理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B2F48D-09A9-C846-AE86-BFF1E0C6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1524672"/>
            <a:ext cx="392727" cy="3927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146277-38BA-5A4B-A30E-814882D9E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2402282"/>
            <a:ext cx="392727" cy="3927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3F046E-E5CC-4945-B7C8-850B97542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55" y="3389995"/>
            <a:ext cx="392727" cy="3927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36F28-90F4-584E-BAED-62DB2EFAB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1533637"/>
            <a:ext cx="392727" cy="3927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1DFC52-CC56-AD41-BEAD-38F575C4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2402282"/>
            <a:ext cx="392727" cy="3927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8A0C93-9251-1B4E-991C-A63D49544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0" y="3423340"/>
            <a:ext cx="392727" cy="392727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4EA0C-FE43-E04A-9B4D-B012CC34BAC9}"/>
              </a:ext>
            </a:extLst>
          </p:cNvPr>
          <p:cNvCxnSpPr/>
          <p:nvPr/>
        </p:nvCxnSpPr>
        <p:spPr>
          <a:xfrm>
            <a:off x="4123766" y="1730000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BFA8FBE-79CD-A044-AB7C-CBC616D62973}"/>
              </a:ext>
            </a:extLst>
          </p:cNvPr>
          <p:cNvCxnSpPr/>
          <p:nvPr/>
        </p:nvCxnSpPr>
        <p:spPr>
          <a:xfrm>
            <a:off x="4123765" y="2598645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5B2F20A-FC1B-D54A-ADE2-84D6C3DA37B7}"/>
              </a:ext>
            </a:extLst>
          </p:cNvPr>
          <p:cNvCxnSpPr/>
          <p:nvPr/>
        </p:nvCxnSpPr>
        <p:spPr>
          <a:xfrm>
            <a:off x="4123765" y="3601584"/>
            <a:ext cx="69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2.</a:t>
            </a:r>
            <a:r>
              <a:rPr kumimoji="1" lang="zh-CN" altLang="en-US" sz="1600" dirty="0">
                <a:solidFill>
                  <a:srgbClr val="FF6600"/>
                </a:solidFill>
              </a:rPr>
              <a:t>模糊处理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5F0B5B-B8A9-0D40-AD6E-C8BEA1D9B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42" y="1363756"/>
            <a:ext cx="3378200" cy="1993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2AA72E8-E995-F842-9AF0-DAB3D9CB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" y="2132106"/>
            <a:ext cx="228600" cy="228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1FA9BE5-90FD-DD40-885E-A24951111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35" y="1363756"/>
            <a:ext cx="3352800" cy="2006600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4DEF053-AD53-014E-BC28-ED84E5E6D185}"/>
              </a:ext>
            </a:extLst>
          </p:cNvPr>
          <p:cNvCxnSpPr/>
          <p:nvPr/>
        </p:nvCxnSpPr>
        <p:spPr>
          <a:xfrm>
            <a:off x="618565" y="2259106"/>
            <a:ext cx="295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BA84CED-9B51-514C-AA4F-2853B310C05F}"/>
              </a:ext>
            </a:extLst>
          </p:cNvPr>
          <p:cNvCxnSpPr/>
          <p:nvPr/>
        </p:nvCxnSpPr>
        <p:spPr>
          <a:xfrm>
            <a:off x="4572000" y="2360706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2AED4-879A-5246-AD8B-3816E195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1091589"/>
            <a:ext cx="3079007" cy="18427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ACDE2-67D9-BA46-885F-C6D1B2BC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26" y="1091589"/>
            <a:ext cx="3153919" cy="1842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BD3A8C-03DE-B944-9AA4-E03452A3D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8" y="3176517"/>
            <a:ext cx="3079474" cy="1801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C7AE7B-498C-3249-ADBD-C9F42B64F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45" y="3049669"/>
            <a:ext cx="2643880" cy="20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4099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3.</a:t>
            </a:r>
            <a:r>
              <a:rPr kumimoji="1" lang="zh-CN" altLang="en-US" sz="1600" dirty="0"/>
              <a:t>如何弱化无用且相似分布的像素的影响？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965-B142-A24B-AF5D-92A5C9DC475F}"/>
              </a:ext>
            </a:extLst>
          </p:cNvPr>
          <p:cNvSpPr txBox="1"/>
          <p:nvPr/>
        </p:nvSpPr>
        <p:spPr>
          <a:xfrm>
            <a:off x="654424" y="1416424"/>
            <a:ext cx="1075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回顾导数：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C054027-360A-8643-AAF6-B11D5D90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950" y="1285824"/>
            <a:ext cx="5118100" cy="355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7833873" y="486078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WikiPedia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501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6375D-6FE3-D14C-8669-E16F6BBEBB57}"/>
              </a:ext>
            </a:extLst>
          </p:cNvPr>
          <p:cNvSpPr txBox="1"/>
          <p:nvPr/>
        </p:nvSpPr>
        <p:spPr>
          <a:xfrm>
            <a:off x="8039153" y="4881890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From: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CSDN</a:t>
            </a:r>
            <a:endParaRPr kumimoji="1" lang="zh-CN" altLang="en-US" sz="11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9AEFD8-398F-A747-8F59-6DDC92C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1342347"/>
            <a:ext cx="3276600" cy="215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0EF886-12ED-9442-9DC2-908FE0F5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7" y="3868644"/>
            <a:ext cx="3302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7440-49C1-5041-89BD-6DEDBD47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  <a:latin typeface="Heiti SC Medium" pitchFamily="2" charset="-128"/>
                <a:ea typeface="Heiti SC Medium" pitchFamily="2" charset="-128"/>
              </a:rPr>
              <a:t>图片预处理</a:t>
            </a:r>
            <a:br>
              <a:rPr lang="en-US" altLang="zh-CN" sz="1600" b="1" dirty="0">
                <a:latin typeface="Heiti SC Medium" pitchFamily="2" charset="-128"/>
                <a:ea typeface="Heiti SC Medium" pitchFamily="2" charset="-128"/>
              </a:rPr>
            </a:b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E80564-73BE-2644-8FA2-C8245D23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E5B929-CBD3-1145-8D01-C249B26842E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DAB2F-556D-334D-87AC-7515A3978E8C}"/>
              </a:ext>
            </a:extLst>
          </p:cNvPr>
          <p:cNvSpPr txBox="1"/>
          <p:nvPr/>
        </p:nvSpPr>
        <p:spPr>
          <a:xfrm>
            <a:off x="251279" y="753035"/>
            <a:ext cx="304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3.</a:t>
            </a:r>
            <a:r>
              <a:rPr kumimoji="1" lang="zh-CN" altLang="en-US" sz="1600" dirty="0">
                <a:solidFill>
                  <a:srgbClr val="FF6600"/>
                </a:solidFill>
              </a:rPr>
              <a:t>计算图像梯度（仅梯度幅值）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8E1A8-4831-2643-885C-25ED714FD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1" y="1154230"/>
            <a:ext cx="2939401" cy="17591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A1C48E-BE8B-2F4D-815D-8439412E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4230"/>
            <a:ext cx="3030341" cy="17591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8DF707-7705-D94B-B5EA-C0E82DCFA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0" y="3218532"/>
            <a:ext cx="3007642" cy="17591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4532E-9146-5640-ADF2-4CB6DEBB9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61778"/>
            <a:ext cx="3092958" cy="1815941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4217F8B-CB61-534C-BDF5-BDFF6376B1BC}"/>
              </a:ext>
            </a:extLst>
          </p:cNvPr>
          <p:cNvCxnSpPr/>
          <p:nvPr/>
        </p:nvCxnSpPr>
        <p:spPr>
          <a:xfrm>
            <a:off x="3890682" y="1936376"/>
            <a:ext cx="55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E4E2318-439F-4A43-8B26-84F0367D456B}"/>
              </a:ext>
            </a:extLst>
          </p:cNvPr>
          <p:cNvCxnSpPr/>
          <p:nvPr/>
        </p:nvCxnSpPr>
        <p:spPr>
          <a:xfrm>
            <a:off x="3854824" y="409812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90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20679</TotalTime>
  <Words>221</Words>
  <Application>Microsoft Macintosh PowerPoint</Application>
  <PresentationFormat>全屏显示(16:9)</PresentationFormat>
  <Paragraphs>67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等线 Light</vt:lpstr>
      <vt:lpstr>微软雅黑</vt:lpstr>
      <vt:lpstr>Heiti SC Medium</vt:lpstr>
      <vt:lpstr>Arial</vt:lpstr>
      <vt:lpstr>Calibri</vt:lpstr>
      <vt:lpstr>Times New Roman</vt:lpstr>
      <vt:lpstr>自定义设计方案</vt:lpstr>
      <vt:lpstr>1_自定义设计方案</vt:lpstr>
      <vt:lpstr>2_自定义设计方案</vt:lpstr>
      <vt:lpstr>3_自定义设计方案</vt:lpstr>
      <vt:lpstr>Office 主题</vt:lpstr>
      <vt:lpstr>5_自定义设计方案</vt:lpstr>
      <vt:lpstr>PowerPoint 演示文稿</vt:lpstr>
      <vt:lpstr>目录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图片预处理 </vt:lpstr>
      <vt:lpstr>图片聚类——K-means </vt:lpstr>
      <vt:lpstr>图片聚类——K-means  </vt:lpstr>
      <vt:lpstr>聚类效果 </vt:lpstr>
      <vt:lpstr>聚类效果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parry</dc:creator>
  <cp:lastModifiedBy>Microsoft Office User</cp:lastModifiedBy>
  <cp:revision>602</cp:revision>
  <dcterms:created xsi:type="dcterms:W3CDTF">2020-02-13T09:34:00Z</dcterms:created>
  <dcterms:modified xsi:type="dcterms:W3CDTF">2021-12-14T13:51:48Z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