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11"/>
  </p:notesMasterIdLst>
  <p:sldIdLst>
    <p:sldId id="256" r:id="rId2"/>
    <p:sldId id="266" r:id="rId3"/>
    <p:sldId id="257" r:id="rId4"/>
    <p:sldId id="267" r:id="rId5"/>
    <p:sldId id="262" r:id="rId6"/>
    <p:sldId id="263" r:id="rId7"/>
    <p:sldId id="259" r:id="rId8"/>
    <p:sldId id="268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36"/>
    <p:restoredTop sz="94719"/>
  </p:normalViewPr>
  <p:slideViewPr>
    <p:cSldViewPr>
      <p:cViewPr varScale="1">
        <p:scale>
          <a:sx n="152" d="100"/>
          <a:sy n="152" d="100"/>
        </p:scale>
        <p:origin x="27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39ED9-C099-3B40-97CB-6148FDBD12C2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598DB-3FC0-A540-86BC-F4C6230394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7188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598DB-3FC0-A540-86BC-F4C62303949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3309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598DB-3FC0-A540-86BC-F4C62303949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4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C1EC9-3844-5D48-9090-FFB1F73DD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140F8C-BCA7-5948-A248-8B3898785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88BD2E-6305-EC44-91F7-2CDA0B63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 smtClean="0"/>
              <a:t>2022/4/10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72188-BE6D-1544-92A0-1949A1A1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8AC12-28F3-C742-B686-8B25CC19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52916"/>
      </p:ext>
    </p:extLst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F12AD-AD84-0747-BB72-62BE8518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1AA7DD-394A-9F4E-89AC-463881E62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5ABFB-2803-5B4A-8CE5-C857996A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 smtClean="0"/>
              <a:t>2022/4/10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D4D56-B20B-B54A-93C0-4E7E0349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204D4-8855-054C-BA0A-C2FDD21A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117893"/>
      </p:ext>
    </p:extLst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2EFA87-3502-C641-AA98-812C27DDB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6C1284-03AB-A542-BA55-B45AF9238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1965A-5F63-1C46-B84A-3AE48DBC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 smtClean="0"/>
              <a:t>2022/4/10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6680D-CCCB-5045-80AD-36EEFE4F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487FE-144B-614B-B48D-BFF8AB64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939100"/>
      </p:ext>
    </p:extLst>
  </p:cSld>
  <p:clrMapOvr>
    <a:masterClrMapping/>
  </p:clrMapOvr>
  <p:hf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 bwMode="auto">
          <a:xfrm>
            <a:off x="685800" y="2130424"/>
            <a:ext cx="7772400" cy="1470024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2022/4/10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1_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2022/4/10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1_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722313" y="4406899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22313" y="2906712"/>
            <a:ext cx="77724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2022/4/10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1_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4648199" y="1600200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2022/4/10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1_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535112"/>
            <a:ext cx="4040187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457200" y="2174874"/>
            <a:ext cx="40401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4645024" y="1535112"/>
            <a:ext cx="4041774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8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4645024" y="2174874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2022/4/10</a:t>
            </a:fld>
            <a:endParaRPr 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1_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2022/4/10</a:t>
            </a:fld>
            <a:endParaRPr 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1_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2022/4/10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1_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457200" y="273049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3575049" y="273049"/>
            <a:ext cx="5111749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099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2022/4/10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5E939-B5AB-6E4F-B230-B74085EF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C6863-1236-284F-AF89-108C64ED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B00B7-9E88-7D46-B38E-A6A961FB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 smtClean="0"/>
              <a:t>2022/4/10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4C93B-FE98-0F43-9900-431D3406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4EB54-F514-D042-99F0-C42FC035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24200"/>
      </p:ext>
    </p:extLst>
  </p:cSld>
  <p:clrMapOvr>
    <a:masterClrMapping/>
  </p:clrMapOvr>
  <p:hf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1_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792287" y="4800600"/>
            <a:ext cx="54864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图片占位符 2"/>
          <p:cNvSpPr>
            <a:spLocks noGrp="1"/>
          </p:cNvSpPr>
          <p:nvPr>
            <p:ph type="pic" idx="1"/>
          </p:nvPr>
        </p:nvSpPr>
        <p:spPr bwMode="auto">
          <a:xfrm>
            <a:off x="1792287" y="61277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1792287" y="5367337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2022/4/10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1_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2022/4/10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7"/>
            <a:ext cx="2057400" cy="5851524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7"/>
            <a:ext cx="6019799" cy="5851524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2022/4/10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B0363-1CE0-5A47-A2AC-88FF2DEC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FC04E-F24B-F848-BD31-CA9056D55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54459-756C-B24A-A030-58C9203E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 smtClean="0"/>
              <a:t>2022/4/10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89958-0EFD-674B-99AD-FD249318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E7010-04B8-3441-97F6-0C86E4F1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092194"/>
      </p:ext>
    </p:extLst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B567E-981F-264A-B930-AF1FA937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50B3C-40F5-FE47-99D1-46D9FF800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05F6FC-781A-F547-9458-4CA997511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F721EF-456F-B546-B819-F3563DA0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 smtClean="0"/>
              <a:t>2022/4/10</a:t>
            </a:fld>
            <a:endParaRPr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9D8EA6-F8D9-364E-98B4-48990771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CEB873-F9F2-0D4C-9A5E-35E686E6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41478"/>
      </p:ext>
    </p:extLst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14FA8-4EA3-2D41-BF81-D248F910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1A6B21-2188-8742-BAA7-FDCD8A145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CF6632-B787-724F-AEA9-3F439BEF2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40853A-936E-5C4F-B251-C405A8DCC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347637-DF01-F74B-918D-424EC37C5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440192-7462-E64A-93D1-F41B0977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 smtClean="0"/>
              <a:t>2022/4/10</a:t>
            </a:fld>
            <a:endParaRPr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378490-B279-034D-A6F3-D8E1C04B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0BE7E8-30F3-6049-827A-0A960475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060083"/>
      </p:ext>
    </p:extLst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E06F5-541E-4F4F-906A-286193A24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5327FD-6D91-BB4D-8B94-04E8CC59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 smtClean="0"/>
              <a:t>2022/4/10</a:t>
            </a:fld>
            <a:endParaRPr 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80723F-5AD3-394E-8026-FBA21CC7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AF8D99-AF1D-D24F-81F4-C80AD536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862395"/>
      </p:ext>
    </p:extLst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4B3400-F4FC-294F-BED5-04325E48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 smtClean="0"/>
              <a:t>2022/4/10</a:t>
            </a:fld>
            <a:endParaRPr 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FBD4FA-5F1E-EC40-935D-CE53F0B4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B7BEA8-CFFB-5645-BEB7-FAEDB106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772739"/>
      </p:ext>
    </p:extLst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15C34-6D6D-C64F-B463-56F4E9B8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95533-F305-4046-AE6E-2B903DEB1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3B2CBC-8751-5148-99E9-2D003483E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04F438-0B2A-3343-89D0-19706B0C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 smtClean="0"/>
              <a:t>2022/4/10</a:t>
            </a:fld>
            <a:endParaRPr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E7068C-F466-214F-B050-23621FE1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5DF550-71FE-3B4B-9C5F-EB862FEC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787849"/>
      </p:ext>
    </p:extLst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1BFE7-62A8-9444-9819-156366733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492DBC-EB01-AF43-BE1E-4FC56F2B8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05FF67-4DC6-2345-BB00-80D6E0BF0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BA39EA-CE16-4B43-A527-A3DA8FE7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 smtClean="0"/>
              <a:t>2022/4/10</a:t>
            </a:fld>
            <a:endParaRPr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F5D3A-5358-6743-8EAD-ED321857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8577E3-B092-7D4E-97E4-3C6DC560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333783"/>
      </p:ext>
    </p:extLst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AEF7E4-2315-0A4B-8AFA-11FB2D53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23A78F-629A-7C46-8C44-A25207528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7F4C7-B494-D649-935C-7E095A321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 smtClean="0"/>
              <a:t>2022/4/10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2EB0A-B727-FE43-B2C4-3446A4707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785514-D93B-1B4E-8126-4B764E6FE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37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</p:sldLayoutIdLst>
  <p:hf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机器学习</a:t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	——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实验介绍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实验目标：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pytorch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等深度学习框架的环境搭建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fine-grained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图像分类或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noisy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lable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分类任务的训练和测试流程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软件安装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下载并安装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Anaconda3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Anaconda | The World's Most Popular Data Science Platform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268933"/>
            <a:ext cx="4283166" cy="3042966"/>
          </a:xfrm>
          <a:prstGeom prst="rect">
            <a:avLst/>
          </a:prstGeom>
        </p:spPr>
      </p:pic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6A315991-0472-4D7B-A30C-6A35C9521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816" y="3216859"/>
            <a:ext cx="4058972" cy="3147114"/>
          </a:xfrm>
          <a:prstGeom prst="rect">
            <a:avLst/>
          </a:prstGeom>
        </p:spPr>
      </p:pic>
      <p:pic>
        <p:nvPicPr>
          <p:cNvPr id="7" name="图形 6" descr="感叹号 纯色填充">
            <a:extLst>
              <a:ext uri="{FF2B5EF4-FFF2-40B4-BE49-F238E27FC236}">
                <a16:creationId xmlns:a16="http://schemas.microsoft.com/office/drawing/2014/main" id="{5066981F-4FD2-486C-883C-18160FD8F6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24894">
            <a:off x="8056388" y="3651822"/>
            <a:ext cx="1138594" cy="11385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B55F8-36FD-4073-BCCF-F50F973A4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97837"/>
            <a:ext cx="8160787" cy="4351338"/>
          </a:xfrm>
        </p:spPr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安装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Vscode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Download Visual Studio Code - Mac, Linux, Windows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A66DCB-3E5E-44D0-A883-12FEA48B8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52" y="2554984"/>
            <a:ext cx="7397496" cy="39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搭建环境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D865798-CE14-4505-92A9-32A901F27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04" y="1392904"/>
            <a:ext cx="7812024" cy="1603375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conda create -n pytorch16 python=3.8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conda activate pytorch16</a:t>
            </a:r>
          </a:p>
          <a:p>
            <a:pPr marL="0" indent="0">
              <a:buNone/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23C06D-C1C5-48EA-B3D6-616C291BC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46" y="2420107"/>
            <a:ext cx="5965045" cy="31689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0F109D-E75E-43FD-9A81-289FBB747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383" y="4024057"/>
            <a:ext cx="4060318" cy="26420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768" y="1253331"/>
            <a:ext cx="8357616" cy="133442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安装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pytorch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（https://pytorch.org/）</a:t>
            </a:r>
          </a:p>
          <a:p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pip3 install torch torchvisio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713098"/>
            <a:ext cx="4105657" cy="34074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EC37072-5C57-4C6F-B93D-86E28BF8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576" y="2639450"/>
            <a:ext cx="4347990" cy="35570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D2129-96AE-754C-8E44-D8F87957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63" y="136524"/>
            <a:ext cx="8335838" cy="128111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>
                <a:latin typeface="Times" pitchFamily="2" charset="0"/>
              </a:rPr>
              <a:t>Learning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with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" altLang="zh-CN" b="1" dirty="0">
                <a:latin typeface="Times" pitchFamily="2" charset="0"/>
              </a:rPr>
              <a:t>N</a:t>
            </a:r>
            <a:r>
              <a:rPr lang="en-US" altLang="zh-CN" b="1" dirty="0" err="1">
                <a:latin typeface="Times" pitchFamily="2" charset="0"/>
              </a:rPr>
              <a:t>oisy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label</a:t>
            </a:r>
            <a:br>
              <a:rPr lang="en" altLang="zh-CN" dirty="0"/>
            </a:br>
            <a:br>
              <a:rPr lang="en" altLang="zh-CN" sz="2800" dirty="0"/>
            </a:br>
            <a:endParaRPr lang="en" altLang="zh-CN" sz="2800" dirty="0">
              <a:effectLst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10DB1-736E-DD47-B5B9-D3960FD34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763" y="692695"/>
            <a:ext cx="7886700" cy="525658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>
                <a:latin typeface="Times" pitchFamily="2" charset="0"/>
                <a:ea typeface="SimSun" panose="02010600030101010101" pitchFamily="2" charset="-122"/>
                <a:cs typeface="Arial" panose="020B0604020202020204" pitchFamily="34" charset="0"/>
              </a:rPr>
              <a:t>背景介绍</a:t>
            </a:r>
            <a:endParaRPr lang="en-US" altLang="zh-CN" sz="2400" b="1" dirty="0">
              <a:latin typeface="Times" pitchFamily="2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深度学习都需要大量的正确的标注数据，然而这些标注经常是需要巨大的成本，或者一些数据（例如医学图像）对于专家而言，也难以正确分类数据。在实际应用过程中，标签噪声是数据集中的常见问题，因此如何有效的使用</a:t>
            </a:r>
            <a:r>
              <a:rPr lang="en" altLang="zh-CN" dirty="0">
                <a:latin typeface="Times" pitchFamily="2" charset="0"/>
                <a:ea typeface="KaiTi" panose="02010609060101010101" pitchFamily="49" charset="-122"/>
                <a:cs typeface="Arial" panose="020B0604020202020204" pitchFamily="34" charset="0"/>
              </a:rPr>
              <a:t>noise label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进行训练，消除其负面影响是十分具有意义的方向。</a:t>
            </a:r>
            <a:endParaRPr lang="en-US" altLang="zh-CN" dirty="0">
              <a:latin typeface="KaiTi" panose="02010609060101010101" pitchFamily="49" charset="-122"/>
              <a:ea typeface="KaiTi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部分参考文献：</a:t>
            </a:r>
            <a:endParaRPr lang="en-US" altLang="zh-CN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[1]</a:t>
            </a:r>
            <a:r>
              <a:rPr lang="zh-CN" altLang="en-US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" altLang="zh-CN" dirty="0">
                <a:latin typeface="Times" pitchFamily="2" charset="0"/>
              </a:rPr>
              <a:t>Li J, </a:t>
            </a:r>
            <a:r>
              <a:rPr lang="en" altLang="zh-CN" dirty="0" err="1">
                <a:latin typeface="Times" pitchFamily="2" charset="0"/>
              </a:rPr>
              <a:t>Socher</a:t>
            </a:r>
            <a:r>
              <a:rPr lang="en" altLang="zh-CN" dirty="0">
                <a:latin typeface="Times" pitchFamily="2" charset="0"/>
              </a:rPr>
              <a:t> R, Hoi S C H. </a:t>
            </a:r>
            <a:r>
              <a:rPr lang="en" altLang="zh-CN" dirty="0" err="1">
                <a:latin typeface="Times" pitchFamily="2" charset="0"/>
              </a:rPr>
              <a:t>Dividemix</a:t>
            </a:r>
            <a:r>
              <a:rPr lang="en" altLang="zh-CN" dirty="0">
                <a:latin typeface="Times" pitchFamily="2" charset="0"/>
              </a:rPr>
              <a:t>: Learning with noisy labels as semi-supervised learning[J]. </a:t>
            </a:r>
            <a:r>
              <a:rPr lang="en" altLang="zh-CN" dirty="0" err="1">
                <a:latin typeface="Times" pitchFamily="2" charset="0"/>
              </a:rPr>
              <a:t>arXiv</a:t>
            </a:r>
            <a:r>
              <a:rPr lang="en" altLang="zh-CN" dirty="0">
                <a:latin typeface="Times" pitchFamily="2" charset="0"/>
              </a:rPr>
              <a:t> preprint arXiv:2002.07394, 2020.</a:t>
            </a:r>
          </a:p>
          <a:p>
            <a:endParaRPr lang="en" altLang="zh-CN" dirty="0">
              <a:latin typeface="Times" pitchFamily="2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" sz="2400" b="1" dirty="0">
                <a:latin typeface="Times" pitchFamily="2" charset="0"/>
                <a:ea typeface="SimSun" panose="02010600030101010101" pitchFamily="2" charset="-122"/>
                <a:cs typeface="Arial" panose="020B0604020202020204" pitchFamily="34" charset="0"/>
              </a:rPr>
              <a:t>具体</a:t>
            </a:r>
            <a:r>
              <a:rPr lang="zh-CN" altLang="en-US" sz="2400" b="1" dirty="0">
                <a:latin typeface="Times" pitchFamily="2" charset="0"/>
                <a:ea typeface="SimSun" panose="02010600030101010101" pitchFamily="2" charset="-122"/>
                <a:cs typeface="Arial" panose="020B0604020202020204" pitchFamily="34" charset="0"/>
              </a:rPr>
              <a:t>要求</a:t>
            </a:r>
            <a:endParaRPr lang="en-US" altLang="zh-CN" sz="2400" b="1" dirty="0">
              <a:latin typeface="Times" pitchFamily="2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Times" pitchFamily="2" charset="0"/>
                <a:ea typeface="KaiTi" panose="02010609060101010101" pitchFamily="49" charset="-122"/>
                <a:cs typeface="Arial" panose="020B0604020202020204" pitchFamily="34" charset="0"/>
              </a:rPr>
              <a:t>在对相关研究现状进行充分调研的基础上，使用</a:t>
            </a:r>
            <a:r>
              <a:rPr lang="en-US" altLang="zh-CN" dirty="0">
                <a:latin typeface="Times" pitchFamily="2" charset="0"/>
                <a:ea typeface="KaiTi" panose="02010609060101010101" pitchFamily="49" charset="-122"/>
                <a:cs typeface="Arial" panose="020B0604020202020204" pitchFamily="34" charset="0"/>
              </a:rPr>
              <a:t>CIFAR-10</a:t>
            </a:r>
            <a:r>
              <a:rPr lang="zh-CN" altLang="en-US" dirty="0">
                <a:latin typeface="Times" pitchFamily="2" charset="0"/>
                <a:ea typeface="KaiTi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Times" pitchFamily="2" charset="0"/>
                <a:ea typeface="KaiTi" panose="02010609060101010101" pitchFamily="49" charset="-122"/>
                <a:cs typeface="Arial" panose="020B0604020202020204" pitchFamily="34" charset="0"/>
              </a:rPr>
              <a:t>noisy</a:t>
            </a:r>
            <a:r>
              <a:rPr lang="zh-CN" altLang="en-US" dirty="0">
                <a:latin typeface="Times" pitchFamily="2" charset="0"/>
                <a:ea typeface="KaiTi" panose="02010609060101010101" pitchFamily="49" charset="-122"/>
                <a:cs typeface="Arial" panose="020B0604020202020204" pitchFamily="34" charset="0"/>
              </a:rPr>
              <a:t>数据集设计或复现前沿研究方法，其中</a:t>
            </a:r>
            <a:r>
              <a:rPr lang="en-US" altLang="zh-CN" dirty="0">
                <a:latin typeface="Times" pitchFamily="2" charset="0"/>
                <a:ea typeface="KaiTi" panose="02010609060101010101" pitchFamily="49" charset="-122"/>
                <a:cs typeface="Arial" panose="020B0604020202020204" pitchFamily="34" charset="0"/>
              </a:rPr>
              <a:t>Noisy</a:t>
            </a:r>
            <a:r>
              <a:rPr lang="zh-CN" altLang="en-US" dirty="0">
                <a:latin typeface="Times" pitchFamily="2" charset="0"/>
                <a:ea typeface="KaiTi" panose="02010609060101010101" pitchFamily="49" charset="-122"/>
                <a:cs typeface="Arial" panose="020B0604020202020204" pitchFamily="34" charset="0"/>
              </a:rPr>
              <a:t>比例为</a:t>
            </a:r>
            <a:r>
              <a:rPr lang="en-US" altLang="zh-CN" dirty="0">
                <a:latin typeface="Times" pitchFamily="2" charset="0"/>
                <a:ea typeface="KaiTi" panose="02010609060101010101" pitchFamily="49" charset="-122"/>
                <a:cs typeface="Arial" panose="020B0604020202020204" pitchFamily="34" charset="0"/>
              </a:rPr>
              <a:t>20%</a:t>
            </a:r>
            <a:r>
              <a:rPr lang="zh-CN" altLang="en-US" dirty="0">
                <a:latin typeface="Times" pitchFamily="2" charset="0"/>
                <a:ea typeface="KaiTi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Times" pitchFamily="2" charset="0"/>
                <a:ea typeface="KaiTi" panose="02010609060101010101" pitchFamily="49" charset="-122"/>
                <a:cs typeface="Arial" panose="020B0604020202020204" pitchFamily="34" charset="0"/>
              </a:rPr>
              <a:t>50%</a:t>
            </a:r>
            <a:r>
              <a:rPr lang="zh-CN" altLang="en-US" dirty="0">
                <a:latin typeface="Times" pitchFamily="2" charset="0"/>
                <a:ea typeface="KaiTi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Times" pitchFamily="2" charset="0"/>
                <a:ea typeface="KaiTi" panose="02010609060101010101" pitchFamily="49" charset="-122"/>
                <a:cs typeface="Arial" panose="020B0604020202020204" pitchFamily="34" charset="0"/>
              </a:rPr>
              <a:t>80%</a:t>
            </a:r>
            <a:r>
              <a:rPr lang="zh-CN" altLang="en-US" dirty="0">
                <a:latin typeface="Times" pitchFamily="2" charset="0"/>
                <a:ea typeface="KaiTi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dirty="0">
                <a:latin typeface="Times" pitchFamily="2" charset="0"/>
                <a:ea typeface="KaiTi" panose="02010609060101010101" pitchFamily="49" charset="-122"/>
                <a:cs typeface="Arial" panose="020B0604020202020204" pitchFamily="34" charset="0"/>
              </a:rPr>
              <a:t>90%</a:t>
            </a:r>
            <a:r>
              <a:rPr lang="zh-CN" altLang="en-US" dirty="0">
                <a:latin typeface="Times" pitchFamily="2" charset="0"/>
                <a:ea typeface="KaiTi" panose="02010609060101010101" pitchFamily="49" charset="-122"/>
                <a:cs typeface="Arial" panose="020B0604020202020204" pitchFamily="34" charset="0"/>
              </a:rPr>
              <a:t>。研究方法和结果需撰写成实验报告形式。给分会参考方法的创新性，结果，实验报告的步骤和完整性。最低要求是使用</a:t>
            </a:r>
            <a:r>
              <a:rPr lang="en-US" altLang="zh-CN" dirty="0">
                <a:latin typeface="Times" pitchFamily="2" charset="0"/>
                <a:ea typeface="KaiTi" panose="02010609060101010101" pitchFamily="49" charset="-122"/>
                <a:cs typeface="Arial" panose="020B0604020202020204" pitchFamily="34" charset="0"/>
              </a:rPr>
              <a:t>Cross-Entropy</a:t>
            </a:r>
            <a:r>
              <a:rPr lang="zh-CN" altLang="en-US" dirty="0">
                <a:latin typeface="Times" pitchFamily="2" charset="0"/>
                <a:ea typeface="KaiTi" panose="02010609060101010101" pitchFamily="49" charset="-122"/>
                <a:cs typeface="Arial" panose="020B0604020202020204" pitchFamily="34" charset="0"/>
              </a:rPr>
              <a:t>方法跑通。</a:t>
            </a:r>
            <a:endParaRPr lang="en-US" altLang="zh-CN" dirty="0">
              <a:latin typeface="Times" pitchFamily="2" charset="0"/>
              <a:ea typeface="KaiTi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b="1" dirty="0">
              <a:latin typeface="Times" pitchFamily="2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lang="en-US" altLang="zh-CN" sz="2400" b="1" dirty="0">
              <a:latin typeface="Times" pitchFamily="2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kumimoji="1" lang="en-US" altLang="zh-CN" sz="2800" b="1" dirty="0">
              <a:latin typeface="Times" pitchFamily="2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5CE1B-B392-5243-A9C5-D3C11526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5E726F-B71B-F942-940E-E7C6AADE9D49}" type="datetime1">
              <a:rPr lang="zh-CN" altLang="en-US" smtClean="0"/>
              <a:t>2022/4/10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6D320-4861-5742-AC26-780E87F0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E9403-04D6-F142-BF23-4BDB496F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4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D2129-96AE-754C-8E44-D8F87957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63" y="136524"/>
            <a:ext cx="8335838" cy="128111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>
                <a:latin typeface="Times" pitchFamily="2" charset="0"/>
              </a:rPr>
              <a:t>Fine-grained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recognition</a:t>
            </a:r>
            <a:br>
              <a:rPr lang="en" altLang="zh-CN" dirty="0"/>
            </a:br>
            <a:br>
              <a:rPr lang="en" altLang="zh-CN" sz="2800" dirty="0"/>
            </a:br>
            <a:endParaRPr lang="en" altLang="zh-CN" sz="2800" dirty="0">
              <a:effectLst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10DB1-736E-DD47-B5B9-D3960FD34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763" y="692695"/>
            <a:ext cx="7886700" cy="52565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>
                <a:latin typeface="Times" pitchFamily="2" charset="0"/>
                <a:ea typeface="SimSun" panose="02010600030101010101" pitchFamily="2" charset="-122"/>
                <a:cs typeface="Arial" panose="020B0604020202020204" pitchFamily="34" charset="0"/>
              </a:rPr>
              <a:t>背景介绍</a:t>
            </a:r>
            <a:endParaRPr lang="en-US" altLang="zh-CN" sz="2400" b="1" dirty="0">
              <a:latin typeface="Times" pitchFamily="2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细粒度图像分类任务侧重于区分难以区分的对象类别，例如鸟类、花卉或动物的种类； 识别车辆的品牌或型号。</a:t>
            </a:r>
            <a:endParaRPr lang="en-US" altLang="zh-CN" dirty="0">
              <a:latin typeface="KaiTi" panose="02010609060101010101" pitchFamily="49" charset="-122"/>
              <a:ea typeface="KaiTi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KaiTi" panose="02010609060101010101" pitchFamily="49" charset="-122"/>
              <a:ea typeface="KaiTi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部分参考文献：</a:t>
            </a:r>
            <a:endParaRPr lang="en-US" altLang="zh-CN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[1]</a:t>
            </a:r>
            <a:r>
              <a:rPr lang="zh-CN" altLang="en-US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" altLang="zh-CN" dirty="0">
                <a:latin typeface="Times" pitchFamily="2" charset="0"/>
              </a:rPr>
              <a:t>He J, Chen J N, Liu S, et al. </a:t>
            </a:r>
            <a:r>
              <a:rPr lang="en" altLang="zh-CN" dirty="0" err="1">
                <a:latin typeface="Times" pitchFamily="2" charset="0"/>
              </a:rPr>
              <a:t>Transfg</a:t>
            </a:r>
            <a:r>
              <a:rPr lang="en" altLang="zh-CN" dirty="0">
                <a:latin typeface="Times" pitchFamily="2" charset="0"/>
              </a:rPr>
              <a:t>: A transformer architecture for fine-grained recognition[J]. </a:t>
            </a:r>
            <a:r>
              <a:rPr lang="en" altLang="zh-CN" dirty="0" err="1">
                <a:latin typeface="Times" pitchFamily="2" charset="0"/>
              </a:rPr>
              <a:t>arXiv</a:t>
            </a:r>
            <a:r>
              <a:rPr lang="en" altLang="zh-CN" dirty="0">
                <a:latin typeface="Times" pitchFamily="2" charset="0"/>
              </a:rPr>
              <a:t> preprint arXiv:2103.07976, 2021.</a:t>
            </a:r>
          </a:p>
          <a:p>
            <a:endParaRPr lang="en" altLang="zh-CN" dirty="0">
              <a:latin typeface="Times" pitchFamily="2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" sz="2400" b="1" dirty="0">
                <a:latin typeface="Times" pitchFamily="2" charset="0"/>
                <a:ea typeface="SimSun" panose="02010600030101010101" pitchFamily="2" charset="-122"/>
                <a:cs typeface="Arial" panose="020B0604020202020204" pitchFamily="34" charset="0"/>
              </a:rPr>
              <a:t>具体</a:t>
            </a:r>
            <a:r>
              <a:rPr lang="zh-CN" altLang="en-US" sz="2400" b="1" dirty="0">
                <a:latin typeface="Times" pitchFamily="2" charset="0"/>
                <a:ea typeface="SimSun" panose="02010600030101010101" pitchFamily="2" charset="-122"/>
                <a:cs typeface="Arial" panose="020B0604020202020204" pitchFamily="34" charset="0"/>
              </a:rPr>
              <a:t>要求</a:t>
            </a:r>
            <a:endParaRPr lang="en-US" altLang="zh-CN" sz="2400" b="1" dirty="0">
              <a:latin typeface="Times" pitchFamily="2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Times" pitchFamily="2" charset="0"/>
                <a:ea typeface="KaiTi" panose="02010609060101010101" pitchFamily="49" charset="-122"/>
                <a:cs typeface="Arial" panose="020B0604020202020204" pitchFamily="34" charset="0"/>
              </a:rPr>
              <a:t>在对相关研究现状进行充分调研的基础上，使用</a:t>
            </a:r>
            <a:r>
              <a:rPr lang="en-US" altLang="zh-CN" dirty="0">
                <a:latin typeface="Times" pitchFamily="2" charset="0"/>
                <a:ea typeface="KaiTi" panose="02010609060101010101" pitchFamily="49" charset="-122"/>
                <a:cs typeface="Arial" panose="020B0604020202020204" pitchFamily="34" charset="0"/>
              </a:rPr>
              <a:t>CUB-200-2011</a:t>
            </a:r>
            <a:r>
              <a:rPr lang="zh-CN" altLang="en-US" dirty="0">
                <a:latin typeface="Times" pitchFamily="2" charset="0"/>
                <a:ea typeface="KaiTi" panose="02010609060101010101" pitchFamily="49" charset="-122"/>
                <a:cs typeface="Arial" panose="020B0604020202020204" pitchFamily="34" charset="0"/>
              </a:rPr>
              <a:t>数据集设计或复现前沿研究方法。研究方法和结果需撰写成实验报告形式。给分会参考方法的创新性，结果，实验报告的步骤和完整性。最低要求是使用</a:t>
            </a:r>
            <a:r>
              <a:rPr lang="en-US" altLang="zh-CN" dirty="0">
                <a:latin typeface="Times" pitchFamily="2" charset="0"/>
                <a:ea typeface="KaiTi" panose="02010609060101010101" pitchFamily="49" charset="-122"/>
                <a:cs typeface="Arial" panose="020B0604020202020204" pitchFamily="34" charset="0"/>
              </a:rPr>
              <a:t>CNN</a:t>
            </a:r>
            <a:r>
              <a:rPr lang="zh-CN" altLang="en-US" dirty="0">
                <a:latin typeface="Times" pitchFamily="2" charset="0"/>
                <a:ea typeface="KaiTi" panose="02010609060101010101" pitchFamily="49" charset="-122"/>
                <a:cs typeface="Arial" panose="020B0604020202020204" pitchFamily="34" charset="0"/>
              </a:rPr>
              <a:t>或</a:t>
            </a:r>
            <a:r>
              <a:rPr lang="en-US" altLang="zh-CN" dirty="0">
                <a:latin typeface="Times" pitchFamily="2" charset="0"/>
                <a:ea typeface="KaiTi" panose="02010609060101010101" pitchFamily="49" charset="-122"/>
                <a:cs typeface="Arial" panose="020B0604020202020204" pitchFamily="34" charset="0"/>
              </a:rPr>
              <a:t>VIT</a:t>
            </a:r>
            <a:r>
              <a:rPr lang="zh-CN" altLang="en-US" dirty="0">
                <a:latin typeface="Times" pitchFamily="2" charset="0"/>
                <a:ea typeface="KaiTi" panose="02010609060101010101" pitchFamily="49" charset="-122"/>
                <a:cs typeface="Arial" panose="020B0604020202020204" pitchFamily="34" charset="0"/>
              </a:rPr>
              <a:t>等方法作为</a:t>
            </a:r>
            <a:r>
              <a:rPr lang="en-US" altLang="zh-CN" dirty="0">
                <a:latin typeface="Times" pitchFamily="2" charset="0"/>
                <a:ea typeface="KaiTi" panose="02010609060101010101" pitchFamily="49" charset="-122"/>
                <a:cs typeface="Arial" panose="020B0604020202020204" pitchFamily="34" charset="0"/>
              </a:rPr>
              <a:t>backbone</a:t>
            </a:r>
            <a:r>
              <a:rPr lang="zh-CN" altLang="en-US" dirty="0">
                <a:latin typeface="Times" pitchFamily="2" charset="0"/>
                <a:ea typeface="KaiTi" panose="02010609060101010101" pitchFamily="49" charset="-122"/>
                <a:cs typeface="Arial" panose="020B0604020202020204" pitchFamily="34" charset="0"/>
              </a:rPr>
              <a:t>跑通</a:t>
            </a:r>
            <a:r>
              <a:rPr lang="en-US" altLang="zh-CN" dirty="0">
                <a:latin typeface="Times" pitchFamily="2" charset="0"/>
                <a:ea typeface="KaiTi" panose="02010609060101010101" pitchFamily="49" charset="-122"/>
                <a:cs typeface="Arial" panose="020B0604020202020204" pitchFamily="34" charset="0"/>
              </a:rPr>
              <a:t>baseline</a:t>
            </a:r>
            <a:r>
              <a:rPr lang="zh-CN" altLang="en-US" dirty="0">
                <a:latin typeface="Times" pitchFamily="2" charset="0"/>
                <a:ea typeface="KaiTi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dirty="0">
              <a:latin typeface="Times" pitchFamily="2" charset="0"/>
              <a:ea typeface="KaiTi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b="1" dirty="0">
              <a:latin typeface="Times" pitchFamily="2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lang="en-US" altLang="zh-CN" sz="2400" b="1" dirty="0">
              <a:latin typeface="Times" pitchFamily="2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kumimoji="1" lang="en-US" altLang="zh-CN" sz="2800" b="1" dirty="0">
              <a:latin typeface="Times" pitchFamily="2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5CE1B-B392-5243-A9C5-D3C11526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5E726F-B71B-F942-940E-E7C6AADE9D49}" type="datetime1">
              <a:rPr lang="zh-CN" altLang="en-US" smtClean="0"/>
              <a:t>2022/4/10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6D320-4861-5742-AC26-780E87F0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E9403-04D6-F142-BF23-4BDB496F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3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评分标准（上述主题二选一）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提交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code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和实验报告，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ddl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和提交形式会在群里通知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完成课程目标即可获得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80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分基础分，鼓励创新和更高的准确率，同时也鼓励大家在群里答疑，也会酌情给予加分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杜绝抄袭，一经发现按学校规章处理，雷同作业成绩均记为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分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11534</TotalTime>
  <Words>515</Words>
  <Application>Microsoft Macintosh PowerPoint</Application>
  <DocSecurity>0</DocSecurity>
  <PresentationFormat>全屏显示(4:3)</PresentationFormat>
  <Paragraphs>45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华文楷体</vt:lpstr>
      <vt:lpstr>KaiTi</vt:lpstr>
      <vt:lpstr>Arial</vt:lpstr>
      <vt:lpstr>Times</vt:lpstr>
      <vt:lpstr>Office 主题​​</vt:lpstr>
      <vt:lpstr>机器学习  ——实验介绍</vt:lpstr>
      <vt:lpstr>实验目标：</vt:lpstr>
      <vt:lpstr>软件安装</vt:lpstr>
      <vt:lpstr>PowerPoint 演示文稿</vt:lpstr>
      <vt:lpstr>搭建环境</vt:lpstr>
      <vt:lpstr>PowerPoint 演示文稿</vt:lpstr>
      <vt:lpstr>Learning with Noisy label  </vt:lpstr>
      <vt:lpstr>Fine-grained recognition  </vt:lpstr>
      <vt:lpstr>评分标准（上述主题二选一）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Destruction and Construction Learning for Fine-grained Image Recognition                                    —CVPR 2019</dc:title>
  <dc:subject/>
  <dc:creator/>
  <cp:keywords/>
  <dc:description/>
  <cp:lastModifiedBy>Microsoft Office User</cp:lastModifiedBy>
  <cp:revision>28</cp:revision>
  <dcterms:created xsi:type="dcterms:W3CDTF">2020-09-04T07:12:08Z</dcterms:created>
  <dcterms:modified xsi:type="dcterms:W3CDTF">2022-04-10T01:45:25Z</dcterms:modified>
  <cp:category/>
  <dc:identifier/>
  <cp:contentStatus/>
  <dc:language/>
  <cp:version/>
</cp:coreProperties>
</file>