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7" r:id="rId3"/>
    <p:sldId id="338" r:id="rId5"/>
    <p:sldId id="339" r:id="rId6"/>
    <p:sldId id="347" r:id="rId7"/>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6"/>
        <p:guide pos="39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commentAuthors" Target="commentAuthors.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61"/>
            <a:ext cx="4011084" cy="116210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3"/>
            <a:ext cx="6815666" cy="5853385"/>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68"/>
            <a:ext cx="4011084" cy="469128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23"/>
            <a:ext cx="7315200" cy="56676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03"/>
            <a:ext cx="7315200" cy="4114991"/>
          </a:xfrm>
          <a:prstGeom prst="rect">
            <a:avLst/>
          </a:prstGeom>
        </p:spPr>
        <p:txBody>
          <a:bodyPr lIns="121963" tIns="60981" rIns="121963" bIns="60981"/>
          <a:lstStyle>
            <a:lvl1pPr marL="0" indent="0">
              <a:buNone/>
              <a:defRPr sz="4300"/>
            </a:lvl1pPr>
            <a:lvl2pPr marL="609600" indent="0">
              <a:buNone/>
              <a:defRPr sz="3700"/>
            </a:lvl2pPr>
            <a:lvl3pPr marL="1219200" indent="0">
              <a:buNone/>
              <a:defRPr sz="3200"/>
            </a:lvl3pPr>
            <a:lvl4pPr marL="1828800" indent="0">
              <a:buNone/>
              <a:defRPr sz="2700"/>
            </a:lvl4pPr>
            <a:lvl5pPr marL="2437765" indent="0">
              <a:buNone/>
              <a:defRPr sz="2700"/>
            </a:lvl5pPr>
            <a:lvl6pPr marL="3048000" indent="0">
              <a:buNone/>
              <a:defRPr sz="2700"/>
            </a:lvl6pPr>
            <a:lvl7pPr marL="3656965" indent="0">
              <a:buNone/>
              <a:defRPr sz="2700"/>
            </a:lvl7pPr>
            <a:lvl8pPr marL="4266565" indent="0">
              <a:buNone/>
              <a:defRPr sz="2700"/>
            </a:lvl8pPr>
            <a:lvl9pPr marL="4876165" indent="0">
              <a:buNone/>
              <a:defRPr sz="2700"/>
            </a:lvl9pPr>
          </a:lstStyle>
          <a:p>
            <a:endParaRPr lang="zh-CN" altLang="en-US"/>
          </a:p>
        </p:txBody>
      </p:sp>
      <p:sp>
        <p:nvSpPr>
          <p:cNvPr id="4" name="文本占位符 3"/>
          <p:cNvSpPr>
            <a:spLocks noGrp="1"/>
          </p:cNvSpPr>
          <p:nvPr>
            <p:ph type="body" sz="half" idx="2"/>
          </p:nvPr>
        </p:nvSpPr>
        <p:spPr>
          <a:xfrm>
            <a:off x="2389717" y="5367587"/>
            <a:ext cx="7315200" cy="80490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76"/>
            <a:ext cx="10972800" cy="4526173"/>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84"/>
            <a:ext cx="2743200" cy="4388054"/>
          </a:xfrm>
          <a:prstGeom prst="rect">
            <a:avLst/>
          </a:prstGeom>
        </p:spPr>
        <p:txBody>
          <a:bodyPr vert="eaVert"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84"/>
            <a:ext cx="8026400" cy="4388054"/>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40" y="3176"/>
            <a:ext cx="12304504" cy="685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9361" y="0"/>
            <a:ext cx="12304825" cy="6858318"/>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3" rIns="91388" bIns="45693" anchor="ctr"/>
          <a:lstStyle/>
          <a:p>
            <a:pPr algn="ctr" eaLnBrk="0" hangingPunct="0">
              <a:defRPr/>
            </a:pPr>
            <a:endParaRPr lang="zh-CN" altLang="en-US" sz="24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42"/>
            <a:ext cx="10515600" cy="1325625"/>
          </a:xfrm>
          <a:prstGeom prst="rect">
            <a:avLst/>
          </a:prstGeom>
        </p:spPr>
        <p:txBody>
          <a:bodyPr lIns="91472" tIns="45736" rIns="91472" bIns="45736"/>
          <a:lstStyle/>
          <a:p>
            <a:r>
              <a:rPr lang="zh-CN" altLang="en-US"/>
              <a:t>单击此处编辑母版标题样式</a:t>
            </a:r>
            <a:endParaRPr lang="zh-CN" altLang="en-US"/>
          </a:p>
        </p:txBody>
      </p:sp>
      <p:sp>
        <p:nvSpPr>
          <p:cNvPr id="3" name="内容占位符 2"/>
          <p:cNvSpPr>
            <a:spLocks noGrp="1"/>
          </p:cNvSpPr>
          <p:nvPr>
            <p:ph idx="1"/>
          </p:nvPr>
        </p:nvSpPr>
        <p:spPr>
          <a:xfrm>
            <a:off x="838200" y="1825710"/>
            <a:ext cx="10515600" cy="4351540"/>
          </a:xfrm>
          <a:prstGeom prst="rect">
            <a:avLst/>
          </a:prstGeom>
        </p:spPr>
        <p:txBody>
          <a:bodyPr lIns="91472" tIns="45736" rIns="91472" bIns="45736"/>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199" y="6356645"/>
            <a:ext cx="2743200" cy="365142"/>
          </a:xfrm>
          <a:prstGeom prst="rect">
            <a:avLst/>
          </a:prstGeom>
        </p:spPr>
        <p:txBody>
          <a:bodyPr lIns="91472" tIns="45736" rIns="91472" bIns="45736"/>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038601" y="6356645"/>
            <a:ext cx="4114800" cy="365142"/>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0600" y="6356645"/>
            <a:ext cx="2743200" cy="365142"/>
          </a:xfrm>
          <a:prstGeom prst="rect">
            <a:avLst/>
          </a:prstGeom>
        </p:spPr>
        <p:txBody>
          <a:bodyPr lIns="91472" tIns="45736" rIns="91472" bIns="45736"/>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rgbClr val="F1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52402" y="117286"/>
            <a:ext cx="11887198" cy="6550214"/>
          </a:xfrm>
          <a:prstGeom prst="rect">
            <a:avLst/>
          </a:prstGeom>
          <a:noFill/>
          <a:ln w="12700">
            <a:solidFill>
              <a:srgbClr val="0C72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中山大学logo"/>
          <p:cNvPicPr>
            <a:picLocks noChangeAspect="1"/>
          </p:cNvPicPr>
          <p:nvPr userDrawn="1"/>
        </p:nvPicPr>
        <p:blipFill>
          <a:blip r:embed="rId2"/>
          <a:stretch>
            <a:fillRect/>
          </a:stretch>
        </p:blipFill>
        <p:spPr>
          <a:xfrm>
            <a:off x="10753090" y="187960"/>
            <a:ext cx="986790" cy="98679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a:xfrm>
            <a:off x="-522397" y="693362"/>
            <a:ext cx="1063014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中山大学logo"/>
          <p:cNvPicPr>
            <a:picLocks noChangeAspect="1"/>
          </p:cNvPicPr>
          <p:nvPr userDrawn="1"/>
        </p:nvPicPr>
        <p:blipFill>
          <a:blip r:embed="rId2"/>
          <a:stretch>
            <a:fillRect/>
          </a:stretch>
        </p:blipFill>
        <p:spPr>
          <a:xfrm>
            <a:off x="10747492" y="189012"/>
            <a:ext cx="986276" cy="9862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6699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 y="1"/>
            <a:ext cx="12190849" cy="6858317"/>
          </a:xfrm>
          <a:prstGeom prst="rect">
            <a:avLst/>
          </a:prstGeom>
        </p:spPr>
      </p:pic>
      <p:pic>
        <p:nvPicPr>
          <p:cNvPr id="3" name="图片 2" descr="中山大学logo"/>
          <p:cNvPicPr>
            <a:picLocks noChangeAspect="1"/>
          </p:cNvPicPr>
          <p:nvPr userDrawn="1"/>
        </p:nvPicPr>
        <p:blipFill>
          <a:blip r:embed="rId3"/>
          <a:stretch>
            <a:fillRect/>
          </a:stretch>
        </p:blipFill>
        <p:spPr>
          <a:xfrm>
            <a:off x="10747492" y="189012"/>
            <a:ext cx="986276" cy="98627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58318"/>
          </a:xfrm>
          <a:prstGeom prst="rect">
            <a:avLst/>
          </a:prstGeom>
        </p:spPr>
      </p:pic>
      <p:pic>
        <p:nvPicPr>
          <p:cNvPr id="2" name="图片 1" descr="中山大学logo"/>
          <p:cNvPicPr>
            <a:picLocks noChangeAspect="1"/>
          </p:cNvPicPr>
          <p:nvPr userDrawn="1"/>
        </p:nvPicPr>
        <p:blipFill>
          <a:blip r:embed="rId3"/>
          <a:stretch>
            <a:fillRect/>
          </a:stretch>
        </p:blipFill>
        <p:spPr>
          <a:xfrm>
            <a:off x="10747492" y="189012"/>
            <a:ext cx="986276" cy="98627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85"/>
            <a:ext cx="5386917"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975"/>
            <a:ext cx="5386917"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85"/>
            <a:ext cx="5389033"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975"/>
            <a:ext cx="5389033"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8" name="页脚占位符 7"/>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9" name="灯片编号占位符 8"/>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4" name="页脚占位符 3"/>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3" name="页脚占位符 2"/>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1218565" rtl="0" eaLnBrk="1" latinLnBrk="0" hangingPunct="1">
        <a:spcBef>
          <a:spcPct val="0"/>
        </a:spcBef>
        <a:buNone/>
        <a:defRPr sz="589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技术储备期（2015年以前）</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4154170"/>
          </a:xfrm>
          <a:prstGeom prst="rect">
            <a:avLst/>
          </a:prstGeom>
          <a:noFill/>
        </p:spPr>
        <p:txBody>
          <a:bodyPr wrap="square" rtlCol="0">
            <a:spAutoFit/>
          </a:bodyPr>
          <a:p>
            <a:pPr marL="342900" indent="-342900" algn="l">
              <a:buFont typeface="Arial" panose="020B0604020202020204" pitchFamily="34" charset="0"/>
              <a:buChar char="•"/>
            </a:pPr>
            <a:r>
              <a:rPr sz="2400"/>
              <a:t>1998年Akamai公司提出的内容分发网络( content delivery network，CDN)</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2005年美国韦恩州立大学施巍松教授的团队提出功能缓存的概念</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2009年Satyanarayanan等人提出了Cloudlet的概念</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sym typeface="+mn-ea"/>
              </a:rPr>
              <a:t>2012年</a:t>
            </a:r>
            <a:r>
              <a:rPr lang="zh-CN" sz="2400"/>
              <a:t>思科公司提出了雾计算</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2013年，美国太平洋西北国家实验室的Ryan LaMothe在内部报告中</a:t>
            </a:r>
            <a:r>
              <a:rPr lang="zh-CN" sz="2400">
                <a:sym typeface="+mn-ea"/>
              </a:rPr>
              <a:t>首次</a:t>
            </a:r>
            <a:r>
              <a:rPr lang="zh-CN" sz="2400"/>
              <a:t>提出“edge computing”一词</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快速增长期（</a:t>
            </a:r>
            <a:r>
              <a:rPr lang="zh-CN" altLang="en-US" sz="2400" dirty="0">
                <a:solidFill>
                  <a:schemeClr val="tx1">
                    <a:lumMod val="85000"/>
                    <a:lumOff val="15000"/>
                  </a:schemeClr>
                </a:solidFill>
                <a:cs typeface="+mn-ea"/>
                <a:sym typeface="+mn-lt"/>
              </a:rPr>
              <a:t>2015—2017年</a:t>
            </a:r>
            <a:r>
              <a:rPr lang="zh-CN" altLang="en-US"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991870" y="1226820"/>
            <a:ext cx="9606915" cy="5631180"/>
          </a:xfrm>
          <a:prstGeom prst="rect">
            <a:avLst/>
          </a:prstGeom>
          <a:noFill/>
        </p:spPr>
        <p:txBody>
          <a:bodyPr wrap="square" rtlCol="0">
            <a:spAutoFit/>
          </a:bodyPr>
          <a:p>
            <a:pPr marL="342900" indent="-342900" algn="l">
              <a:buFont typeface="Arial" panose="020B0604020202020204" pitchFamily="34" charset="0"/>
              <a:buChar char="•"/>
            </a:pPr>
            <a:r>
              <a:rPr sz="2400"/>
              <a:t>政府</a:t>
            </a:r>
            <a:r>
              <a:rPr lang="zh-CN" sz="2400"/>
              <a:t>：</a:t>
            </a:r>
            <a:r>
              <a:rPr sz="2400"/>
              <a:t>2016年5月，美国自然科学基金委（National Science Foundation，NSF)在计算机系统研究中将边缘计算列为突出领域</a:t>
            </a:r>
            <a:r>
              <a:rPr lang="zh-CN" sz="2400"/>
              <a:t>。</a:t>
            </a:r>
            <a:endParaRPr lang="zh-CN"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学术界</a:t>
            </a:r>
            <a:r>
              <a:rPr lang="zh-CN" sz="2400"/>
              <a:t>：</a:t>
            </a:r>
            <a:endParaRPr lang="zh-CN" sz="2400"/>
          </a:p>
          <a:p>
            <a:pPr marL="342900" indent="-342900" algn="l">
              <a:buFont typeface="Arial" panose="020B0604020202020204" pitchFamily="34" charset="0"/>
              <a:buChar char="•"/>
            </a:pPr>
            <a:r>
              <a:rPr lang="zh-CN" sz="2400"/>
              <a:t>2016年5月，美国韦恩州立大学施巍松教授团队给出了边缘计算的一个正式定义并发表了“Edge Computing: Vision and Challenges”一文， 第一次指出了边缘计算所面临的挑战。</a:t>
            </a:r>
            <a:endParaRPr lang="zh-CN" sz="2400"/>
          </a:p>
          <a:p>
            <a:pPr marL="342900" indent="-342900" algn="l">
              <a:buFont typeface="Arial" panose="020B0604020202020204" pitchFamily="34" charset="0"/>
              <a:buChar char="•"/>
            </a:pPr>
            <a:r>
              <a:rPr lang="zh-CN" sz="2400"/>
              <a:t>2016年10月，ACM和IEEE开始联合举办边缘计算顶级会议（ACM/IEEE Symposium on Edge Computing，SEC)，这是全球首个以边缘计算为主题的科研学术会议。</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工业界：</a:t>
            </a:r>
            <a:endParaRPr lang="zh-CN" sz="2400"/>
          </a:p>
          <a:p>
            <a:pPr marL="342900" indent="-342900" algn="l">
              <a:buFont typeface="Arial" panose="020B0604020202020204" pitchFamily="34" charset="0"/>
              <a:buChar char="•"/>
            </a:pPr>
            <a:r>
              <a:rPr lang="zh-CN" sz="2400">
                <a:sym typeface="+mn-ea"/>
              </a:rPr>
              <a:t>2015年 9月，欧洲电信标准化协会（ETSI)发表关于移动边缘计算的白皮书，并在2017年3月将移动边缘计算行业规范工作组正式更名为多接人边缘计算 (multi-access edge computing，MEC)。</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稳健发展期（</a:t>
            </a:r>
            <a:r>
              <a:rPr sz="2400">
                <a:sym typeface="+mn-ea"/>
              </a:rPr>
              <a:t>2018 年</a:t>
            </a:r>
            <a:r>
              <a:rPr lang="zh-CN" altLang="en-US"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4523105"/>
          </a:xfrm>
          <a:prstGeom prst="rect">
            <a:avLst/>
          </a:prstGeom>
          <a:noFill/>
        </p:spPr>
        <p:txBody>
          <a:bodyPr wrap="square" rtlCol="0">
            <a:spAutoFit/>
          </a:bodyPr>
          <a:p>
            <a:pPr marL="342900" indent="-342900" algn="l">
              <a:buFont typeface="Arial" panose="020B0604020202020204" pitchFamily="34" charset="0"/>
              <a:buChar char="•"/>
            </a:pPr>
            <a:r>
              <a:rPr sz="2400"/>
              <a:t>2018 年1月全球首部边缘计算专业书籍《边缘计算》出版</a:t>
            </a:r>
            <a:r>
              <a:rPr lang="zh-CN" sz="2400"/>
              <a:t>。</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2018年9月17日在上海召开世界人工智能大会，以“边缘计算，智能未来”为主题举办了边缘智能主题论坛</a:t>
            </a:r>
            <a:r>
              <a:rPr lang="zh-CN" sz="2400"/>
              <a:t>。</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2018年8月两年一度的全国计算机体系结构学术年会以“由云到端的智能架构”为主题。</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2018年10月CNCF基金会和Eclipse基金会展开合作，将把在超大规模云计算环境中已被普遍使用的Kubernetes,带入到物联网边缘计算场景中</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485" y="171450"/>
            <a:ext cx="6299835" cy="953135"/>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r>
              <a:rPr lang="en-US" altLang="zh-CN" sz="2800" b="1" dirty="0">
                <a:solidFill>
                  <a:schemeClr val="tx1">
                    <a:lumMod val="75000"/>
                    <a:lumOff val="25000"/>
                  </a:schemeClr>
                </a:solidFill>
                <a:cs typeface="+mn-ea"/>
                <a:sym typeface="+mn-lt"/>
              </a:rPr>
              <a:t>——</a:t>
            </a:r>
            <a:r>
              <a:rPr lang="zh-CN" altLang="en-US" sz="2800" dirty="0">
                <a:solidFill>
                  <a:schemeClr val="tx1">
                    <a:lumMod val="85000"/>
                    <a:lumOff val="15000"/>
                  </a:schemeClr>
                </a:solidFill>
                <a:cs typeface="+mn-ea"/>
                <a:sym typeface="+mn-lt"/>
              </a:rPr>
              <a:t>我国的发展</a:t>
            </a:r>
            <a:endParaRPr lang="zh-CN" altLang="en-US" sz="2800" dirty="0">
              <a:solidFill>
                <a:schemeClr val="tx1">
                  <a:lumMod val="85000"/>
                  <a:lumOff val="15000"/>
                </a:schemeClr>
              </a:solidFill>
              <a:cs typeface="+mn-ea"/>
              <a:sym typeface="+mn-lt"/>
            </a:endParaRPr>
          </a:p>
          <a:p>
            <a:pPr algn="l"/>
            <a:endParaRPr lang="en-US" altLang="zh-CN"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48385" y="1197610"/>
            <a:ext cx="9606915" cy="5262245"/>
          </a:xfrm>
          <a:prstGeom prst="rect">
            <a:avLst/>
          </a:prstGeom>
          <a:noFill/>
        </p:spPr>
        <p:txBody>
          <a:bodyPr wrap="square" rtlCol="0">
            <a:spAutoFit/>
          </a:bodyPr>
          <a:p>
            <a:pPr marL="342900" indent="-342900" algn="l">
              <a:buFont typeface="Arial" panose="020B0604020202020204" pitchFamily="34" charset="0"/>
              <a:buChar char="•"/>
            </a:pPr>
            <a:r>
              <a:rPr lang="en-US" sz="2400"/>
              <a:t>2016</a:t>
            </a:r>
            <a:r>
              <a:rPr lang="zh-CN" altLang="en-US" sz="2400"/>
              <a:t>年，成立了边缘产业联盟，发布《边缘产业联盟</a:t>
            </a:r>
            <a:r>
              <a:rPr lang="zh-CN" altLang="en-US" sz="2400"/>
              <a:t>白皮书》</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201</a:t>
            </a:r>
            <a:r>
              <a:rPr lang="en-US" sz="2400"/>
              <a:t>7</a:t>
            </a:r>
            <a:r>
              <a:rPr lang="zh-CN" altLang="en-US" sz="2400"/>
              <a:t>年，发布《边缘计算参考架构</a:t>
            </a:r>
            <a:r>
              <a:rPr lang="en-US" altLang="zh-CN" sz="2400"/>
              <a:t>2.0</a:t>
            </a:r>
            <a:r>
              <a:rPr lang="zh-CN" altLang="en-US" sz="2400"/>
              <a:t>》</a:t>
            </a:r>
            <a:endParaRPr lang="zh-CN" altLang="en-US" sz="2400"/>
          </a:p>
          <a:p>
            <a:pPr marL="342900" indent="-342900" algn="l">
              <a:buFont typeface="Arial" panose="020B0604020202020204" pitchFamily="34" charset="0"/>
              <a:buChar char="•"/>
            </a:pPr>
            <a:endParaRPr lang="zh-CN" altLang="en-US" sz="2400"/>
          </a:p>
          <a:p>
            <a:pPr marL="342900" indent="-342900" algn="l">
              <a:buFont typeface="Arial" panose="020B0604020202020204" pitchFamily="34" charset="0"/>
              <a:buChar char="•"/>
            </a:pPr>
            <a:r>
              <a:rPr lang="en-US" altLang="en-US" sz="2400"/>
              <a:t>2017年5月</a:t>
            </a:r>
            <a:r>
              <a:rPr lang="zh-CN" altLang="en-US" sz="2400"/>
              <a:t>，</a:t>
            </a:r>
            <a:r>
              <a:rPr lang="en-US" altLang="en-US" sz="2400"/>
              <a:t>首届中国边缘计算技术研讨会在合肥开幕</a:t>
            </a:r>
            <a:endParaRPr lang="en-US" altLang="en-US" sz="2400"/>
          </a:p>
          <a:p>
            <a:pPr marL="342900" indent="-342900" algn="l">
              <a:buFont typeface="Arial" panose="020B0604020202020204" pitchFamily="34" charset="0"/>
              <a:buChar char="•"/>
            </a:pPr>
            <a:endParaRPr lang="en-US" altLang="en-US" sz="2400"/>
          </a:p>
          <a:p>
            <a:pPr marL="342900" indent="-342900" algn="l">
              <a:buFont typeface="Arial" panose="020B0604020202020204" pitchFamily="34" charset="0"/>
              <a:buChar char="•"/>
            </a:pPr>
            <a:r>
              <a:rPr lang="en-US" altLang="en-US" sz="2400"/>
              <a:t>2017年8月</a:t>
            </a:r>
            <a:r>
              <a:rPr lang="zh-CN" altLang="en-US" sz="2400"/>
              <a:t>，</a:t>
            </a:r>
            <a:r>
              <a:rPr lang="en-US" altLang="en-US" sz="2400"/>
              <a:t>中国自动化学会边缘计算专委会成立，标志着边缘计算的发展已经得到了专业学会的认可和推动.</a:t>
            </a:r>
            <a:endParaRPr lang="en-US" altLang="en-US" sz="2400"/>
          </a:p>
          <a:p>
            <a:pPr marL="342900" indent="-342900" algn="l">
              <a:buFont typeface="Arial" panose="020B0604020202020204" pitchFamily="34" charset="0"/>
              <a:buChar char="•"/>
            </a:pPr>
            <a:endParaRPr lang="en-US" altLang="en-US" sz="2400"/>
          </a:p>
          <a:p>
            <a:pPr marL="342900" indent="-342900" algn="l">
              <a:buFont typeface="Arial" panose="020B0604020202020204" pitchFamily="34" charset="0"/>
              <a:buChar char="•"/>
            </a:pPr>
            <a:r>
              <a:rPr lang="en-US" altLang="en-US" sz="2400"/>
              <a:t>2018</a:t>
            </a:r>
            <a:r>
              <a:rPr lang="zh-CN" altLang="en-US" sz="2400"/>
              <a:t>年，发布《边缘计算参考架构</a:t>
            </a:r>
            <a:r>
              <a:rPr lang="en-US" altLang="zh-CN" sz="2400"/>
              <a:t>3.0</a:t>
            </a:r>
            <a:r>
              <a:rPr lang="zh-CN" altLang="en-US" sz="2400"/>
              <a:t>》</a:t>
            </a:r>
            <a:endParaRPr lang="zh-CN" altLang="en-US" sz="2400"/>
          </a:p>
          <a:p>
            <a:pPr marL="342900" indent="-342900" algn="l">
              <a:buFont typeface="Arial" panose="020B0604020202020204" pitchFamily="34" charset="0"/>
              <a:buChar char="•"/>
            </a:pPr>
            <a:endParaRPr lang="en-US" sz="2400"/>
          </a:p>
          <a:p>
            <a:pPr marL="342900" indent="-342900" algn="l">
              <a:buFont typeface="Arial" panose="020B0604020202020204" pitchFamily="34" charset="0"/>
              <a:buChar char="•"/>
            </a:pPr>
            <a:r>
              <a:rPr lang="zh-CN" sz="2400"/>
              <a:t>2018年8月，两年一度的全国计算机体系结构学术年会以“由云到端的智能架构”为主题。</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par>
    </p:tnLst>
  </p:timing>
</p:sld>
</file>

<file path=ppt/tags/tag1.xml><?xml version="1.0" encoding="utf-8"?>
<p:tagLst xmlns:p="http://schemas.openxmlformats.org/presentationml/2006/main">
  <p:tag name="COMMONDATA" val="eyJoZGlkIjoiOTkxNzQyN2FlNTFiMWZmOTY2MTg2YTk0ZTQ2ODVlMDYifQ=="/>
</p:tagLst>
</file>

<file path=ppt/theme/theme1.xml><?xml version="1.0" encoding="utf-8"?>
<a:theme xmlns:a="http://schemas.openxmlformats.org/drawingml/2006/main" name="2号智享学堂（微信号：eclass2-IAB）">
  <a:themeElements>
    <a:clrScheme name="自定义 16">
      <a:dk1>
        <a:sysClr val="windowText" lastClr="000000"/>
      </a:dk1>
      <a:lt1>
        <a:sysClr val="window" lastClr="FFFFFF"/>
      </a:lt1>
      <a:dk2>
        <a:srgbClr val="455F51"/>
      </a:dk2>
      <a:lt2>
        <a:srgbClr val="E3DED1"/>
      </a:lt2>
      <a:accent1>
        <a:srgbClr val="669900"/>
      </a:accent1>
      <a:accent2>
        <a:srgbClr val="FFC000"/>
      </a:accent2>
      <a:accent3>
        <a:srgbClr val="C0CF3A"/>
      </a:accent3>
      <a:accent4>
        <a:srgbClr val="029676"/>
      </a:accent4>
      <a:accent5>
        <a:srgbClr val="4AB5C4"/>
      </a:accent5>
      <a:accent6>
        <a:srgbClr val="0989B1"/>
      </a:accent6>
      <a:hlink>
        <a:srgbClr val="6B9F25"/>
      </a:hlink>
      <a:folHlink>
        <a:srgbClr val="BA690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1045</Words>
  <Application>WPS 演示</Application>
  <PresentationFormat>宽屏</PresentationFormat>
  <Paragraphs>64</Paragraphs>
  <Slides>4</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宋体</vt:lpstr>
      <vt:lpstr>Wingdings</vt:lpstr>
      <vt:lpstr>微软雅黑</vt:lpstr>
      <vt:lpstr>仿宋_GB2312</vt:lpstr>
      <vt:lpstr>仿宋</vt:lpstr>
      <vt:lpstr>Arial Black</vt:lpstr>
      <vt:lpstr>Arial Unicode MS</vt:lpstr>
      <vt:lpstr>Calibri</vt:lpstr>
      <vt:lpstr>2号智享学堂（微信号：eclass2-IAB）</vt:lpstr>
      <vt:lpstr>PowerPoint 演示文稿</vt:lpstr>
      <vt:lpstr>PowerPoint 演示文稿</vt:lpstr>
      <vt:lpstr>PowerPoint 演示文稿</vt:lpstr>
      <vt:lpstr>PowerPoint 演示文稿</vt:lpstr>
    </vt:vector>
  </TitlesOfParts>
  <Company>https://www.th2class.com/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中大通用PPT模板</dc:title>
  <dc:creator>2号智享学堂</dc:creator>
  <cp:keywords>2号智享学堂</cp:keywords>
  <dc:description>欢迎关注公众号：2号智享学堂（微信号：eclass2-IAB）
https://www.th2class.com/</dc:description>
  <cp:lastModifiedBy>yippy</cp:lastModifiedBy>
  <cp:revision>180</cp:revision>
  <dcterms:created xsi:type="dcterms:W3CDTF">2022-05-24T07:40:00Z</dcterms:created>
  <dcterms:modified xsi:type="dcterms:W3CDTF">2022-06-11T00:19:39Z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F7A743AE9C0946F18ACFD934C7D8FF0F</vt:lpwstr>
  </property>
</Properties>
</file>