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330" r:id="rId7"/>
    <p:sldId id="331" r:id="rId8"/>
    <p:sldId id="333" r:id="rId9"/>
    <p:sldId id="334" r:id="rId10"/>
    <p:sldId id="335" r:id="rId11"/>
    <p:sldId id="337" r:id="rId12"/>
    <p:sldId id="338" r:id="rId13"/>
    <p:sldId id="339" r:id="rId14"/>
    <p:sldId id="347" r:id="rId15"/>
    <p:sldId id="340" r:id="rId16"/>
    <p:sldId id="341" r:id="rId17"/>
    <p:sldId id="342" r:id="rId18"/>
    <p:sldId id="343" r:id="rId19"/>
    <p:sldId id="344" r:id="rId20"/>
    <p:sldId id="292"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6"/>
        <p:guide pos="39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61"/>
            <a:ext cx="4011084" cy="116210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3"/>
            <a:ext cx="6815666" cy="5853385"/>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68"/>
            <a:ext cx="4011084" cy="469128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23"/>
            <a:ext cx="7315200" cy="56676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3"/>
            <a:ext cx="7315200" cy="4114991"/>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2389717" y="5367587"/>
            <a:ext cx="7315200" cy="80490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76"/>
            <a:ext cx="10972800" cy="4526173"/>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84"/>
            <a:ext cx="2743200" cy="4388054"/>
          </a:xfrm>
          <a:prstGeom prst="rect">
            <a:avLst/>
          </a:prstGeom>
        </p:spPr>
        <p:txBody>
          <a:bodyPr vert="eaVert"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84"/>
            <a:ext cx="8026400" cy="4388054"/>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40" y="3176"/>
            <a:ext cx="12304504" cy="685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61" y="0"/>
            <a:ext cx="12304825" cy="6858318"/>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2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42"/>
            <a:ext cx="10515600" cy="1325625"/>
          </a:xfrm>
          <a:prstGeom prst="rect">
            <a:avLst/>
          </a:prstGeom>
        </p:spPr>
        <p:txBody>
          <a:bodyPr lIns="91472" tIns="45736" rIns="91472" bIns="45736"/>
          <a:lstStyle/>
          <a:p>
            <a:r>
              <a:rPr lang="zh-CN" altLang="en-US"/>
              <a:t>单击此处编辑母版标题样式</a:t>
            </a:r>
            <a:endParaRPr lang="zh-CN" altLang="en-US"/>
          </a:p>
        </p:txBody>
      </p:sp>
      <p:sp>
        <p:nvSpPr>
          <p:cNvPr id="3" name="内容占位符 2"/>
          <p:cNvSpPr>
            <a:spLocks noGrp="1"/>
          </p:cNvSpPr>
          <p:nvPr>
            <p:ph idx="1"/>
          </p:nvPr>
        </p:nvSpPr>
        <p:spPr>
          <a:xfrm>
            <a:off x="838200" y="1825710"/>
            <a:ext cx="10515600" cy="4351540"/>
          </a:xfrm>
          <a:prstGeom prst="rect">
            <a:avLst/>
          </a:prstGeom>
        </p:spPr>
        <p:txBody>
          <a:bodyPr lIns="91472" tIns="45736" rIns="91472" bIns="45736"/>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199" y="6356645"/>
            <a:ext cx="2743200" cy="365142"/>
          </a:xfrm>
          <a:prstGeom prst="rect">
            <a:avLst/>
          </a:prstGeom>
        </p:spPr>
        <p:txBody>
          <a:bodyPr lIns="91472" tIns="45736" rIns="91472" bIns="45736"/>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38601" y="6356645"/>
            <a:ext cx="4114800" cy="365142"/>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0600" y="6356645"/>
            <a:ext cx="2743200" cy="365142"/>
          </a:xfrm>
          <a:prstGeom prst="rect">
            <a:avLst/>
          </a:prstGeom>
        </p:spPr>
        <p:txBody>
          <a:bodyPr lIns="91472" tIns="45736" rIns="91472" bIns="45736"/>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rgbClr val="F1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52402" y="117286"/>
            <a:ext cx="11887198" cy="6550214"/>
          </a:xfrm>
          <a:prstGeom prst="rect">
            <a:avLst/>
          </a:prstGeom>
          <a:noFill/>
          <a:ln w="12700">
            <a:solidFill>
              <a:srgbClr val="0C72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中山大学logo"/>
          <p:cNvPicPr>
            <a:picLocks noChangeAspect="1"/>
          </p:cNvPicPr>
          <p:nvPr userDrawn="1"/>
        </p:nvPicPr>
        <p:blipFill>
          <a:blip r:embed="rId2"/>
          <a:stretch>
            <a:fillRect/>
          </a:stretch>
        </p:blipFill>
        <p:spPr>
          <a:xfrm>
            <a:off x="10753090" y="187960"/>
            <a:ext cx="986790" cy="98679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a:xfrm>
            <a:off x="-522397" y="693362"/>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中山大学logo"/>
          <p:cNvPicPr>
            <a:picLocks noChangeAspect="1"/>
          </p:cNvPicPr>
          <p:nvPr userDrawn="1"/>
        </p:nvPicPr>
        <p:blipFill>
          <a:blip r:embed="rId2"/>
          <a:stretch>
            <a:fillRect/>
          </a:stretch>
        </p:blipFill>
        <p:spPr>
          <a:xfrm>
            <a:off x="10747492" y="189012"/>
            <a:ext cx="986276" cy="986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6699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 y="1"/>
            <a:ext cx="12190849" cy="6858317"/>
          </a:xfrm>
          <a:prstGeom prst="rect">
            <a:avLst/>
          </a:prstGeom>
        </p:spPr>
      </p:pic>
      <p:pic>
        <p:nvPicPr>
          <p:cNvPr id="3" name="图片 2"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318"/>
          </a:xfrm>
          <a:prstGeom prst="rect">
            <a:avLst/>
          </a:prstGeom>
        </p:spPr>
      </p:pic>
      <p:pic>
        <p:nvPicPr>
          <p:cNvPr id="2" name="图片 1" descr="中山大学logo"/>
          <p:cNvPicPr>
            <a:picLocks noChangeAspect="1"/>
          </p:cNvPicPr>
          <p:nvPr userDrawn="1"/>
        </p:nvPicPr>
        <p:blipFill>
          <a:blip r:embed="rId3"/>
          <a:stretch>
            <a:fillRect/>
          </a:stretch>
        </p:blipFill>
        <p:spPr>
          <a:xfrm>
            <a:off x="10747492" y="189012"/>
            <a:ext cx="986276" cy="986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85"/>
            <a:ext cx="5386917"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75"/>
            <a:ext cx="5386917"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85"/>
            <a:ext cx="5389033"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975"/>
            <a:ext cx="5389033"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8" name="页脚占位符 7"/>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4" name="页脚占位符 3"/>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3" name="页脚占位符 2"/>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1218565"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5.xml"/><Relationship Id="rId2" Type="http://schemas.openxmlformats.org/officeDocument/2006/relationships/image" Target="../media/image1.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51"/>
            <a:ext cx="12191999" cy="6856017"/>
          </a:xfrm>
          <a:prstGeom prst="rect">
            <a:avLst/>
          </a:prstGeom>
        </p:spPr>
      </p:pic>
      <p:sp>
        <p:nvSpPr>
          <p:cNvPr id="13" name="TextBox 12"/>
          <p:cNvSpPr txBox="1"/>
          <p:nvPr/>
        </p:nvSpPr>
        <p:spPr>
          <a:xfrm>
            <a:off x="1945897" y="2327332"/>
            <a:ext cx="7892115" cy="767080"/>
          </a:xfrm>
          <a:prstGeom prst="rect">
            <a:avLst/>
          </a:prstGeom>
          <a:noFill/>
        </p:spPr>
        <p:txBody>
          <a:bodyPr wrap="square" lIns="91424" tIns="45712" rIns="91424" bIns="45712"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4400" dirty="0">
                <a:solidFill>
                  <a:srgbClr val="669900"/>
                </a:solidFill>
                <a:latin typeface="+mn-lt"/>
                <a:ea typeface="+mn-ea"/>
                <a:cs typeface="+mn-ea"/>
                <a:sym typeface="+mn-lt"/>
              </a:rPr>
              <a:t>通用</a:t>
            </a:r>
            <a:r>
              <a:rPr lang="en-US" altLang="zh-CN" sz="4400" dirty="0">
                <a:solidFill>
                  <a:srgbClr val="669900"/>
                </a:solidFill>
                <a:latin typeface="+mn-lt"/>
                <a:ea typeface="+mn-ea"/>
                <a:cs typeface="+mn-ea"/>
                <a:sym typeface="+mn-lt"/>
              </a:rPr>
              <a:t>边缘计算技术研究综述</a:t>
            </a:r>
            <a:endParaRPr lang="zh-CN" altLang="en-US" sz="4400" dirty="0">
              <a:solidFill>
                <a:srgbClr val="669900"/>
              </a:solidFill>
              <a:latin typeface="+mn-lt"/>
              <a:ea typeface="+mn-ea"/>
              <a:cs typeface="+mn-ea"/>
              <a:sym typeface="+mn-lt"/>
            </a:endParaRPr>
          </a:p>
        </p:txBody>
      </p:sp>
      <p:sp>
        <p:nvSpPr>
          <p:cNvPr id="18" name="TextBox 17"/>
          <p:cNvSpPr txBox="1"/>
          <p:nvPr/>
        </p:nvSpPr>
        <p:spPr>
          <a:xfrm>
            <a:off x="3404935" y="3203906"/>
            <a:ext cx="5381840" cy="584471"/>
          </a:xfrm>
          <a:prstGeom prst="rect">
            <a:avLst/>
          </a:prstGeom>
          <a:noFill/>
          <a:ln>
            <a:noFill/>
          </a:ln>
          <a:effectLst/>
        </p:spPr>
        <p:txBody>
          <a:bodyPr vert="horz" wrap="square" lIns="91392" tIns="45696" rIns="91392" bIns="45696" numCol="1" anchor="ctr" anchorCtr="0" compatLnSpc="1"/>
          <a:lstStyle>
            <a:defPPr>
              <a:defRPr lang="zh-CN"/>
            </a:defPPr>
            <a:lvl1pPr indent="0" fontAlgn="base">
              <a:spcBef>
                <a:spcPct val="20000"/>
              </a:spcBef>
              <a:spcAft>
                <a:spcPct val="0"/>
              </a:spcAft>
              <a:buFontTx/>
              <a:buNone/>
              <a:defRPr sz="3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vl2pPr marL="742950" indent="-285750" eaLnBrk="0" fontAlgn="base" hangingPunct="0">
              <a:spcBef>
                <a:spcPct val="20000"/>
              </a:spcBef>
              <a:spcAft>
                <a:spcPct val="0"/>
              </a:spcAft>
              <a:buChar char="–"/>
              <a:defRPr sz="2000">
                <a:solidFill>
                  <a:schemeClr val="accent2"/>
                </a:solidFill>
                <a:ea typeface="仿宋_GB2312" pitchFamily="49" charset="-122"/>
              </a:defRPr>
            </a:lvl2pPr>
            <a:lvl3pPr marL="1143000" indent="-228600" eaLnBrk="0" fontAlgn="base" hangingPunct="0">
              <a:spcBef>
                <a:spcPct val="20000"/>
              </a:spcBef>
              <a:spcAft>
                <a:spcPct val="0"/>
              </a:spcAft>
              <a:buChar char="•"/>
              <a:defRPr sz="2400">
                <a:ea typeface="宋体" panose="02010600030101010101" pitchFamily="2" charset="-122"/>
              </a:defRPr>
            </a:lvl3pPr>
            <a:lvl4pPr marL="1600200" indent="-228600" eaLnBrk="0" fontAlgn="base" hangingPunct="0">
              <a:spcBef>
                <a:spcPct val="20000"/>
              </a:spcBef>
              <a:spcAft>
                <a:spcPct val="0"/>
              </a:spcAft>
              <a:buChar char="–"/>
              <a:defRPr sz="2000">
                <a:ea typeface="宋体" panose="02010600030101010101" pitchFamily="2" charset="-122"/>
              </a:defRPr>
            </a:lvl4pPr>
            <a:lvl5pPr marL="2057400" indent="-228600" eaLnBrk="0" fontAlgn="base" hangingPunct="0">
              <a:spcBef>
                <a:spcPct val="20000"/>
              </a:spcBef>
              <a:spcAft>
                <a:spcPct val="0"/>
              </a:spcAft>
              <a:buChar char="»"/>
              <a:defRPr sz="2000">
                <a:ea typeface="宋体" panose="02010600030101010101" pitchFamily="2" charset="-122"/>
              </a:defRPr>
            </a:lvl5pPr>
            <a:lvl6pPr marL="2514600" indent="-228600" eaLnBrk="0" fontAlgn="base" hangingPunct="0">
              <a:spcBef>
                <a:spcPct val="20000"/>
              </a:spcBef>
              <a:spcAft>
                <a:spcPct val="0"/>
              </a:spcAft>
              <a:buChar char="»"/>
              <a:defRPr sz="2000">
                <a:ea typeface="宋体" panose="02010600030101010101" pitchFamily="2" charset="-122"/>
              </a:defRPr>
            </a:lvl6pPr>
            <a:lvl7pPr marL="2971800" indent="-228600" eaLnBrk="0" fontAlgn="base" hangingPunct="0">
              <a:spcBef>
                <a:spcPct val="20000"/>
              </a:spcBef>
              <a:spcAft>
                <a:spcPct val="0"/>
              </a:spcAft>
              <a:buChar char="»"/>
              <a:defRPr sz="2000">
                <a:ea typeface="宋体" panose="02010600030101010101" pitchFamily="2" charset="-122"/>
              </a:defRPr>
            </a:lvl7pPr>
            <a:lvl8pPr marL="3429000" indent="-228600" eaLnBrk="0" fontAlgn="base" hangingPunct="0">
              <a:spcBef>
                <a:spcPct val="20000"/>
              </a:spcBef>
              <a:spcAft>
                <a:spcPct val="0"/>
              </a:spcAft>
              <a:buChar char="»"/>
              <a:defRPr sz="2000">
                <a:ea typeface="宋体" panose="02010600030101010101" pitchFamily="2" charset="-122"/>
              </a:defRPr>
            </a:lvl8pPr>
            <a:lvl9pPr marL="3886200" indent="-228600" eaLnBrk="0" fontAlgn="base" hangingPunct="0">
              <a:spcBef>
                <a:spcPct val="20000"/>
              </a:spcBef>
              <a:spcAft>
                <a:spcPct val="0"/>
              </a:spcAft>
              <a:buChar char="»"/>
              <a:defRPr sz="2000">
                <a:ea typeface="宋体" panose="02010600030101010101" pitchFamily="2" charset="-122"/>
              </a:defRPr>
            </a:lvl9pPr>
          </a:lstStyle>
          <a:p>
            <a:pPr algn="ctr"/>
            <a:r>
              <a:rPr lang="zh-CN" altLang="en-US" sz="1800" b="1" dirty="0">
                <a:solidFill>
                  <a:srgbClr val="669900"/>
                </a:solidFill>
                <a:latin typeface="+mn-lt"/>
                <a:ea typeface="+mn-ea"/>
                <a:cs typeface="+mn-ea"/>
                <a:sym typeface="+mn-lt"/>
              </a:rPr>
              <a:t>王菁</a:t>
            </a:r>
            <a:endParaRPr lang="zh-CN" altLang="en-US" sz="1800" b="1" dirty="0">
              <a:solidFill>
                <a:srgbClr val="669900"/>
              </a:solidFill>
              <a:latin typeface="+mn-lt"/>
              <a:ea typeface="+mn-ea"/>
              <a:cs typeface="+mn-ea"/>
              <a:sym typeface="+mn-lt"/>
            </a:endParaRPr>
          </a:p>
        </p:txBody>
      </p:sp>
      <p:pic>
        <p:nvPicPr>
          <p:cNvPr id="2" name="图片 1" descr="中山大学logo"/>
          <p:cNvPicPr>
            <a:picLocks noChangeAspect="1"/>
          </p:cNvPicPr>
          <p:nvPr/>
        </p:nvPicPr>
        <p:blipFill>
          <a:blip r:embed="rId2"/>
          <a:stretch>
            <a:fillRect/>
          </a:stretch>
        </p:blipFill>
        <p:spPr>
          <a:xfrm>
            <a:off x="5592206" y="888429"/>
            <a:ext cx="1328774" cy="13287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800"/>
                                        <p:tgtEl>
                                          <p:spTgt spid="13"/>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快速增长期（</a:t>
            </a:r>
            <a:r>
              <a:rPr lang="zh-CN" altLang="en-US" sz="2400" dirty="0">
                <a:solidFill>
                  <a:schemeClr val="tx1">
                    <a:lumMod val="85000"/>
                    <a:lumOff val="15000"/>
                  </a:schemeClr>
                </a:solidFill>
                <a:cs typeface="+mn-ea"/>
                <a:sym typeface="+mn-lt"/>
              </a:rPr>
              <a:t>2015—2017年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870" y="1226820"/>
            <a:ext cx="9606915" cy="5631180"/>
          </a:xfrm>
          <a:prstGeom prst="rect">
            <a:avLst/>
          </a:prstGeom>
          <a:noFill/>
        </p:spPr>
        <p:txBody>
          <a:bodyPr wrap="square" rtlCol="0">
            <a:spAutoFit/>
          </a:bodyPr>
          <a:p>
            <a:pPr marL="342900" indent="-342900" algn="l">
              <a:buFont typeface="Arial" panose="020B0604020202020204" pitchFamily="34" charset="0"/>
              <a:buChar char="•"/>
            </a:pPr>
            <a:r>
              <a:rPr sz="2400"/>
              <a:t>政府</a:t>
            </a:r>
            <a:r>
              <a:rPr lang="zh-CN" sz="2400"/>
              <a:t>：</a:t>
            </a:r>
            <a:r>
              <a:rPr sz="2400"/>
              <a:t>2016年5月，美国自然科学基金委（National Science Foundation，NSF)在计算机系统研究中将边缘计算列为突出领域</a:t>
            </a:r>
            <a:r>
              <a:rPr lang="zh-CN" sz="2400"/>
              <a:t>。</a:t>
            </a:r>
            <a:endParaRPr lang="zh-CN"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学术界</a:t>
            </a:r>
            <a:r>
              <a:rPr lang="zh-CN" sz="2400"/>
              <a:t>：</a:t>
            </a:r>
            <a:endParaRPr lang="zh-CN" sz="2400"/>
          </a:p>
          <a:p>
            <a:pPr marL="342900" indent="-342900" algn="l">
              <a:buFont typeface="Arial" panose="020B0604020202020204" pitchFamily="34" charset="0"/>
              <a:buChar char="•"/>
            </a:pPr>
            <a:r>
              <a:rPr lang="zh-CN" sz="2400"/>
              <a:t>2016年5月，美国韦恩州立大学施巍松教授团队给出了边缘计算的一个正式定义并发表了“Edge Computing: Vision and Challenges”一文， 第一次指出了边缘计算所面临的挑战。</a:t>
            </a:r>
            <a:endParaRPr lang="zh-CN" sz="2400"/>
          </a:p>
          <a:p>
            <a:pPr marL="342900" indent="-342900" algn="l">
              <a:buFont typeface="Arial" panose="020B0604020202020204" pitchFamily="34" charset="0"/>
              <a:buChar char="•"/>
            </a:pPr>
            <a:r>
              <a:rPr lang="zh-CN" sz="2400"/>
              <a:t>2016年10月，ACM和IEEE开始联合举办边缘计算顶级会议（ACM/IEEE Symposium on Edge Computing，SEC)，这是全球首个以边缘计算为主题的科研学术会议。</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工业界：</a:t>
            </a:r>
            <a:endParaRPr lang="zh-CN" sz="2400"/>
          </a:p>
          <a:p>
            <a:pPr marL="342900" indent="-342900" algn="l">
              <a:buFont typeface="Arial" panose="020B0604020202020204" pitchFamily="34" charset="0"/>
              <a:buChar char="•"/>
            </a:pPr>
            <a:r>
              <a:rPr lang="zh-CN" sz="2400">
                <a:sym typeface="+mn-ea"/>
              </a:rPr>
              <a:t>2015年 9月，欧洲电信标准化协会（ETSI)发表关于移动边缘计算的白皮书，并在2017年3月将移动边缘计算行业规范工作组正式更名为多接人边缘计算 (multi-access edge computing，MEC)。</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稳健发展期（</a:t>
            </a:r>
            <a:r>
              <a:rPr sz="2400">
                <a:sym typeface="+mn-ea"/>
              </a:rPr>
              <a:t>2018 年</a:t>
            </a:r>
            <a:r>
              <a:rPr lang="zh-CN" altLang="en-US"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523105"/>
          </a:xfrm>
          <a:prstGeom prst="rect">
            <a:avLst/>
          </a:prstGeom>
          <a:noFill/>
        </p:spPr>
        <p:txBody>
          <a:bodyPr wrap="square" rtlCol="0">
            <a:spAutoFit/>
          </a:bodyPr>
          <a:p>
            <a:pPr marL="342900" indent="-342900" algn="l">
              <a:buFont typeface="Arial" panose="020B0604020202020204" pitchFamily="34" charset="0"/>
              <a:buChar char="•"/>
            </a:pPr>
            <a:r>
              <a:rPr sz="2400"/>
              <a:t>2018 年1月全球首部边缘计算专业书籍《边缘计算》出版</a:t>
            </a:r>
            <a:r>
              <a:rPr lang="zh-CN" sz="2400"/>
              <a:t>。</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2018年9月17日在上海召开世界人工智能大会，以“边缘计算，智能未来”为主题举办了边缘智能主题论坛</a:t>
            </a:r>
            <a:r>
              <a:rPr lang="zh-CN" sz="2400"/>
              <a:t>。</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2018年10月CNCF基金会和Eclipse基金会展开合作，将把在超大规模云计算环境中已被普遍使用的Kubernetes,带入到物联网边缘计算场景中</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485" y="171450"/>
            <a:ext cx="6299835" cy="953135"/>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r>
              <a:rPr lang="en-US" altLang="zh-CN" sz="2800" b="1" dirty="0">
                <a:solidFill>
                  <a:schemeClr val="tx1">
                    <a:lumMod val="75000"/>
                    <a:lumOff val="25000"/>
                  </a:schemeClr>
                </a:solidFill>
                <a:cs typeface="+mn-ea"/>
                <a:sym typeface="+mn-lt"/>
              </a:rPr>
              <a:t>——</a:t>
            </a:r>
            <a:r>
              <a:rPr lang="zh-CN" altLang="en-US" sz="2800" dirty="0">
                <a:solidFill>
                  <a:schemeClr val="tx1">
                    <a:lumMod val="85000"/>
                    <a:lumOff val="15000"/>
                  </a:schemeClr>
                </a:solidFill>
                <a:cs typeface="+mn-ea"/>
                <a:sym typeface="+mn-lt"/>
              </a:rPr>
              <a:t>我国的发展</a:t>
            </a:r>
            <a:endParaRPr lang="zh-CN" altLang="en-US" sz="2800" dirty="0">
              <a:solidFill>
                <a:schemeClr val="tx1">
                  <a:lumMod val="85000"/>
                  <a:lumOff val="15000"/>
                </a:schemeClr>
              </a:solidFill>
              <a:cs typeface="+mn-ea"/>
              <a:sym typeface="+mn-lt"/>
            </a:endParaRPr>
          </a:p>
          <a:p>
            <a:pPr algn="l"/>
            <a:endParaRPr lang="en-US" altLang="zh-CN"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48385" y="1197610"/>
            <a:ext cx="9606915" cy="5262245"/>
          </a:xfrm>
          <a:prstGeom prst="rect">
            <a:avLst/>
          </a:prstGeom>
          <a:noFill/>
        </p:spPr>
        <p:txBody>
          <a:bodyPr wrap="square" rtlCol="0">
            <a:spAutoFit/>
          </a:bodyPr>
          <a:p>
            <a:pPr marL="342900" indent="-342900" algn="l">
              <a:buFont typeface="Arial" panose="020B0604020202020204" pitchFamily="34" charset="0"/>
              <a:buChar char="•"/>
            </a:pPr>
            <a:r>
              <a:rPr lang="en-US" sz="2400"/>
              <a:t>2016</a:t>
            </a:r>
            <a:r>
              <a:rPr lang="zh-CN" altLang="en-US" sz="2400"/>
              <a:t>年，成立了边缘产业联盟，发布《边缘产业联盟</a:t>
            </a:r>
            <a:r>
              <a:rPr lang="zh-CN" altLang="en-US" sz="2400"/>
              <a:t>白皮书》</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201</a:t>
            </a:r>
            <a:r>
              <a:rPr lang="en-US" sz="2400"/>
              <a:t>7</a:t>
            </a:r>
            <a:r>
              <a:rPr lang="zh-CN" altLang="en-US" sz="2400"/>
              <a:t>年，发布《边缘计算参考架构</a:t>
            </a:r>
            <a:r>
              <a:rPr lang="en-US" altLang="zh-CN" sz="2400"/>
              <a:t>2.0</a:t>
            </a:r>
            <a:r>
              <a:rPr lang="zh-CN" altLang="en-US" sz="2400"/>
              <a:t>》</a:t>
            </a:r>
            <a:endParaRPr lang="zh-CN" altLang="en-US" sz="2400"/>
          </a:p>
          <a:p>
            <a:pPr marL="342900" indent="-342900" algn="l">
              <a:buFont typeface="Arial" panose="020B0604020202020204" pitchFamily="34" charset="0"/>
              <a:buChar char="•"/>
            </a:pPr>
            <a:endParaRPr lang="zh-CN" altLang="en-US" sz="2400"/>
          </a:p>
          <a:p>
            <a:pPr marL="342900" indent="-342900" algn="l">
              <a:buFont typeface="Arial" panose="020B0604020202020204" pitchFamily="34" charset="0"/>
              <a:buChar char="•"/>
            </a:pPr>
            <a:r>
              <a:rPr lang="en-US" altLang="en-US" sz="2400"/>
              <a:t>2017年5月</a:t>
            </a:r>
            <a:r>
              <a:rPr lang="zh-CN" altLang="en-US" sz="2400"/>
              <a:t>，</a:t>
            </a:r>
            <a:r>
              <a:rPr lang="en-US" altLang="en-US" sz="2400"/>
              <a:t>首届中国边缘计算技术研讨会在合肥开幕</a:t>
            </a:r>
            <a:endParaRPr lang="en-US" altLang="en-US" sz="2400"/>
          </a:p>
          <a:p>
            <a:pPr marL="342900" indent="-342900" algn="l">
              <a:buFont typeface="Arial" panose="020B0604020202020204" pitchFamily="34" charset="0"/>
              <a:buChar char="•"/>
            </a:pPr>
            <a:endParaRPr lang="en-US" altLang="en-US" sz="2400"/>
          </a:p>
          <a:p>
            <a:pPr marL="342900" indent="-342900" algn="l">
              <a:buFont typeface="Arial" panose="020B0604020202020204" pitchFamily="34" charset="0"/>
              <a:buChar char="•"/>
            </a:pPr>
            <a:r>
              <a:rPr lang="en-US" altLang="en-US" sz="2400"/>
              <a:t>2017年8月</a:t>
            </a:r>
            <a:r>
              <a:rPr lang="zh-CN" altLang="en-US" sz="2400"/>
              <a:t>，</a:t>
            </a:r>
            <a:r>
              <a:rPr lang="en-US" altLang="en-US" sz="2400"/>
              <a:t>中国自动化学会边缘计算专委会成立，标志着边缘计算的发展已经得到了专业学会的认可和推动.</a:t>
            </a:r>
            <a:endParaRPr lang="en-US" altLang="en-US" sz="2400"/>
          </a:p>
          <a:p>
            <a:pPr marL="342900" indent="-342900" algn="l">
              <a:buFont typeface="Arial" panose="020B0604020202020204" pitchFamily="34" charset="0"/>
              <a:buChar char="•"/>
            </a:pPr>
            <a:endParaRPr lang="en-US" altLang="en-US" sz="2400"/>
          </a:p>
          <a:p>
            <a:pPr marL="342900" indent="-342900" algn="l">
              <a:buFont typeface="Arial" panose="020B0604020202020204" pitchFamily="34" charset="0"/>
              <a:buChar char="•"/>
            </a:pPr>
            <a:r>
              <a:rPr lang="en-US" altLang="en-US" sz="2400"/>
              <a:t>2018</a:t>
            </a:r>
            <a:r>
              <a:rPr lang="zh-CN" altLang="en-US" sz="2400"/>
              <a:t>年，发布《边缘计算参考架构</a:t>
            </a:r>
            <a:r>
              <a:rPr lang="en-US" altLang="zh-CN" sz="2400"/>
              <a:t>3.0</a:t>
            </a:r>
            <a:r>
              <a:rPr lang="zh-CN" altLang="en-US" sz="2400"/>
              <a:t>》</a:t>
            </a:r>
            <a:endParaRPr lang="zh-CN" altLang="en-US" sz="2400"/>
          </a:p>
          <a:p>
            <a:pPr marL="342900" indent="-342900" algn="l">
              <a:buFont typeface="Arial" panose="020B0604020202020204" pitchFamily="34" charset="0"/>
              <a:buChar char="•"/>
            </a:pPr>
            <a:endParaRPr lang="en-US" sz="2400"/>
          </a:p>
          <a:p>
            <a:pPr marL="342900" indent="-342900" algn="l">
              <a:buFont typeface="Arial" panose="020B0604020202020204" pitchFamily="34" charset="0"/>
              <a:buChar char="•"/>
            </a:pPr>
            <a:r>
              <a:rPr lang="zh-CN" sz="2400"/>
              <a:t>2018年8月，两年一度的全国计算机体系结构学术年会以“由云到端的智能架构”为主题。</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行业参考架构</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3</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pic>
        <p:nvPicPr>
          <p:cNvPr id="6" name="Picture 5"/>
          <p:cNvPicPr>
            <a:picLocks noChangeAspect="1"/>
          </p:cNvPicPr>
          <p:nvPr/>
        </p:nvPicPr>
        <p:blipFill>
          <a:blip r:embed="rId1"/>
          <a:stretch>
            <a:fillRect/>
          </a:stretch>
        </p:blipFill>
        <p:spPr>
          <a:xfrm>
            <a:off x="490855" y="693420"/>
            <a:ext cx="10109835" cy="60960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边缘计算应用</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4</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866775" y="1167130"/>
            <a:ext cx="9606915" cy="4523105"/>
          </a:xfrm>
          <a:prstGeom prst="rect">
            <a:avLst/>
          </a:prstGeom>
          <a:noFill/>
        </p:spPr>
        <p:txBody>
          <a:bodyPr wrap="square" rtlCol="0">
            <a:spAutoFit/>
          </a:bodyPr>
          <a:p>
            <a:pPr marL="342900" indent="-342900" algn="l">
              <a:buFont typeface="Arial" panose="020B0604020202020204" pitchFamily="34" charset="0"/>
              <a:buChar char="•"/>
            </a:pPr>
            <a:r>
              <a:rPr sz="2400"/>
              <a:t>零售/金融/远程连接领域使用的“开箱即用云”</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移动连接</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用户驻地设备（uCPE）</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卫星通信（SATCOM）</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梯联网</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工业机器人</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17021" y="429027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694796" y="216090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47512" y="190862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60217" y="413001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60060" y="232802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5.1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20594" y="455809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5.2</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04118" y="2268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面临挑战</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57848" y="436802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发展趋势</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面临挑战</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61720" y="1911350"/>
            <a:ext cx="9606915" cy="2676525"/>
          </a:xfrm>
          <a:prstGeom prst="rect">
            <a:avLst/>
          </a:prstGeom>
          <a:noFill/>
        </p:spPr>
        <p:txBody>
          <a:bodyPr wrap="square" rtlCol="0">
            <a:spAutoFit/>
          </a:bodyPr>
          <a:p>
            <a:pPr marL="342900" indent="-342900" algn="l">
              <a:buFont typeface="Arial" panose="020B0604020202020204" pitchFamily="34" charset="0"/>
              <a:buChar char="•"/>
            </a:pPr>
            <a:r>
              <a:rPr sz="2400"/>
              <a:t>优化边缘计算性能</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安全性</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互操作性</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智能边缘操作管理服务</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发展趋势</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现状与未来</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5</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61720" y="1911350"/>
            <a:ext cx="9606915" cy="2306955"/>
          </a:xfrm>
          <a:prstGeom prst="rect">
            <a:avLst/>
          </a:prstGeom>
          <a:noFill/>
        </p:spPr>
        <p:txBody>
          <a:bodyPr wrap="square" rtlCol="0">
            <a:spAutoFit/>
          </a:bodyPr>
          <a:p>
            <a:pPr marL="342900" indent="-342900" algn="l">
              <a:buFont typeface="Arial" panose="020B0604020202020204" pitchFamily="34" charset="0"/>
              <a:buChar char="•"/>
            </a:pPr>
            <a:r>
              <a:rPr sz="2400"/>
              <a:t>云-边-端协同发展</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边缘计算与5G网络协同发展</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个性化发展</a:t>
            </a:r>
            <a:endParaRPr lang="zh-CN" sz="2400"/>
          </a:p>
          <a:p>
            <a:pPr marL="342900" indent="-342900" algn="l">
              <a:buFont typeface="Arial" panose="020B0604020202020204" pitchFamily="34" charset="0"/>
              <a:buChar char="•"/>
            </a:pP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51"/>
            <a:ext cx="12192000" cy="6856017"/>
          </a:xfrm>
          <a:prstGeom prst="rect">
            <a:avLst/>
          </a:prstGeom>
        </p:spPr>
      </p:pic>
      <p:sp>
        <p:nvSpPr>
          <p:cNvPr id="23" name="TextBox 22"/>
          <p:cNvSpPr txBox="1"/>
          <p:nvPr/>
        </p:nvSpPr>
        <p:spPr>
          <a:xfrm>
            <a:off x="1652905" y="2440940"/>
            <a:ext cx="6508750" cy="1443990"/>
          </a:xfrm>
          <a:prstGeom prst="rect">
            <a:avLst/>
          </a:prstGeom>
          <a:noFill/>
        </p:spPr>
        <p:txBody>
          <a:bodyPr wrap="square" lIns="91424" tIns="45712" rIns="91424" bIns="45712" rtlCol="0" anchor="ctr">
            <a:spAutoFit/>
          </a:bodyPr>
          <a:lstStyle/>
          <a:p>
            <a:pPr algn="ctr"/>
            <a:r>
              <a:rPr lang="en-US" altLang="zh-CN" sz="8795" b="1" dirty="0">
                <a:solidFill>
                  <a:schemeClr val="accent1"/>
                </a:solidFill>
                <a:cs typeface="+mn-ea"/>
                <a:sym typeface="+mn-lt"/>
              </a:rPr>
              <a:t>THANKS</a:t>
            </a:r>
            <a:r>
              <a:rPr lang="zh-CN" altLang="en-US" sz="8795" b="1" dirty="0">
                <a:solidFill>
                  <a:schemeClr val="accent1"/>
                </a:solidFill>
                <a:cs typeface="+mn-ea"/>
                <a:sym typeface="+mn-lt"/>
              </a:rPr>
              <a:t>！</a:t>
            </a:r>
            <a:endParaRPr lang="zh-CN" altLang="en-US" sz="8795" b="1" dirty="0">
              <a:solidFill>
                <a:schemeClr val="accent1"/>
              </a:solidFill>
              <a:cs typeface="+mn-ea"/>
              <a:sym typeface="+mn-lt"/>
            </a:endParaRPr>
          </a:p>
        </p:txBody>
      </p:sp>
      <p:pic>
        <p:nvPicPr>
          <p:cNvPr id="2" name="图片 1" descr="中山大学logo"/>
          <p:cNvPicPr>
            <a:picLocks noChangeAspect="1"/>
          </p:cNvPicPr>
          <p:nvPr/>
        </p:nvPicPr>
        <p:blipFill>
          <a:blip r:embed="rId2"/>
          <a:stretch>
            <a:fillRect/>
          </a:stretch>
        </p:blipFill>
        <p:spPr>
          <a:xfrm>
            <a:off x="10747492" y="189012"/>
            <a:ext cx="986276" cy="986276"/>
          </a:xfrm>
          <a:prstGeom prst="rect">
            <a:avLst/>
          </a:prstGeom>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ppt_x</p:attrName>
                                        </p:attrNameLst>
                                      </p:cBhvr>
                                      <p:tavLst>
                                        <p:tav tm="0">
                                          <p:val>
                                            <p:strVal val="#ppt_x"/>
                                          </p:val>
                                        </p:tav>
                                        <p:tav tm="100000">
                                          <p:val>
                                            <p:strVal val="#ppt_x"/>
                                          </p:val>
                                        </p:tav>
                                      </p:tavLst>
                                    </p:anim>
                                    <p:anim calcmode="lin" valueType="num">
                                      <p:cBhvr>
                                        <p:cTn id="8" dur="250" fill="hold"/>
                                        <p:tgtEl>
                                          <p:spTgt spid="23"/>
                                        </p:tgtEl>
                                        <p:attrNameLst>
                                          <p:attrName>ppt_y</p:attrName>
                                        </p:attrNameLst>
                                      </p:cBhvr>
                                      <p:tavLst>
                                        <p:tav tm="0">
                                          <p:val>
                                            <p:strVal val="#ppt_y-#ppt_h/2"/>
                                          </p:val>
                                        </p:tav>
                                        <p:tav tm="100000">
                                          <p:val>
                                            <p:strVal val="#ppt_y"/>
                                          </p:val>
                                        </p:tav>
                                      </p:tavLst>
                                    </p:anim>
                                    <p:anim calcmode="lin" valueType="num">
                                      <p:cBhvr>
                                        <p:cTn id="9" dur="250" fill="hold"/>
                                        <p:tgtEl>
                                          <p:spTgt spid="23"/>
                                        </p:tgtEl>
                                        <p:attrNameLst>
                                          <p:attrName>ppt_w</p:attrName>
                                        </p:attrNameLst>
                                      </p:cBhvr>
                                      <p:tavLst>
                                        <p:tav tm="0">
                                          <p:val>
                                            <p:strVal val="#ppt_w"/>
                                          </p:val>
                                        </p:tav>
                                        <p:tav tm="100000">
                                          <p:val>
                                            <p:strVal val="#ppt_w"/>
                                          </p:val>
                                        </p:tav>
                                      </p:tavLst>
                                    </p:anim>
                                    <p:anim calcmode="lin" valueType="num">
                                      <p:cBhvr>
                                        <p:cTn id="10" dur="250" fill="hold"/>
                                        <p:tgtEl>
                                          <p:spTgt spid="23"/>
                                        </p:tgtEl>
                                        <p:attrNameLst>
                                          <p:attrName>ppt_h</p:attrName>
                                        </p:attrNameLst>
                                      </p:cBhvr>
                                      <p:tavLst>
                                        <p:tav tm="0">
                                          <p:val>
                                            <p:fltVal val="0"/>
                                          </p:val>
                                        </p:tav>
                                        <p:tav tm="100000">
                                          <p:val>
                                            <p:strVal val="#ppt_h"/>
                                          </p:val>
                                        </p:tav>
                                      </p:tavLst>
                                    </p:anim>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914123" y="1407960"/>
            <a:ext cx="8459199" cy="4540167"/>
          </a:xfrm>
          <a:prstGeom prst="rect">
            <a:avLst/>
          </a:prstGeom>
          <a:solidFill>
            <a:srgbClr val="FFFFFF">
              <a:alpha val="58038"/>
            </a:srgbClr>
          </a:solidFill>
          <a:ln w="25400">
            <a:solidFill>
              <a:schemeClr val="accent1"/>
            </a:solidFill>
            <a:miter lim="800000"/>
          </a:ln>
        </p:spPr>
        <p:txBody>
          <a:bodyPr/>
          <a:lstStyle/>
          <a:p>
            <a:endParaRPr lang="zh-CN" altLang="en-US" sz="2400">
              <a:solidFill>
                <a:srgbClr val="000000"/>
              </a:solidFill>
              <a:cs typeface="+mn-ea"/>
              <a:sym typeface="+mn-lt"/>
            </a:endParaRPr>
          </a:p>
        </p:txBody>
      </p:sp>
      <p:sp>
        <p:nvSpPr>
          <p:cNvPr id="65" name="矩形 17"/>
          <p:cNvSpPr>
            <a:spLocks noChangeArrowheads="1"/>
          </p:cNvSpPr>
          <p:nvPr/>
        </p:nvSpPr>
        <p:spPr bwMode="auto">
          <a:xfrm>
            <a:off x="1418684" y="936717"/>
            <a:ext cx="2196997" cy="960747"/>
          </a:xfrm>
          <a:prstGeom prst="rect">
            <a:avLst/>
          </a:prstGeom>
          <a:solidFill>
            <a:schemeClr val="accent1"/>
          </a:solidFill>
          <a:ln>
            <a:noFill/>
          </a:ln>
        </p:spPr>
        <p:txBody>
          <a:bodyPr/>
          <a:lstStyle/>
          <a:p>
            <a:endParaRPr lang="zh-CN" altLang="en-US" sz="2000" b="1">
              <a:cs typeface="+mn-ea"/>
              <a:sym typeface="+mn-lt"/>
            </a:endParaRPr>
          </a:p>
        </p:txBody>
      </p:sp>
      <p:sp>
        <p:nvSpPr>
          <p:cNvPr id="66" name="TextBox 18"/>
          <p:cNvSpPr>
            <a:spLocks noChangeArrowheads="1"/>
          </p:cNvSpPr>
          <p:nvPr/>
        </p:nvSpPr>
        <p:spPr bwMode="auto">
          <a:xfrm>
            <a:off x="1474249" y="974614"/>
            <a:ext cx="208586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800" b="1" dirty="0">
                <a:solidFill>
                  <a:schemeClr val="bg1"/>
                </a:solidFill>
                <a:cs typeface="+mn-ea"/>
                <a:sym typeface="+mn-lt"/>
              </a:rPr>
              <a:t>前 言</a:t>
            </a:r>
            <a:endParaRPr lang="zh-CN" altLang="en-US" sz="4800" b="1" dirty="0">
              <a:solidFill>
                <a:schemeClr val="bg1"/>
              </a:solidFill>
              <a:cs typeface="+mn-ea"/>
              <a:sym typeface="+mn-lt"/>
            </a:endParaRPr>
          </a:p>
        </p:txBody>
      </p:sp>
      <p:sp>
        <p:nvSpPr>
          <p:cNvPr id="11" name="TextBox 10"/>
          <p:cNvSpPr txBox="1"/>
          <p:nvPr/>
        </p:nvSpPr>
        <p:spPr>
          <a:xfrm>
            <a:off x="1595987" y="2520400"/>
            <a:ext cx="7234893" cy="2860040"/>
          </a:xfrm>
          <a:prstGeom prst="rect">
            <a:avLst/>
          </a:prstGeom>
          <a:noFill/>
        </p:spPr>
        <p:txBody>
          <a:bodyPr wrap="square" lIns="91424" tIns="45712" rIns="91424" bIns="45712" rtlCol="0">
            <a:spAutoFit/>
          </a:bodyPr>
          <a:lstStyle/>
          <a:p>
            <a:pPr algn="just">
              <a:lnSpc>
                <a:spcPct val="150000"/>
              </a:lnSpc>
            </a:pPr>
            <a:r>
              <a:rPr lang="zh-CN" altLang="en-US" sz="2000" dirty="0">
                <a:solidFill>
                  <a:srgbClr val="0C0C0C"/>
                </a:solidFill>
                <a:cs typeface="+mn-ea"/>
                <a:sym typeface="+mn-lt"/>
              </a:rPr>
              <a:t>回顾这一年的工作，在取得成绩的同时，我们也找到了工作中的不足和问题，主要反映于</a:t>
            </a:r>
            <a:r>
              <a:rPr lang="en-US" altLang="zh-CN" sz="2000" dirty="0">
                <a:solidFill>
                  <a:srgbClr val="0C0C0C"/>
                </a:solidFill>
                <a:cs typeface="+mn-ea"/>
                <a:sym typeface="+mn-lt"/>
              </a:rPr>
              <a:t>xx</a:t>
            </a:r>
            <a:r>
              <a:rPr lang="zh-CN" altLang="en-US" sz="2000" dirty="0">
                <a:solidFill>
                  <a:srgbClr val="0C0C0C"/>
                </a:solidFill>
                <a:cs typeface="+mn-ea"/>
                <a:sym typeface="+mn-lt"/>
              </a:rPr>
              <a:t>及</a:t>
            </a:r>
            <a:r>
              <a:rPr lang="en-US" altLang="zh-CN" sz="2000" dirty="0">
                <a:solidFill>
                  <a:srgbClr val="0C0C0C"/>
                </a:solidFill>
                <a:cs typeface="+mn-ea"/>
                <a:sym typeface="+mn-lt"/>
              </a:rPr>
              <a:t>xxx</a:t>
            </a:r>
            <a:r>
              <a:rPr lang="zh-CN" altLang="en-US" sz="2000" dirty="0">
                <a:solidFill>
                  <a:srgbClr val="0C0C0C"/>
                </a:solidFill>
                <a:cs typeface="+mn-ea"/>
                <a:sym typeface="+mn-lt"/>
              </a:rPr>
              <a:t>的风格、定型还有待进一步探索，尤其是网上的公司产品库充分体现我们</a:t>
            </a:r>
            <a:r>
              <a:rPr lang="en-US" altLang="zh-CN" sz="2000" dirty="0" err="1">
                <a:solidFill>
                  <a:srgbClr val="0C0C0C"/>
                </a:solidFill>
                <a:cs typeface="+mn-ea"/>
                <a:sym typeface="+mn-lt"/>
              </a:rPr>
              <a:t>xxxxx</a:t>
            </a:r>
            <a:r>
              <a:rPr lang="zh-CN" altLang="en-US" sz="2000" dirty="0">
                <a:solidFill>
                  <a:srgbClr val="0C0C0C"/>
                </a:solidFill>
                <a:cs typeface="+mn-ea"/>
                <a:sym typeface="+mn-lt"/>
              </a:rPr>
              <a:t>和我们这个平台能为客户提供良好的商机和快捷方便的信息、导航的功能发挥。展望新的一年，我们将继续努力，力争各项工作更上一个新台阶。</a:t>
            </a:r>
            <a:r>
              <a:rPr lang="en-US" altLang="zh-CN" sz="2000" dirty="0">
                <a:cs typeface="+mn-ea"/>
                <a:sym typeface="+mn-lt"/>
              </a:rPr>
              <a:t>2020</a:t>
            </a:r>
            <a:r>
              <a:rPr lang="zh-CN" altLang="en-US" sz="2000" dirty="0">
                <a:cs typeface="+mn-ea"/>
                <a:sym typeface="+mn-lt"/>
              </a:rPr>
              <a:t>我们所向披靡，</a:t>
            </a:r>
            <a:r>
              <a:rPr lang="en-US" altLang="zh-CN" sz="2000" dirty="0">
                <a:cs typeface="+mn-ea"/>
                <a:sym typeface="+mn-lt"/>
              </a:rPr>
              <a:t>2021</a:t>
            </a:r>
            <a:r>
              <a:rPr lang="zh-CN" altLang="en-US" sz="2000" dirty="0">
                <a:cs typeface="+mn-ea"/>
                <a:sym typeface="+mn-lt"/>
              </a:rPr>
              <a:t>我们勇往直前！</a:t>
            </a:r>
            <a:endParaRPr lang="zh-CN" altLang="en-US" sz="2000" dirty="0">
              <a:solidFill>
                <a:sysClr val="windowText" lastClr="000000"/>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p:cBhvr>
                                        <p:cTn id="11" dur="500"/>
                                        <p:tgtEl>
                                          <p:spTgt spid="66"/>
                                        </p:tgtEl>
                                      </p:cBhvr>
                                    </p:animEffect>
                                    <p:anim calcmode="lin" valueType="num">
                                      <p:cBhvr>
                                        <p:cTn id="12" dur="500" fill="hold"/>
                                        <p:tgtEl>
                                          <p:spTgt spid="66"/>
                                        </p:tgtEl>
                                        <p:attrNameLst>
                                          <p:attrName>ppt_x</p:attrName>
                                        </p:attrNameLst>
                                      </p:cBhvr>
                                      <p:tavLst>
                                        <p:tav tm="0">
                                          <p:val>
                                            <p:strVal val="#ppt_x"/>
                                          </p:val>
                                        </p:tav>
                                        <p:tav tm="100000">
                                          <p:val>
                                            <p:strVal val="#ppt_x"/>
                                          </p:val>
                                        </p:tav>
                                      </p:tavLst>
                                    </p:anim>
                                    <p:anim calcmode="lin" valueType="num">
                                      <p:cBhvr>
                                        <p:cTn id="13" dur="500" fill="hold"/>
                                        <p:tgtEl>
                                          <p:spTgt spid="6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up)">
                                      <p:cBhvr>
                                        <p:cTn id="17" dur="1000"/>
                                        <p:tgtEl>
                                          <p:spTgt spid="63"/>
                                        </p:tgtEl>
                                      </p:cBhvr>
                                    </p:animEffect>
                                  </p:childTnLst>
                                </p:cTn>
                              </p:par>
                            </p:childTnLst>
                          </p:cTn>
                        </p:par>
                        <p:par>
                          <p:cTn id="18" fill="hold">
                            <p:stCondLst>
                              <p:cond delay="2000"/>
                            </p:stCondLst>
                            <p:childTnLst>
                              <p:par>
                                <p:cTn id="19" presetID="22" presetClass="entr" presetSubtype="8" fill="hold" grpId="0" nodeType="afterEffect">
                                  <p:stCondLst>
                                    <p:cond delay="0"/>
                                  </p:stCondLst>
                                  <p:iterate type="lt">
                                    <p:tmPct val="30000"/>
                                  </p:iterate>
                                  <p:childTnLst>
                                    <p:set>
                                      <p:cBhvr>
                                        <p:cTn id="20" dur="1" fill="hold">
                                          <p:stCondLst>
                                            <p:cond delay="0"/>
                                          </p:stCondLst>
                                        </p:cTn>
                                        <p:tgtEl>
                                          <p:spTgt spid="11"/>
                                        </p:tgtEl>
                                        <p:attrNameLst>
                                          <p:attrName>style.visibility</p:attrName>
                                        </p:attrNameLst>
                                      </p:cBhvr>
                                      <p:to>
                                        <p:strVal val="visible"/>
                                      </p:to>
                                    </p:set>
                                    <p:animEffect transition="in" filter="wipe(left)">
                                      <p:cBhvr>
                                        <p:cTn id="21" dur="100"/>
                                        <p:tgtEl>
                                          <p:spTgt spid="11"/>
                                        </p:tgtEl>
                                      </p:cBhvr>
                                    </p:animEffect>
                                  </p:childTnLst>
                                </p:cTn>
                              </p:par>
                              <p:par>
                                <p:cTn id="22" presetID="36" presetClass="emph" presetSubtype="0" fill="hold" grpId="1" nodeType="withEffect">
                                  <p:stCondLst>
                                    <p:cond delay="0"/>
                                  </p:stCondLst>
                                  <p:iterate type="lt">
                                    <p:tmPct val="30000"/>
                                  </p:iterate>
                                  <p:childTnLst>
                                    <p:animScale>
                                      <p:cBhvr>
                                        <p:cTn id="23" dur="50" autoRev="1" fill="hold">
                                          <p:stCondLst>
                                            <p:cond delay="0"/>
                                          </p:stCondLst>
                                        </p:cTn>
                                        <p:tgtEl>
                                          <p:spTgt spid="11"/>
                                        </p:tgtEl>
                                      </p:cBhvr>
                                      <p:to x="80000" y="100000"/>
                                    </p:animScale>
                                    <p:anim by="(#ppt_w*0.10)" calcmode="lin" valueType="num">
                                      <p:cBhvr>
                                        <p:cTn id="24" dur="50" autoRev="1" fill="hold">
                                          <p:stCondLst>
                                            <p:cond delay="0"/>
                                          </p:stCondLst>
                                        </p:cTn>
                                        <p:tgtEl>
                                          <p:spTgt spid="11"/>
                                        </p:tgtEl>
                                        <p:attrNameLst>
                                          <p:attrName>ppt_x</p:attrName>
                                        </p:attrNameLst>
                                      </p:cBhvr>
                                    </p:anim>
                                    <p:anim by="(-#ppt_w*0.10)" calcmode="lin" valueType="num">
                                      <p:cBhvr>
                                        <p:cTn id="25" dur="50" autoRev="1" fill="hold">
                                          <p:stCondLst>
                                            <p:cond delay="0"/>
                                          </p:stCondLst>
                                        </p:cTn>
                                        <p:tgtEl>
                                          <p:spTgt spid="11"/>
                                        </p:tgtEl>
                                        <p:attrNameLst>
                                          <p:attrName>ppt_y</p:attrName>
                                        </p:attrNameLst>
                                      </p:cBhvr>
                                    </p:anim>
                                    <p:animRot by="-480000">
                                      <p:cBhvr>
                                        <p:cTn id="26" dur="50" autoRev="1"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autoUpdateAnimBg="0"/>
      <p:bldP spid="65" grpId="0" bldLvl="0" animBg="1" autoUpdateAnimBg="0"/>
      <p:bldP spid="66" grpId="0" bldLvl="0" autoUpdateAnimBg="0"/>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4165" y="1574057"/>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1</a:t>
            </a:r>
            <a:endParaRPr lang="zh-CN" altLang="en-US" sz="3600" dirty="0">
              <a:cs typeface="+mn-ea"/>
              <a:sym typeface="+mn-lt"/>
            </a:endParaRPr>
          </a:p>
        </p:txBody>
      </p:sp>
      <p:grpSp>
        <p:nvGrpSpPr>
          <p:cNvPr id="4" name="组合 3"/>
          <p:cNvGrpSpPr/>
          <p:nvPr/>
        </p:nvGrpSpPr>
        <p:grpSpPr>
          <a:xfrm>
            <a:off x="6335797" y="1574057"/>
            <a:ext cx="3742467" cy="511238"/>
            <a:chOff x="6339097" y="1573726"/>
            <a:chExt cx="3744416" cy="511504"/>
          </a:xfrm>
        </p:grpSpPr>
        <p:sp>
          <p:nvSpPr>
            <p:cNvPr id="17" name="圆角矩形 16"/>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2" name="矩形 31"/>
            <p:cNvSpPr/>
            <p:nvPr/>
          </p:nvSpPr>
          <p:spPr>
            <a:xfrm>
              <a:off x="6723350" y="1614014"/>
              <a:ext cx="26530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边缘计算概述</a:t>
              </a:r>
              <a:endParaRPr lang="zh-CN" altLang="zh-CN" sz="2000" b="1" kern="100" dirty="0">
                <a:solidFill>
                  <a:schemeClr val="bg1"/>
                </a:solidFill>
                <a:cs typeface="+mn-ea"/>
                <a:sym typeface="+mn-lt"/>
              </a:endParaRPr>
            </a:p>
          </p:txBody>
        </p:sp>
      </p:grpSp>
      <p:sp>
        <p:nvSpPr>
          <p:cNvPr id="33" name="圆角矩形 32"/>
          <p:cNvSpPr/>
          <p:nvPr/>
        </p:nvSpPr>
        <p:spPr>
          <a:xfrm>
            <a:off x="5454165" y="2410074"/>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2</a:t>
            </a:r>
            <a:endParaRPr lang="zh-CN" altLang="en-US" sz="3600" dirty="0">
              <a:cs typeface="+mn-ea"/>
              <a:sym typeface="+mn-lt"/>
            </a:endParaRPr>
          </a:p>
        </p:txBody>
      </p:sp>
      <p:grpSp>
        <p:nvGrpSpPr>
          <p:cNvPr id="5" name="组合 4"/>
          <p:cNvGrpSpPr/>
          <p:nvPr/>
        </p:nvGrpSpPr>
        <p:grpSpPr>
          <a:xfrm>
            <a:off x="6311912" y="2410074"/>
            <a:ext cx="3742467" cy="511238"/>
            <a:chOff x="6315199" y="2410178"/>
            <a:chExt cx="3744416" cy="511504"/>
          </a:xfrm>
        </p:grpSpPr>
        <p:sp>
          <p:nvSpPr>
            <p:cNvPr id="18" name="圆角矩形 17"/>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5" name="矩形 34"/>
            <p:cNvSpPr/>
            <p:nvPr/>
          </p:nvSpPr>
          <p:spPr>
            <a:xfrm>
              <a:off x="6747248" y="2450466"/>
              <a:ext cx="26530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边缘计算发展</a:t>
              </a:r>
              <a:endParaRPr lang="zh-CN" altLang="en-US" sz="2000" b="1" kern="100" dirty="0">
                <a:solidFill>
                  <a:schemeClr val="bg1"/>
                </a:solidFill>
                <a:cs typeface="+mn-ea"/>
                <a:sym typeface="+mn-lt"/>
              </a:endParaRPr>
            </a:p>
          </p:txBody>
        </p:sp>
      </p:grpSp>
      <p:sp>
        <p:nvSpPr>
          <p:cNvPr id="36" name="圆角矩形 35"/>
          <p:cNvSpPr/>
          <p:nvPr/>
        </p:nvSpPr>
        <p:spPr>
          <a:xfrm>
            <a:off x="5454165" y="3295466"/>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3</a:t>
            </a:r>
            <a:endParaRPr lang="zh-CN" altLang="en-US" sz="3600" dirty="0">
              <a:cs typeface="+mn-ea"/>
              <a:sym typeface="+mn-lt"/>
            </a:endParaRPr>
          </a:p>
        </p:txBody>
      </p:sp>
      <p:grpSp>
        <p:nvGrpSpPr>
          <p:cNvPr id="6" name="组合 5"/>
          <p:cNvGrpSpPr/>
          <p:nvPr/>
        </p:nvGrpSpPr>
        <p:grpSpPr>
          <a:xfrm>
            <a:off x="6335797" y="3295466"/>
            <a:ext cx="3742467" cy="511238"/>
            <a:chOff x="6339097" y="3296031"/>
            <a:chExt cx="3744416" cy="511504"/>
          </a:xfrm>
        </p:grpSpPr>
        <p:sp>
          <p:nvSpPr>
            <p:cNvPr id="25" name="圆角矩形 24"/>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7" name="矩形 36"/>
            <p:cNvSpPr/>
            <p:nvPr/>
          </p:nvSpPr>
          <p:spPr>
            <a:xfrm>
              <a:off x="6723349" y="3336319"/>
              <a:ext cx="2736304" cy="428213"/>
            </a:xfrm>
            <a:prstGeom prst="rect">
              <a:avLst/>
            </a:prstGeom>
          </p:spPr>
          <p:txBody>
            <a:bodyPr wrap="square" lIns="121896" tIns="60948" rIns="121896" bIns="60948">
              <a:spAutoFit/>
            </a:bodyPr>
            <a:lstStyle/>
            <a:p>
              <a:pPr>
                <a:defRPr/>
              </a:pPr>
              <a:r>
                <a:rPr lang="zh-CN" altLang="zh-CN" sz="2000" b="1" kern="100" dirty="0">
                  <a:solidFill>
                    <a:schemeClr val="bg1"/>
                  </a:solidFill>
                  <a:cs typeface="+mn-ea"/>
                  <a:sym typeface="+mn-lt"/>
                </a:rPr>
                <a:t>行业参考架构</a:t>
              </a:r>
              <a:endParaRPr lang="zh-CN" altLang="zh-CN" sz="2000" b="1" kern="100" dirty="0">
                <a:solidFill>
                  <a:schemeClr val="bg1"/>
                </a:solidFill>
                <a:cs typeface="+mn-ea"/>
                <a:sym typeface="+mn-lt"/>
              </a:endParaRPr>
            </a:p>
          </p:txBody>
        </p:sp>
      </p:grpSp>
      <p:sp>
        <p:nvSpPr>
          <p:cNvPr id="38" name="圆角矩形 37"/>
          <p:cNvSpPr/>
          <p:nvPr/>
        </p:nvSpPr>
        <p:spPr>
          <a:xfrm>
            <a:off x="5454165" y="4179877"/>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4</a:t>
            </a:r>
            <a:endParaRPr lang="zh-CN" altLang="en-US" sz="3600" dirty="0">
              <a:cs typeface="+mn-ea"/>
              <a:sym typeface="+mn-lt"/>
            </a:endParaRPr>
          </a:p>
        </p:txBody>
      </p:sp>
      <p:grpSp>
        <p:nvGrpSpPr>
          <p:cNvPr id="7" name="组合 6"/>
          <p:cNvGrpSpPr/>
          <p:nvPr/>
        </p:nvGrpSpPr>
        <p:grpSpPr>
          <a:xfrm>
            <a:off x="6335797" y="4179877"/>
            <a:ext cx="3742467" cy="511238"/>
            <a:chOff x="6339097" y="4180903"/>
            <a:chExt cx="3744416" cy="511504"/>
          </a:xfrm>
        </p:grpSpPr>
        <p:sp>
          <p:nvSpPr>
            <p:cNvPr id="21" name="圆角矩形 2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39" name="矩形 38"/>
            <p:cNvSpPr/>
            <p:nvPr/>
          </p:nvSpPr>
          <p:spPr>
            <a:xfrm>
              <a:off x="6723349" y="4221882"/>
              <a:ext cx="273630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边缘计算</a:t>
              </a:r>
              <a:r>
                <a:rPr lang="zh-CN" altLang="en-US" sz="2000" b="1" kern="100" dirty="0">
                  <a:solidFill>
                    <a:schemeClr val="bg1"/>
                  </a:solidFill>
                  <a:cs typeface="+mn-ea"/>
                  <a:sym typeface="+mn-lt"/>
                </a:rPr>
                <a:t>应用</a:t>
              </a:r>
              <a:endParaRPr lang="zh-CN" altLang="en-US" sz="2000" b="1" kern="100" dirty="0">
                <a:solidFill>
                  <a:schemeClr val="bg1"/>
                </a:solidFill>
                <a:cs typeface="+mn-ea"/>
                <a:sym typeface="+mn-lt"/>
              </a:endParaRPr>
            </a:p>
          </p:txBody>
        </p:sp>
      </p:grpSp>
      <p:sp>
        <p:nvSpPr>
          <p:cNvPr id="19" name="圆角矩形 18"/>
          <p:cNvSpPr/>
          <p:nvPr/>
        </p:nvSpPr>
        <p:spPr>
          <a:xfrm>
            <a:off x="5454295" y="5056001"/>
            <a:ext cx="512994" cy="511238"/>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r>
              <a:rPr lang="en-US" altLang="zh-CN" sz="3600" dirty="0">
                <a:cs typeface="+mn-ea"/>
                <a:sym typeface="+mn-lt"/>
              </a:rPr>
              <a:t>5</a:t>
            </a:r>
            <a:endParaRPr lang="zh-CN" altLang="en-US" sz="3600" dirty="0">
              <a:cs typeface="+mn-ea"/>
              <a:sym typeface="+mn-lt"/>
            </a:endParaRPr>
          </a:p>
        </p:txBody>
      </p:sp>
      <p:grpSp>
        <p:nvGrpSpPr>
          <p:cNvPr id="8" name="组合 7"/>
          <p:cNvGrpSpPr/>
          <p:nvPr/>
        </p:nvGrpSpPr>
        <p:grpSpPr>
          <a:xfrm>
            <a:off x="6335797" y="5056001"/>
            <a:ext cx="3742467" cy="511238"/>
            <a:chOff x="6339097" y="5057483"/>
            <a:chExt cx="3744416" cy="511504"/>
          </a:xfrm>
        </p:grpSpPr>
        <p:sp>
          <p:nvSpPr>
            <p:cNvPr id="24" name="圆角矩形 2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zh-CN" altLang="en-US" sz="3600" dirty="0">
                <a:cs typeface="+mn-ea"/>
                <a:sym typeface="+mn-lt"/>
              </a:endParaRPr>
            </a:p>
          </p:txBody>
        </p:sp>
        <p:sp>
          <p:nvSpPr>
            <p:cNvPr id="20" name="矩形 19"/>
            <p:cNvSpPr/>
            <p:nvPr/>
          </p:nvSpPr>
          <p:spPr>
            <a:xfrm>
              <a:off x="6723479" y="5085978"/>
              <a:ext cx="2736174" cy="428213"/>
            </a:xfrm>
            <a:prstGeom prst="rect">
              <a:avLst/>
            </a:prstGeom>
          </p:spPr>
          <p:txBody>
            <a:bodyPr wrap="square" lIns="121896" tIns="60948" rIns="121896" bIns="60948">
              <a:spAutoFit/>
            </a:bodyPr>
            <a:lstStyle/>
            <a:p>
              <a:pPr>
                <a:defRPr/>
              </a:pPr>
              <a:r>
                <a:rPr lang="zh-CN" altLang="en-US" sz="2000" b="1" kern="100" dirty="0">
                  <a:solidFill>
                    <a:schemeClr val="bg1"/>
                  </a:solidFill>
                  <a:cs typeface="+mn-ea"/>
                  <a:sym typeface="+mn-lt"/>
                </a:rPr>
                <a:t>现状与未来</a:t>
              </a:r>
              <a:endParaRPr lang="zh-CN" altLang="en-US" sz="2000" b="1" kern="100" dirty="0">
                <a:solidFill>
                  <a:schemeClr val="bg1"/>
                </a:solidFill>
                <a:cs typeface="+mn-ea"/>
                <a:sym typeface="+mn-lt"/>
              </a:endParaRPr>
            </a:p>
          </p:txBody>
        </p:sp>
      </p:grpSp>
      <p:sp>
        <p:nvSpPr>
          <p:cNvPr id="22" name="TextBox 21"/>
          <p:cNvSpPr txBox="1"/>
          <p:nvPr/>
        </p:nvSpPr>
        <p:spPr>
          <a:xfrm>
            <a:off x="194418" y="2219562"/>
            <a:ext cx="2806850" cy="1351280"/>
          </a:xfrm>
          <a:prstGeom prst="rect">
            <a:avLst/>
          </a:prstGeom>
          <a:noFill/>
        </p:spPr>
        <p:txBody>
          <a:bodyPr wrap="square" lIns="121884" tIns="60941" rIns="121884" bIns="60941">
            <a:spAutoFit/>
          </a:bodyPr>
          <a:lstStyle/>
          <a:p>
            <a:pPr algn="r">
              <a:defRPr/>
            </a:pPr>
            <a:r>
              <a:rPr lang="zh-CN" altLang="en-US" sz="4800" b="1" spc="200" dirty="0">
                <a:solidFill>
                  <a:schemeClr val="accent1"/>
                </a:solidFill>
                <a:cs typeface="+mn-ea"/>
                <a:sym typeface="+mn-lt"/>
              </a:rPr>
              <a:t>目录 </a:t>
            </a:r>
            <a:endParaRPr lang="en-US" altLang="zh-CN" sz="4800" b="1" spc="200" dirty="0">
              <a:solidFill>
                <a:schemeClr val="accent1"/>
              </a:solidFill>
              <a:cs typeface="+mn-ea"/>
              <a:sym typeface="+mn-lt"/>
            </a:endParaRPr>
          </a:p>
          <a:p>
            <a:pPr algn="r">
              <a:defRPr/>
            </a:pPr>
            <a:r>
              <a:rPr lang="en-US" altLang="zh-CN" sz="3200" b="1" spc="200" dirty="0">
                <a:solidFill>
                  <a:schemeClr val="accent1"/>
                </a:solidFill>
                <a:cs typeface="+mn-ea"/>
                <a:sym typeface="+mn-lt"/>
              </a:rPr>
              <a:t>CONTENTS</a:t>
            </a:r>
            <a:endParaRPr lang="zh-CN" altLang="en-US" sz="3200" b="1" spc="200" dirty="0">
              <a:solidFill>
                <a:schemeClr val="accent1"/>
              </a:solidFill>
              <a:cs typeface="+mn-ea"/>
              <a:sym typeface="+mn-lt"/>
            </a:endParaRPr>
          </a:p>
        </p:txBody>
      </p:sp>
      <p:sp>
        <p:nvSpPr>
          <p:cNvPr id="2" name="下箭头 1"/>
          <p:cNvSpPr/>
          <p:nvPr/>
        </p:nvSpPr>
        <p:spPr>
          <a:xfrm rot="16200000">
            <a:off x="4276622" y="1506071"/>
            <a:ext cx="575764" cy="67947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ppt_x</p:attrName>
                                        </p:attrNameLst>
                                      </p:cBhvr>
                                      <p:tavLst>
                                        <p:tav tm="0">
                                          <p:val>
                                            <p:strVal val="#ppt_x"/>
                                          </p:val>
                                        </p:tav>
                                        <p:tav tm="100000">
                                          <p:val>
                                            <p:strVal val="#ppt_x"/>
                                          </p:val>
                                        </p:tav>
                                      </p:tavLst>
                                    </p:anim>
                                    <p:anim calcmode="lin" valueType="num">
                                      <p:cBhvr>
                                        <p:cTn id="8" dur="250" fill="hold"/>
                                        <p:tgtEl>
                                          <p:spTgt spid="22"/>
                                        </p:tgtEl>
                                        <p:attrNameLst>
                                          <p:attrName>ppt_y</p:attrName>
                                        </p:attrNameLst>
                                      </p:cBhvr>
                                      <p:tavLst>
                                        <p:tav tm="0">
                                          <p:val>
                                            <p:strVal val="#ppt_y-#ppt_h/2"/>
                                          </p:val>
                                        </p:tav>
                                        <p:tav tm="100000">
                                          <p:val>
                                            <p:strVal val="#ppt_y"/>
                                          </p:val>
                                        </p:tav>
                                      </p:tavLst>
                                    </p:anim>
                                    <p:anim calcmode="lin" valueType="num">
                                      <p:cBhvr>
                                        <p:cTn id="9" dur="250" fill="hold"/>
                                        <p:tgtEl>
                                          <p:spTgt spid="22"/>
                                        </p:tgtEl>
                                        <p:attrNameLst>
                                          <p:attrName>ppt_w</p:attrName>
                                        </p:attrNameLst>
                                      </p:cBhvr>
                                      <p:tavLst>
                                        <p:tav tm="0">
                                          <p:val>
                                            <p:strVal val="#ppt_w"/>
                                          </p:val>
                                        </p:tav>
                                        <p:tav tm="100000">
                                          <p:val>
                                            <p:strVal val="#ppt_w"/>
                                          </p:val>
                                        </p:tav>
                                      </p:tavLst>
                                    </p:anim>
                                    <p:anim calcmode="lin" valueType="num">
                                      <p:cBhvr>
                                        <p:cTn id="10" dur="250" fill="hold"/>
                                        <p:tgtEl>
                                          <p:spTgt spid="22"/>
                                        </p:tgtEl>
                                        <p:attrNameLst>
                                          <p:attrName>ppt_h</p:attrName>
                                        </p:attrNameLst>
                                      </p:cBhvr>
                                      <p:tavLst>
                                        <p:tav tm="0">
                                          <p:val>
                                            <p:fltVal val="0"/>
                                          </p:val>
                                        </p:tav>
                                        <p:tav tm="100000">
                                          <p:val>
                                            <p:strVal val="#ppt_h"/>
                                          </p:val>
                                        </p:tav>
                                      </p:tavLst>
                                    </p:anim>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31"/>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33"/>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6"/>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38"/>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56" presetClass="path" presetSubtype="0" accel="50000" decel="50000" fill="hold" grpId="1" nodeType="withEffect">
                                  <p:stCondLst>
                                    <p:cond delay="750"/>
                                  </p:stCondLst>
                                  <p:childTnLst>
                                    <p:animMotion origin="layout" path="M -0.03737 0.04121 L -6.25E-7 -4.44444E-6 " pathEditMode="relative" rAng="0" ptsTypes="AA">
                                      <p:cBhvr>
                                        <p:cTn id="48" dur="700" fill="hold"/>
                                        <p:tgtEl>
                                          <p:spTgt spid="19"/>
                                        </p:tgtEl>
                                        <p:attrNameLst>
                                          <p:attrName>ppt_x</p:attrName>
                                          <p:attrName>ppt_y</p:attrName>
                                        </p:attrNameLst>
                                      </p:cBhvr>
                                      <p:rCtr x="1862" y="-2060"/>
                                    </p:animMotion>
                                  </p:childTnLst>
                                </p:cTn>
                              </p:par>
                              <p:par>
                                <p:cTn id="49" presetID="22" presetClass="entr" presetSubtype="8" fill="hold" nodeType="withEffect">
                                  <p:stCondLst>
                                    <p:cond delay="125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p:stCondLst>
                              <p:cond delay="2250"/>
                            </p:stCondLst>
                            <p:childTnLst>
                              <p:par>
                                <p:cTn id="53" presetID="2" presetClass="entr" presetSubtype="8"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par>
                          <p:cTn id="57" fill="hold">
                            <p:stCondLst>
                              <p:cond delay="2750"/>
                            </p:stCondLst>
                            <p:childTnLst>
                              <p:par>
                                <p:cTn id="58" presetID="26" presetClass="emph" presetSubtype="0" fill="hold" grpId="2" nodeType="afterEffect">
                                  <p:stCondLst>
                                    <p:cond delay="0"/>
                                  </p:stCondLst>
                                  <p:childTnLst>
                                    <p:animEffect transition="out" filter="fade">
                                      <p:cBhvr>
                                        <p:cTn id="59" dur="500" tmFilter="0, 0; .2, .5; .8, .5; 1, 0"/>
                                        <p:tgtEl>
                                          <p:spTgt spid="31"/>
                                        </p:tgtEl>
                                      </p:cBhvr>
                                    </p:animEffect>
                                    <p:animScale>
                                      <p:cBhvr>
                                        <p:cTn id="60" dur="250" autoRev="1" fill="hold"/>
                                        <p:tgtEl>
                                          <p:spTgt spid="31"/>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4"/>
                                        </p:tgtEl>
                                      </p:cBhvr>
                                    </p:animEffect>
                                    <p:animScale>
                                      <p:cBhvr>
                                        <p:cTn id="6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1" grpId="1" bldLvl="0" animBg="1"/>
      <p:bldP spid="31" grpId="2" bldLvl="0" animBg="1"/>
      <p:bldP spid="33" grpId="0" bldLvl="0" animBg="1"/>
      <p:bldP spid="33" grpId="1" bldLvl="0" animBg="1"/>
      <p:bldP spid="36" grpId="0" bldLvl="0" animBg="1"/>
      <p:bldP spid="36" grpId="1" bldLvl="0" animBg="1"/>
      <p:bldP spid="38" grpId="0" bldLvl="0" animBg="1"/>
      <p:bldP spid="38" grpId="1" bldLvl="0" animBg="1"/>
      <p:bldP spid="19" grpId="0" bldLvl="0" animBg="1"/>
      <p:bldP spid="19" grpId="1" bldLvl="0" animBg="1"/>
      <p:bldP spid="22" grpId="0"/>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4956" y="472842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704956" y="208978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57672" y="183750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48152" y="456816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70220" y="225690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1.1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08529" y="499624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1.3</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14278" y="219735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什么是边缘计算</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45783" y="480617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边缘计算的优势</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14" name="圆角矩形 18"/>
          <p:cNvSpPr/>
          <p:nvPr/>
        </p:nvSpPr>
        <p:spPr>
          <a:xfrm>
            <a:off x="2706226" y="3486148"/>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cs typeface="+mn-ea"/>
              <a:sym typeface="+mn-lt"/>
            </a:endParaRPr>
          </a:p>
        </p:txBody>
      </p:sp>
      <p:grpSp>
        <p:nvGrpSpPr>
          <p:cNvPr id="15" name="Group 5"/>
          <p:cNvGrpSpPr/>
          <p:nvPr/>
        </p:nvGrpSpPr>
        <p:grpSpPr bwMode="auto">
          <a:xfrm>
            <a:off x="1858942" y="3233867"/>
            <a:ext cx="1237605" cy="1236018"/>
            <a:chOff x="802" y="845"/>
            <a:chExt cx="827" cy="826"/>
          </a:xfrm>
        </p:grpSpPr>
        <p:sp>
          <p:nvSpPr>
            <p:cNvPr id="1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2400">
                <a:cs typeface="+mn-ea"/>
                <a:sym typeface="+mn-lt"/>
              </a:endParaRPr>
            </a:p>
          </p:txBody>
        </p:sp>
        <p:sp>
          <p:nvSpPr>
            <p:cNvPr id="38"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2400">
                <a:cs typeface="+mn-ea"/>
                <a:sym typeface="+mn-lt"/>
              </a:endParaRPr>
            </a:p>
          </p:txBody>
        </p:sp>
        <p:sp>
          <p:nvSpPr>
            <p:cNvPr id="39"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2400">
                <a:cs typeface="+mn-ea"/>
                <a:sym typeface="+mn-lt"/>
              </a:endParaRPr>
            </a:p>
          </p:txBody>
        </p:sp>
      </p:grpSp>
      <p:sp>
        <p:nvSpPr>
          <p:cNvPr id="40" name="TextBox 69"/>
          <p:cNvSpPr txBox="1"/>
          <p:nvPr/>
        </p:nvSpPr>
        <p:spPr>
          <a:xfrm>
            <a:off x="1871490" y="3653267"/>
            <a:ext cx="1213805" cy="398780"/>
          </a:xfrm>
          <a:prstGeom prst="rect">
            <a:avLst/>
          </a:prstGeom>
          <a:noFill/>
        </p:spPr>
        <p:txBody>
          <a:bodyPr>
            <a:spAutoFit/>
          </a:bodyPr>
          <a:p>
            <a:pPr algn="ctr">
              <a:defRPr/>
            </a:pPr>
            <a:r>
              <a:rPr lang="en-US" altLang="zh-CN" sz="2000" b="1" dirty="0">
                <a:solidFill>
                  <a:schemeClr val="tx1">
                    <a:lumMod val="85000"/>
                    <a:lumOff val="15000"/>
                  </a:schemeClr>
                </a:solidFill>
                <a:cs typeface="+mn-ea"/>
                <a:sym typeface="+mn-lt"/>
              </a:rPr>
              <a:t>1.2</a:t>
            </a:r>
            <a:endParaRPr lang="en-US" altLang="zh-CN" sz="2000" b="1" dirty="0">
              <a:solidFill>
                <a:schemeClr val="tx1">
                  <a:lumMod val="85000"/>
                  <a:lumOff val="15000"/>
                </a:schemeClr>
              </a:solidFill>
              <a:cs typeface="+mn-ea"/>
              <a:sym typeface="+mn-lt"/>
            </a:endParaRPr>
          </a:p>
        </p:txBody>
      </p:sp>
      <p:sp>
        <p:nvSpPr>
          <p:cNvPr id="41" name="TextBox 73"/>
          <p:cNvSpPr txBox="1"/>
          <p:nvPr/>
        </p:nvSpPr>
        <p:spPr>
          <a:xfrm>
            <a:off x="3215548" y="3593719"/>
            <a:ext cx="7144792" cy="570865"/>
          </a:xfrm>
          <a:prstGeom prst="rect">
            <a:avLst/>
          </a:prstGeom>
          <a:noFill/>
        </p:spPr>
        <p:txBody>
          <a:bodyPr>
            <a:spAutoFit/>
          </a:bodyPr>
          <a:p>
            <a:pPr>
              <a:lnSpc>
                <a:spcPct val="130000"/>
              </a:lnSpc>
            </a:pPr>
            <a:r>
              <a:rPr lang="zh-CN" altLang="en-US" sz="2400" dirty="0">
                <a:solidFill>
                  <a:schemeClr val="tx1">
                    <a:lumMod val="85000"/>
                    <a:lumOff val="15000"/>
                  </a:schemeClr>
                </a:solidFill>
                <a:cs typeface="+mn-ea"/>
                <a:sym typeface="+mn-lt"/>
              </a:rPr>
              <a:t>为什么需要边缘计算</a:t>
            </a:r>
            <a:endParaRPr lang="zh-CN" altLang="en-US" sz="2400" dirty="0">
              <a:solidFill>
                <a:schemeClr val="tx1">
                  <a:lumMod val="85000"/>
                  <a:lumOff val="15000"/>
                </a:schemeClr>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P spid="14" grpId="0" bldLvl="0" animBg="1"/>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什么是边缘计算</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5200650"/>
          </a:xfrm>
          <a:prstGeom prst="rect">
            <a:avLst/>
          </a:prstGeom>
          <a:noFill/>
        </p:spPr>
        <p:txBody>
          <a:bodyPr wrap="square" rtlCol="0">
            <a:spAutoFit/>
          </a:bodyPr>
          <a:p>
            <a:pPr marL="342900" indent="-342900" algn="l">
              <a:buFont typeface="Arial" panose="020B0604020202020204" pitchFamily="34" charset="0"/>
              <a:buChar char="•"/>
            </a:pPr>
            <a:r>
              <a:rPr sz="2400"/>
              <a:t>美国韦恩州立大学施巍松教授</a:t>
            </a:r>
            <a:r>
              <a:rPr lang="zh-CN" sz="2400"/>
              <a:t>：边缘计算是指在网络边缘执行计算的一种新型计算模型，边缘计算操作的对象包括来自于云服务的下行数据和来自于万物互联服务的上行数据，而边缘计算的边缘是指从数据源到云计算中心路径之间的任意计算和网络资源。</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欧洲电信标准协会（ETSI）</a:t>
            </a:r>
            <a:r>
              <a:rPr lang="zh-CN" sz="2400"/>
              <a:t>：移动边缘计算在移动网络的边缘、无线接入网（RAN）的内部以及移动用户的近处提供了一个IT服务环境以及云计算能力。</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边缘计算产业联盟：边缘计算是在靠近物或数据源头的网络边缘侧，融合网络、计算、存储、应用核心能力的开发平台，就近提供边缘智能服务，满足行业数字在敏捷联接、实时业务、数据优化、应用智能、安全与隐私保护等方面的关键需求。</a:t>
            </a:r>
            <a:endParaRPr lang="zh-CN" sz="20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为什么需要边缘计算</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991235" y="1936750"/>
            <a:ext cx="9342120" cy="2984500"/>
          </a:xfrm>
          <a:prstGeom prst="rect">
            <a:avLst/>
          </a:prstGeom>
          <a:noFill/>
        </p:spPr>
        <p:txBody>
          <a:bodyPr wrap="square" rtlCol="0">
            <a:spAutoFit/>
          </a:bodyPr>
          <a:p>
            <a:pPr marL="342900" indent="-342900" algn="l">
              <a:buFont typeface="Arial" panose="020B0604020202020204" pitchFamily="34" charset="0"/>
              <a:buChar char="•"/>
            </a:pPr>
            <a:r>
              <a:rPr sz="2400"/>
              <a:t>云服务的推动</a:t>
            </a:r>
            <a:r>
              <a:rPr lang="zh-CN" sz="2400"/>
              <a:t>：将海量的数据传送到云中心成了一个难题。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sz="2400"/>
              <a:t>物联网的推动</a:t>
            </a:r>
            <a:r>
              <a:rPr lang="zh-CN" sz="2400"/>
              <a:t>：传统的云计算模型并不能及时有效的处理所有数据。</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终端设备的角色转变：智能手机让终端设备也有了生产数据的能力。</a:t>
            </a:r>
            <a:endParaRPr lang="zh-CN" sz="24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边缘计算的优势</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边缘计算概述</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1</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26160" y="1751965"/>
            <a:ext cx="9342120" cy="4461510"/>
          </a:xfrm>
          <a:prstGeom prst="rect">
            <a:avLst/>
          </a:prstGeom>
          <a:noFill/>
        </p:spPr>
        <p:txBody>
          <a:bodyPr wrap="square" rtlCol="0">
            <a:spAutoFit/>
          </a:bodyPr>
          <a:p>
            <a:pPr marL="342900" indent="-342900" algn="l">
              <a:buFont typeface="Arial" panose="020B0604020202020204" pitchFamily="34" charset="0"/>
              <a:buChar char="•"/>
            </a:pPr>
            <a:r>
              <a:rPr sz="2400"/>
              <a:t>实时数据处理和分析</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sz="2400"/>
              <a:t>安全性高</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提升数据安全性</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可扩展性</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位置感知</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低流量</a:t>
            </a:r>
            <a:endParaRPr lang="zh-CN" sz="2400"/>
          </a:p>
          <a:p>
            <a:pPr algn="l"/>
            <a:endParaRPr lang="zh-CN" sz="20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4956" y="4728421"/>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9" name="圆角矩形 18"/>
          <p:cNvSpPr/>
          <p:nvPr/>
        </p:nvSpPr>
        <p:spPr>
          <a:xfrm>
            <a:off x="2704956" y="208978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grpSp>
        <p:nvGrpSpPr>
          <p:cNvPr id="20" name="Group 5"/>
          <p:cNvGrpSpPr/>
          <p:nvPr/>
        </p:nvGrpSpPr>
        <p:grpSpPr bwMode="auto">
          <a:xfrm>
            <a:off x="1857672" y="1837502"/>
            <a:ext cx="1237605" cy="1236018"/>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2400">
                <a:cs typeface="+mn-ea"/>
                <a:sym typeface="+mn-lt"/>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grpSp>
        <p:nvGrpSpPr>
          <p:cNvPr id="28" name="Group 19"/>
          <p:cNvGrpSpPr/>
          <p:nvPr/>
        </p:nvGrpSpPr>
        <p:grpSpPr bwMode="auto">
          <a:xfrm>
            <a:off x="1848152" y="4568167"/>
            <a:ext cx="1237605" cy="1236019"/>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2400">
                <a:cs typeface="+mn-ea"/>
                <a:sym typeface="+mn-lt"/>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cs typeface="+mn-ea"/>
                <a:sym typeface="+mn-lt"/>
              </a:endParaRPr>
            </a:p>
          </p:txBody>
        </p:sp>
      </p:grpSp>
      <p:sp>
        <p:nvSpPr>
          <p:cNvPr id="32" name="TextBox 69"/>
          <p:cNvSpPr txBox="1"/>
          <p:nvPr/>
        </p:nvSpPr>
        <p:spPr>
          <a:xfrm>
            <a:off x="1870220" y="2256902"/>
            <a:ext cx="12138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2.1</a:t>
            </a:r>
            <a:endParaRPr lang="en-US" altLang="zh-CN" sz="2000" b="1" dirty="0">
              <a:solidFill>
                <a:schemeClr val="tx1">
                  <a:lumMod val="85000"/>
                  <a:lumOff val="15000"/>
                </a:schemeClr>
              </a:solidFill>
              <a:cs typeface="+mn-ea"/>
              <a:sym typeface="+mn-lt"/>
            </a:endParaRPr>
          </a:p>
        </p:txBody>
      </p:sp>
      <p:sp>
        <p:nvSpPr>
          <p:cNvPr id="34" name="TextBox 71"/>
          <p:cNvSpPr txBox="1"/>
          <p:nvPr/>
        </p:nvSpPr>
        <p:spPr>
          <a:xfrm>
            <a:off x="1907259" y="4978462"/>
            <a:ext cx="1142405" cy="398780"/>
          </a:xfrm>
          <a:prstGeom prst="rect">
            <a:avLst/>
          </a:prstGeom>
          <a:noFill/>
        </p:spPr>
        <p:txBody>
          <a:bodyPr>
            <a:spAutoFit/>
          </a:bodyPr>
          <a:lstStyle/>
          <a:p>
            <a:pPr algn="ctr">
              <a:defRPr/>
            </a:pPr>
            <a:r>
              <a:rPr lang="en-US" altLang="zh-CN" sz="2000" b="1" dirty="0">
                <a:solidFill>
                  <a:schemeClr val="tx1">
                    <a:lumMod val="85000"/>
                    <a:lumOff val="15000"/>
                  </a:schemeClr>
                </a:solidFill>
                <a:cs typeface="+mn-ea"/>
                <a:sym typeface="+mn-lt"/>
              </a:rPr>
              <a:t>2.3</a:t>
            </a:r>
            <a:endParaRPr lang="en-US" altLang="zh-CN" sz="2000" b="1" dirty="0">
              <a:solidFill>
                <a:schemeClr val="tx1">
                  <a:lumMod val="85000"/>
                  <a:lumOff val="15000"/>
                </a:schemeClr>
              </a:solidFill>
              <a:cs typeface="+mn-ea"/>
              <a:sym typeface="+mn-lt"/>
            </a:endParaRPr>
          </a:p>
        </p:txBody>
      </p:sp>
      <p:sp>
        <p:nvSpPr>
          <p:cNvPr id="35" name="TextBox 73"/>
          <p:cNvSpPr txBox="1"/>
          <p:nvPr/>
        </p:nvSpPr>
        <p:spPr>
          <a:xfrm>
            <a:off x="3214278" y="219735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a:t>
            </a:r>
            <a:endParaRPr lang="zh-CN" altLang="en-US" sz="2400" dirty="0">
              <a:solidFill>
                <a:schemeClr val="tx1">
                  <a:lumMod val="85000"/>
                  <a:lumOff val="15000"/>
                </a:schemeClr>
              </a:solidFill>
              <a:cs typeface="+mn-ea"/>
              <a:sym typeface="+mn-lt"/>
            </a:endParaRPr>
          </a:p>
        </p:txBody>
      </p:sp>
      <p:sp>
        <p:nvSpPr>
          <p:cNvPr id="37" name="TextBox 75"/>
          <p:cNvSpPr txBox="1">
            <a:spLocks noChangeArrowheads="1"/>
          </p:cNvSpPr>
          <p:nvPr/>
        </p:nvSpPr>
        <p:spPr bwMode="auto">
          <a:xfrm>
            <a:off x="3245783" y="4806178"/>
            <a:ext cx="7412939"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solidFill>
                  <a:schemeClr val="tx1">
                    <a:lumMod val="85000"/>
                    <a:lumOff val="15000"/>
                  </a:schemeClr>
                </a:solidFill>
                <a:latin typeface="+mn-lt"/>
                <a:ea typeface="+mn-ea"/>
                <a:cs typeface="+mn-ea"/>
                <a:sym typeface="+mn-lt"/>
              </a:rPr>
              <a:t>稳健发展期</a:t>
            </a:r>
            <a:endParaRPr lang="zh-CN" altLang="en-US" sz="2400" dirty="0">
              <a:solidFill>
                <a:schemeClr val="tx1">
                  <a:lumMod val="85000"/>
                  <a:lumOff val="15000"/>
                </a:schemeClr>
              </a:solidFill>
              <a:latin typeface="+mn-lt"/>
              <a:ea typeface="+mn-ea"/>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14" name="圆角矩形 18"/>
          <p:cNvSpPr/>
          <p:nvPr/>
        </p:nvSpPr>
        <p:spPr>
          <a:xfrm>
            <a:off x="2706226" y="3486148"/>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cs typeface="+mn-ea"/>
              <a:sym typeface="+mn-lt"/>
            </a:endParaRPr>
          </a:p>
        </p:txBody>
      </p:sp>
      <p:grpSp>
        <p:nvGrpSpPr>
          <p:cNvPr id="15" name="Group 5"/>
          <p:cNvGrpSpPr/>
          <p:nvPr/>
        </p:nvGrpSpPr>
        <p:grpSpPr bwMode="auto">
          <a:xfrm>
            <a:off x="1858942" y="3233867"/>
            <a:ext cx="1237605" cy="1236018"/>
            <a:chOff x="802" y="845"/>
            <a:chExt cx="827" cy="826"/>
          </a:xfrm>
        </p:grpSpPr>
        <p:sp>
          <p:nvSpPr>
            <p:cNvPr id="1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p>
              <a:endParaRPr lang="zh-CN" altLang="en-US" sz="2400">
                <a:cs typeface="+mn-ea"/>
                <a:sym typeface="+mn-lt"/>
              </a:endParaRPr>
            </a:p>
          </p:txBody>
        </p:sp>
        <p:sp>
          <p:nvSpPr>
            <p:cNvPr id="38"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p>
              <a:endParaRPr lang="zh-CN" altLang="en-US" sz="2400">
                <a:cs typeface="+mn-ea"/>
                <a:sym typeface="+mn-lt"/>
              </a:endParaRPr>
            </a:p>
          </p:txBody>
        </p:sp>
        <p:sp>
          <p:nvSpPr>
            <p:cNvPr id="39"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p>
              <a:endParaRPr lang="zh-CN" altLang="en-US" sz="2400">
                <a:cs typeface="+mn-ea"/>
                <a:sym typeface="+mn-lt"/>
              </a:endParaRPr>
            </a:p>
          </p:txBody>
        </p:sp>
      </p:grpSp>
      <p:sp>
        <p:nvSpPr>
          <p:cNvPr id="40" name="TextBox 69"/>
          <p:cNvSpPr txBox="1"/>
          <p:nvPr/>
        </p:nvSpPr>
        <p:spPr>
          <a:xfrm>
            <a:off x="1871490" y="3653267"/>
            <a:ext cx="1213805" cy="398780"/>
          </a:xfrm>
          <a:prstGeom prst="rect">
            <a:avLst/>
          </a:prstGeom>
          <a:noFill/>
        </p:spPr>
        <p:txBody>
          <a:bodyPr>
            <a:spAutoFit/>
          </a:bodyPr>
          <a:p>
            <a:pPr algn="ctr">
              <a:defRPr/>
            </a:pPr>
            <a:r>
              <a:rPr lang="en-US" altLang="zh-CN" sz="2000" b="1" dirty="0">
                <a:solidFill>
                  <a:schemeClr val="tx1">
                    <a:lumMod val="85000"/>
                    <a:lumOff val="15000"/>
                  </a:schemeClr>
                </a:solidFill>
                <a:cs typeface="+mn-ea"/>
                <a:sym typeface="+mn-lt"/>
              </a:rPr>
              <a:t>2.2</a:t>
            </a:r>
            <a:endParaRPr lang="en-US" altLang="zh-CN" sz="2000" b="1" dirty="0">
              <a:solidFill>
                <a:schemeClr val="tx1">
                  <a:lumMod val="85000"/>
                  <a:lumOff val="15000"/>
                </a:schemeClr>
              </a:solidFill>
              <a:cs typeface="+mn-ea"/>
              <a:sym typeface="+mn-lt"/>
            </a:endParaRPr>
          </a:p>
        </p:txBody>
      </p:sp>
      <p:sp>
        <p:nvSpPr>
          <p:cNvPr id="41" name="TextBox 73"/>
          <p:cNvSpPr txBox="1"/>
          <p:nvPr/>
        </p:nvSpPr>
        <p:spPr>
          <a:xfrm>
            <a:off x="3215548" y="3593719"/>
            <a:ext cx="7144792" cy="570865"/>
          </a:xfrm>
          <a:prstGeom prst="rect">
            <a:avLst/>
          </a:prstGeom>
          <a:noFill/>
        </p:spPr>
        <p:txBody>
          <a:bodyPr>
            <a:spAutoFit/>
          </a:bodyPr>
          <a:p>
            <a:pPr>
              <a:lnSpc>
                <a:spcPct val="130000"/>
              </a:lnSpc>
            </a:pPr>
            <a:r>
              <a:rPr lang="zh-CN" altLang="en-US" sz="2400" dirty="0">
                <a:solidFill>
                  <a:schemeClr val="tx1">
                    <a:lumMod val="85000"/>
                    <a:lumOff val="15000"/>
                  </a:schemeClr>
                </a:solidFill>
                <a:cs typeface="+mn-ea"/>
                <a:sym typeface="+mn-lt"/>
              </a:rPr>
              <a:t>快速增长期</a:t>
            </a:r>
            <a:endParaRPr lang="zh-CN" altLang="en-US" sz="2400" dirty="0">
              <a:solidFill>
                <a:schemeClr val="tx1">
                  <a:lumMod val="85000"/>
                  <a:lumOff val="15000"/>
                </a:schemeClr>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0-#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2" grpId="0"/>
      <p:bldP spid="34" grpId="0"/>
      <p:bldP spid="35" grpId="0"/>
      <p:bldP spid="37" grpId="0"/>
      <p:bldP spid="14" grpId="0" bldLvl="0" animBg="1"/>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73"/>
          <p:cNvSpPr txBox="1"/>
          <p:nvPr/>
        </p:nvSpPr>
        <p:spPr>
          <a:xfrm>
            <a:off x="786038" y="744474"/>
            <a:ext cx="7144792" cy="570865"/>
          </a:xfrm>
          <a:prstGeom prst="rect">
            <a:avLst/>
          </a:prstGeom>
          <a:noFill/>
        </p:spPr>
        <p:txBody>
          <a:bodyPr>
            <a:spAutoFit/>
          </a:bodyPr>
          <a:lstStyle/>
          <a:p>
            <a:pPr>
              <a:lnSpc>
                <a:spcPct val="130000"/>
              </a:lnSpc>
            </a:pPr>
            <a:r>
              <a:rPr lang="zh-CN" altLang="en-US" sz="2400" dirty="0">
                <a:solidFill>
                  <a:schemeClr val="tx1">
                    <a:lumMod val="85000"/>
                    <a:lumOff val="15000"/>
                  </a:schemeClr>
                </a:solidFill>
                <a:cs typeface="+mn-ea"/>
                <a:sym typeface="+mn-lt"/>
              </a:rPr>
              <a:t>技术储备期（2015年以前）</a:t>
            </a:r>
            <a:endParaRPr lang="zh-CN" altLang="en-US" sz="2400" dirty="0">
              <a:solidFill>
                <a:schemeClr val="tx1">
                  <a:lumMod val="85000"/>
                  <a:lumOff val="15000"/>
                </a:schemeClr>
              </a:solidFill>
              <a:cs typeface="+mn-ea"/>
              <a:sym typeface="+mn-lt"/>
            </a:endParaRPr>
          </a:p>
        </p:txBody>
      </p:sp>
      <p:sp>
        <p:nvSpPr>
          <p:cNvPr id="3" name="文本框 2"/>
          <p:cNvSpPr txBox="1"/>
          <p:nvPr/>
        </p:nvSpPr>
        <p:spPr>
          <a:xfrm>
            <a:off x="1213674" y="171332"/>
            <a:ext cx="3287240" cy="521970"/>
          </a:xfrm>
          <a:prstGeom prst="rect">
            <a:avLst/>
          </a:prstGeom>
          <a:noFill/>
        </p:spPr>
        <p:txBody>
          <a:bodyPr wrap="square" rtlCol="0">
            <a:spAutoFit/>
          </a:bodyPr>
          <a:lstStyle/>
          <a:p>
            <a:pPr algn="l"/>
            <a:r>
              <a:rPr lang="zh-CN" altLang="en-US" sz="2800" b="1" dirty="0">
                <a:solidFill>
                  <a:schemeClr val="tx1">
                    <a:lumMod val="75000"/>
                    <a:lumOff val="25000"/>
                  </a:schemeClr>
                </a:solidFill>
                <a:cs typeface="+mn-ea"/>
                <a:sym typeface="+mn-lt"/>
              </a:rPr>
              <a:t>边缘计算发展</a:t>
            </a:r>
            <a:endParaRPr lang="zh-CN" altLang="en-US" sz="2800" b="1" dirty="0">
              <a:solidFill>
                <a:schemeClr val="tx1">
                  <a:lumMod val="75000"/>
                  <a:lumOff val="25000"/>
                </a:schemeClr>
              </a:solidFill>
              <a:cs typeface="+mn-ea"/>
              <a:sym typeface="+mn-lt"/>
            </a:endParaRPr>
          </a:p>
        </p:txBody>
      </p:sp>
      <p:sp>
        <p:nvSpPr>
          <p:cNvPr id="4" name="TextBox 24"/>
          <p:cNvSpPr txBox="1"/>
          <p:nvPr userDrawn="1"/>
        </p:nvSpPr>
        <p:spPr>
          <a:xfrm>
            <a:off x="76768" y="69779"/>
            <a:ext cx="1701001" cy="674370"/>
          </a:xfrm>
          <a:prstGeom prst="rect">
            <a:avLst/>
          </a:prstGeom>
          <a:noFill/>
        </p:spPr>
        <p:txBody>
          <a:bodyPr wrap="square" lIns="121899" tIns="60949" rIns="121899" bIns="60949" rtlCol="0">
            <a:spAutoFit/>
          </a:bodyPr>
          <a:p>
            <a:pPr algn="ctr"/>
            <a:r>
              <a:rPr lang="en-US" altLang="zh-CN" sz="3600" b="1" spc="-150" dirty="0">
                <a:solidFill>
                  <a:schemeClr val="accent1"/>
                </a:solidFill>
                <a:effectLst/>
                <a:latin typeface="Arial Black" panose="020B0A04020102020204" pitchFamily="34" charset="0"/>
                <a:ea typeface="微软雅黑" panose="020B0503020204020204" pitchFamily="34" charset="-122"/>
              </a:rPr>
              <a:t>2</a:t>
            </a:r>
            <a:endParaRPr lang="en-US" altLang="zh-CN" sz="3600" b="1" spc="-150" dirty="0">
              <a:solidFill>
                <a:schemeClr val="accent1"/>
              </a:solidFill>
              <a:effectLst/>
              <a:latin typeface="Arial Black" panose="020B0A04020102020204" pitchFamily="34" charset="0"/>
              <a:ea typeface="微软雅黑" panose="020B0503020204020204" pitchFamily="34" charset="-122"/>
            </a:endParaRPr>
          </a:p>
        </p:txBody>
      </p:sp>
      <p:sp>
        <p:nvSpPr>
          <p:cNvPr id="2" name="Text Box 1"/>
          <p:cNvSpPr txBox="1"/>
          <p:nvPr/>
        </p:nvSpPr>
        <p:spPr>
          <a:xfrm>
            <a:off x="1079500" y="1486535"/>
            <a:ext cx="9606915" cy="4154170"/>
          </a:xfrm>
          <a:prstGeom prst="rect">
            <a:avLst/>
          </a:prstGeom>
          <a:noFill/>
        </p:spPr>
        <p:txBody>
          <a:bodyPr wrap="square" rtlCol="0">
            <a:spAutoFit/>
          </a:bodyPr>
          <a:p>
            <a:pPr marL="342900" indent="-342900" algn="l">
              <a:buFont typeface="Arial" panose="020B0604020202020204" pitchFamily="34" charset="0"/>
              <a:buChar char="•"/>
            </a:pPr>
            <a:r>
              <a:rPr sz="2400"/>
              <a:t>1998年Akamai公司提出的内容分发网络( content delivery network，CDN)</a:t>
            </a:r>
            <a:endParaRPr sz="2400"/>
          </a:p>
          <a:p>
            <a:pPr marL="342900" indent="-342900" algn="l">
              <a:buFont typeface="Arial" panose="020B0604020202020204" pitchFamily="34" charset="0"/>
              <a:buChar char="•"/>
            </a:pPr>
            <a:endParaRPr sz="2400"/>
          </a:p>
          <a:p>
            <a:pPr marL="342900" indent="-342900" algn="l">
              <a:buFont typeface="Arial" panose="020B0604020202020204" pitchFamily="34" charset="0"/>
              <a:buChar char="•"/>
            </a:pPr>
            <a:r>
              <a:rPr sz="2400"/>
              <a:t>2005年美国韦恩州立大学施巍松教授的团队提出功能缓存的概念</a:t>
            </a:r>
            <a:endParaRPr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2009年Satyanarayanan等人提出了Cloudlet的概念</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sym typeface="+mn-ea"/>
              </a:rPr>
              <a:t>2012年</a:t>
            </a:r>
            <a:r>
              <a:rPr lang="zh-CN" sz="2400"/>
              <a:t>思科公司提出了雾计算</a:t>
            </a:r>
            <a:endParaRPr lang="zh-CN" sz="2400"/>
          </a:p>
          <a:p>
            <a:pPr marL="342900" indent="-342900" algn="l">
              <a:buFont typeface="Arial" panose="020B0604020202020204" pitchFamily="34" charset="0"/>
              <a:buChar char="•"/>
            </a:pPr>
            <a:endParaRPr lang="zh-CN" sz="2400"/>
          </a:p>
          <a:p>
            <a:pPr marL="342900" indent="-342900" algn="l">
              <a:buFont typeface="Arial" panose="020B0604020202020204" pitchFamily="34" charset="0"/>
              <a:buChar char="•"/>
            </a:pPr>
            <a:r>
              <a:rPr lang="zh-CN" sz="2400"/>
              <a:t>2013年，美国太平洋西北国家实验室的Ryan LaMothe在内部报告中</a:t>
            </a:r>
            <a:r>
              <a:rPr lang="zh-CN" sz="2400">
                <a:sym typeface="+mn-ea"/>
              </a:rPr>
              <a:t>首次</a:t>
            </a:r>
            <a:r>
              <a:rPr lang="zh-CN" sz="2400"/>
              <a:t>提出“edge computing”一词</a:t>
            </a:r>
            <a:endParaRPr lang="zh-CN"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p="http://schemas.openxmlformats.org/presentationml/2006/main">
  <p:tag name="COMMONDATA" val="eyJoZGlkIjoiOTkxNzQyN2FlNTFiMWZmOTY2MTg2YTk0ZTQ2ODVlMDYifQ=="/>
</p:tagLst>
</file>

<file path=ppt/theme/theme1.xml><?xml version="1.0" encoding="utf-8"?>
<a:theme xmlns:a="http://schemas.openxmlformats.org/drawingml/2006/main" name="2号智享学堂（微信号：eclass2-IAB）">
  <a:themeElements>
    <a:clrScheme name="自定义 16">
      <a:dk1>
        <a:sysClr val="windowText" lastClr="000000"/>
      </a:dk1>
      <a:lt1>
        <a:sysClr val="window" lastClr="FFFFFF"/>
      </a:lt1>
      <a:dk2>
        <a:srgbClr val="455F51"/>
      </a:dk2>
      <a:lt2>
        <a:srgbClr val="E3DED1"/>
      </a:lt2>
      <a:accent1>
        <a:srgbClr val="669900"/>
      </a:accent1>
      <a:accent2>
        <a:srgbClr val="FFC000"/>
      </a:accent2>
      <a:accent3>
        <a:srgbClr val="C0CF3A"/>
      </a:accent3>
      <a:accent4>
        <a:srgbClr val="029676"/>
      </a:accent4>
      <a:accent5>
        <a:srgbClr val="4AB5C4"/>
      </a:accent5>
      <a:accent6>
        <a:srgbClr val="0989B1"/>
      </a:accent6>
      <a:hlink>
        <a:srgbClr val="6B9F25"/>
      </a:hlink>
      <a:folHlink>
        <a:srgbClr val="BA690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WPS 演示</Application>
  <PresentationFormat>宽屏</PresentationFormat>
  <Paragraphs>234</Paragraphs>
  <Slides>18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仿宋_GB2312</vt:lpstr>
      <vt:lpstr>仿宋</vt:lpstr>
      <vt:lpstr>Arial Black</vt:lpstr>
      <vt:lpstr>Arial Unicode MS</vt:lpstr>
      <vt:lpstr>Calibri</vt:lpstr>
      <vt:lpstr>2号智享学堂（微信号：eclass2-IAB）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https://www.th2class.com/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中大通用PPT模板</dc:title>
  <dc:creator>2号智享学堂</dc:creator>
  <cp:keywords>2号智享学堂</cp:keywords>
  <dc:description>欢迎关注公众号：2号智享学堂（微信号：eclass2-IAB）
https://www.th2class.com/</dc:description>
  <cp:lastModifiedBy>yippy</cp:lastModifiedBy>
  <cp:revision>179</cp:revision>
  <dcterms:created xsi:type="dcterms:W3CDTF">2022-05-24T07:40:00Z</dcterms:created>
  <dcterms:modified xsi:type="dcterms:W3CDTF">2022-06-10T15:39:51Z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7D35F9FD642C47B68088D63AE0629CDE</vt:lpwstr>
  </property>
</Properties>
</file>