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36" r:id="rId3"/>
    <p:sldId id="3741" r:id="rId4"/>
    <p:sldId id="3740" r:id="rId5"/>
    <p:sldId id="3742" r:id="rId6"/>
    <p:sldId id="3744" r:id="rId7"/>
    <p:sldId id="3743" r:id="rId8"/>
    <p:sldId id="3745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265" r:id="rId18"/>
    <p:sldId id="2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434"/>
    <a:srgbClr val="FF9900"/>
    <a:srgbClr val="4472C4"/>
    <a:srgbClr val="F89C32"/>
    <a:srgbClr val="7FA30D"/>
    <a:srgbClr val="FBB100"/>
    <a:srgbClr val="FB5303"/>
    <a:srgbClr val="F2E5E3"/>
    <a:srgbClr val="254075"/>
    <a:srgbClr val="FFB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Vinicius de Souza Santos" userId="9ffc34cf-b5ec-40fb-b43d-0955f2d0c7e1" providerId="ADAL" clId="{EAC0E84F-F726-45BB-996C-C31C70E34341}"/>
    <pc:docChg chg="modSld">
      <pc:chgData name="Thiago Vinicius de Souza Santos" userId="9ffc34cf-b5ec-40fb-b43d-0955f2d0c7e1" providerId="ADAL" clId="{EAC0E84F-F726-45BB-996C-C31C70E34341}" dt="2022-05-10T22:19:07.956" v="33" actId="108"/>
      <pc:docMkLst>
        <pc:docMk/>
      </pc:docMkLst>
      <pc:sldChg chg="modSp mod">
        <pc:chgData name="Thiago Vinicius de Souza Santos" userId="9ffc34cf-b5ec-40fb-b43d-0955f2d0c7e1" providerId="ADAL" clId="{EAC0E84F-F726-45BB-996C-C31C70E34341}" dt="2022-05-10T22:18:54.555" v="31" actId="108"/>
        <pc:sldMkLst>
          <pc:docMk/>
          <pc:sldMk cId="2265301632" sldId="296"/>
        </pc:sldMkLst>
        <pc:spChg chg="mod">
          <ac:chgData name="Thiago Vinicius de Souza Santos" userId="9ffc34cf-b5ec-40fb-b43d-0955f2d0c7e1" providerId="ADAL" clId="{EAC0E84F-F726-45BB-996C-C31C70E34341}" dt="2022-05-10T22:18:54.555" v="31" actId="108"/>
          <ac:spMkLst>
            <pc:docMk/>
            <pc:sldMk cId="2265301632" sldId="296"/>
            <ac:spMk id="24" creationId="{A11A5693-EE13-4FE4-987F-EB533A205B4F}"/>
          </ac:spMkLst>
        </pc:spChg>
      </pc:sldChg>
      <pc:sldChg chg="modSp mod">
        <pc:chgData name="Thiago Vinicius de Souza Santos" userId="9ffc34cf-b5ec-40fb-b43d-0955f2d0c7e1" providerId="ADAL" clId="{EAC0E84F-F726-45BB-996C-C31C70E34341}" dt="2022-05-10T22:19:07.956" v="33" actId="108"/>
        <pc:sldMkLst>
          <pc:docMk/>
          <pc:sldMk cId="2024212420" sldId="297"/>
        </pc:sldMkLst>
        <pc:spChg chg="mod">
          <ac:chgData name="Thiago Vinicius de Souza Santos" userId="9ffc34cf-b5ec-40fb-b43d-0955f2d0c7e1" providerId="ADAL" clId="{EAC0E84F-F726-45BB-996C-C31C70E34341}" dt="2022-05-10T22:19:07.956" v="33" actId="108"/>
          <ac:spMkLst>
            <pc:docMk/>
            <pc:sldMk cId="2024212420" sldId="297"/>
            <ac:spMk id="24" creationId="{A11A5693-EE13-4FE4-987F-EB533A205B4F}"/>
          </ac:spMkLst>
        </pc:spChg>
        <pc:spChg chg="mod">
          <ac:chgData name="Thiago Vinicius de Souza Santos" userId="9ffc34cf-b5ec-40fb-b43d-0955f2d0c7e1" providerId="ADAL" clId="{EAC0E84F-F726-45BB-996C-C31C70E34341}" dt="2022-05-10T22:18:07.543" v="25" actId="20577"/>
          <ac:spMkLst>
            <pc:docMk/>
            <pc:sldMk cId="2024212420" sldId="297"/>
            <ac:spMk id="25" creationId="{21ED2D5C-EF4C-41D0-8C75-58EEB0FCB4D0}"/>
          </ac:spMkLst>
        </pc:spChg>
        <pc:spChg chg="mod">
          <ac:chgData name="Thiago Vinicius de Souza Santos" userId="9ffc34cf-b5ec-40fb-b43d-0955f2d0c7e1" providerId="ADAL" clId="{EAC0E84F-F726-45BB-996C-C31C70E34341}" dt="2022-05-10T22:19:03.482" v="32" actId="14100"/>
          <ac:spMkLst>
            <pc:docMk/>
            <pc:sldMk cId="2024212420" sldId="297"/>
            <ac:spMk id="28" creationId="{6E001B2D-0322-447F-B896-507065FFE96B}"/>
          </ac:spMkLst>
        </pc:spChg>
      </pc:sldChg>
      <pc:sldChg chg="modSp mod">
        <pc:chgData name="Thiago Vinicius de Souza Santos" userId="9ffc34cf-b5ec-40fb-b43d-0955f2d0c7e1" providerId="ADAL" clId="{EAC0E84F-F726-45BB-996C-C31C70E34341}" dt="2022-05-10T22:18:23.426" v="26" actId="6549"/>
        <pc:sldMkLst>
          <pc:docMk/>
          <pc:sldMk cId="3339071730" sldId="299"/>
        </pc:sldMkLst>
        <pc:spChg chg="mod">
          <ac:chgData name="Thiago Vinicius de Souza Santos" userId="9ffc34cf-b5ec-40fb-b43d-0955f2d0c7e1" providerId="ADAL" clId="{EAC0E84F-F726-45BB-996C-C31C70E34341}" dt="2022-05-10T22:18:23.426" v="26" actId="6549"/>
          <ac:spMkLst>
            <pc:docMk/>
            <pc:sldMk cId="3339071730" sldId="299"/>
            <ac:spMk id="25" creationId="{D7432D7B-E60F-457D-8A31-CAD92885C8DF}"/>
          </ac:spMkLst>
        </pc:spChg>
      </pc:sldChg>
      <pc:sldChg chg="modSp mod">
        <pc:chgData name="Thiago Vinicius de Souza Santos" userId="9ffc34cf-b5ec-40fb-b43d-0955f2d0c7e1" providerId="ADAL" clId="{EAC0E84F-F726-45BB-996C-C31C70E34341}" dt="2022-05-10T22:18:36.060" v="29" actId="20577"/>
        <pc:sldMkLst>
          <pc:docMk/>
          <pc:sldMk cId="399723788" sldId="300"/>
        </pc:sldMkLst>
        <pc:spChg chg="mod">
          <ac:chgData name="Thiago Vinicius de Souza Santos" userId="9ffc34cf-b5ec-40fb-b43d-0955f2d0c7e1" providerId="ADAL" clId="{EAC0E84F-F726-45BB-996C-C31C70E34341}" dt="2022-05-10T22:18:36.060" v="29" actId="20577"/>
          <ac:spMkLst>
            <pc:docMk/>
            <pc:sldMk cId="399723788" sldId="300"/>
            <ac:spMk id="29" creationId="{AD556C25-683A-42BD-97B7-59628213383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45872-A04F-4926-8631-9915F2C0D99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E7F87E79-B655-4601-8A44-39817C1783EF}">
      <dgm:prSet phldrT="[Texto]"/>
      <dgm:spPr/>
      <dgm:t>
        <a:bodyPr/>
        <a:lstStyle/>
        <a:p>
          <a:r>
            <a:rPr lang="pt-BR" dirty="0"/>
            <a:t>CONFIDENCIALIDADE E SIGILO</a:t>
          </a:r>
        </a:p>
      </dgm:t>
    </dgm:pt>
    <dgm:pt modelId="{BA867D5A-AD75-4252-887D-70838F3B9DC9}" type="parTrans" cxnId="{43221A0F-6541-4886-B9D9-A40CCEB94566}">
      <dgm:prSet/>
      <dgm:spPr/>
      <dgm:t>
        <a:bodyPr/>
        <a:lstStyle/>
        <a:p>
          <a:endParaRPr lang="pt-BR"/>
        </a:p>
      </dgm:t>
    </dgm:pt>
    <dgm:pt modelId="{37C44C48-FE70-4C11-A433-8B6B7071B0AD}" type="sibTrans" cxnId="{43221A0F-6541-4886-B9D9-A40CCEB94566}">
      <dgm:prSet/>
      <dgm:spPr/>
      <dgm:t>
        <a:bodyPr/>
        <a:lstStyle/>
        <a:p>
          <a:endParaRPr lang="pt-BR"/>
        </a:p>
      </dgm:t>
    </dgm:pt>
    <dgm:pt modelId="{F8EACE98-41F9-4DFA-BC10-6CF1A6AB3922}">
      <dgm:prSet phldrT="[Texto]"/>
      <dgm:spPr/>
      <dgm:t>
        <a:bodyPr/>
        <a:lstStyle/>
        <a:p>
          <a:r>
            <a:rPr lang="pt-BR" dirty="0"/>
            <a:t>LOGIN DE USUÁRIO E AUTORIZAÇÃO PARA CONSUMO DE API DO SIABM</a:t>
          </a:r>
        </a:p>
      </dgm:t>
    </dgm:pt>
    <dgm:pt modelId="{31A24F3A-EB41-43EA-AA6B-E2B698A023ED}" type="parTrans" cxnId="{C3D550D3-1332-47E1-8050-908AC0DB0F64}">
      <dgm:prSet/>
      <dgm:spPr/>
      <dgm:t>
        <a:bodyPr/>
        <a:lstStyle/>
        <a:p>
          <a:endParaRPr lang="pt-BR"/>
        </a:p>
      </dgm:t>
    </dgm:pt>
    <dgm:pt modelId="{D05C7B6E-9D1F-478F-94A8-FD60D544BC7A}" type="sibTrans" cxnId="{C3D550D3-1332-47E1-8050-908AC0DB0F64}">
      <dgm:prSet/>
      <dgm:spPr/>
      <dgm:t>
        <a:bodyPr/>
        <a:lstStyle/>
        <a:p>
          <a:endParaRPr lang="pt-BR"/>
        </a:p>
      </dgm:t>
    </dgm:pt>
    <dgm:pt modelId="{1972519A-E96E-4D55-B7B6-34C0D9FEB9F8}">
      <dgm:prSet phldrT="[Texto]"/>
      <dgm:spPr/>
      <dgm:t>
        <a:bodyPr/>
        <a:lstStyle/>
        <a:p>
          <a:r>
            <a:rPr lang="pt-BR" dirty="0"/>
            <a:t>Regida mediante integração com </a:t>
          </a:r>
          <a:r>
            <a:rPr lang="pt-BR" b="0" i="0" dirty="0"/>
            <a:t>SSO (single </a:t>
          </a:r>
          <a:r>
            <a:rPr lang="pt-BR" b="0" i="0" dirty="0" err="1"/>
            <a:t>sign-on</a:t>
          </a:r>
          <a:r>
            <a:rPr lang="pt-BR" b="0" i="0" dirty="0"/>
            <a:t>)</a:t>
          </a:r>
          <a:endParaRPr lang="pt-BR" dirty="0"/>
        </a:p>
      </dgm:t>
    </dgm:pt>
    <dgm:pt modelId="{4F85874E-AE88-4A07-9A06-9332CB27D481}" type="parTrans" cxnId="{0AD79562-CCCD-4B11-AE42-5161C7362C75}">
      <dgm:prSet/>
      <dgm:spPr/>
      <dgm:t>
        <a:bodyPr/>
        <a:lstStyle/>
        <a:p>
          <a:endParaRPr lang="pt-BR"/>
        </a:p>
      </dgm:t>
    </dgm:pt>
    <dgm:pt modelId="{EA19817F-5B6A-4CB8-B7F2-A9C444D433ED}" type="sibTrans" cxnId="{0AD79562-CCCD-4B11-AE42-5161C7362C75}">
      <dgm:prSet/>
      <dgm:spPr/>
      <dgm:t>
        <a:bodyPr/>
        <a:lstStyle/>
        <a:p>
          <a:endParaRPr lang="pt-BR"/>
        </a:p>
      </dgm:t>
    </dgm:pt>
    <dgm:pt modelId="{F8AC87C8-6C5E-49A1-A628-1955CF143162}">
      <dgm:prSet phldrT="[Texto]" custT="1"/>
      <dgm:spPr/>
      <dgm:t>
        <a:bodyPr/>
        <a:lstStyle/>
        <a:p>
          <a:r>
            <a:rPr lang="pt-BR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REQUISITOS TÉCNICOS</a:t>
          </a:r>
        </a:p>
      </dgm:t>
    </dgm:pt>
    <dgm:pt modelId="{F7C5A5D9-A257-4500-880D-32262ABB5A4D}" type="parTrans" cxnId="{83C34C0A-889B-490A-9111-E89D4227ADB2}">
      <dgm:prSet/>
      <dgm:spPr/>
      <dgm:t>
        <a:bodyPr/>
        <a:lstStyle/>
        <a:p>
          <a:endParaRPr lang="pt-BR"/>
        </a:p>
      </dgm:t>
    </dgm:pt>
    <dgm:pt modelId="{CE711328-2977-4CBB-BE46-DB7066C4612C}" type="sibTrans" cxnId="{83C34C0A-889B-490A-9111-E89D4227ADB2}">
      <dgm:prSet/>
      <dgm:spPr/>
      <dgm:t>
        <a:bodyPr/>
        <a:lstStyle/>
        <a:p>
          <a:endParaRPr lang="pt-BR"/>
        </a:p>
      </dgm:t>
    </dgm:pt>
    <dgm:pt modelId="{3885AD0E-15C5-46BC-BA5E-A52015B445BB}">
      <dgm:prSet phldrT="[Texto]"/>
      <dgm:spPr/>
      <dgm:t>
        <a:bodyPr/>
        <a:lstStyle/>
        <a:p>
          <a:r>
            <a:rPr lang="pt-BR" sz="1200" kern="1200" dirty="0"/>
            <a:t>Aplicação a ser instalada em ET Windows 10, 64 bit ou superior e Java 64-Bit 1.8.0_131 ou superior</a:t>
          </a:r>
        </a:p>
      </dgm:t>
    </dgm:pt>
    <dgm:pt modelId="{087FE9A4-F967-4AEE-AA43-1DD445C37862}" type="parTrans" cxnId="{3A1D0851-133C-411D-9BED-1055C6F35768}">
      <dgm:prSet/>
      <dgm:spPr/>
      <dgm:t>
        <a:bodyPr/>
        <a:lstStyle/>
        <a:p>
          <a:endParaRPr lang="pt-BR"/>
        </a:p>
      </dgm:t>
    </dgm:pt>
    <dgm:pt modelId="{29BED3B6-7CDF-4480-BB7A-CA94EC512BFE}" type="sibTrans" cxnId="{3A1D0851-133C-411D-9BED-1055C6F35768}">
      <dgm:prSet/>
      <dgm:spPr/>
      <dgm:t>
        <a:bodyPr/>
        <a:lstStyle/>
        <a:p>
          <a:endParaRPr lang="pt-BR"/>
        </a:p>
      </dgm:t>
    </dgm:pt>
    <dgm:pt modelId="{5E884B76-3677-4684-9153-CAEAA088B47E}">
      <dgm:prSet phldrT="[Texto]"/>
      <dgm:spPr/>
      <dgm:t>
        <a:bodyPr/>
        <a:lstStyle/>
        <a:p>
          <a:r>
            <a:rPr lang="pt-BR" dirty="0"/>
            <a:t>A referida aplicação não poderá, sob qualquer hipótese, ser disponibilizada a terceiros. </a:t>
          </a:r>
        </a:p>
      </dgm:t>
    </dgm:pt>
    <dgm:pt modelId="{2E527CC1-CD02-4EF6-ACD5-D386E2214EED}" type="sibTrans" cxnId="{59328D61-9C8F-4DBA-A0F8-86663E0CAB41}">
      <dgm:prSet/>
      <dgm:spPr/>
      <dgm:t>
        <a:bodyPr/>
        <a:lstStyle/>
        <a:p>
          <a:endParaRPr lang="pt-BR"/>
        </a:p>
      </dgm:t>
    </dgm:pt>
    <dgm:pt modelId="{A1452339-379A-4095-8532-0A8BA377C642}" type="parTrans" cxnId="{59328D61-9C8F-4DBA-A0F8-86663E0CAB41}">
      <dgm:prSet/>
      <dgm:spPr/>
      <dgm:t>
        <a:bodyPr/>
        <a:lstStyle/>
        <a:p>
          <a:endParaRPr lang="pt-BR"/>
        </a:p>
      </dgm:t>
    </dgm:pt>
    <dgm:pt modelId="{C0045EFB-F0EC-43BF-914D-3926C8D21267}">
      <dgm:prSet/>
      <dgm:spPr/>
      <dgm:t>
        <a:bodyPr/>
        <a:lstStyle/>
        <a:p>
          <a:r>
            <a:rPr lang="pt-BR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ARMAZENAMENTO</a:t>
          </a:r>
        </a:p>
      </dgm:t>
    </dgm:pt>
    <dgm:pt modelId="{F2D14C1C-B3DA-4B79-856F-527DBAF73F4E}" type="parTrans" cxnId="{D8657AE1-A348-4BE2-BE8D-2661597568A0}">
      <dgm:prSet/>
      <dgm:spPr/>
      <dgm:t>
        <a:bodyPr/>
        <a:lstStyle/>
        <a:p>
          <a:endParaRPr lang="pt-BR"/>
        </a:p>
      </dgm:t>
    </dgm:pt>
    <dgm:pt modelId="{BADE3104-F80E-4407-8344-08F57E67C953}" type="sibTrans" cxnId="{D8657AE1-A348-4BE2-BE8D-2661597568A0}">
      <dgm:prSet/>
      <dgm:spPr/>
      <dgm:t>
        <a:bodyPr/>
        <a:lstStyle/>
        <a:p>
          <a:endParaRPr lang="pt-BR"/>
        </a:p>
      </dgm:t>
    </dgm:pt>
    <dgm:pt modelId="{E944247D-3885-430B-B28F-B1AAE06A4112}">
      <dgm:prSet/>
      <dgm:spPr/>
      <dgm:t>
        <a:bodyPr/>
        <a:lstStyle/>
        <a:p>
          <a:r>
            <a:rPr lang="pt-BR" dirty="0"/>
            <a:t>Nenhuma informação biométrica poderá ser armazenada pela aplicação. O SIABM é responsável por isso.</a:t>
          </a:r>
        </a:p>
      </dgm:t>
    </dgm:pt>
    <dgm:pt modelId="{643EAEAA-E495-4A89-8C80-BE6E7800B04C}" type="parTrans" cxnId="{0DAC8752-B218-4FCE-800F-FF9AA68CB06B}">
      <dgm:prSet/>
      <dgm:spPr/>
      <dgm:t>
        <a:bodyPr/>
        <a:lstStyle/>
        <a:p>
          <a:endParaRPr lang="pt-BR"/>
        </a:p>
      </dgm:t>
    </dgm:pt>
    <dgm:pt modelId="{036BEAF7-62BF-43A3-95EE-A8564362049A}" type="sibTrans" cxnId="{0DAC8752-B218-4FCE-800F-FF9AA68CB06B}">
      <dgm:prSet/>
      <dgm:spPr/>
      <dgm:t>
        <a:bodyPr/>
        <a:lstStyle/>
        <a:p>
          <a:endParaRPr lang="pt-BR"/>
        </a:p>
      </dgm:t>
    </dgm:pt>
    <dgm:pt modelId="{B48AA238-4FCB-4EB7-9858-5C4F78524C11}">
      <dgm:prSet/>
      <dgm:spPr/>
      <dgm:t>
        <a:bodyPr/>
        <a:lstStyle/>
        <a:p>
          <a:r>
            <a:rPr lang="pt-BR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INSTALAÇÃO</a:t>
          </a:r>
        </a:p>
      </dgm:t>
    </dgm:pt>
    <dgm:pt modelId="{9F0BB048-BA94-4824-863F-46ED097E5C1F}" type="parTrans" cxnId="{2AB86B81-13C5-46CB-B46A-E8A6AE8591EC}">
      <dgm:prSet/>
      <dgm:spPr/>
      <dgm:t>
        <a:bodyPr/>
        <a:lstStyle/>
        <a:p>
          <a:endParaRPr lang="pt-BR"/>
        </a:p>
      </dgm:t>
    </dgm:pt>
    <dgm:pt modelId="{E1B7C91F-EF3A-4C40-AF68-4257A0826A4F}" type="sibTrans" cxnId="{2AB86B81-13C5-46CB-B46A-E8A6AE8591EC}">
      <dgm:prSet/>
      <dgm:spPr/>
      <dgm:t>
        <a:bodyPr/>
        <a:lstStyle/>
        <a:p>
          <a:endParaRPr lang="pt-BR"/>
        </a:p>
      </dgm:t>
    </dgm:pt>
    <dgm:pt modelId="{BFA89330-9CEF-4232-BD36-F2A8BEE5578C}">
      <dgm:prSet/>
      <dgm:spPr/>
      <dgm:t>
        <a:bodyPr/>
        <a:lstStyle/>
        <a:p>
          <a:r>
            <a:rPr lang="pt-BR" dirty="0"/>
            <a:t>Deverá ocorrer por meio de instalador que faça todo o processo sem necessidade de interação com usuário.</a:t>
          </a:r>
        </a:p>
      </dgm:t>
    </dgm:pt>
    <dgm:pt modelId="{13ACE620-A7BD-4C4C-B3DE-7BAFAF772127}" type="parTrans" cxnId="{87E9A563-322C-49EB-9CAC-FD7FC4A4ABC0}">
      <dgm:prSet/>
      <dgm:spPr/>
      <dgm:t>
        <a:bodyPr/>
        <a:lstStyle/>
        <a:p>
          <a:endParaRPr lang="pt-BR"/>
        </a:p>
      </dgm:t>
    </dgm:pt>
    <dgm:pt modelId="{9AC99869-D679-4FE9-A98C-F54BC08B5C8E}" type="sibTrans" cxnId="{87E9A563-322C-49EB-9CAC-FD7FC4A4ABC0}">
      <dgm:prSet/>
      <dgm:spPr/>
      <dgm:t>
        <a:bodyPr/>
        <a:lstStyle/>
        <a:p>
          <a:endParaRPr lang="pt-BR"/>
        </a:p>
      </dgm:t>
    </dgm:pt>
    <dgm:pt modelId="{B59276F3-5420-4208-BB62-B1F501F5677F}" type="pres">
      <dgm:prSet presAssocID="{F7145872-A04F-4926-8631-9915F2C0D99D}" presName="Name0" presStyleCnt="0">
        <dgm:presLayoutVars>
          <dgm:chMax val="7"/>
          <dgm:chPref val="7"/>
          <dgm:dir/>
        </dgm:presLayoutVars>
      </dgm:prSet>
      <dgm:spPr/>
    </dgm:pt>
    <dgm:pt modelId="{3BC2B7C9-6940-433F-9BF0-3ABB484427FD}" type="pres">
      <dgm:prSet presAssocID="{F7145872-A04F-4926-8631-9915F2C0D99D}" presName="Name1" presStyleCnt="0"/>
      <dgm:spPr/>
    </dgm:pt>
    <dgm:pt modelId="{1EAE5E00-3D7A-4E0D-93C2-A84CB6FD9EE5}" type="pres">
      <dgm:prSet presAssocID="{F7145872-A04F-4926-8631-9915F2C0D99D}" presName="cycle" presStyleCnt="0"/>
      <dgm:spPr/>
    </dgm:pt>
    <dgm:pt modelId="{AFE3E1EC-A84B-4832-87D4-2F549E8081E7}" type="pres">
      <dgm:prSet presAssocID="{F7145872-A04F-4926-8631-9915F2C0D99D}" presName="srcNode" presStyleLbl="node1" presStyleIdx="0" presStyleCnt="5"/>
      <dgm:spPr/>
    </dgm:pt>
    <dgm:pt modelId="{8EDAD81F-8065-43D7-994F-EE65E89700E3}" type="pres">
      <dgm:prSet presAssocID="{F7145872-A04F-4926-8631-9915F2C0D99D}" presName="conn" presStyleLbl="parChTrans1D2" presStyleIdx="0" presStyleCnt="1"/>
      <dgm:spPr/>
    </dgm:pt>
    <dgm:pt modelId="{3965E74E-972D-4BEF-9CB8-9FEF3BA64320}" type="pres">
      <dgm:prSet presAssocID="{F7145872-A04F-4926-8631-9915F2C0D99D}" presName="extraNode" presStyleLbl="node1" presStyleIdx="0" presStyleCnt="5"/>
      <dgm:spPr/>
    </dgm:pt>
    <dgm:pt modelId="{60E9D703-BD44-4C89-961B-87280F1B51E8}" type="pres">
      <dgm:prSet presAssocID="{F7145872-A04F-4926-8631-9915F2C0D99D}" presName="dstNode" presStyleLbl="node1" presStyleIdx="0" presStyleCnt="5"/>
      <dgm:spPr/>
    </dgm:pt>
    <dgm:pt modelId="{E9F992BB-BA1A-45CC-9066-ACB1D3ECEAAB}" type="pres">
      <dgm:prSet presAssocID="{E7F87E79-B655-4601-8A44-39817C1783EF}" presName="text_1" presStyleLbl="node1" presStyleIdx="0" presStyleCnt="5">
        <dgm:presLayoutVars>
          <dgm:bulletEnabled val="1"/>
        </dgm:presLayoutVars>
      </dgm:prSet>
      <dgm:spPr/>
    </dgm:pt>
    <dgm:pt modelId="{F13604D2-60EB-4F72-960E-0621D2D4743D}" type="pres">
      <dgm:prSet presAssocID="{E7F87E79-B655-4601-8A44-39817C1783EF}" presName="accent_1" presStyleCnt="0"/>
      <dgm:spPr/>
    </dgm:pt>
    <dgm:pt modelId="{2E6F33F5-1FB0-49CA-B6FA-2163FD422271}" type="pres">
      <dgm:prSet presAssocID="{E7F87E79-B655-4601-8A44-39817C1783EF}" presName="accentRepeatNode" presStyleLbl="solidFgAcc1" presStyleIdx="0" presStyleCnt="5"/>
      <dgm:spPr/>
    </dgm:pt>
    <dgm:pt modelId="{4C7FD658-8BDD-42D0-806D-91450A4442B5}" type="pres">
      <dgm:prSet presAssocID="{F8EACE98-41F9-4DFA-BC10-6CF1A6AB3922}" presName="text_2" presStyleLbl="node1" presStyleIdx="1" presStyleCnt="5">
        <dgm:presLayoutVars>
          <dgm:bulletEnabled val="1"/>
        </dgm:presLayoutVars>
      </dgm:prSet>
      <dgm:spPr/>
    </dgm:pt>
    <dgm:pt modelId="{20740123-E203-4AAA-8166-E68D05E2AD63}" type="pres">
      <dgm:prSet presAssocID="{F8EACE98-41F9-4DFA-BC10-6CF1A6AB3922}" presName="accent_2" presStyleCnt="0"/>
      <dgm:spPr/>
    </dgm:pt>
    <dgm:pt modelId="{95C977DD-DB85-4178-8CC1-619975CDAEB0}" type="pres">
      <dgm:prSet presAssocID="{F8EACE98-41F9-4DFA-BC10-6CF1A6AB3922}" presName="accentRepeatNode" presStyleLbl="solidFgAcc1" presStyleIdx="1" presStyleCnt="5"/>
      <dgm:spPr/>
    </dgm:pt>
    <dgm:pt modelId="{25C69FE3-42E8-4C4C-9C7A-F00B901A4BE0}" type="pres">
      <dgm:prSet presAssocID="{F8AC87C8-6C5E-49A1-A628-1955CF143162}" presName="text_3" presStyleLbl="node1" presStyleIdx="2" presStyleCnt="5">
        <dgm:presLayoutVars>
          <dgm:bulletEnabled val="1"/>
        </dgm:presLayoutVars>
      </dgm:prSet>
      <dgm:spPr/>
    </dgm:pt>
    <dgm:pt modelId="{2EDD0D25-1B57-49F6-8316-4234EF52C9C0}" type="pres">
      <dgm:prSet presAssocID="{F8AC87C8-6C5E-49A1-A628-1955CF143162}" presName="accent_3" presStyleCnt="0"/>
      <dgm:spPr/>
    </dgm:pt>
    <dgm:pt modelId="{EF8F70BB-593D-4F95-9EE4-F91724E249B2}" type="pres">
      <dgm:prSet presAssocID="{F8AC87C8-6C5E-49A1-A628-1955CF143162}" presName="accentRepeatNode" presStyleLbl="solidFgAcc1" presStyleIdx="2" presStyleCnt="5"/>
      <dgm:spPr/>
    </dgm:pt>
    <dgm:pt modelId="{AEB03E15-8872-4285-81A9-7B4636C8E67E}" type="pres">
      <dgm:prSet presAssocID="{C0045EFB-F0EC-43BF-914D-3926C8D21267}" presName="text_4" presStyleLbl="node1" presStyleIdx="3" presStyleCnt="5">
        <dgm:presLayoutVars>
          <dgm:bulletEnabled val="1"/>
        </dgm:presLayoutVars>
      </dgm:prSet>
      <dgm:spPr/>
    </dgm:pt>
    <dgm:pt modelId="{E1751A9E-D1D2-4BF0-8803-33C8626B2E35}" type="pres">
      <dgm:prSet presAssocID="{C0045EFB-F0EC-43BF-914D-3926C8D21267}" presName="accent_4" presStyleCnt="0"/>
      <dgm:spPr/>
    </dgm:pt>
    <dgm:pt modelId="{81959BFF-715A-43DB-B40A-04E0CD557B21}" type="pres">
      <dgm:prSet presAssocID="{C0045EFB-F0EC-43BF-914D-3926C8D21267}" presName="accentRepeatNode" presStyleLbl="solidFgAcc1" presStyleIdx="3" presStyleCnt="5"/>
      <dgm:spPr/>
    </dgm:pt>
    <dgm:pt modelId="{1751067A-2DD4-4666-94FC-4349ADF2DC1A}" type="pres">
      <dgm:prSet presAssocID="{B48AA238-4FCB-4EB7-9858-5C4F78524C11}" presName="text_5" presStyleLbl="node1" presStyleIdx="4" presStyleCnt="5">
        <dgm:presLayoutVars>
          <dgm:bulletEnabled val="1"/>
        </dgm:presLayoutVars>
      </dgm:prSet>
      <dgm:spPr/>
    </dgm:pt>
    <dgm:pt modelId="{4137EB6B-5488-4F95-B8E5-0D2275245FFD}" type="pres">
      <dgm:prSet presAssocID="{B48AA238-4FCB-4EB7-9858-5C4F78524C11}" presName="accent_5" presStyleCnt="0"/>
      <dgm:spPr/>
    </dgm:pt>
    <dgm:pt modelId="{F1A5E8EB-AE45-4DED-AF11-002C66867618}" type="pres">
      <dgm:prSet presAssocID="{B48AA238-4FCB-4EB7-9858-5C4F78524C11}" presName="accentRepeatNode" presStyleLbl="solidFgAcc1" presStyleIdx="4" presStyleCnt="5"/>
      <dgm:spPr/>
    </dgm:pt>
  </dgm:ptLst>
  <dgm:cxnLst>
    <dgm:cxn modelId="{83C34C0A-889B-490A-9111-E89D4227ADB2}" srcId="{F7145872-A04F-4926-8631-9915F2C0D99D}" destId="{F8AC87C8-6C5E-49A1-A628-1955CF143162}" srcOrd="2" destOrd="0" parTransId="{F7C5A5D9-A257-4500-880D-32262ABB5A4D}" sibTransId="{CE711328-2977-4CBB-BE46-DB7066C4612C}"/>
    <dgm:cxn modelId="{43221A0F-6541-4886-B9D9-A40CCEB94566}" srcId="{F7145872-A04F-4926-8631-9915F2C0D99D}" destId="{E7F87E79-B655-4601-8A44-39817C1783EF}" srcOrd="0" destOrd="0" parTransId="{BA867D5A-AD75-4252-887D-70838F3B9DC9}" sibTransId="{37C44C48-FE70-4C11-A433-8B6B7071B0AD}"/>
    <dgm:cxn modelId="{5CEE8A14-0CF8-4897-91FC-8C3DF4D6B41B}" type="presOf" srcId="{F8AC87C8-6C5E-49A1-A628-1955CF143162}" destId="{25C69FE3-42E8-4C4C-9C7A-F00B901A4BE0}" srcOrd="0" destOrd="0" presId="urn:microsoft.com/office/officeart/2008/layout/VerticalCurvedList"/>
    <dgm:cxn modelId="{6FA4A114-09B4-4D7C-862D-05113AEB5F92}" type="presOf" srcId="{F7145872-A04F-4926-8631-9915F2C0D99D}" destId="{B59276F3-5420-4208-BB62-B1F501F5677F}" srcOrd="0" destOrd="0" presId="urn:microsoft.com/office/officeart/2008/layout/VerticalCurvedList"/>
    <dgm:cxn modelId="{88F51821-DE67-4656-A968-7AAA143F1A01}" type="presOf" srcId="{2E527CC1-CD02-4EF6-ACD5-D386E2214EED}" destId="{8EDAD81F-8065-43D7-994F-EE65E89700E3}" srcOrd="0" destOrd="0" presId="urn:microsoft.com/office/officeart/2008/layout/VerticalCurvedList"/>
    <dgm:cxn modelId="{62B40B29-D033-4440-ADC9-ED9F11B0F02D}" type="presOf" srcId="{F8EACE98-41F9-4DFA-BC10-6CF1A6AB3922}" destId="{4C7FD658-8BDD-42D0-806D-91450A4442B5}" srcOrd="0" destOrd="0" presId="urn:microsoft.com/office/officeart/2008/layout/VerticalCurvedList"/>
    <dgm:cxn modelId="{71F32F36-D7B5-48A0-A3F1-6B38DD971C4B}" type="presOf" srcId="{E944247D-3885-430B-B28F-B1AAE06A4112}" destId="{AEB03E15-8872-4285-81A9-7B4636C8E67E}" srcOrd="0" destOrd="1" presId="urn:microsoft.com/office/officeart/2008/layout/VerticalCurvedList"/>
    <dgm:cxn modelId="{C6F67F5C-736C-4BF1-8787-7603D801E0C0}" type="presOf" srcId="{BFA89330-9CEF-4232-BD36-F2A8BEE5578C}" destId="{1751067A-2DD4-4666-94FC-4349ADF2DC1A}" srcOrd="0" destOrd="1" presId="urn:microsoft.com/office/officeart/2008/layout/VerticalCurvedList"/>
    <dgm:cxn modelId="{59328D61-9C8F-4DBA-A0F8-86663E0CAB41}" srcId="{E7F87E79-B655-4601-8A44-39817C1783EF}" destId="{5E884B76-3677-4684-9153-CAEAA088B47E}" srcOrd="0" destOrd="0" parTransId="{A1452339-379A-4095-8532-0A8BA377C642}" sibTransId="{2E527CC1-CD02-4EF6-ACD5-D386E2214EED}"/>
    <dgm:cxn modelId="{0AD79562-CCCD-4B11-AE42-5161C7362C75}" srcId="{F8EACE98-41F9-4DFA-BC10-6CF1A6AB3922}" destId="{1972519A-E96E-4D55-B7B6-34C0D9FEB9F8}" srcOrd="0" destOrd="0" parTransId="{4F85874E-AE88-4A07-9A06-9332CB27D481}" sibTransId="{EA19817F-5B6A-4CB8-B7F2-A9C444D433ED}"/>
    <dgm:cxn modelId="{87E9A563-322C-49EB-9CAC-FD7FC4A4ABC0}" srcId="{B48AA238-4FCB-4EB7-9858-5C4F78524C11}" destId="{BFA89330-9CEF-4232-BD36-F2A8BEE5578C}" srcOrd="0" destOrd="0" parTransId="{13ACE620-A7BD-4C4C-B3DE-7BAFAF772127}" sibTransId="{9AC99869-D679-4FE9-A98C-F54BC08B5C8E}"/>
    <dgm:cxn modelId="{77BDD764-3A81-4E5D-9E05-84726A7160E6}" type="presOf" srcId="{C0045EFB-F0EC-43BF-914D-3926C8D21267}" destId="{AEB03E15-8872-4285-81A9-7B4636C8E67E}" srcOrd="0" destOrd="0" presId="urn:microsoft.com/office/officeart/2008/layout/VerticalCurvedList"/>
    <dgm:cxn modelId="{3025BB48-5A7C-45DC-BC11-E6DF7953A20D}" type="presOf" srcId="{1972519A-E96E-4D55-B7B6-34C0D9FEB9F8}" destId="{4C7FD658-8BDD-42D0-806D-91450A4442B5}" srcOrd="0" destOrd="1" presId="urn:microsoft.com/office/officeart/2008/layout/VerticalCurvedList"/>
    <dgm:cxn modelId="{3A1D0851-133C-411D-9BED-1055C6F35768}" srcId="{F8AC87C8-6C5E-49A1-A628-1955CF143162}" destId="{3885AD0E-15C5-46BC-BA5E-A52015B445BB}" srcOrd="0" destOrd="0" parTransId="{087FE9A4-F967-4AEE-AA43-1DD445C37862}" sibTransId="{29BED3B6-7CDF-4480-BB7A-CA94EC512BFE}"/>
    <dgm:cxn modelId="{0DAC8752-B218-4FCE-800F-FF9AA68CB06B}" srcId="{C0045EFB-F0EC-43BF-914D-3926C8D21267}" destId="{E944247D-3885-430B-B28F-B1AAE06A4112}" srcOrd="0" destOrd="0" parTransId="{643EAEAA-E495-4A89-8C80-BE6E7800B04C}" sibTransId="{036BEAF7-62BF-43A3-95EE-A8564362049A}"/>
    <dgm:cxn modelId="{F24FAD7F-22A4-4C53-9E0A-1D54958C0C15}" type="presOf" srcId="{B48AA238-4FCB-4EB7-9858-5C4F78524C11}" destId="{1751067A-2DD4-4666-94FC-4349ADF2DC1A}" srcOrd="0" destOrd="0" presId="urn:microsoft.com/office/officeart/2008/layout/VerticalCurvedList"/>
    <dgm:cxn modelId="{2AB86B81-13C5-46CB-B46A-E8A6AE8591EC}" srcId="{F7145872-A04F-4926-8631-9915F2C0D99D}" destId="{B48AA238-4FCB-4EB7-9858-5C4F78524C11}" srcOrd="4" destOrd="0" parTransId="{9F0BB048-BA94-4824-863F-46ED097E5C1F}" sibTransId="{E1B7C91F-EF3A-4C40-AF68-4257A0826A4F}"/>
    <dgm:cxn modelId="{1BA8B08A-6CE1-4EE8-8B0E-A30370B20C8D}" type="presOf" srcId="{3885AD0E-15C5-46BC-BA5E-A52015B445BB}" destId="{25C69FE3-42E8-4C4C-9C7A-F00B901A4BE0}" srcOrd="0" destOrd="1" presId="urn:microsoft.com/office/officeart/2008/layout/VerticalCurvedList"/>
    <dgm:cxn modelId="{A9930D9D-5D9A-404D-977A-C0CE6166BD0E}" type="presOf" srcId="{5E884B76-3677-4684-9153-CAEAA088B47E}" destId="{E9F992BB-BA1A-45CC-9066-ACB1D3ECEAAB}" srcOrd="0" destOrd="1" presId="urn:microsoft.com/office/officeart/2008/layout/VerticalCurvedList"/>
    <dgm:cxn modelId="{C3D550D3-1332-47E1-8050-908AC0DB0F64}" srcId="{F7145872-A04F-4926-8631-9915F2C0D99D}" destId="{F8EACE98-41F9-4DFA-BC10-6CF1A6AB3922}" srcOrd="1" destOrd="0" parTransId="{31A24F3A-EB41-43EA-AA6B-E2B698A023ED}" sibTransId="{D05C7B6E-9D1F-478F-94A8-FD60D544BC7A}"/>
    <dgm:cxn modelId="{D8657AE1-A348-4BE2-BE8D-2661597568A0}" srcId="{F7145872-A04F-4926-8631-9915F2C0D99D}" destId="{C0045EFB-F0EC-43BF-914D-3926C8D21267}" srcOrd="3" destOrd="0" parTransId="{F2D14C1C-B3DA-4B79-856F-527DBAF73F4E}" sibTransId="{BADE3104-F80E-4407-8344-08F57E67C953}"/>
    <dgm:cxn modelId="{615C84FC-CC7A-4376-A738-E00A217FDEDE}" type="presOf" srcId="{E7F87E79-B655-4601-8A44-39817C1783EF}" destId="{E9F992BB-BA1A-45CC-9066-ACB1D3ECEAAB}" srcOrd="0" destOrd="0" presId="urn:microsoft.com/office/officeart/2008/layout/VerticalCurvedList"/>
    <dgm:cxn modelId="{C6E18421-922A-4313-81EF-64B18591A814}" type="presParOf" srcId="{B59276F3-5420-4208-BB62-B1F501F5677F}" destId="{3BC2B7C9-6940-433F-9BF0-3ABB484427FD}" srcOrd="0" destOrd="0" presId="urn:microsoft.com/office/officeart/2008/layout/VerticalCurvedList"/>
    <dgm:cxn modelId="{E3E698F9-E221-46FD-98EC-77C7C6C5B047}" type="presParOf" srcId="{3BC2B7C9-6940-433F-9BF0-3ABB484427FD}" destId="{1EAE5E00-3D7A-4E0D-93C2-A84CB6FD9EE5}" srcOrd="0" destOrd="0" presId="urn:microsoft.com/office/officeart/2008/layout/VerticalCurvedList"/>
    <dgm:cxn modelId="{7A11082A-76A2-4427-9710-41E0F390A3F6}" type="presParOf" srcId="{1EAE5E00-3D7A-4E0D-93C2-A84CB6FD9EE5}" destId="{AFE3E1EC-A84B-4832-87D4-2F549E8081E7}" srcOrd="0" destOrd="0" presId="urn:microsoft.com/office/officeart/2008/layout/VerticalCurvedList"/>
    <dgm:cxn modelId="{DFCBE0C8-8FD0-496F-A89B-19DE2F604BFD}" type="presParOf" srcId="{1EAE5E00-3D7A-4E0D-93C2-A84CB6FD9EE5}" destId="{8EDAD81F-8065-43D7-994F-EE65E89700E3}" srcOrd="1" destOrd="0" presId="urn:microsoft.com/office/officeart/2008/layout/VerticalCurvedList"/>
    <dgm:cxn modelId="{AB168F15-46C5-48D6-B7CB-0A5F682AA92D}" type="presParOf" srcId="{1EAE5E00-3D7A-4E0D-93C2-A84CB6FD9EE5}" destId="{3965E74E-972D-4BEF-9CB8-9FEF3BA64320}" srcOrd="2" destOrd="0" presId="urn:microsoft.com/office/officeart/2008/layout/VerticalCurvedList"/>
    <dgm:cxn modelId="{DFC87763-ADBB-4610-8DCD-B869B716F1EE}" type="presParOf" srcId="{1EAE5E00-3D7A-4E0D-93C2-A84CB6FD9EE5}" destId="{60E9D703-BD44-4C89-961B-87280F1B51E8}" srcOrd="3" destOrd="0" presId="urn:microsoft.com/office/officeart/2008/layout/VerticalCurvedList"/>
    <dgm:cxn modelId="{DC2C43D4-AC4C-4D2E-BAA6-01AC49206C38}" type="presParOf" srcId="{3BC2B7C9-6940-433F-9BF0-3ABB484427FD}" destId="{E9F992BB-BA1A-45CC-9066-ACB1D3ECEAAB}" srcOrd="1" destOrd="0" presId="urn:microsoft.com/office/officeart/2008/layout/VerticalCurvedList"/>
    <dgm:cxn modelId="{D46B6B90-9639-42B0-BFBB-B6C48B2B2420}" type="presParOf" srcId="{3BC2B7C9-6940-433F-9BF0-3ABB484427FD}" destId="{F13604D2-60EB-4F72-960E-0621D2D4743D}" srcOrd="2" destOrd="0" presId="urn:microsoft.com/office/officeart/2008/layout/VerticalCurvedList"/>
    <dgm:cxn modelId="{283C63AE-605B-4D7E-9153-A4E27E101900}" type="presParOf" srcId="{F13604D2-60EB-4F72-960E-0621D2D4743D}" destId="{2E6F33F5-1FB0-49CA-B6FA-2163FD422271}" srcOrd="0" destOrd="0" presId="urn:microsoft.com/office/officeart/2008/layout/VerticalCurvedList"/>
    <dgm:cxn modelId="{EA6AC042-7AB3-41D7-80A3-A94238853AA7}" type="presParOf" srcId="{3BC2B7C9-6940-433F-9BF0-3ABB484427FD}" destId="{4C7FD658-8BDD-42D0-806D-91450A4442B5}" srcOrd="3" destOrd="0" presId="urn:microsoft.com/office/officeart/2008/layout/VerticalCurvedList"/>
    <dgm:cxn modelId="{4DABB06B-063D-4FCE-AFB7-530899794FE4}" type="presParOf" srcId="{3BC2B7C9-6940-433F-9BF0-3ABB484427FD}" destId="{20740123-E203-4AAA-8166-E68D05E2AD63}" srcOrd="4" destOrd="0" presId="urn:microsoft.com/office/officeart/2008/layout/VerticalCurvedList"/>
    <dgm:cxn modelId="{7CDDE476-9135-47BC-A0F4-0D8A03A5DD9D}" type="presParOf" srcId="{20740123-E203-4AAA-8166-E68D05E2AD63}" destId="{95C977DD-DB85-4178-8CC1-619975CDAEB0}" srcOrd="0" destOrd="0" presId="urn:microsoft.com/office/officeart/2008/layout/VerticalCurvedList"/>
    <dgm:cxn modelId="{80772BA8-BF8B-4F48-A06A-A75D672A7D54}" type="presParOf" srcId="{3BC2B7C9-6940-433F-9BF0-3ABB484427FD}" destId="{25C69FE3-42E8-4C4C-9C7A-F00B901A4BE0}" srcOrd="5" destOrd="0" presId="urn:microsoft.com/office/officeart/2008/layout/VerticalCurvedList"/>
    <dgm:cxn modelId="{2CF2A208-1387-416B-835C-BC2437FAFCFD}" type="presParOf" srcId="{3BC2B7C9-6940-433F-9BF0-3ABB484427FD}" destId="{2EDD0D25-1B57-49F6-8316-4234EF52C9C0}" srcOrd="6" destOrd="0" presId="urn:microsoft.com/office/officeart/2008/layout/VerticalCurvedList"/>
    <dgm:cxn modelId="{95BD10A7-995E-423B-BAA0-A27EDB768585}" type="presParOf" srcId="{2EDD0D25-1B57-49F6-8316-4234EF52C9C0}" destId="{EF8F70BB-593D-4F95-9EE4-F91724E249B2}" srcOrd="0" destOrd="0" presId="urn:microsoft.com/office/officeart/2008/layout/VerticalCurvedList"/>
    <dgm:cxn modelId="{32A333D6-0068-40DF-9289-7D236CCAA7CF}" type="presParOf" srcId="{3BC2B7C9-6940-433F-9BF0-3ABB484427FD}" destId="{AEB03E15-8872-4285-81A9-7B4636C8E67E}" srcOrd="7" destOrd="0" presId="urn:microsoft.com/office/officeart/2008/layout/VerticalCurvedList"/>
    <dgm:cxn modelId="{359FA7F3-0D29-476A-8939-0224960F9238}" type="presParOf" srcId="{3BC2B7C9-6940-433F-9BF0-3ABB484427FD}" destId="{E1751A9E-D1D2-4BF0-8803-33C8626B2E35}" srcOrd="8" destOrd="0" presId="urn:microsoft.com/office/officeart/2008/layout/VerticalCurvedList"/>
    <dgm:cxn modelId="{1B53498E-453C-4F11-B705-67E3BD0F4765}" type="presParOf" srcId="{E1751A9E-D1D2-4BF0-8803-33C8626B2E35}" destId="{81959BFF-715A-43DB-B40A-04E0CD557B21}" srcOrd="0" destOrd="0" presId="urn:microsoft.com/office/officeart/2008/layout/VerticalCurvedList"/>
    <dgm:cxn modelId="{8E81BD99-A216-44E1-ACE6-2E180936D0E6}" type="presParOf" srcId="{3BC2B7C9-6940-433F-9BF0-3ABB484427FD}" destId="{1751067A-2DD4-4666-94FC-4349ADF2DC1A}" srcOrd="9" destOrd="0" presId="urn:microsoft.com/office/officeart/2008/layout/VerticalCurvedList"/>
    <dgm:cxn modelId="{BC87ED78-4B78-467D-BDF8-4C5379757F1D}" type="presParOf" srcId="{3BC2B7C9-6940-433F-9BF0-3ABB484427FD}" destId="{4137EB6B-5488-4F95-B8E5-0D2275245FFD}" srcOrd="10" destOrd="0" presId="urn:microsoft.com/office/officeart/2008/layout/VerticalCurvedList"/>
    <dgm:cxn modelId="{73293587-B9D9-43A5-97A4-F5399873E482}" type="presParOf" srcId="{4137EB6B-5488-4F95-B8E5-0D2275245FFD}" destId="{F1A5E8EB-AE45-4DED-AF11-002C668676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AD81F-8065-43D7-994F-EE65E89700E3}">
      <dsp:nvSpPr>
        <dsp:cNvPr id="0" name=""/>
        <dsp:cNvSpPr/>
      </dsp:nvSpPr>
      <dsp:spPr>
        <a:xfrm>
          <a:off x="-4899585" y="-750814"/>
          <a:ext cx="5835431" cy="5835431"/>
        </a:xfrm>
        <a:prstGeom prst="blockArc">
          <a:avLst>
            <a:gd name="adj1" fmla="val 18900000"/>
            <a:gd name="adj2" fmla="val 2700000"/>
            <a:gd name="adj3" fmla="val 370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992BB-BA1A-45CC-9066-ACB1D3ECEAAB}">
      <dsp:nvSpPr>
        <dsp:cNvPr id="0" name=""/>
        <dsp:cNvSpPr/>
      </dsp:nvSpPr>
      <dsp:spPr>
        <a:xfrm>
          <a:off x="409469" y="270776"/>
          <a:ext cx="7794550" cy="54189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32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CONFIDENCIALIDADE E SIGILO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 referida aplicação não poderá, sob qualquer hipótese, ser disponibilizada a terceiros. </a:t>
          </a:r>
        </a:p>
      </dsp:txBody>
      <dsp:txXfrm>
        <a:off x="409469" y="270776"/>
        <a:ext cx="7794550" cy="541898"/>
      </dsp:txXfrm>
    </dsp:sp>
    <dsp:sp modelId="{2E6F33F5-1FB0-49CA-B6FA-2163FD422271}">
      <dsp:nvSpPr>
        <dsp:cNvPr id="0" name=""/>
        <dsp:cNvSpPr/>
      </dsp:nvSpPr>
      <dsp:spPr>
        <a:xfrm>
          <a:off x="70782" y="203038"/>
          <a:ext cx="677373" cy="677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FD658-8BDD-42D0-806D-91450A4442B5}">
      <dsp:nvSpPr>
        <dsp:cNvPr id="0" name=""/>
        <dsp:cNvSpPr/>
      </dsp:nvSpPr>
      <dsp:spPr>
        <a:xfrm>
          <a:off x="797778" y="1083364"/>
          <a:ext cx="7406241" cy="54189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32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LOGIN DE USUÁRIO E AUTORIZAÇÃO PARA CONSUMO DE API DO SIABM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Regida mediante integração com </a:t>
          </a:r>
          <a:r>
            <a:rPr lang="pt-BR" sz="1200" b="0" i="0" kern="1200" dirty="0"/>
            <a:t>SSO (single </a:t>
          </a:r>
          <a:r>
            <a:rPr lang="pt-BR" sz="1200" b="0" i="0" kern="1200" dirty="0" err="1"/>
            <a:t>sign-on</a:t>
          </a:r>
          <a:r>
            <a:rPr lang="pt-BR" sz="1200" b="0" i="0" kern="1200" dirty="0"/>
            <a:t>)</a:t>
          </a:r>
          <a:endParaRPr lang="pt-BR" sz="1200" kern="1200" dirty="0"/>
        </a:p>
      </dsp:txBody>
      <dsp:txXfrm>
        <a:off x="797778" y="1083364"/>
        <a:ext cx="7406241" cy="541898"/>
      </dsp:txXfrm>
    </dsp:sp>
    <dsp:sp modelId="{95C977DD-DB85-4178-8CC1-619975CDAEB0}">
      <dsp:nvSpPr>
        <dsp:cNvPr id="0" name=""/>
        <dsp:cNvSpPr/>
      </dsp:nvSpPr>
      <dsp:spPr>
        <a:xfrm>
          <a:off x="459091" y="1015626"/>
          <a:ext cx="677373" cy="677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69FE3-42E8-4C4C-9C7A-F00B901A4BE0}">
      <dsp:nvSpPr>
        <dsp:cNvPr id="0" name=""/>
        <dsp:cNvSpPr/>
      </dsp:nvSpPr>
      <dsp:spPr>
        <a:xfrm>
          <a:off x="916957" y="1895952"/>
          <a:ext cx="7287062" cy="54189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32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REQUISITOS TÉCNICOS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Aplicação a ser instalada em ET Windows 10, 64 bit ou superior e Java 64-Bit 1.8.0_131 ou superior</a:t>
          </a:r>
        </a:p>
      </dsp:txBody>
      <dsp:txXfrm>
        <a:off x="916957" y="1895952"/>
        <a:ext cx="7287062" cy="541898"/>
      </dsp:txXfrm>
    </dsp:sp>
    <dsp:sp modelId="{EF8F70BB-593D-4F95-9EE4-F91724E249B2}">
      <dsp:nvSpPr>
        <dsp:cNvPr id="0" name=""/>
        <dsp:cNvSpPr/>
      </dsp:nvSpPr>
      <dsp:spPr>
        <a:xfrm>
          <a:off x="578271" y="1828214"/>
          <a:ext cx="677373" cy="677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03E15-8872-4285-81A9-7B4636C8E67E}">
      <dsp:nvSpPr>
        <dsp:cNvPr id="0" name=""/>
        <dsp:cNvSpPr/>
      </dsp:nvSpPr>
      <dsp:spPr>
        <a:xfrm>
          <a:off x="797778" y="2708540"/>
          <a:ext cx="7406241" cy="54189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32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ARMAZENAMENTO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Nenhuma informação biométrica poderá ser armazenada pela aplicação. O SIABM é responsável por isso.</a:t>
          </a:r>
        </a:p>
      </dsp:txBody>
      <dsp:txXfrm>
        <a:off x="797778" y="2708540"/>
        <a:ext cx="7406241" cy="541898"/>
      </dsp:txXfrm>
    </dsp:sp>
    <dsp:sp modelId="{81959BFF-715A-43DB-B40A-04E0CD557B21}">
      <dsp:nvSpPr>
        <dsp:cNvPr id="0" name=""/>
        <dsp:cNvSpPr/>
      </dsp:nvSpPr>
      <dsp:spPr>
        <a:xfrm>
          <a:off x="459091" y="2640802"/>
          <a:ext cx="677373" cy="677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1067A-2DD4-4666-94FC-4349ADF2DC1A}">
      <dsp:nvSpPr>
        <dsp:cNvPr id="0" name=""/>
        <dsp:cNvSpPr/>
      </dsp:nvSpPr>
      <dsp:spPr>
        <a:xfrm>
          <a:off x="409469" y="3521128"/>
          <a:ext cx="7794550" cy="54189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132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INSTALAÇÃO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Deverá ocorrer por meio de instalador que faça todo o processo sem necessidade de interação com usuário.</a:t>
          </a:r>
        </a:p>
      </dsp:txBody>
      <dsp:txXfrm>
        <a:off x="409469" y="3521128"/>
        <a:ext cx="7794550" cy="541898"/>
      </dsp:txXfrm>
    </dsp:sp>
    <dsp:sp modelId="{F1A5E8EB-AE45-4DED-AF11-002C66867618}">
      <dsp:nvSpPr>
        <dsp:cNvPr id="0" name=""/>
        <dsp:cNvSpPr/>
      </dsp:nvSpPr>
      <dsp:spPr>
        <a:xfrm>
          <a:off x="70782" y="3453390"/>
          <a:ext cx="677373" cy="6773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07654-5EBB-4657-8135-E336E536C9CA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DB291-B0A6-45BD-9103-1865AD651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94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BA0CE3E-7A03-4CF7-B614-B87FEA9946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"/>
            <a:ext cx="12192000" cy="68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3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6C25C-3B57-437C-9990-FB8E476A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B72BA-D81F-4DAE-AC24-5D607DA5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2EC4DA-CA44-4E23-B421-27B10060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4DE7E-00C1-4FCC-9320-BC1AF97B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D9D71-806D-438C-A8BD-085C205C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59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B05F8-3EE9-40FB-8BDA-44236FE1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162B3-B77E-4BFF-9536-071EDBEC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439298-D428-426C-9FBE-9E776759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F38A0-4F04-490A-9B9C-3F3F3808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95F0D-0CCD-4325-9526-E2E3695F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9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C609C-3234-4DD1-A968-EB1CA602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44709-0F0D-456B-8B1A-70E92073C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DA8313-CD4C-409B-9E35-4A688363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3C157F-06A3-4027-B20A-3D2F053F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04A713-2B3C-4FF1-BDCD-36B6D61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F288A-0FFA-4FC8-917F-E4710FB9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811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4C965-37FF-4F09-B0C7-E2DAE1AE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AD424D-5263-480D-A9BB-07A26D72D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D1CC89-403B-4D79-B848-9D4FB7C6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99A6D9-1E8E-4BC0-96D9-7FDEA53F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359978-79C1-4446-B14D-1A4973CFF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D5E518-57DD-4949-8720-D0DDD485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41BDBA-F522-429D-9A32-1ED0DE7F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269E09-563B-4CEA-A0D3-CE724695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9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F858-9D8D-4B01-813B-FC8F44EF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293382-6644-4240-82BF-2B24D47E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4A1E73-D146-4DB7-9BD8-C12658B6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3D7AD0-B24B-4C3E-A7E1-0C4FD488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7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DA872E-F81B-4A9A-806C-050A2A0C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878462-16C0-4A8D-91FA-6EA74D39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169AD2-323A-496A-B7A0-E1805D74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D7F9B-CB41-42B6-96DD-63317ED9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95D81-7AE6-4CEE-8C4A-A94A7797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16F26F-7326-453B-B45B-3ABAD966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26C12A-9EDB-4DCB-9B9C-A052FBB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D5EA18-E19A-4544-AAC0-A306CFB6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443586-009F-4C34-A887-E773348C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189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2746A-0A05-43F4-B860-71A05AD0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95AF29-14D7-4071-89DC-62B97949A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678BFC-0AA5-4C8C-A973-086A9976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E459A-FF5E-4B6F-B6BD-47F96F05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1F21F-E2AC-4B23-8456-430C2C69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5A29E-B5FB-46DC-ABED-52F71A3F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76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0FC1B-8FDB-4768-86DE-ADEC55B4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C9D932-0805-4FB4-9DA0-E0F300816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5344B-CDAB-4899-86E9-02E302A7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A074D-11EE-4805-87CB-A98B9111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C35C9-286C-4657-9514-A68CB1E7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538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AA157A-A363-4C0E-B11E-97C159EC4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740113-53AC-4722-8ED8-A9402420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0F25B8-BEAF-4E04-AEDD-71F246B0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7B63E-2B47-48E7-B1FF-2446C68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A2BF9-2814-4DF2-B923-A860FDFA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7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C880E9-3095-4552-BA59-091E1FAC1119}"/>
              </a:ext>
            </a:extLst>
          </p:cNvPr>
          <p:cNvCxnSpPr>
            <a:cxnSpLocks/>
          </p:cNvCxnSpPr>
          <p:nvPr userDrawn="1"/>
        </p:nvCxnSpPr>
        <p:spPr>
          <a:xfrm>
            <a:off x="34611" y="-876300"/>
            <a:ext cx="1541240" cy="1524000"/>
          </a:xfrm>
          <a:prstGeom prst="line">
            <a:avLst/>
          </a:prstGeom>
          <a:ln w="38100">
            <a:solidFill>
              <a:srgbClr val="FBB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CDD4365-F8FB-4571-BAD7-D3CD7788FCD5}"/>
              </a:ext>
            </a:extLst>
          </p:cNvPr>
          <p:cNvCxnSpPr>
            <a:cxnSpLocks/>
          </p:cNvCxnSpPr>
          <p:nvPr userDrawn="1"/>
        </p:nvCxnSpPr>
        <p:spPr>
          <a:xfrm>
            <a:off x="10083209" y="6106776"/>
            <a:ext cx="1956944" cy="1968947"/>
          </a:xfrm>
          <a:prstGeom prst="line">
            <a:avLst/>
          </a:prstGeom>
          <a:ln w="38100">
            <a:solidFill>
              <a:srgbClr val="FBB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E6FDB0C8-1604-4B2B-9E9D-B98307293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698" y="202893"/>
            <a:ext cx="2981210" cy="4448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F35DF0D-7041-4B40-8323-18B35BEF32A6}"/>
              </a:ext>
            </a:extLst>
          </p:cNvPr>
          <p:cNvSpPr txBox="1"/>
          <p:nvPr userDrawn="1"/>
        </p:nvSpPr>
        <p:spPr>
          <a:xfrm>
            <a:off x="1575851" y="5596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#EXTERNO.CONFIDENCIAL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73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BA0CE3E-7A03-4CF7-B614-B87FEA9946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"/>
            <a:ext cx="12192000" cy="68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35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14571-1F81-4CC5-9C38-C75427EEF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54681A-2F06-49DF-87BD-910FCFEB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7BB9F-E504-4FBF-B0E8-C1D1ED09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8C44-66AB-498F-A937-8E6F2CAC64B3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90A09-8A29-49ED-9AC4-AD5273E4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31D2B-170C-42C8-90EB-71415F73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D274-75E9-4D2B-9383-15D73A5FB7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5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76CDE3CE-0BEE-4577-AAB8-1AAF731A95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4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4153" y="6356351"/>
            <a:ext cx="2743200" cy="365125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7A79B44-2278-4947-A86A-D92BC94D74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0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0546492-6E8A-4F1F-B757-58A4E2279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35" y="0"/>
            <a:ext cx="4065265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4153" y="6356351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5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88E9C875-640D-4AC3-A7DA-BB5AE2B626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6329"/>
            <a:ext cx="12192000" cy="12616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4153" y="6356351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53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B2B7D4DD-40B8-453A-8079-78C9EE6090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"/>
            <a:ext cx="12192000" cy="6857768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B72196D-E5E3-4275-8654-223E3BEA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4153" y="6356351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15BBD0A-DF1C-4280-8936-AFD3BAE05A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" y="0"/>
            <a:ext cx="12191226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B72196D-E5E3-4275-8654-223E3BEA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4153" y="6356351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8EAEBB8B-65A8-4222-99B6-9433735EFA7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23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C0828CD1-7C96-479F-AE97-EDF2E14A9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"/>
            <a:ext cx="12192000" cy="68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4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C9EA5A-6F71-427A-8B2A-6D895268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81DD2-21E6-441F-BDBF-194DE2D4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204AD-5C41-49CC-8CC8-0DD4EF367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2F60-798E-4C4A-982E-872571514CDD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4191B-651C-4C90-B22A-852F96B00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14205-3974-409F-8FAA-3CC1E021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6ACE-2A36-4A94-A7D8-82E241C29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85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6.png"/><Relationship Id="rId7" Type="http://schemas.openxmlformats.org/officeDocument/2006/relationships/image" Target="../media/image3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svg"/><Relationship Id="rId11" Type="http://schemas.openxmlformats.org/officeDocument/2006/relationships/hyperlink" Target="https://biometria.caixa/" TargetMode="External"/><Relationship Id="rId5" Type="http://schemas.openxmlformats.org/officeDocument/2006/relationships/image" Target="../media/image31.png"/><Relationship Id="rId10" Type="http://schemas.openxmlformats.org/officeDocument/2006/relationships/image" Target="../media/image40.svg"/><Relationship Id="rId4" Type="http://schemas.openxmlformats.org/officeDocument/2006/relationships/image" Target="../media/image37.sv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iometria.caixa/" TargetMode="External"/><Relationship Id="rId3" Type="http://schemas.openxmlformats.org/officeDocument/2006/relationships/image" Target="../media/image37.svg"/><Relationship Id="rId7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svg"/><Relationship Id="rId5" Type="http://schemas.openxmlformats.org/officeDocument/2006/relationships/image" Target="../media/image38.sv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svg"/><Relationship Id="rId7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svg"/><Relationship Id="rId5" Type="http://schemas.openxmlformats.org/officeDocument/2006/relationships/image" Target="../media/image38.sv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8.png"/><Relationship Id="rId3" Type="http://schemas.openxmlformats.org/officeDocument/2006/relationships/image" Target="../media/image37.sv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svg"/><Relationship Id="rId11" Type="http://schemas.openxmlformats.org/officeDocument/2006/relationships/image" Target="../media/image12.png"/><Relationship Id="rId5" Type="http://schemas.openxmlformats.org/officeDocument/2006/relationships/image" Target="../media/image38.svg"/><Relationship Id="rId10" Type="http://schemas.openxmlformats.org/officeDocument/2006/relationships/image" Target="../media/image42.svg"/><Relationship Id="rId4" Type="http://schemas.openxmlformats.org/officeDocument/2006/relationships/image" Target="../media/image31.png"/><Relationship Id="rId9" Type="http://schemas.openxmlformats.org/officeDocument/2006/relationships/image" Target="../media/image41.png"/><Relationship Id="rId1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svg"/><Relationship Id="rId5" Type="http://schemas.openxmlformats.org/officeDocument/2006/relationships/image" Target="../media/image16.png"/><Relationship Id="rId4" Type="http://schemas.openxmlformats.org/officeDocument/2006/relationships/image" Target="../media/image43.sv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svg"/><Relationship Id="rId7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svg"/><Relationship Id="rId5" Type="http://schemas.openxmlformats.org/officeDocument/2006/relationships/image" Target="../media/image38.svg"/><Relationship Id="rId4" Type="http://schemas.openxmlformats.org/officeDocument/2006/relationships/image" Target="../media/image31.png"/><Relationship Id="rId9" Type="http://schemas.openxmlformats.org/officeDocument/2006/relationships/hyperlink" Target="https://biometria.caixa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svg"/><Relationship Id="rId7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svg"/><Relationship Id="rId5" Type="http://schemas.openxmlformats.org/officeDocument/2006/relationships/image" Target="../media/image38.svg"/><Relationship Id="rId4" Type="http://schemas.openxmlformats.org/officeDocument/2006/relationships/image" Target="../media/image31.png"/><Relationship Id="rId9" Type="http://schemas.openxmlformats.org/officeDocument/2006/relationships/hyperlink" Target="https://biometria.caixa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tqs.caixa/" TargetMode="External"/><Relationship Id="rId2" Type="http://schemas.openxmlformats.org/officeDocument/2006/relationships/hyperlink" Target="https://login.des.caix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gin.servicos.caixa/" TargetMode="External"/><Relationship Id="rId4" Type="http://schemas.openxmlformats.org/officeDocument/2006/relationships/hyperlink" Target="https://login.prd.caix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0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23" Type="http://schemas.openxmlformats.org/officeDocument/2006/relationships/image" Target="../media/image32.svg"/><Relationship Id="rId10" Type="http://schemas.openxmlformats.org/officeDocument/2006/relationships/image" Target="../media/image20.png"/><Relationship Id="rId19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0DA6268-CB8B-424D-A6A0-F6E1D6E8F520}"/>
              </a:ext>
            </a:extLst>
          </p:cNvPr>
          <p:cNvSpPr txBox="1"/>
          <p:nvPr/>
        </p:nvSpPr>
        <p:spPr>
          <a:xfrm>
            <a:off x="793125" y="6107542"/>
            <a:ext cx="4533394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98" baseline="30000" dirty="0">
                <a:solidFill>
                  <a:schemeClr val="bg1"/>
                </a:solidFill>
                <a:latin typeface="Tw Cen MT" panose="020B0602020104020603" pitchFamily="34" charset="0"/>
                <a:ea typeface="Arial" charset="0"/>
                <a:cs typeface="Arial" charset="0"/>
              </a:rPr>
              <a:t>MAI </a:t>
            </a:r>
            <a:r>
              <a:rPr lang="en-US" sz="2698" b="1" baseline="30000" dirty="0">
                <a:solidFill>
                  <a:schemeClr val="bg1"/>
                </a:solidFill>
                <a:latin typeface="Tw Cen MT" panose="020B0602020104020603" pitchFamily="34" charset="0"/>
                <a:ea typeface="Arial" charset="0"/>
                <a:cs typeface="Arial" charset="0"/>
              </a:rPr>
              <a:t>2022 | GEIPF</a:t>
            </a:r>
            <a:endParaRPr lang="en-US" sz="2698" baseline="30000" dirty="0">
              <a:solidFill>
                <a:schemeClr val="bg1"/>
              </a:solidFill>
              <a:latin typeface="Tw Cen MT" panose="020B0602020104020603" pitchFamily="34" charset="0"/>
              <a:ea typeface="Arial" charset="0"/>
              <a:cs typeface="Arial" charset="0"/>
            </a:endParaRPr>
          </a:p>
          <a:p>
            <a:endParaRPr lang="en-US" sz="2398" b="1" baseline="30000" dirty="0">
              <a:solidFill>
                <a:schemeClr val="bg1"/>
              </a:solidFill>
              <a:latin typeface="Tw Cen MT" panose="020B0602020104020603" pitchFamily="34" charset="0"/>
              <a:ea typeface="Arial" charset="0"/>
              <a:cs typeface="Arial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D4091E-869B-4BDF-83FD-C476564869DE}"/>
              </a:ext>
            </a:extLst>
          </p:cNvPr>
          <p:cNvSpPr txBox="1"/>
          <p:nvPr/>
        </p:nvSpPr>
        <p:spPr>
          <a:xfrm>
            <a:off x="793125" y="2767729"/>
            <a:ext cx="4907512" cy="193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997" b="1" dirty="0">
                <a:solidFill>
                  <a:schemeClr val="bg1"/>
                </a:solidFill>
                <a:latin typeface="Tw Cen MT" panose="020B0602020104020603" pitchFamily="34" charset="0"/>
              </a:rPr>
              <a:t>BIOMETRIA – Cadastro e Autenticação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404BED-604D-403F-BB8C-B6B0C52D0587}"/>
              </a:ext>
            </a:extLst>
          </p:cNvPr>
          <p:cNvCxnSpPr>
            <a:cxnSpLocks/>
          </p:cNvCxnSpPr>
          <p:nvPr/>
        </p:nvCxnSpPr>
        <p:spPr>
          <a:xfrm>
            <a:off x="793125" y="4081787"/>
            <a:ext cx="452105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C6DCD5-7D4F-48E2-8D89-381553EF6C9C}"/>
              </a:ext>
            </a:extLst>
          </p:cNvPr>
          <p:cNvSpPr txBox="1"/>
          <p:nvPr/>
        </p:nvSpPr>
        <p:spPr>
          <a:xfrm>
            <a:off x="7270045" y="6023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#EXTERNO.CONFIDENCIAL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A0D311-F4F6-4946-9676-76A1087661E1}"/>
              </a:ext>
            </a:extLst>
          </p:cNvPr>
          <p:cNvSpPr/>
          <p:nvPr/>
        </p:nvSpPr>
        <p:spPr>
          <a:xfrm>
            <a:off x="0" y="1"/>
            <a:ext cx="12192000" cy="1254642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Rounded MT Bold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1ED3E5-5BBF-40E0-B7A2-5550FFBAF7FF}"/>
              </a:ext>
            </a:extLst>
          </p:cNvPr>
          <p:cNvSpPr txBox="1"/>
          <p:nvPr/>
        </p:nvSpPr>
        <p:spPr>
          <a:xfrm>
            <a:off x="1616151" y="42139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Olá, (exibir aqui o nome recebido do SSO)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E77075-F92F-41F8-AEB2-DC581AB8AAA5}"/>
              </a:ext>
            </a:extLst>
          </p:cNvPr>
          <p:cNvSpPr txBox="1"/>
          <p:nvPr/>
        </p:nvSpPr>
        <p:spPr>
          <a:xfrm>
            <a:off x="1616151" y="105225"/>
            <a:ext cx="64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Sexta-feira, 01 de janeiro de 1990 (data atual)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1DF103-AC2E-430D-8BAC-E89D49074F76}"/>
              </a:ext>
            </a:extLst>
          </p:cNvPr>
          <p:cNvSpPr txBox="1"/>
          <p:nvPr/>
        </p:nvSpPr>
        <p:spPr>
          <a:xfrm>
            <a:off x="1616151" y="76835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Perfil: (exibir aqui os perfis recebidos do SSO, </a:t>
            </a:r>
            <a:r>
              <a:rPr lang="pt-BR" sz="7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separados por vírgulas</a:t>
            </a:r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4FD6B25-9804-4437-9630-D5DE26686985}"/>
              </a:ext>
            </a:extLst>
          </p:cNvPr>
          <p:cNvSpPr/>
          <p:nvPr/>
        </p:nvSpPr>
        <p:spPr>
          <a:xfrm>
            <a:off x="0" y="5962052"/>
            <a:ext cx="12192000" cy="895948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BCBF3DAC-9E02-4D66-9D37-E9E6BBEAC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94" y="6197476"/>
            <a:ext cx="3123567" cy="471432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2AFCF53-379A-442E-8DB6-19305D9AE754}"/>
              </a:ext>
            </a:extLst>
          </p:cNvPr>
          <p:cNvSpPr/>
          <p:nvPr/>
        </p:nvSpPr>
        <p:spPr>
          <a:xfrm>
            <a:off x="10621926" y="421392"/>
            <a:ext cx="1201479" cy="346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B0604020202020204" pitchFamily="34" charset="0"/>
              </a:rPr>
              <a:t>Sair</a:t>
            </a:r>
          </a:p>
        </p:txBody>
      </p:sp>
      <p:pic>
        <p:nvPicPr>
          <p:cNvPr id="19" name="Gráfico 18" descr="Câmera estrutura de tópicos">
            <a:extLst>
              <a:ext uri="{FF2B5EF4-FFF2-40B4-BE49-F238E27FC236}">
                <a16:creationId xmlns:a16="http://schemas.microsoft.com/office/drawing/2014/main" id="{9909F620-0858-422F-B56B-D3A290777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1509" y="122854"/>
            <a:ext cx="472052" cy="472052"/>
          </a:xfrm>
          <a:prstGeom prst="rect">
            <a:avLst/>
          </a:prstGeom>
        </p:spPr>
      </p:pic>
      <p:pic>
        <p:nvPicPr>
          <p:cNvPr id="20" name="Gráfico 19" descr="Impressão digital">
            <a:extLst>
              <a:ext uri="{FF2B5EF4-FFF2-40B4-BE49-F238E27FC236}">
                <a16:creationId xmlns:a16="http://schemas.microsoft.com/office/drawing/2014/main" id="{0A2C85D0-B144-4A46-82F7-2DEE6F449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3225" y="684176"/>
            <a:ext cx="480336" cy="409967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691695F-E26A-4BC5-8738-53CF6CB1D806}"/>
              </a:ext>
            </a:extLst>
          </p:cNvPr>
          <p:cNvGrpSpPr/>
          <p:nvPr/>
        </p:nvGrpSpPr>
        <p:grpSpPr>
          <a:xfrm>
            <a:off x="349201" y="123685"/>
            <a:ext cx="898355" cy="871804"/>
            <a:chOff x="8716719" y="1368690"/>
            <a:chExt cx="1920495" cy="1689117"/>
          </a:xfrm>
        </p:grpSpPr>
        <p:pic>
          <p:nvPicPr>
            <p:cNvPr id="22" name="Gráfico 21" descr="Impressão digital">
              <a:extLst>
                <a:ext uri="{FF2B5EF4-FFF2-40B4-BE49-F238E27FC236}">
                  <a16:creationId xmlns:a16="http://schemas.microsoft.com/office/drawing/2014/main" id="{E5C5997F-40AF-4228-909E-26B50251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16719" y="1368690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23" name="Imagem 22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BF26F0DB-20B6-45AE-90D3-144A1B0D2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1727" y="2273123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1A5693-EE13-4FE4-987F-EB533A205B4F}"/>
              </a:ext>
            </a:extLst>
          </p:cNvPr>
          <p:cNvSpPr txBox="1"/>
          <p:nvPr/>
        </p:nvSpPr>
        <p:spPr>
          <a:xfrm>
            <a:off x="7632956" y="212258"/>
            <a:ext cx="309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 Rounded MT Bold" panose="020B0604020202020204" pitchFamily="34" charset="0"/>
              </a:rPr>
              <a:t>Câmera desconectada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001B2D-0322-447F-B896-507065FFE96B}"/>
              </a:ext>
            </a:extLst>
          </p:cNvPr>
          <p:cNvSpPr txBox="1"/>
          <p:nvPr/>
        </p:nvSpPr>
        <p:spPr>
          <a:xfrm>
            <a:off x="7632956" y="721028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Leitor biométrico conectado</a:t>
            </a:r>
          </a:p>
        </p:txBody>
      </p:sp>
      <p:pic>
        <p:nvPicPr>
          <p:cNvPr id="29" name="Gráfico 28" descr="Impressão digital">
            <a:extLst>
              <a:ext uri="{FF2B5EF4-FFF2-40B4-BE49-F238E27FC236}">
                <a16:creationId xmlns:a16="http://schemas.microsoft.com/office/drawing/2014/main" id="{B3747727-ABA9-4B1C-A394-CDFDAF7451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2276" y="3406801"/>
            <a:ext cx="839011" cy="716096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6E1E54C0-CF8B-4500-A91E-61707DF52495}"/>
              </a:ext>
            </a:extLst>
          </p:cNvPr>
          <p:cNvSpPr/>
          <p:nvPr/>
        </p:nvSpPr>
        <p:spPr>
          <a:xfrm>
            <a:off x="4116253" y="3461239"/>
            <a:ext cx="4594034" cy="616944"/>
          </a:xfrm>
          <a:prstGeom prst="rect">
            <a:avLst/>
          </a:prstGeom>
          <a:noFill/>
          <a:ln>
            <a:solidFill>
              <a:srgbClr val="69C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6EC5B8"/>
                </a:solidFill>
                <a:latin typeface="Arial Rounded MT Bold" panose="020B0604020202020204" pitchFamily="34" charset="0"/>
              </a:rPr>
              <a:t> Digite o CPF</a:t>
            </a:r>
          </a:p>
        </p:txBody>
      </p:sp>
      <p:sp>
        <p:nvSpPr>
          <p:cNvPr id="31" name="Balão de Fala: Oval 30">
            <a:extLst>
              <a:ext uri="{FF2B5EF4-FFF2-40B4-BE49-F238E27FC236}">
                <a16:creationId xmlns:a16="http://schemas.microsoft.com/office/drawing/2014/main" id="{A945E0BB-9535-4F7B-8428-4A2AFF87DF7E}"/>
              </a:ext>
            </a:extLst>
          </p:cNvPr>
          <p:cNvSpPr/>
          <p:nvPr/>
        </p:nvSpPr>
        <p:spPr>
          <a:xfrm>
            <a:off x="8875851" y="2347054"/>
            <a:ext cx="2330974" cy="1254642"/>
          </a:xfrm>
          <a:prstGeom prst="wedgeEllipseCallout">
            <a:avLst>
              <a:gd name="adj1" fmla="val -95475"/>
              <a:gd name="adj2" fmla="val 3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Rounded MT Bold" panose="020B0604020202020204" pitchFamily="34" charset="0"/>
              </a:rPr>
              <a:t>Aplicar máscara 000.000.000-00 quando a digitação começar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A3093CF-C0DC-45A2-9C0A-A89D028A79AF}"/>
              </a:ext>
            </a:extLst>
          </p:cNvPr>
          <p:cNvSpPr txBox="1"/>
          <p:nvPr/>
        </p:nvSpPr>
        <p:spPr>
          <a:xfrm>
            <a:off x="229153" y="6256137"/>
            <a:ext cx="400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BIOMETRIA NA CAIXA: VOCÊ É A SENHA!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0281F5A-89BD-455B-A1BE-0D2ECD33F7AD}"/>
              </a:ext>
            </a:extLst>
          </p:cNvPr>
          <p:cNvCxnSpPr>
            <a:cxnSpLocks/>
          </p:cNvCxnSpPr>
          <p:nvPr/>
        </p:nvCxnSpPr>
        <p:spPr>
          <a:xfrm flipV="1">
            <a:off x="7976036" y="6092293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CEB286E-EF58-49AB-8F82-956CC5830B55}"/>
              </a:ext>
            </a:extLst>
          </p:cNvPr>
          <p:cNvSpPr/>
          <p:nvPr/>
        </p:nvSpPr>
        <p:spPr>
          <a:xfrm>
            <a:off x="146933" y="1325450"/>
            <a:ext cx="11878490" cy="51968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Bem-vindo ao sistema de cadastro e autenticação biométrica! </a:t>
            </a:r>
          </a:p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Para mais funcionalidades e informações, acesse 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hlinkClick r:id="rId11"/>
              </a:rPr>
              <a:t>https://biometria.caixa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ou consulte o MN AD178.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0D58D4-92D0-4B2E-8A4A-59195174FDC6}"/>
              </a:ext>
            </a:extLst>
          </p:cNvPr>
          <p:cNvSpPr txBox="1"/>
          <p:nvPr/>
        </p:nvSpPr>
        <p:spPr>
          <a:xfrm>
            <a:off x="8710287" y="6256137"/>
            <a:ext cx="361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1"/>
                </a:solidFill>
                <a:latin typeface="Arial Rounded MT Bold" panose="020B0604020202020204" pitchFamily="34" charset="0"/>
              </a:defRPr>
            </a:lvl1pPr>
          </a:lstStyle>
          <a:p>
            <a:r>
              <a:rPr lang="pt-BR" dirty="0"/>
              <a:t>#INTERNO.CONFIDENCIAL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E6E74A1-CB55-40A8-9390-306958F54F33}"/>
              </a:ext>
            </a:extLst>
          </p:cNvPr>
          <p:cNvCxnSpPr>
            <a:cxnSpLocks/>
          </p:cNvCxnSpPr>
          <p:nvPr/>
        </p:nvCxnSpPr>
        <p:spPr>
          <a:xfrm flipV="1">
            <a:off x="4236526" y="6100922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0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A0D311-F4F6-4946-9676-76A1087661E1}"/>
              </a:ext>
            </a:extLst>
          </p:cNvPr>
          <p:cNvSpPr/>
          <p:nvPr/>
        </p:nvSpPr>
        <p:spPr>
          <a:xfrm>
            <a:off x="0" y="1"/>
            <a:ext cx="12192000" cy="1254642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Rounded MT Bold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1ED3E5-5BBF-40E0-B7A2-5550FFBAF7FF}"/>
              </a:ext>
            </a:extLst>
          </p:cNvPr>
          <p:cNvSpPr txBox="1"/>
          <p:nvPr/>
        </p:nvSpPr>
        <p:spPr>
          <a:xfrm>
            <a:off x="1616151" y="42139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Olá, (exibir aqui o nome recebido do SSO)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E77075-F92F-41F8-AEB2-DC581AB8AAA5}"/>
              </a:ext>
            </a:extLst>
          </p:cNvPr>
          <p:cNvSpPr txBox="1"/>
          <p:nvPr/>
        </p:nvSpPr>
        <p:spPr>
          <a:xfrm>
            <a:off x="1616151" y="105225"/>
            <a:ext cx="64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Sexta-feira, 01 de janeiro de 1990 (data atual)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1DF103-AC2E-430D-8BAC-E89D49074F76}"/>
              </a:ext>
            </a:extLst>
          </p:cNvPr>
          <p:cNvSpPr txBox="1"/>
          <p:nvPr/>
        </p:nvSpPr>
        <p:spPr>
          <a:xfrm>
            <a:off x="1616151" y="76835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Perfil: (exibir aqui os perfis recebidos do SSO, </a:t>
            </a:r>
            <a:r>
              <a:rPr lang="pt-BR" sz="7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separados por vírgulas</a:t>
            </a:r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2AFCF53-379A-442E-8DB6-19305D9AE754}"/>
              </a:ext>
            </a:extLst>
          </p:cNvPr>
          <p:cNvSpPr/>
          <p:nvPr/>
        </p:nvSpPr>
        <p:spPr>
          <a:xfrm>
            <a:off x="10621926" y="421392"/>
            <a:ext cx="1201479" cy="346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B0604020202020204" pitchFamily="34" charset="0"/>
              </a:rPr>
              <a:t>Sair</a:t>
            </a:r>
          </a:p>
        </p:txBody>
      </p:sp>
      <p:pic>
        <p:nvPicPr>
          <p:cNvPr id="19" name="Gráfico 18" descr="Câmera estrutura de tópicos">
            <a:extLst>
              <a:ext uri="{FF2B5EF4-FFF2-40B4-BE49-F238E27FC236}">
                <a16:creationId xmlns:a16="http://schemas.microsoft.com/office/drawing/2014/main" id="{9909F620-0858-422F-B56B-D3A29077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1509" y="122854"/>
            <a:ext cx="472052" cy="472052"/>
          </a:xfrm>
          <a:prstGeom prst="rect">
            <a:avLst/>
          </a:prstGeom>
        </p:spPr>
      </p:pic>
      <p:pic>
        <p:nvPicPr>
          <p:cNvPr id="20" name="Gráfico 19" descr="Impressão digital">
            <a:extLst>
              <a:ext uri="{FF2B5EF4-FFF2-40B4-BE49-F238E27FC236}">
                <a16:creationId xmlns:a16="http://schemas.microsoft.com/office/drawing/2014/main" id="{0A2C85D0-B144-4A46-82F7-2DEE6F449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3225" y="684176"/>
            <a:ext cx="480336" cy="409967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691695F-E26A-4BC5-8738-53CF6CB1D806}"/>
              </a:ext>
            </a:extLst>
          </p:cNvPr>
          <p:cNvGrpSpPr/>
          <p:nvPr/>
        </p:nvGrpSpPr>
        <p:grpSpPr>
          <a:xfrm>
            <a:off x="349201" y="123685"/>
            <a:ext cx="898355" cy="871804"/>
            <a:chOff x="8716719" y="1368690"/>
            <a:chExt cx="1920495" cy="1689117"/>
          </a:xfrm>
        </p:grpSpPr>
        <p:pic>
          <p:nvPicPr>
            <p:cNvPr id="22" name="Gráfico 21" descr="Impressão digital">
              <a:extLst>
                <a:ext uri="{FF2B5EF4-FFF2-40B4-BE49-F238E27FC236}">
                  <a16:creationId xmlns:a16="http://schemas.microsoft.com/office/drawing/2014/main" id="{E5C5997F-40AF-4228-909E-26B50251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16719" y="1368690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23" name="Imagem 22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BF26F0DB-20B6-45AE-90D3-144A1B0D2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1727" y="2273123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1A5693-EE13-4FE4-987F-EB533A205B4F}"/>
              </a:ext>
            </a:extLst>
          </p:cNvPr>
          <p:cNvSpPr txBox="1"/>
          <p:nvPr/>
        </p:nvSpPr>
        <p:spPr>
          <a:xfrm>
            <a:off x="7632956" y="212258"/>
            <a:ext cx="309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latin typeface="Arial Rounded MT Bold" panose="020B0604020202020204" pitchFamily="34" charset="0"/>
              </a:rPr>
              <a:t>Câmera desconectada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001B2D-0322-447F-B896-507065FFE96B}"/>
              </a:ext>
            </a:extLst>
          </p:cNvPr>
          <p:cNvSpPr txBox="1"/>
          <p:nvPr/>
        </p:nvSpPr>
        <p:spPr>
          <a:xfrm>
            <a:off x="7632956" y="721028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Leitor biométrico conectado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E32B654-2B17-4B65-B9B0-67CFAD35C0F1}"/>
              </a:ext>
            </a:extLst>
          </p:cNvPr>
          <p:cNvSpPr/>
          <p:nvPr/>
        </p:nvSpPr>
        <p:spPr>
          <a:xfrm>
            <a:off x="8291804" y="3429000"/>
            <a:ext cx="3285717" cy="628665"/>
          </a:xfrm>
          <a:prstGeom prst="roundRect">
            <a:avLst/>
          </a:prstGeom>
          <a:noFill/>
          <a:ln>
            <a:solidFill>
              <a:srgbClr val="69C3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6EC5B8"/>
                </a:solidFill>
                <a:latin typeface="Arial Rounded MT Bold" panose="020B0604020202020204" pitchFamily="34" charset="0"/>
              </a:rPr>
              <a:t>Cancelar</a:t>
            </a:r>
            <a:endParaRPr lang="pt-BR" sz="1400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C003505-30D4-4CAB-A935-D9E703CEA302}"/>
              </a:ext>
            </a:extLst>
          </p:cNvPr>
          <p:cNvSpPr/>
          <p:nvPr/>
        </p:nvSpPr>
        <p:spPr>
          <a:xfrm>
            <a:off x="4449469" y="3442347"/>
            <a:ext cx="3285717" cy="628665"/>
          </a:xfrm>
          <a:prstGeom prst="roundRect">
            <a:avLst/>
          </a:prstGeom>
          <a:solidFill>
            <a:srgbClr val="F9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AUTENTICAR CLIENTE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219B7E80-278F-446B-B3B5-845C0D42278C}"/>
              </a:ext>
            </a:extLst>
          </p:cNvPr>
          <p:cNvSpPr/>
          <p:nvPr/>
        </p:nvSpPr>
        <p:spPr>
          <a:xfrm>
            <a:off x="607134" y="3443109"/>
            <a:ext cx="3285717" cy="628665"/>
          </a:xfrm>
          <a:prstGeom prst="roundRect">
            <a:avLst/>
          </a:prstGeom>
          <a:solidFill>
            <a:srgbClr val="F9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INCLUIR E ATUALIZAR CADASTRO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199AAB6-9EA2-4414-905B-D0F881FF9DC8}"/>
              </a:ext>
            </a:extLst>
          </p:cNvPr>
          <p:cNvSpPr/>
          <p:nvPr/>
        </p:nvSpPr>
        <p:spPr>
          <a:xfrm>
            <a:off x="146933" y="1325450"/>
            <a:ext cx="11878490" cy="51968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Bem-vindo ao sistema de cadastro e autenticação biométrica! </a:t>
            </a:r>
          </a:p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Para mais funcionalidades e informações, acesse 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hlinkClick r:id="rId8"/>
              </a:rPr>
              <a:t>https://biometria.caixa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ou consulte o MN AD178.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D9E7A39-C83A-4E6D-91CF-92E1DC232BFF}"/>
              </a:ext>
            </a:extLst>
          </p:cNvPr>
          <p:cNvSpPr/>
          <p:nvPr/>
        </p:nvSpPr>
        <p:spPr>
          <a:xfrm>
            <a:off x="0" y="5962052"/>
            <a:ext cx="12192000" cy="895948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 descr="Texto&#10;&#10;Descrição gerada automaticamente">
            <a:extLst>
              <a:ext uri="{FF2B5EF4-FFF2-40B4-BE49-F238E27FC236}">
                <a16:creationId xmlns:a16="http://schemas.microsoft.com/office/drawing/2014/main" id="{2FB36142-4FF1-417A-8B7D-1EA04404F9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94" y="6197476"/>
            <a:ext cx="3123567" cy="47143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D7EB8183-AE0B-4D51-A0F4-06692418BCC3}"/>
              </a:ext>
            </a:extLst>
          </p:cNvPr>
          <p:cNvSpPr txBox="1"/>
          <p:nvPr/>
        </p:nvSpPr>
        <p:spPr>
          <a:xfrm>
            <a:off x="229153" y="6256137"/>
            <a:ext cx="400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BIOMETRIA NA CAIXA: VOCÊ É A SENHA!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9A08ECD-4CB4-48C5-9CDD-DD3529236E1E}"/>
              </a:ext>
            </a:extLst>
          </p:cNvPr>
          <p:cNvCxnSpPr>
            <a:cxnSpLocks/>
          </p:cNvCxnSpPr>
          <p:nvPr/>
        </p:nvCxnSpPr>
        <p:spPr>
          <a:xfrm flipV="1">
            <a:off x="7976036" y="6092293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E68864F-C129-43E0-91CA-B229FE9F9A8B}"/>
              </a:ext>
            </a:extLst>
          </p:cNvPr>
          <p:cNvSpPr txBox="1"/>
          <p:nvPr/>
        </p:nvSpPr>
        <p:spPr>
          <a:xfrm>
            <a:off x="8710287" y="6256137"/>
            <a:ext cx="361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1"/>
                </a:solidFill>
                <a:latin typeface="Arial Rounded MT Bold" panose="020B0604020202020204" pitchFamily="34" charset="0"/>
              </a:defRPr>
            </a:lvl1pPr>
          </a:lstStyle>
          <a:p>
            <a:r>
              <a:rPr lang="pt-BR" dirty="0"/>
              <a:t>#INTERNO.CONFIDENCIAL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6F2D70D-E8E6-42E9-BCD4-74ED2DFC80A0}"/>
              </a:ext>
            </a:extLst>
          </p:cNvPr>
          <p:cNvCxnSpPr>
            <a:cxnSpLocks/>
          </p:cNvCxnSpPr>
          <p:nvPr/>
        </p:nvCxnSpPr>
        <p:spPr>
          <a:xfrm flipV="1">
            <a:off x="4236526" y="6100922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17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A0D311-F4F6-4946-9676-76A1087661E1}"/>
              </a:ext>
            </a:extLst>
          </p:cNvPr>
          <p:cNvSpPr/>
          <p:nvPr/>
        </p:nvSpPr>
        <p:spPr>
          <a:xfrm>
            <a:off x="0" y="1"/>
            <a:ext cx="12192000" cy="1254642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Rounded MT Bold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1ED3E5-5BBF-40E0-B7A2-5550FFBAF7FF}"/>
              </a:ext>
            </a:extLst>
          </p:cNvPr>
          <p:cNvSpPr txBox="1"/>
          <p:nvPr/>
        </p:nvSpPr>
        <p:spPr>
          <a:xfrm>
            <a:off x="1616151" y="42139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Olá, (exibir aqui o nome recebido do SSO)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E77075-F92F-41F8-AEB2-DC581AB8AAA5}"/>
              </a:ext>
            </a:extLst>
          </p:cNvPr>
          <p:cNvSpPr txBox="1"/>
          <p:nvPr/>
        </p:nvSpPr>
        <p:spPr>
          <a:xfrm>
            <a:off x="1616151" y="105225"/>
            <a:ext cx="64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Sexta-feira, 01 de janeiro de 1990 (data atual)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1DF103-AC2E-430D-8BAC-E89D49074F76}"/>
              </a:ext>
            </a:extLst>
          </p:cNvPr>
          <p:cNvSpPr txBox="1"/>
          <p:nvPr/>
        </p:nvSpPr>
        <p:spPr>
          <a:xfrm>
            <a:off x="1616151" y="76835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Perfil: (exibir aqui os perfis recebidos do SSO, </a:t>
            </a:r>
            <a:r>
              <a:rPr lang="pt-BR" sz="7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separados por vírgulas</a:t>
            </a:r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2AFCF53-379A-442E-8DB6-19305D9AE754}"/>
              </a:ext>
            </a:extLst>
          </p:cNvPr>
          <p:cNvSpPr/>
          <p:nvPr/>
        </p:nvSpPr>
        <p:spPr>
          <a:xfrm>
            <a:off x="10621926" y="421392"/>
            <a:ext cx="1201479" cy="346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B0604020202020204" pitchFamily="34" charset="0"/>
              </a:rPr>
              <a:t>Sair</a:t>
            </a:r>
          </a:p>
        </p:txBody>
      </p:sp>
      <p:pic>
        <p:nvPicPr>
          <p:cNvPr id="19" name="Gráfico 18" descr="Câmera estrutura de tópicos">
            <a:extLst>
              <a:ext uri="{FF2B5EF4-FFF2-40B4-BE49-F238E27FC236}">
                <a16:creationId xmlns:a16="http://schemas.microsoft.com/office/drawing/2014/main" id="{9909F620-0858-422F-B56B-D3A29077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1509" y="122854"/>
            <a:ext cx="472052" cy="472052"/>
          </a:xfrm>
          <a:prstGeom prst="rect">
            <a:avLst/>
          </a:prstGeom>
        </p:spPr>
      </p:pic>
      <p:pic>
        <p:nvPicPr>
          <p:cNvPr id="20" name="Gráfico 19" descr="Impressão digital">
            <a:extLst>
              <a:ext uri="{FF2B5EF4-FFF2-40B4-BE49-F238E27FC236}">
                <a16:creationId xmlns:a16="http://schemas.microsoft.com/office/drawing/2014/main" id="{0A2C85D0-B144-4A46-82F7-2DEE6F449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3225" y="684176"/>
            <a:ext cx="480336" cy="409967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691695F-E26A-4BC5-8738-53CF6CB1D806}"/>
              </a:ext>
            </a:extLst>
          </p:cNvPr>
          <p:cNvGrpSpPr/>
          <p:nvPr/>
        </p:nvGrpSpPr>
        <p:grpSpPr>
          <a:xfrm>
            <a:off x="349201" y="123685"/>
            <a:ext cx="898355" cy="871804"/>
            <a:chOff x="8716719" y="1368690"/>
            <a:chExt cx="1920495" cy="1689117"/>
          </a:xfrm>
        </p:grpSpPr>
        <p:pic>
          <p:nvPicPr>
            <p:cNvPr id="22" name="Gráfico 21" descr="Impressão digital">
              <a:extLst>
                <a:ext uri="{FF2B5EF4-FFF2-40B4-BE49-F238E27FC236}">
                  <a16:creationId xmlns:a16="http://schemas.microsoft.com/office/drawing/2014/main" id="{E5C5997F-40AF-4228-909E-26B50251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16719" y="1368690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23" name="Imagem 22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BF26F0DB-20B6-45AE-90D3-144A1B0D2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1727" y="2273123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1A5693-EE13-4FE4-987F-EB533A205B4F}"/>
              </a:ext>
            </a:extLst>
          </p:cNvPr>
          <p:cNvSpPr txBox="1"/>
          <p:nvPr/>
        </p:nvSpPr>
        <p:spPr>
          <a:xfrm>
            <a:off x="7632956" y="212258"/>
            <a:ext cx="309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Câmera</a:t>
            </a:r>
            <a:r>
              <a:rPr lang="pt-BR" sz="1400" b="1" dirty="0">
                <a:solidFill>
                  <a:srgbClr val="FF0000"/>
                </a:solidFill>
                <a:latin typeface="Arial Rounded MT Bold" panose="020B0604020202020204" pitchFamily="34" charset="0"/>
              </a:rPr>
              <a:t>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desconectada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001B2D-0322-447F-B896-507065FFE96B}"/>
              </a:ext>
            </a:extLst>
          </p:cNvPr>
          <p:cNvSpPr txBox="1"/>
          <p:nvPr/>
        </p:nvSpPr>
        <p:spPr>
          <a:xfrm>
            <a:off x="7632956" y="721028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Leitor biométrico conectado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CAA5BC2-31D0-4DA7-BA05-61106264153F}"/>
              </a:ext>
            </a:extLst>
          </p:cNvPr>
          <p:cNvSpPr/>
          <p:nvPr/>
        </p:nvSpPr>
        <p:spPr>
          <a:xfrm>
            <a:off x="134433" y="1393728"/>
            <a:ext cx="11389061" cy="348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6EC5B8"/>
                </a:solidFill>
                <a:latin typeface="Arial Rounded MT Bold" panose="020B0604020202020204" pitchFamily="34" charset="0"/>
              </a:rPr>
              <a:t>Você está em: Incluir e Atualizar Cadastro &gt; Cadastrar Face</a:t>
            </a:r>
            <a:endParaRPr lang="pt-BR" sz="12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5DC4C9C-9317-4002-A6CA-5C9B3A6D14B5}"/>
              </a:ext>
            </a:extLst>
          </p:cNvPr>
          <p:cNvSpPr/>
          <p:nvPr/>
        </p:nvSpPr>
        <p:spPr>
          <a:xfrm>
            <a:off x="0" y="5962052"/>
            <a:ext cx="12192000" cy="895948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Imagem 25" descr="Texto&#10;&#10;Descrição gerada automaticamente">
            <a:extLst>
              <a:ext uri="{FF2B5EF4-FFF2-40B4-BE49-F238E27FC236}">
                <a16:creationId xmlns:a16="http://schemas.microsoft.com/office/drawing/2014/main" id="{CF04B4F7-A291-4F2F-AD5A-7BF1C7DF7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94" y="6197476"/>
            <a:ext cx="3123567" cy="471432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92C77B37-D1E4-4396-B24A-64E60E576E5C}"/>
              </a:ext>
            </a:extLst>
          </p:cNvPr>
          <p:cNvSpPr txBox="1"/>
          <p:nvPr/>
        </p:nvSpPr>
        <p:spPr>
          <a:xfrm>
            <a:off x="229153" y="6256137"/>
            <a:ext cx="400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BIOMETRIA NA CAIXA: VOCÊ É A SENHA!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F7F3589-28CC-4623-94AC-5FF2D95E1778}"/>
              </a:ext>
            </a:extLst>
          </p:cNvPr>
          <p:cNvCxnSpPr>
            <a:cxnSpLocks/>
          </p:cNvCxnSpPr>
          <p:nvPr/>
        </p:nvCxnSpPr>
        <p:spPr>
          <a:xfrm flipV="1">
            <a:off x="7976036" y="6092293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8269F0B-D70D-489C-8566-694450ABBE4D}"/>
              </a:ext>
            </a:extLst>
          </p:cNvPr>
          <p:cNvSpPr txBox="1"/>
          <p:nvPr/>
        </p:nvSpPr>
        <p:spPr>
          <a:xfrm>
            <a:off x="8710287" y="6256137"/>
            <a:ext cx="361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1"/>
                </a:solidFill>
                <a:latin typeface="Arial Rounded MT Bold" panose="020B0604020202020204" pitchFamily="34" charset="0"/>
              </a:defRPr>
            </a:lvl1pPr>
          </a:lstStyle>
          <a:p>
            <a:r>
              <a:rPr lang="pt-BR" dirty="0"/>
              <a:t>#INTERNO.CONFIDENCIAL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0888CA7-4BB2-4D07-891E-65B231B675F9}"/>
              </a:ext>
            </a:extLst>
          </p:cNvPr>
          <p:cNvCxnSpPr>
            <a:cxnSpLocks/>
          </p:cNvCxnSpPr>
          <p:nvPr/>
        </p:nvCxnSpPr>
        <p:spPr>
          <a:xfrm flipV="1">
            <a:off x="4236526" y="6100922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FF5049F3-4105-47A3-B712-9CC8E46BB736}"/>
              </a:ext>
            </a:extLst>
          </p:cNvPr>
          <p:cNvSpPr/>
          <p:nvPr/>
        </p:nvSpPr>
        <p:spPr>
          <a:xfrm>
            <a:off x="651087" y="2634644"/>
            <a:ext cx="1834405" cy="27192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Fazer aqui o Streaming da imagem quando o usuário clicar em INICIAR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CC6AD1D-7475-4EE1-8159-68BE36FF097D}"/>
              </a:ext>
            </a:extLst>
          </p:cNvPr>
          <p:cNvSpPr/>
          <p:nvPr/>
        </p:nvSpPr>
        <p:spPr>
          <a:xfrm>
            <a:off x="9246792" y="2690356"/>
            <a:ext cx="1839432" cy="3402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latin typeface="Arial Rounded MT Bold" panose="020F0704030504030204" pitchFamily="34" charset="0"/>
              </a:rPr>
              <a:t>Iniciar captura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546FEF4-8E55-436D-ACF1-A53F86F10F84}"/>
              </a:ext>
            </a:extLst>
          </p:cNvPr>
          <p:cNvSpPr/>
          <p:nvPr/>
        </p:nvSpPr>
        <p:spPr>
          <a:xfrm>
            <a:off x="9238522" y="3132466"/>
            <a:ext cx="1839432" cy="3467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latin typeface="Arial Rounded MT Bold" panose="020F0704030504030204" pitchFamily="34" charset="0"/>
              </a:rPr>
              <a:t>Captura manual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B27152DB-3F6F-4D48-80C7-A09FF7BCDABE}"/>
              </a:ext>
            </a:extLst>
          </p:cNvPr>
          <p:cNvSpPr/>
          <p:nvPr/>
        </p:nvSpPr>
        <p:spPr>
          <a:xfrm>
            <a:off x="9246792" y="3571959"/>
            <a:ext cx="1839432" cy="3402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lt1"/>
                </a:solidFill>
                <a:latin typeface="Arial Rounded MT Bold" panose="020F0704030504030204" pitchFamily="34" charset="0"/>
              </a:rPr>
              <a:t>Reiniciar câmera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71B665F0-4810-4768-B808-BCFBCD4C5202}"/>
              </a:ext>
            </a:extLst>
          </p:cNvPr>
          <p:cNvCxnSpPr/>
          <p:nvPr/>
        </p:nvCxnSpPr>
        <p:spPr>
          <a:xfrm>
            <a:off x="9224756" y="2524616"/>
            <a:ext cx="183943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ED8605-3BB0-47DD-A6C3-7F481361452C}"/>
              </a:ext>
            </a:extLst>
          </p:cNvPr>
          <p:cNvSpPr txBox="1"/>
          <p:nvPr/>
        </p:nvSpPr>
        <p:spPr>
          <a:xfrm>
            <a:off x="9150328" y="224816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Ações</a:t>
            </a:r>
          </a:p>
        </p:txBody>
      </p:sp>
      <p:sp>
        <p:nvSpPr>
          <p:cNvPr id="40" name="Texto Explicativo: Linha 39">
            <a:extLst>
              <a:ext uri="{FF2B5EF4-FFF2-40B4-BE49-F238E27FC236}">
                <a16:creationId xmlns:a16="http://schemas.microsoft.com/office/drawing/2014/main" id="{00CBEE00-9EE9-454A-AD32-C7A8F3C5A200}"/>
              </a:ext>
            </a:extLst>
          </p:cNvPr>
          <p:cNvSpPr/>
          <p:nvPr/>
        </p:nvSpPr>
        <p:spPr>
          <a:xfrm>
            <a:off x="8276981" y="1489713"/>
            <a:ext cx="1541721" cy="601820"/>
          </a:xfrm>
          <a:prstGeom prst="borderCallout1">
            <a:avLst>
              <a:gd name="adj1" fmla="val 92720"/>
              <a:gd name="adj2" fmla="val 7275"/>
              <a:gd name="adj3" fmla="val 306562"/>
              <a:gd name="adj4" fmla="val 70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Deixar esmaecido, enquanto não tiver iniciado a câmera.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2AE41F9-F973-4163-87E5-A2082A41247E}"/>
              </a:ext>
            </a:extLst>
          </p:cNvPr>
          <p:cNvSpPr/>
          <p:nvPr/>
        </p:nvSpPr>
        <p:spPr>
          <a:xfrm>
            <a:off x="9246792" y="3991442"/>
            <a:ext cx="1839432" cy="40577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latin typeface="Arial Rounded MT Bold" panose="020F0704030504030204" pitchFamily="34" charset="0"/>
              </a:rPr>
              <a:t>Cadastrar digitais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5EBE1B41-BE45-437C-9DFA-30284327FE59}"/>
              </a:ext>
            </a:extLst>
          </p:cNvPr>
          <p:cNvSpPr/>
          <p:nvPr/>
        </p:nvSpPr>
        <p:spPr>
          <a:xfrm>
            <a:off x="9254804" y="4486913"/>
            <a:ext cx="1839432" cy="720988"/>
          </a:xfrm>
          <a:prstGeom prst="roundRect">
            <a:avLst/>
          </a:prstGeom>
          <a:solidFill>
            <a:srgbClr val="1EB7E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Concluir cadastro sem impressões digitais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FCCB50B-361D-4C08-AE3E-CCA2FB211D92}"/>
              </a:ext>
            </a:extLst>
          </p:cNvPr>
          <p:cNvCxnSpPr/>
          <p:nvPr/>
        </p:nvCxnSpPr>
        <p:spPr>
          <a:xfrm>
            <a:off x="646060" y="2542255"/>
            <a:ext cx="183943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DB0F107-A0AF-467E-BF60-29CC91F5D508}"/>
              </a:ext>
            </a:extLst>
          </p:cNvPr>
          <p:cNvSpPr txBox="1"/>
          <p:nvPr/>
        </p:nvSpPr>
        <p:spPr>
          <a:xfrm>
            <a:off x="571632" y="2265806"/>
            <a:ext cx="2259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Prévia da imagem facial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8F7CB1E0-B701-48AD-B985-6501DCF24ED1}"/>
              </a:ext>
            </a:extLst>
          </p:cNvPr>
          <p:cNvCxnSpPr/>
          <p:nvPr/>
        </p:nvCxnSpPr>
        <p:spPr>
          <a:xfrm>
            <a:off x="6243684" y="2528804"/>
            <a:ext cx="183943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A811AD3-B8AA-4B97-B70B-8279A59A80D7}"/>
              </a:ext>
            </a:extLst>
          </p:cNvPr>
          <p:cNvSpPr txBox="1"/>
          <p:nvPr/>
        </p:nvSpPr>
        <p:spPr>
          <a:xfrm>
            <a:off x="6169256" y="2252355"/>
            <a:ext cx="1822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Imagem capturada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3569358-F250-47DC-944E-4EE2F356D791}"/>
              </a:ext>
            </a:extLst>
          </p:cNvPr>
          <p:cNvSpPr/>
          <p:nvPr/>
        </p:nvSpPr>
        <p:spPr>
          <a:xfrm>
            <a:off x="6253539" y="2653343"/>
            <a:ext cx="1850801" cy="27005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Rounded MT Bold" panose="020F0704030504030204" pitchFamily="34" charset="0"/>
              </a:rPr>
              <a:t>Exibir aqui a imagem capturada.</a:t>
            </a:r>
          </a:p>
        </p:txBody>
      </p:sp>
      <p:sp>
        <p:nvSpPr>
          <p:cNvPr id="49" name="Texto Explicativo: Linha 48">
            <a:extLst>
              <a:ext uri="{FF2B5EF4-FFF2-40B4-BE49-F238E27FC236}">
                <a16:creationId xmlns:a16="http://schemas.microsoft.com/office/drawing/2014/main" id="{F8813B8F-C056-45EA-957C-6DCF1FE3EAAA}"/>
              </a:ext>
            </a:extLst>
          </p:cNvPr>
          <p:cNvSpPr/>
          <p:nvPr/>
        </p:nvSpPr>
        <p:spPr>
          <a:xfrm>
            <a:off x="8024785" y="548081"/>
            <a:ext cx="1913860" cy="808074"/>
          </a:xfrm>
          <a:prstGeom prst="borderCallout1">
            <a:avLst>
              <a:gd name="adj1" fmla="val 18750"/>
              <a:gd name="adj2" fmla="val -8333"/>
              <a:gd name="adj3" fmla="val 265152"/>
              <a:gd name="adj4" fmla="val -42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Exibir aqui a imagem após a captura manual ou automática. Se o usuário clicar em REINICIAR, limpar.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585380-6F3D-4A81-B3BE-3F0A79404741}"/>
              </a:ext>
            </a:extLst>
          </p:cNvPr>
          <p:cNvSpPr txBox="1"/>
          <p:nvPr/>
        </p:nvSpPr>
        <p:spPr>
          <a:xfrm>
            <a:off x="134433" y="1777577"/>
            <a:ext cx="22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CPF: 000.000.000-00</a:t>
            </a:r>
          </a:p>
        </p:txBody>
      </p:sp>
      <p:sp>
        <p:nvSpPr>
          <p:cNvPr id="51" name="Texto Explicativo: Linha 50">
            <a:extLst>
              <a:ext uri="{FF2B5EF4-FFF2-40B4-BE49-F238E27FC236}">
                <a16:creationId xmlns:a16="http://schemas.microsoft.com/office/drawing/2014/main" id="{D58858D3-3C8D-45CE-9BAF-11878EAACD19}"/>
              </a:ext>
            </a:extLst>
          </p:cNvPr>
          <p:cNvSpPr/>
          <p:nvPr/>
        </p:nvSpPr>
        <p:spPr>
          <a:xfrm>
            <a:off x="2524700" y="1715998"/>
            <a:ext cx="4224307" cy="377205"/>
          </a:xfrm>
          <a:prstGeom prst="borderCallout1">
            <a:avLst>
              <a:gd name="adj1" fmla="val 18750"/>
              <a:gd name="adj2" fmla="val -8333"/>
              <a:gd name="adj3" fmla="val 42981"/>
              <a:gd name="adj4" fmla="val -1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Exibir aqui o CPF digitado. Usar máscara no número do CPF.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01997FFF-DD60-43A6-B083-D0F888FCB9B3}"/>
              </a:ext>
            </a:extLst>
          </p:cNvPr>
          <p:cNvCxnSpPr/>
          <p:nvPr/>
        </p:nvCxnSpPr>
        <p:spPr>
          <a:xfrm>
            <a:off x="3284099" y="2537698"/>
            <a:ext cx="183943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4F55A2C-D92C-45B4-B6F2-391B7051C027}"/>
              </a:ext>
            </a:extLst>
          </p:cNvPr>
          <p:cNvSpPr txBox="1"/>
          <p:nvPr/>
        </p:nvSpPr>
        <p:spPr>
          <a:xfrm>
            <a:off x="3209671" y="2261249"/>
            <a:ext cx="2156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Orientações ao cliente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CE3FBA7B-11DE-416F-93E2-00FBFD854280}"/>
              </a:ext>
            </a:extLst>
          </p:cNvPr>
          <p:cNvSpPr/>
          <p:nvPr/>
        </p:nvSpPr>
        <p:spPr>
          <a:xfrm>
            <a:off x="9254804" y="5272954"/>
            <a:ext cx="1839432" cy="395012"/>
          </a:xfrm>
          <a:prstGeom prst="roundRect">
            <a:avLst/>
          </a:prstGeom>
          <a:ln>
            <a:solidFill>
              <a:srgbClr val="69C3B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rgbClr val="69C3B5"/>
                </a:solidFill>
                <a:latin typeface="Arial Rounded MT Bold" panose="020F0704030504030204" pitchFamily="34" charset="0"/>
              </a:rPr>
              <a:t>Cancelar cadastro</a:t>
            </a:r>
          </a:p>
        </p:txBody>
      </p:sp>
      <p:sp>
        <p:nvSpPr>
          <p:cNvPr id="60" name="Texto Explicativo: Linha 59">
            <a:extLst>
              <a:ext uri="{FF2B5EF4-FFF2-40B4-BE49-F238E27FC236}">
                <a16:creationId xmlns:a16="http://schemas.microsoft.com/office/drawing/2014/main" id="{8A9238DF-FBFB-46BD-890A-53CEB4055B69}"/>
              </a:ext>
            </a:extLst>
          </p:cNvPr>
          <p:cNvSpPr/>
          <p:nvPr/>
        </p:nvSpPr>
        <p:spPr>
          <a:xfrm>
            <a:off x="7281443" y="4986694"/>
            <a:ext cx="1850802" cy="1044762"/>
          </a:xfrm>
          <a:prstGeom prst="borderCallout1">
            <a:avLst>
              <a:gd name="adj1" fmla="val 17356"/>
              <a:gd name="adj2" fmla="val 92920"/>
              <a:gd name="adj3" fmla="val -22779"/>
              <a:gd name="adj4" fmla="val 114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 o usuário clicar, exibir mensagem para ele confirmar se deseja realmente prosseguir sem coletar as digitais</a:t>
            </a:r>
          </a:p>
        </p:txBody>
      </p:sp>
      <p:sp>
        <p:nvSpPr>
          <p:cNvPr id="61" name="Texto Explicativo: Linha 60">
            <a:extLst>
              <a:ext uri="{FF2B5EF4-FFF2-40B4-BE49-F238E27FC236}">
                <a16:creationId xmlns:a16="http://schemas.microsoft.com/office/drawing/2014/main" id="{4BE6C983-EC68-4788-8E75-986055B558B3}"/>
              </a:ext>
            </a:extLst>
          </p:cNvPr>
          <p:cNvSpPr/>
          <p:nvPr/>
        </p:nvSpPr>
        <p:spPr>
          <a:xfrm>
            <a:off x="11181697" y="3502179"/>
            <a:ext cx="954379" cy="1325562"/>
          </a:xfrm>
          <a:prstGeom prst="borderCallout1">
            <a:avLst>
              <a:gd name="adj1" fmla="val 92720"/>
              <a:gd name="adj2" fmla="val 7275"/>
              <a:gd name="adj3" fmla="val 95497"/>
              <a:gd name="adj4" fmla="val -20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Deixar esmaecido, quando não tiver uma imagem capturada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2DABA0CA-E8E8-471A-8ECC-FFBDF12ECA0E}"/>
              </a:ext>
            </a:extLst>
          </p:cNvPr>
          <p:cNvSpPr/>
          <p:nvPr/>
        </p:nvSpPr>
        <p:spPr>
          <a:xfrm>
            <a:off x="3176024" y="2664177"/>
            <a:ext cx="2248000" cy="27192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BDD2278-D1DD-4972-9BDD-28F47F10C855}"/>
              </a:ext>
            </a:extLst>
          </p:cNvPr>
          <p:cNvSpPr txBox="1"/>
          <p:nvPr/>
        </p:nvSpPr>
        <p:spPr>
          <a:xfrm>
            <a:off x="3315007" y="3839921"/>
            <a:ext cx="16152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Exibir aqui a penúltima mensagem recebida da câmera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DCC6B6B-6D5D-4867-A8FB-6B0BE98E6D95}"/>
              </a:ext>
            </a:extLst>
          </p:cNvPr>
          <p:cNvSpPr txBox="1"/>
          <p:nvPr/>
        </p:nvSpPr>
        <p:spPr>
          <a:xfrm>
            <a:off x="3293894" y="3002555"/>
            <a:ext cx="207245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solidFill>
                  <a:schemeClr val="bg1"/>
                </a:solidFill>
              </a:rPr>
              <a:t>Exibir aqui a última mensagem recebida da câmera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866CB4B-F52B-4349-A711-3F362414D317}"/>
              </a:ext>
            </a:extLst>
          </p:cNvPr>
          <p:cNvSpPr txBox="1"/>
          <p:nvPr/>
        </p:nvSpPr>
        <p:spPr>
          <a:xfrm>
            <a:off x="3284099" y="4547734"/>
            <a:ext cx="213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Exibir aqui a antepenúltima mensagem recebida da câmera</a:t>
            </a:r>
          </a:p>
        </p:txBody>
      </p:sp>
      <p:sp>
        <p:nvSpPr>
          <p:cNvPr id="59" name="Texto Explicativo: Linha 58">
            <a:extLst>
              <a:ext uri="{FF2B5EF4-FFF2-40B4-BE49-F238E27FC236}">
                <a16:creationId xmlns:a16="http://schemas.microsoft.com/office/drawing/2014/main" id="{3F84863A-925D-44C0-B48D-CAC3DF72D8D5}"/>
              </a:ext>
            </a:extLst>
          </p:cNvPr>
          <p:cNvSpPr/>
          <p:nvPr/>
        </p:nvSpPr>
        <p:spPr>
          <a:xfrm>
            <a:off x="5119357" y="4070860"/>
            <a:ext cx="2355581" cy="1044762"/>
          </a:xfrm>
          <a:prstGeom prst="borderCallout1">
            <a:avLst>
              <a:gd name="adj1" fmla="val 17356"/>
              <a:gd name="adj2" fmla="val 92920"/>
              <a:gd name="adj3" fmla="val 19964"/>
              <a:gd name="adj4" fmla="val 17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 o usuário clicar e ainda não tiver sido capturada imagem facial, exibir mensagem para ele confirmar se deseja realmente prosseguir sem coletar a face</a:t>
            </a:r>
          </a:p>
        </p:txBody>
      </p:sp>
    </p:spTree>
    <p:extLst>
      <p:ext uri="{BB962C8B-B14F-4D97-AF65-F5344CB8AC3E}">
        <p14:creationId xmlns:p14="http://schemas.microsoft.com/office/powerpoint/2010/main" val="226530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A0D311-F4F6-4946-9676-76A1087661E1}"/>
              </a:ext>
            </a:extLst>
          </p:cNvPr>
          <p:cNvSpPr/>
          <p:nvPr/>
        </p:nvSpPr>
        <p:spPr>
          <a:xfrm>
            <a:off x="0" y="1"/>
            <a:ext cx="12192000" cy="1254642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Rounded MT Bold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1ED3E5-5BBF-40E0-B7A2-5550FFBAF7FF}"/>
              </a:ext>
            </a:extLst>
          </p:cNvPr>
          <p:cNvSpPr txBox="1"/>
          <p:nvPr/>
        </p:nvSpPr>
        <p:spPr>
          <a:xfrm>
            <a:off x="1616151" y="42139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Olá, (exibir aqui o nome recebido do SSO)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E77075-F92F-41F8-AEB2-DC581AB8AAA5}"/>
              </a:ext>
            </a:extLst>
          </p:cNvPr>
          <p:cNvSpPr txBox="1"/>
          <p:nvPr/>
        </p:nvSpPr>
        <p:spPr>
          <a:xfrm>
            <a:off x="1616151" y="105225"/>
            <a:ext cx="64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Sexta-feira, 01 de janeiro de 1990 (data atual)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1DF103-AC2E-430D-8BAC-E89D49074F76}"/>
              </a:ext>
            </a:extLst>
          </p:cNvPr>
          <p:cNvSpPr txBox="1"/>
          <p:nvPr/>
        </p:nvSpPr>
        <p:spPr>
          <a:xfrm>
            <a:off x="1616151" y="76835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Perfil: (exibir aqui os perfis recebidos do SSO, </a:t>
            </a:r>
            <a:r>
              <a:rPr lang="pt-BR" sz="7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separados por vírgulas</a:t>
            </a:r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2AFCF53-379A-442E-8DB6-19305D9AE754}"/>
              </a:ext>
            </a:extLst>
          </p:cNvPr>
          <p:cNvSpPr/>
          <p:nvPr/>
        </p:nvSpPr>
        <p:spPr>
          <a:xfrm>
            <a:off x="10621926" y="421392"/>
            <a:ext cx="1201479" cy="346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B0604020202020204" pitchFamily="34" charset="0"/>
              </a:rPr>
              <a:t>Sair</a:t>
            </a:r>
          </a:p>
        </p:txBody>
      </p:sp>
      <p:pic>
        <p:nvPicPr>
          <p:cNvPr id="19" name="Gráfico 18" descr="Câmera estrutura de tópicos">
            <a:extLst>
              <a:ext uri="{FF2B5EF4-FFF2-40B4-BE49-F238E27FC236}">
                <a16:creationId xmlns:a16="http://schemas.microsoft.com/office/drawing/2014/main" id="{9909F620-0858-422F-B56B-D3A29077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1509" y="122854"/>
            <a:ext cx="472052" cy="472052"/>
          </a:xfrm>
          <a:prstGeom prst="rect">
            <a:avLst/>
          </a:prstGeom>
        </p:spPr>
      </p:pic>
      <p:pic>
        <p:nvPicPr>
          <p:cNvPr id="20" name="Gráfico 19" descr="Impressão digital">
            <a:extLst>
              <a:ext uri="{FF2B5EF4-FFF2-40B4-BE49-F238E27FC236}">
                <a16:creationId xmlns:a16="http://schemas.microsoft.com/office/drawing/2014/main" id="{0A2C85D0-B144-4A46-82F7-2DEE6F449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3225" y="684176"/>
            <a:ext cx="480336" cy="409967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691695F-E26A-4BC5-8738-53CF6CB1D806}"/>
              </a:ext>
            </a:extLst>
          </p:cNvPr>
          <p:cNvGrpSpPr/>
          <p:nvPr/>
        </p:nvGrpSpPr>
        <p:grpSpPr>
          <a:xfrm>
            <a:off x="349201" y="123685"/>
            <a:ext cx="898355" cy="871804"/>
            <a:chOff x="8716719" y="1368690"/>
            <a:chExt cx="1920495" cy="1689117"/>
          </a:xfrm>
        </p:grpSpPr>
        <p:pic>
          <p:nvPicPr>
            <p:cNvPr id="22" name="Gráfico 21" descr="Impressão digital">
              <a:extLst>
                <a:ext uri="{FF2B5EF4-FFF2-40B4-BE49-F238E27FC236}">
                  <a16:creationId xmlns:a16="http://schemas.microsoft.com/office/drawing/2014/main" id="{E5C5997F-40AF-4228-909E-26B50251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16719" y="1368690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23" name="Imagem 22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BF26F0DB-20B6-45AE-90D3-144A1B0D2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1727" y="2273123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1A5693-EE13-4FE4-987F-EB533A205B4F}"/>
              </a:ext>
            </a:extLst>
          </p:cNvPr>
          <p:cNvSpPr txBox="1"/>
          <p:nvPr/>
        </p:nvSpPr>
        <p:spPr>
          <a:xfrm>
            <a:off x="7632956" y="212258"/>
            <a:ext cx="3095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pt-BR" dirty="0"/>
              <a:t>Câmera desconectada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001B2D-0322-447F-B896-507065FFE96B}"/>
              </a:ext>
            </a:extLst>
          </p:cNvPr>
          <p:cNvSpPr txBox="1"/>
          <p:nvPr/>
        </p:nvSpPr>
        <p:spPr>
          <a:xfrm>
            <a:off x="7632956" y="721028"/>
            <a:ext cx="3837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Leitor biométrico conectado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D9E7A39-C83A-4E6D-91CF-92E1DC232BFF}"/>
              </a:ext>
            </a:extLst>
          </p:cNvPr>
          <p:cNvSpPr/>
          <p:nvPr/>
        </p:nvSpPr>
        <p:spPr>
          <a:xfrm>
            <a:off x="0" y="5962052"/>
            <a:ext cx="12192000" cy="895948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 descr="Texto&#10;&#10;Descrição gerada automaticamente">
            <a:extLst>
              <a:ext uri="{FF2B5EF4-FFF2-40B4-BE49-F238E27FC236}">
                <a16:creationId xmlns:a16="http://schemas.microsoft.com/office/drawing/2014/main" id="{2FB36142-4FF1-417A-8B7D-1EA04404F9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94" y="6197476"/>
            <a:ext cx="3123567" cy="47143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D7EB8183-AE0B-4D51-A0F4-06692418BCC3}"/>
              </a:ext>
            </a:extLst>
          </p:cNvPr>
          <p:cNvSpPr txBox="1"/>
          <p:nvPr/>
        </p:nvSpPr>
        <p:spPr>
          <a:xfrm>
            <a:off x="229153" y="6256137"/>
            <a:ext cx="400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BIOMETRIA NA CAIXA: VOCÊ É A SENHA!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9A08ECD-4CB4-48C5-9CDD-DD3529236E1E}"/>
              </a:ext>
            </a:extLst>
          </p:cNvPr>
          <p:cNvCxnSpPr>
            <a:cxnSpLocks/>
          </p:cNvCxnSpPr>
          <p:nvPr/>
        </p:nvCxnSpPr>
        <p:spPr>
          <a:xfrm flipV="1">
            <a:off x="7976036" y="6092293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E68864F-C129-43E0-91CA-B229FE9F9A8B}"/>
              </a:ext>
            </a:extLst>
          </p:cNvPr>
          <p:cNvSpPr txBox="1"/>
          <p:nvPr/>
        </p:nvSpPr>
        <p:spPr>
          <a:xfrm>
            <a:off x="8710287" y="6256137"/>
            <a:ext cx="361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1"/>
                </a:solidFill>
                <a:latin typeface="Arial Rounded MT Bold" panose="020B0604020202020204" pitchFamily="34" charset="0"/>
              </a:defRPr>
            </a:lvl1pPr>
          </a:lstStyle>
          <a:p>
            <a:r>
              <a:rPr lang="pt-BR" dirty="0"/>
              <a:t>#INTERNO.CONFIDENCIAL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6F2D70D-E8E6-42E9-BCD4-74ED2DFC80A0}"/>
              </a:ext>
            </a:extLst>
          </p:cNvPr>
          <p:cNvCxnSpPr>
            <a:cxnSpLocks/>
          </p:cNvCxnSpPr>
          <p:nvPr/>
        </p:nvCxnSpPr>
        <p:spPr>
          <a:xfrm flipV="1">
            <a:off x="4236526" y="6100922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1ED2D5C-EF4C-41D0-8C75-58EEB0FCB4D0}"/>
              </a:ext>
            </a:extLst>
          </p:cNvPr>
          <p:cNvSpPr/>
          <p:nvPr/>
        </p:nvSpPr>
        <p:spPr>
          <a:xfrm>
            <a:off x="134433" y="1716453"/>
            <a:ext cx="11389061" cy="348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6EC5B8"/>
                </a:solidFill>
                <a:latin typeface="Arial Rounded MT Bold" panose="020B0604020202020204" pitchFamily="34" charset="0"/>
              </a:rPr>
              <a:t>Você está em: Incluir e Atualizar Cadastro &gt; Cadastrar Face &gt; Cadastrar Digitais</a:t>
            </a:r>
            <a:endParaRPr lang="pt-BR" sz="12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24F3757-A588-4BEB-A0FF-F52848BFC390}"/>
              </a:ext>
            </a:extLst>
          </p:cNvPr>
          <p:cNvSpPr txBox="1"/>
          <p:nvPr/>
        </p:nvSpPr>
        <p:spPr>
          <a:xfrm>
            <a:off x="134433" y="1955993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CPF: 000.000.000-00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029A17E-72BD-455B-84B5-758AC4E9D6C8}"/>
              </a:ext>
            </a:extLst>
          </p:cNvPr>
          <p:cNvSpPr/>
          <p:nvPr/>
        </p:nvSpPr>
        <p:spPr>
          <a:xfrm>
            <a:off x="2000467" y="4835287"/>
            <a:ext cx="930618" cy="76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E493546-DBAF-48B2-A381-54A8A47DF6FD}"/>
              </a:ext>
            </a:extLst>
          </p:cNvPr>
          <p:cNvSpPr/>
          <p:nvPr/>
        </p:nvSpPr>
        <p:spPr>
          <a:xfrm>
            <a:off x="5757027" y="4889043"/>
            <a:ext cx="930618" cy="76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Impressão digital">
            <a:extLst>
              <a:ext uri="{FF2B5EF4-FFF2-40B4-BE49-F238E27FC236}">
                <a16:creationId xmlns:a16="http://schemas.microsoft.com/office/drawing/2014/main" id="{3D2325C1-4B38-4FBE-9107-145C68958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0345" y="4929749"/>
            <a:ext cx="820878" cy="700618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E0F3A1B-D0D4-44FB-85D2-4471D935DECA}"/>
              </a:ext>
            </a:extLst>
          </p:cNvPr>
          <p:cNvSpPr txBox="1"/>
          <p:nvPr/>
        </p:nvSpPr>
        <p:spPr>
          <a:xfrm>
            <a:off x="2066217" y="4403088"/>
            <a:ext cx="837538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Polegar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B8A715-011E-49A9-9522-3E27A7AFCCE2}"/>
              </a:ext>
            </a:extLst>
          </p:cNvPr>
          <p:cNvSpPr txBox="1"/>
          <p:nvPr/>
        </p:nvSpPr>
        <p:spPr>
          <a:xfrm>
            <a:off x="3217287" y="4395523"/>
            <a:ext cx="1012685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Indicador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5D6E070-F7C9-47B6-B838-C56A06BEDE71}"/>
              </a:ext>
            </a:extLst>
          </p:cNvPr>
          <p:cNvSpPr txBox="1"/>
          <p:nvPr/>
        </p:nvSpPr>
        <p:spPr>
          <a:xfrm>
            <a:off x="4617369" y="4398269"/>
            <a:ext cx="751846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Médio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E389228-494B-41AD-B76B-A8DD7BB5B2F1}"/>
              </a:ext>
            </a:extLst>
          </p:cNvPr>
          <p:cNvSpPr txBox="1"/>
          <p:nvPr/>
        </p:nvSpPr>
        <p:spPr>
          <a:xfrm>
            <a:off x="5835411" y="4410764"/>
            <a:ext cx="756403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Anelar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637B24E-5E71-4589-8B96-E2F443BE5EC8}"/>
              </a:ext>
            </a:extLst>
          </p:cNvPr>
          <p:cNvSpPr txBox="1"/>
          <p:nvPr/>
        </p:nvSpPr>
        <p:spPr>
          <a:xfrm>
            <a:off x="7037182" y="4405130"/>
            <a:ext cx="867235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Mínimo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8C0B5B8F-BD47-4B59-89B5-4B3EDAE4DAB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EFF5F6"/>
              </a:clrFrom>
              <a:clrTo>
                <a:srgbClr val="EFF5F6">
                  <a:alpha val="0"/>
                </a:srgbClr>
              </a:clrTo>
            </a:clrChange>
          </a:blip>
          <a:srcRect l="44509" t="31196" r="42105" b="30154"/>
          <a:stretch/>
        </p:blipFill>
        <p:spPr>
          <a:xfrm>
            <a:off x="653574" y="4421986"/>
            <a:ext cx="930767" cy="1333077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9BF55F7A-E742-4318-892E-D0E58DF166FA}"/>
              </a:ext>
            </a:extLst>
          </p:cNvPr>
          <p:cNvSpPr txBox="1"/>
          <p:nvPr/>
        </p:nvSpPr>
        <p:spPr>
          <a:xfrm>
            <a:off x="400614" y="5332541"/>
            <a:ext cx="15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Mão esquerda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EA4E0A7C-6752-4A91-B289-425149D1CAE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66017"/>
          <a:stretch/>
        </p:blipFill>
        <p:spPr>
          <a:xfrm>
            <a:off x="5742737" y="5751268"/>
            <a:ext cx="1041631" cy="177788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2F98B5DF-2560-4FC3-B37F-014A0AE26F0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65947"/>
          <a:stretch/>
        </p:blipFill>
        <p:spPr>
          <a:xfrm>
            <a:off x="7026997" y="5750902"/>
            <a:ext cx="1041631" cy="178153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1F6FBB4-4A12-4900-A800-2DC36F572D6B}"/>
              </a:ext>
            </a:extLst>
          </p:cNvPr>
          <p:cNvSpPr/>
          <p:nvPr/>
        </p:nvSpPr>
        <p:spPr>
          <a:xfrm>
            <a:off x="7023958" y="2673724"/>
            <a:ext cx="945540" cy="919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Gráfico 53" descr="Impressão digital">
            <a:extLst>
              <a:ext uri="{FF2B5EF4-FFF2-40B4-BE49-F238E27FC236}">
                <a16:creationId xmlns:a16="http://schemas.microsoft.com/office/drawing/2014/main" id="{59701D8B-2C07-4B3D-8C73-9793740977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24862" y="2709164"/>
            <a:ext cx="901857" cy="769734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77E494DA-A2FE-4093-9DED-A20F5DADA149}"/>
              </a:ext>
            </a:extLst>
          </p:cNvPr>
          <p:cNvSpPr/>
          <p:nvPr/>
        </p:nvSpPr>
        <p:spPr>
          <a:xfrm>
            <a:off x="3283301" y="2673724"/>
            <a:ext cx="945540" cy="919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4C04629-9B0D-4352-AD8F-330663E53820}"/>
              </a:ext>
            </a:extLst>
          </p:cNvPr>
          <p:cNvSpPr/>
          <p:nvPr/>
        </p:nvSpPr>
        <p:spPr>
          <a:xfrm>
            <a:off x="2038144" y="2688732"/>
            <a:ext cx="945540" cy="919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066FED0D-5574-4886-97CE-D753A4D50532}"/>
              </a:ext>
            </a:extLst>
          </p:cNvPr>
          <p:cNvSpPr/>
          <p:nvPr/>
        </p:nvSpPr>
        <p:spPr>
          <a:xfrm>
            <a:off x="5764491" y="2673724"/>
            <a:ext cx="945540" cy="919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59BA8DE7-1818-4BAE-A9BA-B392A8A2B487}"/>
              </a:ext>
            </a:extLst>
          </p:cNvPr>
          <p:cNvSpPr/>
          <p:nvPr/>
        </p:nvSpPr>
        <p:spPr>
          <a:xfrm>
            <a:off x="4533643" y="2662950"/>
            <a:ext cx="945540" cy="919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9" name="Gráfico 58" descr="Impressão digital">
            <a:extLst>
              <a:ext uri="{FF2B5EF4-FFF2-40B4-BE49-F238E27FC236}">
                <a16:creationId xmlns:a16="http://schemas.microsoft.com/office/drawing/2014/main" id="{A6E35526-AA7E-4683-8CFA-31033F561D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2905" y="2690398"/>
            <a:ext cx="893356" cy="762479"/>
          </a:xfrm>
          <a:prstGeom prst="rect">
            <a:avLst/>
          </a:prstGeom>
        </p:spPr>
      </p:pic>
      <p:pic>
        <p:nvPicPr>
          <p:cNvPr id="60" name="Gráfico 59" descr="Impressão digital">
            <a:extLst>
              <a:ext uri="{FF2B5EF4-FFF2-40B4-BE49-F238E27FC236}">
                <a16:creationId xmlns:a16="http://schemas.microsoft.com/office/drawing/2014/main" id="{37199101-C4B2-4F61-89D4-F8E19E0578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0017" y="2750927"/>
            <a:ext cx="859606" cy="733673"/>
          </a:xfrm>
          <a:prstGeom prst="rect">
            <a:avLst/>
          </a:prstGeom>
        </p:spPr>
      </p:pic>
      <p:pic>
        <p:nvPicPr>
          <p:cNvPr id="61" name="Gráfico 60" descr="Impressão digital">
            <a:extLst>
              <a:ext uri="{FF2B5EF4-FFF2-40B4-BE49-F238E27FC236}">
                <a16:creationId xmlns:a16="http://schemas.microsoft.com/office/drawing/2014/main" id="{39E387D5-6282-4E34-AE69-9C63F72E48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5978" y="2725321"/>
            <a:ext cx="832570" cy="710598"/>
          </a:xfrm>
          <a:prstGeom prst="rect">
            <a:avLst/>
          </a:prstGeom>
        </p:spPr>
      </p:pic>
      <p:pic>
        <p:nvPicPr>
          <p:cNvPr id="62" name="Gráfico 61" descr="Impressão digital">
            <a:extLst>
              <a:ext uri="{FF2B5EF4-FFF2-40B4-BE49-F238E27FC236}">
                <a16:creationId xmlns:a16="http://schemas.microsoft.com/office/drawing/2014/main" id="{A07AA7A8-728E-4585-AB08-AB333DFD5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62104" y="2745223"/>
            <a:ext cx="859606" cy="733673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641830F7-9FB5-4E44-BD12-4FF146405E3B}"/>
              </a:ext>
            </a:extLst>
          </p:cNvPr>
          <p:cNvSpPr txBox="1"/>
          <p:nvPr/>
        </p:nvSpPr>
        <p:spPr>
          <a:xfrm>
            <a:off x="2076285" y="2335022"/>
            <a:ext cx="837538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Polegar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F312572-27F3-4E66-99A3-D9ADC55A6CD9}"/>
              </a:ext>
            </a:extLst>
          </p:cNvPr>
          <p:cNvSpPr txBox="1"/>
          <p:nvPr/>
        </p:nvSpPr>
        <p:spPr>
          <a:xfrm>
            <a:off x="3227353" y="2327457"/>
            <a:ext cx="1012685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Indicador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16DF93E-9077-4914-B804-77453FF8BDAF}"/>
              </a:ext>
            </a:extLst>
          </p:cNvPr>
          <p:cNvSpPr txBox="1"/>
          <p:nvPr/>
        </p:nvSpPr>
        <p:spPr>
          <a:xfrm>
            <a:off x="4627436" y="2322498"/>
            <a:ext cx="751846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Médio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EBBCBEF-96F0-4002-8954-82D119ACA66D}"/>
              </a:ext>
            </a:extLst>
          </p:cNvPr>
          <p:cNvSpPr txBox="1"/>
          <p:nvPr/>
        </p:nvSpPr>
        <p:spPr>
          <a:xfrm>
            <a:off x="5845478" y="2334994"/>
            <a:ext cx="756403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Anelar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5F6624B-E389-49E0-A3B0-BD9D1253C184}"/>
              </a:ext>
            </a:extLst>
          </p:cNvPr>
          <p:cNvSpPr txBox="1"/>
          <p:nvPr/>
        </p:nvSpPr>
        <p:spPr>
          <a:xfrm>
            <a:off x="7047250" y="2329360"/>
            <a:ext cx="867235" cy="32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Mínimo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E0550587-56D0-41A5-BB86-7C99E53123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EFF5F6"/>
              </a:clrFrom>
              <a:clrTo>
                <a:srgbClr val="EFF5F6">
                  <a:alpha val="0"/>
                </a:srgbClr>
              </a:clrTo>
            </a:clrChange>
          </a:blip>
          <a:srcRect l="44509" t="31196" r="42105" b="30154"/>
          <a:stretch/>
        </p:blipFill>
        <p:spPr>
          <a:xfrm flipH="1">
            <a:off x="663462" y="2376672"/>
            <a:ext cx="952689" cy="1231887"/>
          </a:xfrm>
          <a:prstGeom prst="rect">
            <a:avLst/>
          </a:prstGeom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A6C9AB0D-C40B-4AF4-A3D9-41666C35938B}"/>
              </a:ext>
            </a:extLst>
          </p:cNvPr>
          <p:cNvSpPr txBox="1"/>
          <p:nvPr/>
        </p:nvSpPr>
        <p:spPr>
          <a:xfrm>
            <a:off x="500415" y="3271277"/>
            <a:ext cx="1284260" cy="29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Mão direita</a:t>
            </a:r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674A77C4-3193-4880-8AA7-4C6F97079D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835" y="3746767"/>
            <a:ext cx="1090775" cy="547858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FE2FEAF9-6411-46EA-9A60-7BB1314B39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1342" y="3739574"/>
            <a:ext cx="1090775" cy="547858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592640F9-762A-4479-8079-3EB4DF2FEB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2305" y="3739939"/>
            <a:ext cx="1090775" cy="547858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233E4A0-5F3A-46C0-8D37-5359E43A54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6565" y="3739574"/>
            <a:ext cx="1090775" cy="547858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0B101BBA-371E-4D66-83C1-287A4E02D8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6191" y="3739574"/>
            <a:ext cx="1090775" cy="547858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E7CF7523-BAA5-471A-A375-24234A535D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0453" y="3739211"/>
            <a:ext cx="1090775" cy="547858"/>
          </a:xfrm>
          <a:prstGeom prst="rect">
            <a:avLst/>
          </a:prstGeom>
        </p:spPr>
      </p:pic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537BDD45-CDCD-415F-9658-E37CAD6C89E5}"/>
              </a:ext>
            </a:extLst>
          </p:cNvPr>
          <p:cNvSpPr/>
          <p:nvPr/>
        </p:nvSpPr>
        <p:spPr>
          <a:xfrm>
            <a:off x="2024727" y="4856996"/>
            <a:ext cx="930618" cy="76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Gráfico 76" descr="Impressão digital">
            <a:extLst>
              <a:ext uri="{FF2B5EF4-FFF2-40B4-BE49-F238E27FC236}">
                <a16:creationId xmlns:a16="http://schemas.microsoft.com/office/drawing/2014/main" id="{56225E63-8DC2-4A13-B15E-D9ABC0DAD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8046" y="4897702"/>
            <a:ext cx="820878" cy="700618"/>
          </a:xfrm>
          <a:prstGeom prst="rect">
            <a:avLst/>
          </a:prstGeom>
        </p:spPr>
      </p:pic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F918742-29FE-41F4-9F30-408A38ECFFE4}"/>
              </a:ext>
            </a:extLst>
          </p:cNvPr>
          <p:cNvSpPr/>
          <p:nvPr/>
        </p:nvSpPr>
        <p:spPr>
          <a:xfrm>
            <a:off x="3298155" y="4874370"/>
            <a:ext cx="930618" cy="76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9" name="Gráfico 78" descr="Impressão digital">
            <a:extLst>
              <a:ext uri="{FF2B5EF4-FFF2-40B4-BE49-F238E27FC236}">
                <a16:creationId xmlns:a16="http://schemas.microsoft.com/office/drawing/2014/main" id="{1277EC01-816C-49A7-AD14-2FBC065BB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1473" y="4915076"/>
            <a:ext cx="820878" cy="700618"/>
          </a:xfrm>
          <a:prstGeom prst="rect">
            <a:avLst/>
          </a:prstGeom>
        </p:spPr>
      </p:pic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BA933B30-1141-4AF0-BF56-F78B4F62DECD}"/>
              </a:ext>
            </a:extLst>
          </p:cNvPr>
          <p:cNvSpPr/>
          <p:nvPr/>
        </p:nvSpPr>
        <p:spPr>
          <a:xfrm>
            <a:off x="4540302" y="4879312"/>
            <a:ext cx="930618" cy="76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" name="Gráfico 80" descr="Impressão digital">
            <a:extLst>
              <a:ext uri="{FF2B5EF4-FFF2-40B4-BE49-F238E27FC236}">
                <a16:creationId xmlns:a16="http://schemas.microsoft.com/office/drawing/2014/main" id="{38EB3318-FDD6-448F-B658-916E6DA45C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3620" y="4920018"/>
            <a:ext cx="820878" cy="700618"/>
          </a:xfrm>
          <a:prstGeom prst="rect">
            <a:avLst/>
          </a:prstGeom>
        </p:spPr>
      </p:pic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C86F8F20-8AB8-4099-8EA8-55B05538B702}"/>
              </a:ext>
            </a:extLst>
          </p:cNvPr>
          <p:cNvSpPr/>
          <p:nvPr/>
        </p:nvSpPr>
        <p:spPr>
          <a:xfrm>
            <a:off x="7039414" y="4881444"/>
            <a:ext cx="930618" cy="76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3" name="Gráfico 82" descr="Impressão digital">
            <a:extLst>
              <a:ext uri="{FF2B5EF4-FFF2-40B4-BE49-F238E27FC236}">
                <a16:creationId xmlns:a16="http://schemas.microsoft.com/office/drawing/2014/main" id="{85C98B9B-8559-40DA-A65A-09B0E1863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92732" y="4922150"/>
            <a:ext cx="820878" cy="700618"/>
          </a:xfrm>
          <a:prstGeom prst="rect">
            <a:avLst/>
          </a:prstGeom>
        </p:spPr>
      </p:pic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06395733-6143-4D56-9A20-2723A9478B1E}"/>
              </a:ext>
            </a:extLst>
          </p:cNvPr>
          <p:cNvSpPr/>
          <p:nvPr/>
        </p:nvSpPr>
        <p:spPr>
          <a:xfrm>
            <a:off x="8426505" y="2750414"/>
            <a:ext cx="3194440" cy="1370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CCE2200-48FC-4082-B9E6-3EB43FB9E673}"/>
              </a:ext>
            </a:extLst>
          </p:cNvPr>
          <p:cNvSpPr txBox="1"/>
          <p:nvPr/>
        </p:nvSpPr>
        <p:spPr>
          <a:xfrm>
            <a:off x="8552378" y="3311466"/>
            <a:ext cx="233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Exibir aqui a penúltima mensagem recebida do leitor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646A32A-16E6-4138-8872-1DAB988C0B5D}"/>
              </a:ext>
            </a:extLst>
          </p:cNvPr>
          <p:cNvSpPr txBox="1"/>
          <p:nvPr/>
        </p:nvSpPr>
        <p:spPr>
          <a:xfrm>
            <a:off x="8546824" y="2841912"/>
            <a:ext cx="3001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solidFill>
                  <a:schemeClr val="bg1"/>
                </a:solidFill>
              </a:rPr>
              <a:t>Exibir aqui a última mensagem recebida do leitor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699A17E-30B7-4381-9477-A37E94E1417F}"/>
              </a:ext>
            </a:extLst>
          </p:cNvPr>
          <p:cNvSpPr txBox="1"/>
          <p:nvPr/>
        </p:nvSpPr>
        <p:spPr>
          <a:xfrm>
            <a:off x="8567242" y="3701261"/>
            <a:ext cx="202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Exibir aqui a antepenúltima mensagem recebida do leitor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9AB4570E-0B9E-45A0-B3D9-538B9CE52F72}"/>
              </a:ext>
            </a:extLst>
          </p:cNvPr>
          <p:cNvSpPr/>
          <p:nvPr/>
        </p:nvSpPr>
        <p:spPr>
          <a:xfrm>
            <a:off x="8289677" y="2223054"/>
            <a:ext cx="33585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dirty="0">
                <a:solidFill>
                  <a:srgbClr val="6EC5B8"/>
                </a:solidFill>
                <a:latin typeface="Arial Rounded MT Bold" panose="020B0604020202020204" pitchFamily="34" charset="0"/>
              </a:rPr>
              <a:t>Oriente o posicionamento dos dedos do cliente, conforme texto exibido abaixo:</a:t>
            </a: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3E5796C3-67CA-450D-94D3-11D30BD431BA}"/>
              </a:ext>
            </a:extLst>
          </p:cNvPr>
          <p:cNvSpPr/>
          <p:nvPr/>
        </p:nvSpPr>
        <p:spPr>
          <a:xfrm>
            <a:off x="8487275" y="4200793"/>
            <a:ext cx="3089953" cy="32356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Iniciar Coleta</a:t>
            </a:r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2C0BC4AF-0D4B-400C-9AE4-85F915CE36BE}"/>
              </a:ext>
            </a:extLst>
          </p:cNvPr>
          <p:cNvSpPr/>
          <p:nvPr/>
        </p:nvSpPr>
        <p:spPr>
          <a:xfrm>
            <a:off x="163541" y="1352537"/>
            <a:ext cx="11659864" cy="389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50" dirty="0">
                <a:solidFill>
                  <a:srgbClr val="FF6E01"/>
                </a:solidFill>
              </a:rPr>
              <a:t>Prezado usuário, informe ao cliente qual dedo deverá ser posicionado, respeitando a sequência indicada na tela. Confira se o cliente está posicionando o dedo correto. Cadastros com impressões digitais repetidas serão rejeitados pelo sistema por meio de rotinas automáticas.</a:t>
            </a:r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8AF4414A-C411-4EC3-BBC8-9DB8FEE3538C}"/>
              </a:ext>
            </a:extLst>
          </p:cNvPr>
          <p:cNvSpPr/>
          <p:nvPr/>
        </p:nvSpPr>
        <p:spPr>
          <a:xfrm>
            <a:off x="8495297" y="4618223"/>
            <a:ext cx="3089953" cy="3235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Reiniciar Coleta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3FA5BC9C-3AF4-4976-960D-A128917DCB79}"/>
              </a:ext>
            </a:extLst>
          </p:cNvPr>
          <p:cNvSpPr/>
          <p:nvPr/>
        </p:nvSpPr>
        <p:spPr>
          <a:xfrm>
            <a:off x="8508909" y="5045762"/>
            <a:ext cx="3089953" cy="333411"/>
          </a:xfrm>
          <a:prstGeom prst="roundRect">
            <a:avLst/>
          </a:prstGeom>
          <a:solidFill>
            <a:srgbClr val="1EB7E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Concluir cadastro</a:t>
            </a:r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36FAB319-21D8-4E7B-ABDA-556DE7F93C90}"/>
              </a:ext>
            </a:extLst>
          </p:cNvPr>
          <p:cNvSpPr/>
          <p:nvPr/>
        </p:nvSpPr>
        <p:spPr>
          <a:xfrm>
            <a:off x="8514377" y="5463192"/>
            <a:ext cx="3089953" cy="295267"/>
          </a:xfrm>
          <a:prstGeom prst="roundRect">
            <a:avLst/>
          </a:prstGeom>
          <a:ln>
            <a:solidFill>
              <a:srgbClr val="69C3B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rgbClr val="69C3B5"/>
                </a:solidFill>
                <a:latin typeface="Arial Rounded MT Bold" panose="020F0704030504030204" pitchFamily="34" charset="0"/>
              </a:rPr>
              <a:t>Cancelar</a:t>
            </a:r>
          </a:p>
        </p:txBody>
      </p:sp>
      <p:pic>
        <p:nvPicPr>
          <p:cNvPr id="95" name="Imagem 94">
            <a:extLst>
              <a:ext uri="{FF2B5EF4-FFF2-40B4-BE49-F238E27FC236}">
                <a16:creationId xmlns:a16="http://schemas.microsoft.com/office/drawing/2014/main" id="{359BF72F-E42B-4834-A200-FBA7B393D6A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66017"/>
          <a:stretch/>
        </p:blipFill>
        <p:spPr>
          <a:xfrm>
            <a:off x="3298155" y="5749364"/>
            <a:ext cx="1041631" cy="177788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71FC35C9-D5C2-4CE6-9779-DEA762DAC87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65947"/>
          <a:stretch/>
        </p:blipFill>
        <p:spPr>
          <a:xfrm>
            <a:off x="4509991" y="5748998"/>
            <a:ext cx="1041631" cy="178153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774D6806-518B-4912-9575-D3EE65D1BC1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66017"/>
          <a:stretch/>
        </p:blipFill>
        <p:spPr>
          <a:xfrm>
            <a:off x="1992344" y="5738798"/>
            <a:ext cx="1041631" cy="177788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8B1DBCF1-34EA-4D06-8B78-D3FA19D58F3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66017"/>
          <a:stretch/>
        </p:blipFill>
        <p:spPr>
          <a:xfrm>
            <a:off x="663462" y="5758459"/>
            <a:ext cx="1041631" cy="1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1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72A90D4F-3D5D-4CD3-BB3A-BFF24107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8" y="1585978"/>
            <a:ext cx="1090775" cy="54785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8EDA709-8493-4324-AAEC-D9D4723C0FDE}"/>
              </a:ext>
            </a:extLst>
          </p:cNvPr>
          <p:cNvSpPr txBox="1"/>
          <p:nvPr/>
        </p:nvSpPr>
        <p:spPr>
          <a:xfrm>
            <a:off x="1652462" y="1676034"/>
            <a:ext cx="990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Na tela anterior, se algum motivo de ausência for informado para um dedo isolado, marcar o dedo com um risco e coloração conforme próxima imagem.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9026386-96D4-489F-B965-F2DEACC5D3E1}"/>
              </a:ext>
            </a:extLst>
          </p:cNvPr>
          <p:cNvSpPr/>
          <p:nvPr/>
        </p:nvSpPr>
        <p:spPr>
          <a:xfrm>
            <a:off x="715839" y="2289051"/>
            <a:ext cx="930618" cy="76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Gráfico 26" descr="Impressão digital">
            <a:extLst>
              <a:ext uri="{FF2B5EF4-FFF2-40B4-BE49-F238E27FC236}">
                <a16:creationId xmlns:a16="http://schemas.microsoft.com/office/drawing/2014/main" id="{C8E6C08A-2D99-453F-9D19-156E26A5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57" y="2329757"/>
            <a:ext cx="820878" cy="700618"/>
          </a:xfrm>
          <a:prstGeom prst="rect">
            <a:avLst/>
          </a:prstGeom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F1219AD-74C4-4434-A82A-6610D53CA226}"/>
              </a:ext>
            </a:extLst>
          </p:cNvPr>
          <p:cNvCxnSpPr>
            <a:cxnSpLocks/>
          </p:cNvCxnSpPr>
          <p:nvPr/>
        </p:nvCxnSpPr>
        <p:spPr>
          <a:xfrm flipV="1">
            <a:off x="887076" y="2394551"/>
            <a:ext cx="574291" cy="58654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1427EC1-3222-4661-A70F-A62BD30714CA}"/>
              </a:ext>
            </a:extLst>
          </p:cNvPr>
          <p:cNvSpPr txBox="1"/>
          <p:nvPr/>
        </p:nvSpPr>
        <p:spPr>
          <a:xfrm>
            <a:off x="1699775" y="2390895"/>
            <a:ext cx="3705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Dedo marcado com algum motivo de ausência.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4F71944-0F23-48B0-8B11-B643CD1D5BC8}"/>
              </a:ext>
            </a:extLst>
          </p:cNvPr>
          <p:cNvSpPr/>
          <p:nvPr/>
        </p:nvSpPr>
        <p:spPr>
          <a:xfrm>
            <a:off x="715839" y="3164416"/>
            <a:ext cx="930618" cy="76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31" descr="Impressão digital">
            <a:extLst>
              <a:ext uri="{FF2B5EF4-FFF2-40B4-BE49-F238E27FC236}">
                <a16:creationId xmlns:a16="http://schemas.microsoft.com/office/drawing/2014/main" id="{BC14DC72-21C4-471C-A193-641C6ADDA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418" y="3226831"/>
            <a:ext cx="820878" cy="70061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29B6B7C1-69B6-42E1-9F34-342D5E4F3A58}"/>
              </a:ext>
            </a:extLst>
          </p:cNvPr>
          <p:cNvSpPr txBox="1"/>
          <p:nvPr/>
        </p:nvSpPr>
        <p:spPr>
          <a:xfrm>
            <a:off x="1724036" y="3341540"/>
            <a:ext cx="176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Dedo já coletado.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CC3EB0E-5455-42C6-983A-9FD34B46DE91}"/>
              </a:ext>
            </a:extLst>
          </p:cNvPr>
          <p:cNvSpPr/>
          <p:nvPr/>
        </p:nvSpPr>
        <p:spPr>
          <a:xfrm>
            <a:off x="715839" y="4046006"/>
            <a:ext cx="930618" cy="7602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Gráfico 34" descr="Impressão digital">
            <a:extLst>
              <a:ext uri="{FF2B5EF4-FFF2-40B4-BE49-F238E27FC236}">
                <a16:creationId xmlns:a16="http://schemas.microsoft.com/office/drawing/2014/main" id="{22080FFF-A87C-486A-862B-58AF61C09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157" y="4086712"/>
            <a:ext cx="820878" cy="700618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CC811B07-119A-4A37-93D7-A7D53752B0ED}"/>
              </a:ext>
            </a:extLst>
          </p:cNvPr>
          <p:cNvSpPr txBox="1"/>
          <p:nvPr/>
        </p:nvSpPr>
        <p:spPr>
          <a:xfrm>
            <a:off x="1724036" y="4194420"/>
            <a:ext cx="213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Dedo ainda não coletado.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AE4B6634-D456-4DCF-9649-27014DE5A42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EFF5F6"/>
              </a:clrFrom>
              <a:clrTo>
                <a:srgbClr val="EFF5F6">
                  <a:alpha val="0"/>
                </a:srgbClr>
              </a:clrTo>
            </a:clrChange>
          </a:blip>
          <a:srcRect l="44509" t="31196" r="42105" b="30154"/>
          <a:stretch/>
        </p:blipFill>
        <p:spPr>
          <a:xfrm flipH="1">
            <a:off x="789736" y="4858374"/>
            <a:ext cx="779071" cy="1007388"/>
          </a:xfrm>
          <a:prstGeom prst="rect">
            <a:avLst/>
          </a:prstGeom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F09046EC-1205-4F12-92CD-2C9EDC6B4772}"/>
              </a:ext>
            </a:extLst>
          </p:cNvPr>
          <p:cNvCxnSpPr>
            <a:cxnSpLocks/>
          </p:cNvCxnSpPr>
          <p:nvPr/>
        </p:nvCxnSpPr>
        <p:spPr>
          <a:xfrm flipV="1">
            <a:off x="960410" y="5121385"/>
            <a:ext cx="574291" cy="58654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2743B31-EA62-4823-A05E-584B055339E8}"/>
              </a:ext>
            </a:extLst>
          </p:cNvPr>
          <p:cNvSpPr txBox="1"/>
          <p:nvPr/>
        </p:nvSpPr>
        <p:spPr>
          <a:xfrm>
            <a:off x="1614296" y="5114867"/>
            <a:ext cx="990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Na tela anterior, se algum motivo de ausência for informado para uma mão, atribuir o mesmo motivo para todos os dedos e marcar a mão com risco diagonal, como na imagem à esquerda.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72E586-7DE1-486B-8523-418EB6E69ED1}"/>
              </a:ext>
            </a:extLst>
          </p:cNvPr>
          <p:cNvSpPr txBox="1"/>
          <p:nvPr/>
        </p:nvSpPr>
        <p:spPr>
          <a:xfrm>
            <a:off x="6989275" y="2199254"/>
            <a:ext cx="4315649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Motivos de ausência:</a:t>
            </a:r>
          </a:p>
          <a:p>
            <a:r>
              <a:rPr lang="pt-BR" dirty="0"/>
              <a:t>A lista de códigos e descrições para os domínios deve ser obtida com a CEDES. </a:t>
            </a:r>
          </a:p>
          <a:p>
            <a:endParaRPr lang="pt-BR" dirty="0"/>
          </a:p>
          <a:p>
            <a:r>
              <a:rPr lang="pt-BR" dirty="0"/>
              <a:t>Definição: o </a:t>
            </a:r>
            <a:r>
              <a:rPr lang="pt-BR" i="1" dirty="0" err="1"/>
              <a:t>select</a:t>
            </a:r>
            <a:r>
              <a:rPr lang="pt-BR" i="1" dirty="0"/>
              <a:t> box </a:t>
            </a:r>
            <a:r>
              <a:rPr lang="pt-BR" dirty="0"/>
              <a:t>deverá exibir conforme informado pela CEDES, porque os mesmos domínios deverão ser informados no consumo da API do SIABM.</a:t>
            </a:r>
          </a:p>
        </p:txBody>
      </p:sp>
    </p:spTree>
    <p:extLst>
      <p:ext uri="{BB962C8B-B14F-4D97-AF65-F5344CB8AC3E}">
        <p14:creationId xmlns:p14="http://schemas.microsoft.com/office/powerpoint/2010/main" val="227456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A0D311-F4F6-4946-9676-76A1087661E1}"/>
              </a:ext>
            </a:extLst>
          </p:cNvPr>
          <p:cNvSpPr/>
          <p:nvPr/>
        </p:nvSpPr>
        <p:spPr>
          <a:xfrm>
            <a:off x="0" y="1"/>
            <a:ext cx="12192000" cy="1254642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Rounded MT Bold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1ED3E5-5BBF-40E0-B7A2-5550FFBAF7FF}"/>
              </a:ext>
            </a:extLst>
          </p:cNvPr>
          <p:cNvSpPr txBox="1"/>
          <p:nvPr/>
        </p:nvSpPr>
        <p:spPr>
          <a:xfrm>
            <a:off x="1616151" y="42139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Olá, (exibir aqui o nome recebido do SSO)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E77075-F92F-41F8-AEB2-DC581AB8AAA5}"/>
              </a:ext>
            </a:extLst>
          </p:cNvPr>
          <p:cNvSpPr txBox="1"/>
          <p:nvPr/>
        </p:nvSpPr>
        <p:spPr>
          <a:xfrm>
            <a:off x="1616151" y="105225"/>
            <a:ext cx="64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Sexta-feira, 01 de janeiro de 1990 (data atual)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1DF103-AC2E-430D-8BAC-E89D49074F76}"/>
              </a:ext>
            </a:extLst>
          </p:cNvPr>
          <p:cNvSpPr txBox="1"/>
          <p:nvPr/>
        </p:nvSpPr>
        <p:spPr>
          <a:xfrm>
            <a:off x="1616151" y="76835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Perfil: (exibir aqui os perfis recebidos do SSO, </a:t>
            </a:r>
            <a:r>
              <a:rPr lang="pt-BR" sz="7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separados por vírgulas</a:t>
            </a:r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2AFCF53-379A-442E-8DB6-19305D9AE754}"/>
              </a:ext>
            </a:extLst>
          </p:cNvPr>
          <p:cNvSpPr/>
          <p:nvPr/>
        </p:nvSpPr>
        <p:spPr>
          <a:xfrm>
            <a:off x="10621926" y="421392"/>
            <a:ext cx="1201479" cy="346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B0604020202020204" pitchFamily="34" charset="0"/>
              </a:rPr>
              <a:t>Sair</a:t>
            </a:r>
          </a:p>
        </p:txBody>
      </p:sp>
      <p:pic>
        <p:nvPicPr>
          <p:cNvPr id="19" name="Gráfico 18" descr="Câmera estrutura de tópicos">
            <a:extLst>
              <a:ext uri="{FF2B5EF4-FFF2-40B4-BE49-F238E27FC236}">
                <a16:creationId xmlns:a16="http://schemas.microsoft.com/office/drawing/2014/main" id="{9909F620-0858-422F-B56B-D3A29077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1509" y="122854"/>
            <a:ext cx="472052" cy="472052"/>
          </a:xfrm>
          <a:prstGeom prst="rect">
            <a:avLst/>
          </a:prstGeom>
        </p:spPr>
      </p:pic>
      <p:pic>
        <p:nvPicPr>
          <p:cNvPr id="20" name="Gráfico 19" descr="Impressão digital">
            <a:extLst>
              <a:ext uri="{FF2B5EF4-FFF2-40B4-BE49-F238E27FC236}">
                <a16:creationId xmlns:a16="http://schemas.microsoft.com/office/drawing/2014/main" id="{0A2C85D0-B144-4A46-82F7-2DEE6F449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3225" y="684176"/>
            <a:ext cx="480336" cy="409967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691695F-E26A-4BC5-8738-53CF6CB1D806}"/>
              </a:ext>
            </a:extLst>
          </p:cNvPr>
          <p:cNvGrpSpPr/>
          <p:nvPr/>
        </p:nvGrpSpPr>
        <p:grpSpPr>
          <a:xfrm>
            <a:off x="349201" y="123685"/>
            <a:ext cx="898355" cy="871804"/>
            <a:chOff x="8716719" y="1368690"/>
            <a:chExt cx="1920495" cy="1689117"/>
          </a:xfrm>
        </p:grpSpPr>
        <p:pic>
          <p:nvPicPr>
            <p:cNvPr id="22" name="Gráfico 21" descr="Impressão digital">
              <a:extLst>
                <a:ext uri="{FF2B5EF4-FFF2-40B4-BE49-F238E27FC236}">
                  <a16:creationId xmlns:a16="http://schemas.microsoft.com/office/drawing/2014/main" id="{E5C5997F-40AF-4228-909E-26B50251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16719" y="1368690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23" name="Imagem 22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BF26F0DB-20B6-45AE-90D3-144A1B0D2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1727" y="2273123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1A5693-EE13-4FE4-987F-EB533A205B4F}"/>
              </a:ext>
            </a:extLst>
          </p:cNvPr>
          <p:cNvSpPr txBox="1"/>
          <p:nvPr/>
        </p:nvSpPr>
        <p:spPr>
          <a:xfrm>
            <a:off x="7632956" y="212258"/>
            <a:ext cx="309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latin typeface="Arial Rounded MT Bold" panose="020B0604020202020204" pitchFamily="34" charset="0"/>
              </a:rPr>
              <a:t>Câmera desconectada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001B2D-0322-447F-B896-507065FFE96B}"/>
              </a:ext>
            </a:extLst>
          </p:cNvPr>
          <p:cNvSpPr txBox="1"/>
          <p:nvPr/>
        </p:nvSpPr>
        <p:spPr>
          <a:xfrm>
            <a:off x="7632956" y="721028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Leitor biométrico conectado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D9E7A39-C83A-4E6D-91CF-92E1DC232BFF}"/>
              </a:ext>
            </a:extLst>
          </p:cNvPr>
          <p:cNvSpPr/>
          <p:nvPr/>
        </p:nvSpPr>
        <p:spPr>
          <a:xfrm>
            <a:off x="0" y="5962052"/>
            <a:ext cx="12192000" cy="895948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 descr="Texto&#10;&#10;Descrição gerada automaticamente">
            <a:extLst>
              <a:ext uri="{FF2B5EF4-FFF2-40B4-BE49-F238E27FC236}">
                <a16:creationId xmlns:a16="http://schemas.microsoft.com/office/drawing/2014/main" id="{2FB36142-4FF1-417A-8B7D-1EA04404F9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94" y="6197476"/>
            <a:ext cx="3123567" cy="47143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D7EB8183-AE0B-4D51-A0F4-06692418BCC3}"/>
              </a:ext>
            </a:extLst>
          </p:cNvPr>
          <p:cNvSpPr txBox="1"/>
          <p:nvPr/>
        </p:nvSpPr>
        <p:spPr>
          <a:xfrm>
            <a:off x="229153" y="6256137"/>
            <a:ext cx="400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BIOMETRIA NA CAIXA: VOCÊ É A SENHA!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9A08ECD-4CB4-48C5-9CDD-DD3529236E1E}"/>
              </a:ext>
            </a:extLst>
          </p:cNvPr>
          <p:cNvCxnSpPr>
            <a:cxnSpLocks/>
          </p:cNvCxnSpPr>
          <p:nvPr/>
        </p:nvCxnSpPr>
        <p:spPr>
          <a:xfrm flipV="1">
            <a:off x="7976036" y="6092293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E68864F-C129-43E0-91CA-B229FE9F9A8B}"/>
              </a:ext>
            </a:extLst>
          </p:cNvPr>
          <p:cNvSpPr txBox="1"/>
          <p:nvPr/>
        </p:nvSpPr>
        <p:spPr>
          <a:xfrm>
            <a:off x="8710287" y="6256137"/>
            <a:ext cx="361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1"/>
                </a:solidFill>
                <a:latin typeface="Arial Rounded MT Bold" panose="020B0604020202020204" pitchFamily="34" charset="0"/>
              </a:defRPr>
            </a:lvl1pPr>
          </a:lstStyle>
          <a:p>
            <a:r>
              <a:rPr lang="pt-BR" dirty="0"/>
              <a:t>#INTERNO.CONFIDENCIAL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6F2D70D-E8E6-42E9-BCD4-74ED2DFC80A0}"/>
              </a:ext>
            </a:extLst>
          </p:cNvPr>
          <p:cNvCxnSpPr>
            <a:cxnSpLocks/>
          </p:cNvCxnSpPr>
          <p:nvPr/>
        </p:nvCxnSpPr>
        <p:spPr>
          <a:xfrm flipV="1">
            <a:off x="4236526" y="6100922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7432D7B-E60F-457D-8A31-CAD92885C8DF}"/>
              </a:ext>
            </a:extLst>
          </p:cNvPr>
          <p:cNvSpPr/>
          <p:nvPr/>
        </p:nvSpPr>
        <p:spPr>
          <a:xfrm>
            <a:off x="134433" y="1392890"/>
            <a:ext cx="11389061" cy="348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6EC5B8"/>
                </a:solidFill>
                <a:latin typeface="Arial Rounded MT Bold" panose="020B0604020202020204" pitchFamily="34" charset="0"/>
              </a:rPr>
              <a:t>Você está em: Incluir e Atualizar Cadastro &gt; Cadastro concluído</a:t>
            </a:r>
            <a:endParaRPr lang="pt-BR" sz="12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3F04108-C291-45B6-9D76-886222CB5202}"/>
              </a:ext>
            </a:extLst>
          </p:cNvPr>
          <p:cNvSpPr txBox="1"/>
          <p:nvPr/>
        </p:nvSpPr>
        <p:spPr>
          <a:xfrm>
            <a:off x="134433" y="1632430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CPF: 000.000.000-00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6389E360-9142-4A62-824F-9B52E1598AE7}"/>
              </a:ext>
            </a:extLst>
          </p:cNvPr>
          <p:cNvSpPr/>
          <p:nvPr/>
        </p:nvSpPr>
        <p:spPr>
          <a:xfrm>
            <a:off x="134433" y="3429000"/>
            <a:ext cx="11878490" cy="502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Para mais funcionalidades e informações, acesse 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hlinkClick r:id="rId9"/>
              </a:rPr>
              <a:t>https://biometria.caixa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ou consulte o MN AD178.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AC4A690-5190-4A4F-BBB4-9CF8D78F9819}"/>
              </a:ext>
            </a:extLst>
          </p:cNvPr>
          <p:cNvSpPr/>
          <p:nvPr/>
        </p:nvSpPr>
        <p:spPr>
          <a:xfrm>
            <a:off x="134433" y="2849733"/>
            <a:ext cx="11878490" cy="502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EXIBIR MENSAGEM DE RETORNO DO SIABM.</a:t>
            </a:r>
          </a:p>
        </p:txBody>
      </p:sp>
      <p:sp>
        <p:nvSpPr>
          <p:cNvPr id="31" name="Balão de Fala: Oval 30">
            <a:extLst>
              <a:ext uri="{FF2B5EF4-FFF2-40B4-BE49-F238E27FC236}">
                <a16:creationId xmlns:a16="http://schemas.microsoft.com/office/drawing/2014/main" id="{A00998FB-7549-4020-B34A-3AFC3B660B8E}"/>
              </a:ext>
            </a:extLst>
          </p:cNvPr>
          <p:cNvSpPr/>
          <p:nvPr/>
        </p:nvSpPr>
        <p:spPr>
          <a:xfrm>
            <a:off x="9607683" y="3505892"/>
            <a:ext cx="2330974" cy="1254642"/>
          </a:xfrm>
          <a:prstGeom prst="wedgeEllipseCallout">
            <a:avLst>
              <a:gd name="adj1" fmla="val -93061"/>
              <a:gd name="adj2" fmla="val -31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Rounded MT Bold" panose="020B0604020202020204" pitchFamily="34" charset="0"/>
              </a:rPr>
              <a:t>Também exibir esta mensagem por default, a despeito do retorno recebido do SIABM.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FC87737-CA6F-497A-8C4F-1D662789DBC7}"/>
              </a:ext>
            </a:extLst>
          </p:cNvPr>
          <p:cNvSpPr/>
          <p:nvPr/>
        </p:nvSpPr>
        <p:spPr>
          <a:xfrm>
            <a:off x="8727206" y="4913111"/>
            <a:ext cx="3285717" cy="628665"/>
          </a:xfrm>
          <a:prstGeom prst="roundRect">
            <a:avLst/>
          </a:prstGeom>
          <a:solidFill>
            <a:srgbClr val="F9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NOVO CADASTRO</a:t>
            </a:r>
          </a:p>
        </p:txBody>
      </p:sp>
    </p:spTree>
    <p:extLst>
      <p:ext uri="{BB962C8B-B14F-4D97-AF65-F5344CB8AC3E}">
        <p14:creationId xmlns:p14="http://schemas.microsoft.com/office/powerpoint/2010/main" val="333907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A0D311-F4F6-4946-9676-76A1087661E1}"/>
              </a:ext>
            </a:extLst>
          </p:cNvPr>
          <p:cNvSpPr/>
          <p:nvPr/>
        </p:nvSpPr>
        <p:spPr>
          <a:xfrm>
            <a:off x="0" y="1"/>
            <a:ext cx="12192000" cy="1254642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Rounded MT Bold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1ED3E5-5BBF-40E0-B7A2-5550FFBAF7FF}"/>
              </a:ext>
            </a:extLst>
          </p:cNvPr>
          <p:cNvSpPr txBox="1"/>
          <p:nvPr/>
        </p:nvSpPr>
        <p:spPr>
          <a:xfrm>
            <a:off x="1616151" y="42139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Olá, (exibir aqui o nome recebido do SSO)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E77075-F92F-41F8-AEB2-DC581AB8AAA5}"/>
              </a:ext>
            </a:extLst>
          </p:cNvPr>
          <p:cNvSpPr txBox="1"/>
          <p:nvPr/>
        </p:nvSpPr>
        <p:spPr>
          <a:xfrm>
            <a:off x="1616151" y="105225"/>
            <a:ext cx="64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Sexta-feira, 01 de janeiro de 1990 (data atual)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1DF103-AC2E-430D-8BAC-E89D49074F76}"/>
              </a:ext>
            </a:extLst>
          </p:cNvPr>
          <p:cNvSpPr txBox="1"/>
          <p:nvPr/>
        </p:nvSpPr>
        <p:spPr>
          <a:xfrm>
            <a:off x="1616151" y="768352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Perfil: (exibir aqui os perfis recebidos do SSO, </a:t>
            </a:r>
            <a:r>
              <a:rPr lang="pt-BR" sz="7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separados por vírgulas</a:t>
            </a:r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2AFCF53-379A-442E-8DB6-19305D9AE754}"/>
              </a:ext>
            </a:extLst>
          </p:cNvPr>
          <p:cNvSpPr/>
          <p:nvPr/>
        </p:nvSpPr>
        <p:spPr>
          <a:xfrm>
            <a:off x="10621926" y="421392"/>
            <a:ext cx="1201479" cy="346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 Rounded MT Bold" panose="020B0604020202020204" pitchFamily="34" charset="0"/>
              </a:rPr>
              <a:t>Sair</a:t>
            </a:r>
          </a:p>
        </p:txBody>
      </p:sp>
      <p:pic>
        <p:nvPicPr>
          <p:cNvPr id="19" name="Gráfico 18" descr="Câmera estrutura de tópicos">
            <a:extLst>
              <a:ext uri="{FF2B5EF4-FFF2-40B4-BE49-F238E27FC236}">
                <a16:creationId xmlns:a16="http://schemas.microsoft.com/office/drawing/2014/main" id="{9909F620-0858-422F-B56B-D3A29077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1509" y="122854"/>
            <a:ext cx="472052" cy="472052"/>
          </a:xfrm>
          <a:prstGeom prst="rect">
            <a:avLst/>
          </a:prstGeom>
        </p:spPr>
      </p:pic>
      <p:pic>
        <p:nvPicPr>
          <p:cNvPr id="20" name="Gráfico 19" descr="Impressão digital">
            <a:extLst>
              <a:ext uri="{FF2B5EF4-FFF2-40B4-BE49-F238E27FC236}">
                <a16:creationId xmlns:a16="http://schemas.microsoft.com/office/drawing/2014/main" id="{0A2C85D0-B144-4A46-82F7-2DEE6F449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3225" y="684176"/>
            <a:ext cx="480336" cy="409967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691695F-E26A-4BC5-8738-53CF6CB1D806}"/>
              </a:ext>
            </a:extLst>
          </p:cNvPr>
          <p:cNvGrpSpPr/>
          <p:nvPr/>
        </p:nvGrpSpPr>
        <p:grpSpPr>
          <a:xfrm>
            <a:off x="349201" y="123685"/>
            <a:ext cx="898355" cy="871804"/>
            <a:chOff x="8716719" y="1368690"/>
            <a:chExt cx="1920495" cy="1689117"/>
          </a:xfrm>
        </p:grpSpPr>
        <p:pic>
          <p:nvPicPr>
            <p:cNvPr id="22" name="Gráfico 21" descr="Impressão digital">
              <a:extLst>
                <a:ext uri="{FF2B5EF4-FFF2-40B4-BE49-F238E27FC236}">
                  <a16:creationId xmlns:a16="http://schemas.microsoft.com/office/drawing/2014/main" id="{E5C5997F-40AF-4228-909E-26B50251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16719" y="1368690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23" name="Imagem 22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BF26F0DB-20B6-45AE-90D3-144A1B0D2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1727" y="2273123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1A5693-EE13-4FE4-987F-EB533A205B4F}"/>
              </a:ext>
            </a:extLst>
          </p:cNvPr>
          <p:cNvSpPr txBox="1"/>
          <p:nvPr/>
        </p:nvSpPr>
        <p:spPr>
          <a:xfrm>
            <a:off x="7632956" y="212258"/>
            <a:ext cx="309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latin typeface="Arial Rounded MT Bold" panose="020B0604020202020204" pitchFamily="34" charset="0"/>
              </a:rPr>
              <a:t>Câmera desconectada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001B2D-0322-447F-B896-507065FFE96B}"/>
              </a:ext>
            </a:extLst>
          </p:cNvPr>
          <p:cNvSpPr txBox="1"/>
          <p:nvPr/>
        </p:nvSpPr>
        <p:spPr>
          <a:xfrm>
            <a:off x="7632956" y="721028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Leitor biométrico conectado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D9E7A39-C83A-4E6D-91CF-92E1DC232BFF}"/>
              </a:ext>
            </a:extLst>
          </p:cNvPr>
          <p:cNvSpPr/>
          <p:nvPr/>
        </p:nvSpPr>
        <p:spPr>
          <a:xfrm>
            <a:off x="0" y="5962052"/>
            <a:ext cx="12192000" cy="895948"/>
          </a:xfrm>
          <a:prstGeom prst="rect">
            <a:avLst/>
          </a:prstGeom>
          <a:gradFill flip="none" rotWithShape="1">
            <a:gsLst>
              <a:gs pos="0">
                <a:srgbClr val="005BA6"/>
              </a:gs>
              <a:gs pos="100000">
                <a:srgbClr val="5AB6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 descr="Texto&#10;&#10;Descrição gerada automaticamente">
            <a:extLst>
              <a:ext uri="{FF2B5EF4-FFF2-40B4-BE49-F238E27FC236}">
                <a16:creationId xmlns:a16="http://schemas.microsoft.com/office/drawing/2014/main" id="{2FB36142-4FF1-417A-8B7D-1EA04404F9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94" y="6197476"/>
            <a:ext cx="3123567" cy="47143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D7EB8183-AE0B-4D51-A0F4-06692418BCC3}"/>
              </a:ext>
            </a:extLst>
          </p:cNvPr>
          <p:cNvSpPr txBox="1"/>
          <p:nvPr/>
        </p:nvSpPr>
        <p:spPr>
          <a:xfrm>
            <a:off x="229153" y="6256137"/>
            <a:ext cx="400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BIOMETRIA NA CAIXA: VOCÊ É A SENHA!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9A08ECD-4CB4-48C5-9CDD-DD3529236E1E}"/>
              </a:ext>
            </a:extLst>
          </p:cNvPr>
          <p:cNvCxnSpPr>
            <a:cxnSpLocks/>
          </p:cNvCxnSpPr>
          <p:nvPr/>
        </p:nvCxnSpPr>
        <p:spPr>
          <a:xfrm flipV="1">
            <a:off x="7976036" y="6092293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E68864F-C129-43E0-91CA-B229FE9F9A8B}"/>
              </a:ext>
            </a:extLst>
          </p:cNvPr>
          <p:cNvSpPr txBox="1"/>
          <p:nvPr/>
        </p:nvSpPr>
        <p:spPr>
          <a:xfrm>
            <a:off x="8710287" y="6256137"/>
            <a:ext cx="361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chemeClr val="bg1"/>
                </a:solidFill>
                <a:latin typeface="Arial Rounded MT Bold" panose="020B0604020202020204" pitchFamily="34" charset="0"/>
              </a:defRPr>
            </a:lvl1pPr>
          </a:lstStyle>
          <a:p>
            <a:r>
              <a:rPr lang="pt-BR" dirty="0"/>
              <a:t>#INTERNO.CONFIDENCIAL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6F2D70D-E8E6-42E9-BCD4-74ED2DFC80A0}"/>
              </a:ext>
            </a:extLst>
          </p:cNvPr>
          <p:cNvCxnSpPr>
            <a:cxnSpLocks/>
          </p:cNvCxnSpPr>
          <p:nvPr/>
        </p:nvCxnSpPr>
        <p:spPr>
          <a:xfrm flipV="1">
            <a:off x="4236526" y="6100922"/>
            <a:ext cx="1" cy="649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4654DF26-8909-434A-82AD-1C2888744F20}"/>
              </a:ext>
            </a:extLst>
          </p:cNvPr>
          <p:cNvSpPr/>
          <p:nvPr/>
        </p:nvSpPr>
        <p:spPr>
          <a:xfrm>
            <a:off x="134433" y="2849017"/>
            <a:ext cx="11878490" cy="5023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 A RESPOSTA RECEBIDA DO SIABM FOR DE FALHA (Conforme http response), APRESENTAR COM FUNDO E COR DA FONTE NESTE PADRÃO.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9468F3F-836E-4084-AFA2-8FB66AD13356}"/>
              </a:ext>
            </a:extLst>
          </p:cNvPr>
          <p:cNvSpPr/>
          <p:nvPr/>
        </p:nvSpPr>
        <p:spPr>
          <a:xfrm>
            <a:off x="134433" y="3429000"/>
            <a:ext cx="11878490" cy="502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Para mais funcionalidades e informações, acesse 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hlinkClick r:id="rId9"/>
              </a:rPr>
              <a:t>https://biometria.caixa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ou consulte o MN AD178.</a:t>
            </a:r>
          </a:p>
        </p:txBody>
      </p:sp>
      <p:sp>
        <p:nvSpPr>
          <p:cNvPr id="27" name="Balão de Fala: Oval 26">
            <a:extLst>
              <a:ext uri="{FF2B5EF4-FFF2-40B4-BE49-F238E27FC236}">
                <a16:creationId xmlns:a16="http://schemas.microsoft.com/office/drawing/2014/main" id="{A4A8CEB4-9FF1-4617-B01B-E8F3E047C8C1}"/>
              </a:ext>
            </a:extLst>
          </p:cNvPr>
          <p:cNvSpPr/>
          <p:nvPr/>
        </p:nvSpPr>
        <p:spPr>
          <a:xfrm>
            <a:off x="9607683" y="3505892"/>
            <a:ext cx="2330974" cy="1254642"/>
          </a:xfrm>
          <a:prstGeom prst="wedgeEllipseCallout">
            <a:avLst>
              <a:gd name="adj1" fmla="val -93061"/>
              <a:gd name="adj2" fmla="val -31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 Rounded MT Bold" panose="020B0604020202020204" pitchFamily="34" charset="0"/>
              </a:rPr>
              <a:t>Também exibir esta mensagem por default, a despeito do retorno recebido do SIABM.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D556C25-683A-42BD-97B7-596282133836}"/>
              </a:ext>
            </a:extLst>
          </p:cNvPr>
          <p:cNvSpPr/>
          <p:nvPr/>
        </p:nvSpPr>
        <p:spPr>
          <a:xfrm>
            <a:off x="134433" y="1421031"/>
            <a:ext cx="11389061" cy="348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6EC5B8"/>
                </a:solidFill>
                <a:latin typeface="Arial Rounded MT Bold" panose="020B0604020202020204" pitchFamily="34" charset="0"/>
              </a:rPr>
              <a:t>Você está em: Incluir e Atualizar Cadastro &gt; Cadastro concluído</a:t>
            </a:r>
            <a:endParaRPr lang="pt-BR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DDF313E-E393-48FD-A7BA-D4BEE0CFE1E5}"/>
              </a:ext>
            </a:extLst>
          </p:cNvPr>
          <p:cNvSpPr txBox="1"/>
          <p:nvPr/>
        </p:nvSpPr>
        <p:spPr>
          <a:xfrm>
            <a:off x="134433" y="1660571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CPF: 000.000.000-00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1B8D614-3D8D-453B-B1C4-D6DF80F6AD0C}"/>
              </a:ext>
            </a:extLst>
          </p:cNvPr>
          <p:cNvSpPr/>
          <p:nvPr/>
        </p:nvSpPr>
        <p:spPr>
          <a:xfrm>
            <a:off x="8727206" y="4913111"/>
            <a:ext cx="3285717" cy="628665"/>
          </a:xfrm>
          <a:prstGeom prst="roundRect">
            <a:avLst/>
          </a:prstGeom>
          <a:solidFill>
            <a:srgbClr val="F9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rial Rounded MT Bold" panose="020B0604020202020204" pitchFamily="34" charset="0"/>
              </a:rPr>
              <a:t>NOVO CADASTRO</a:t>
            </a:r>
          </a:p>
        </p:txBody>
      </p:sp>
    </p:spTree>
    <p:extLst>
      <p:ext uri="{BB962C8B-B14F-4D97-AF65-F5344CB8AC3E}">
        <p14:creationId xmlns:p14="http://schemas.microsoft.com/office/powerpoint/2010/main" val="39972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0DA6268-CB8B-424D-A6A0-F6E1D6E8F520}"/>
              </a:ext>
            </a:extLst>
          </p:cNvPr>
          <p:cNvSpPr txBox="1"/>
          <p:nvPr/>
        </p:nvSpPr>
        <p:spPr>
          <a:xfrm>
            <a:off x="793125" y="6107542"/>
            <a:ext cx="4533394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98" baseline="30000">
                <a:solidFill>
                  <a:schemeClr val="bg1"/>
                </a:solidFill>
                <a:latin typeface="Tw Cen MT" panose="020B0602020104020603" pitchFamily="34" charset="0"/>
                <a:ea typeface="Arial" charset="0"/>
                <a:cs typeface="Arial" charset="0"/>
              </a:rPr>
              <a:t>MAI </a:t>
            </a:r>
            <a:r>
              <a:rPr lang="en-US" sz="2698" b="1" baseline="30000" dirty="0">
                <a:solidFill>
                  <a:schemeClr val="bg1"/>
                </a:solidFill>
                <a:latin typeface="Tw Cen MT" panose="020B0602020104020603" pitchFamily="34" charset="0"/>
                <a:ea typeface="Arial" charset="0"/>
                <a:cs typeface="Arial" charset="0"/>
              </a:rPr>
              <a:t>2022 | GEIPF</a:t>
            </a:r>
            <a:endParaRPr lang="en-US" sz="2698" baseline="30000" dirty="0">
              <a:solidFill>
                <a:schemeClr val="bg1"/>
              </a:solidFill>
              <a:latin typeface="Tw Cen MT" panose="020B0602020104020603" pitchFamily="34" charset="0"/>
              <a:ea typeface="Arial" charset="0"/>
              <a:cs typeface="Arial" charset="0"/>
            </a:endParaRPr>
          </a:p>
          <a:p>
            <a:endParaRPr lang="en-US" sz="2398" b="1" baseline="30000" dirty="0">
              <a:solidFill>
                <a:schemeClr val="bg1"/>
              </a:solidFill>
              <a:latin typeface="Tw Cen MT" panose="020B0602020104020603" pitchFamily="34" charset="0"/>
              <a:ea typeface="Arial" charset="0"/>
              <a:cs typeface="Arial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D4091E-869B-4BDF-83FD-C476564869DE}"/>
              </a:ext>
            </a:extLst>
          </p:cNvPr>
          <p:cNvSpPr txBox="1"/>
          <p:nvPr/>
        </p:nvSpPr>
        <p:spPr>
          <a:xfrm>
            <a:off x="793124" y="3222795"/>
            <a:ext cx="4907512" cy="70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997" b="1" dirty="0">
                <a:solidFill>
                  <a:schemeClr val="bg1"/>
                </a:solidFill>
                <a:latin typeface="Tw Cen MT" panose="020B0602020104020603" pitchFamily="34" charset="0"/>
              </a:rPr>
              <a:t>OBRIGADO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404BED-604D-403F-BB8C-B6B0C52D0587}"/>
              </a:ext>
            </a:extLst>
          </p:cNvPr>
          <p:cNvCxnSpPr>
            <a:cxnSpLocks/>
          </p:cNvCxnSpPr>
          <p:nvPr/>
        </p:nvCxnSpPr>
        <p:spPr>
          <a:xfrm>
            <a:off x="793125" y="4081787"/>
            <a:ext cx="452105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3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5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62EA287-9B4F-494E-9A41-2BA2DE2C473C}"/>
              </a:ext>
            </a:extLst>
          </p:cNvPr>
          <p:cNvSpPr/>
          <p:nvPr/>
        </p:nvSpPr>
        <p:spPr>
          <a:xfrm>
            <a:off x="-770731" y="754927"/>
            <a:ext cx="137334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Aplicativo de cadastro e autenticação de pessoas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6B5E9E-8ACB-41AE-B14C-81A82D4E3A81}"/>
              </a:ext>
            </a:extLst>
          </p:cNvPr>
          <p:cNvSpPr/>
          <p:nvPr/>
        </p:nvSpPr>
        <p:spPr>
          <a:xfrm>
            <a:off x="925689" y="1462813"/>
            <a:ext cx="10193867" cy="48250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F3DE8A-FE94-4966-8DF3-45175E0D7589}"/>
              </a:ext>
            </a:extLst>
          </p:cNvPr>
          <p:cNvSpPr txBox="1"/>
          <p:nvPr/>
        </p:nvSpPr>
        <p:spPr>
          <a:xfrm>
            <a:off x="925689" y="3429000"/>
            <a:ext cx="1838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Premissas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C4AA174-D4E0-4ADB-8841-403DE8823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971552"/>
              </p:ext>
            </p:extLst>
          </p:nvPr>
        </p:nvGraphicFramePr>
        <p:xfrm>
          <a:off x="2664176" y="1689289"/>
          <a:ext cx="8263468" cy="4333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74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62EA287-9B4F-494E-9A41-2BA2DE2C473C}"/>
              </a:ext>
            </a:extLst>
          </p:cNvPr>
          <p:cNvSpPr/>
          <p:nvPr/>
        </p:nvSpPr>
        <p:spPr>
          <a:xfrm>
            <a:off x="-770731" y="754927"/>
            <a:ext cx="137334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Aplicativo de cadastro e autenticação de pessoas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6B5E9E-8ACB-41AE-B14C-81A82D4E3A81}"/>
              </a:ext>
            </a:extLst>
          </p:cNvPr>
          <p:cNvSpPr/>
          <p:nvPr/>
        </p:nvSpPr>
        <p:spPr>
          <a:xfrm>
            <a:off x="925689" y="1462813"/>
            <a:ext cx="10193867" cy="48250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F3DE8A-FE94-4966-8DF3-45175E0D7589}"/>
              </a:ext>
            </a:extLst>
          </p:cNvPr>
          <p:cNvSpPr txBox="1"/>
          <p:nvPr/>
        </p:nvSpPr>
        <p:spPr>
          <a:xfrm>
            <a:off x="1072444" y="3290586"/>
            <a:ext cx="2652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  <a:p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SEGURANÇA DE API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1EAD992-DB08-4EE3-9ECB-41050BBC57B4}"/>
              </a:ext>
            </a:extLst>
          </p:cNvPr>
          <p:cNvGraphicFramePr>
            <a:graphicFrameLocks noGrp="1"/>
          </p:cNvGraphicFramePr>
          <p:nvPr/>
        </p:nvGraphicFramePr>
        <p:xfrm>
          <a:off x="3727048" y="3197254"/>
          <a:ext cx="7265613" cy="1828800"/>
        </p:xfrm>
        <a:graphic>
          <a:graphicData uri="http://schemas.openxmlformats.org/drawingml/2006/table">
            <a:tbl>
              <a:tblPr/>
              <a:tblGrid>
                <a:gridCol w="2678180">
                  <a:extLst>
                    <a:ext uri="{9D8B030D-6E8A-4147-A177-3AD203B41FA5}">
                      <a16:colId xmlns:a16="http://schemas.microsoft.com/office/drawing/2014/main" val="1119056180"/>
                    </a:ext>
                  </a:extLst>
                </a:gridCol>
                <a:gridCol w="1493134">
                  <a:extLst>
                    <a:ext uri="{9D8B030D-6E8A-4147-A177-3AD203B41FA5}">
                      <a16:colId xmlns:a16="http://schemas.microsoft.com/office/drawing/2014/main" val="4040648803"/>
                    </a:ext>
                  </a:extLst>
                </a:gridCol>
                <a:gridCol w="3094299">
                  <a:extLst>
                    <a:ext uri="{9D8B030D-6E8A-4147-A177-3AD203B41FA5}">
                      <a16:colId xmlns:a16="http://schemas.microsoft.com/office/drawing/2014/main" val="185564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effectLst/>
                        </a:rPr>
                        <a:t>Ambiente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8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effectLst/>
                        </a:rPr>
                        <a:t>Realm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8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</a:rPr>
                        <a:t>URL Base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98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3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2"/>
                          </a:solidFill>
                        </a:rPr>
                        <a:t>Desenvolvimento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Intranet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2"/>
                        </a:rPr>
                        <a:t>https://login.des.caixa</a:t>
                      </a:r>
                      <a:r>
                        <a:rPr lang="pt-BR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44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2"/>
                          </a:solidFill>
                        </a:rPr>
                        <a:t>Testes e Qualidade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Intranet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hlinkClick r:id="rId3"/>
                        </a:rPr>
                        <a:t>https://login.tqs.caixa</a:t>
                      </a:r>
                      <a:r>
                        <a:rPr lang="pt-BR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83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Produção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Intranet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linkClick r:id="rId4"/>
                        </a:rPr>
                        <a:t>https://login.prd.caixa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183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2"/>
                          </a:solidFill>
                        </a:rPr>
                        <a:t>Produção Serviços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Intranet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linkClick r:id="rId5"/>
                        </a:rPr>
                        <a:t>https://login.servicos.caixa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4590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E11EF20-C40C-4FA1-B15D-825E33D2B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176" y="2067174"/>
            <a:ext cx="7364485" cy="86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Ambientes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50" b="0" i="0" u="none" strike="noStrike" cap="none" normalizeH="0" baseline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 plataforma Login Caixa SSO está disponível nos seguintes ambientes: </a:t>
            </a:r>
            <a:endParaRPr kumimoji="0" lang="pt-BR" altLang="pt-BR" sz="2400" b="0" i="0" u="none" strike="noStrike" cap="none" normalizeH="0" baseline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Intranet</a:t>
            </a:r>
            <a:r>
              <a:rPr kumimoji="0" lang="pt-BR" altLang="pt-BR" sz="2400" b="0" i="0" u="none" strike="noStrike" cap="none" normalizeH="0" baseline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31579E-7241-405A-AF99-9F0F0BE8CF1D}"/>
              </a:ext>
            </a:extLst>
          </p:cNvPr>
          <p:cNvSpPr/>
          <p:nvPr/>
        </p:nvSpPr>
        <p:spPr>
          <a:xfrm>
            <a:off x="3725333" y="5121385"/>
            <a:ext cx="7267328" cy="2977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/>
              <a:t>OUTRAS INFORMAÇÕES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73E01C-AFB6-4FFB-A035-42848DF94A07}"/>
              </a:ext>
            </a:extLst>
          </p:cNvPr>
          <p:cNvSpPr/>
          <p:nvPr/>
        </p:nvSpPr>
        <p:spPr>
          <a:xfrm>
            <a:off x="3725333" y="5440351"/>
            <a:ext cx="7267328" cy="653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2"/>
                </a:solidFill>
              </a:rPr>
              <a:t>ANEXO: SSO – Integração.pdf</a:t>
            </a:r>
          </a:p>
        </p:txBody>
      </p:sp>
    </p:spTree>
    <p:extLst>
      <p:ext uri="{BB962C8B-B14F-4D97-AF65-F5344CB8AC3E}">
        <p14:creationId xmlns:p14="http://schemas.microsoft.com/office/powerpoint/2010/main" val="24763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62EA287-9B4F-494E-9A41-2BA2DE2C473C}"/>
              </a:ext>
            </a:extLst>
          </p:cNvPr>
          <p:cNvSpPr/>
          <p:nvPr/>
        </p:nvSpPr>
        <p:spPr>
          <a:xfrm>
            <a:off x="-770731" y="754927"/>
            <a:ext cx="137334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Aplicativo de cadastro e autenticação de pessoas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6B5E9E-8ACB-41AE-B14C-81A82D4E3A81}"/>
              </a:ext>
            </a:extLst>
          </p:cNvPr>
          <p:cNvSpPr/>
          <p:nvPr/>
        </p:nvSpPr>
        <p:spPr>
          <a:xfrm>
            <a:off x="925689" y="1462813"/>
            <a:ext cx="10193867" cy="48250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A7E2429-324B-49DF-8E5D-FEDE01973431}"/>
              </a:ext>
            </a:extLst>
          </p:cNvPr>
          <p:cNvSpPr txBox="1"/>
          <p:nvPr/>
        </p:nvSpPr>
        <p:spPr>
          <a:xfrm>
            <a:off x="1072444" y="1761067"/>
            <a:ext cx="70555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</a:rPr>
              <a:t>ETAPA 1 - Após o login com sucesso:</a:t>
            </a:r>
          </a:p>
          <a:p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FF99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3CFF16-169B-4E07-A907-08C1751491FC}"/>
              </a:ext>
            </a:extLst>
          </p:cNvPr>
          <p:cNvSpPr txBox="1"/>
          <p:nvPr/>
        </p:nvSpPr>
        <p:spPr>
          <a:xfrm>
            <a:off x="2573867" y="2622841"/>
            <a:ext cx="86924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digita CPF da pessoa a ser cadastrada.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Captura face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Captura digitais (</a:t>
            </a: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mínimo tesouras + pinças</a:t>
            </a:r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Envia chamada para o SIABM (</a:t>
            </a: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swagger-</a:t>
            </a:r>
            <a:r>
              <a:rPr lang="pt-BR" sz="2400" dirty="0" err="1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cadastro.json</a:t>
            </a:r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Recebe retorno do SIABM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Exibe resultado em tela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pt-BR" sz="32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48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62EA287-9B4F-494E-9A41-2BA2DE2C473C}"/>
              </a:ext>
            </a:extLst>
          </p:cNvPr>
          <p:cNvSpPr/>
          <p:nvPr/>
        </p:nvSpPr>
        <p:spPr>
          <a:xfrm>
            <a:off x="-770731" y="754927"/>
            <a:ext cx="137334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Aplicativo de cadastro e autenticação de pessoas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6B5E9E-8ACB-41AE-B14C-81A82D4E3A81}"/>
              </a:ext>
            </a:extLst>
          </p:cNvPr>
          <p:cNvSpPr/>
          <p:nvPr/>
        </p:nvSpPr>
        <p:spPr>
          <a:xfrm>
            <a:off x="925689" y="1462813"/>
            <a:ext cx="10193867" cy="48250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A7E2429-324B-49DF-8E5D-FEDE01973431}"/>
              </a:ext>
            </a:extLst>
          </p:cNvPr>
          <p:cNvSpPr txBox="1"/>
          <p:nvPr/>
        </p:nvSpPr>
        <p:spPr>
          <a:xfrm>
            <a:off x="1072444" y="1761067"/>
            <a:ext cx="70555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</a:rPr>
              <a:t>ETAPA 2 - Após sucesso da etapa 1</a:t>
            </a:r>
          </a:p>
          <a:p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FF99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3CFF16-169B-4E07-A907-08C1751491FC}"/>
              </a:ext>
            </a:extLst>
          </p:cNvPr>
          <p:cNvSpPr txBox="1"/>
          <p:nvPr/>
        </p:nvSpPr>
        <p:spPr>
          <a:xfrm>
            <a:off x="2427112" y="2456795"/>
            <a:ext cx="869244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Após a digitação do CPF, haverá duas possibilidades para o usuário: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</a:t>
            </a:r>
            <a:r>
              <a:rPr lang="pt-BR" sz="16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(conforme etapa 1)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o usuário selecione Autenticação: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Seleciona FACE ou IMPRESSÃO DIGITAL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Coleta Biometria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Envia para o SIABM </a:t>
            </a:r>
            <a:r>
              <a:rPr lang="pt-BR" sz="16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1600" dirty="0" err="1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swagger.json</a:t>
            </a:r>
            <a:r>
              <a:rPr lang="pt-BR" sz="16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Recebe retorno Hit ou No hit e exibe em tela.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16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o SIABM informe inexistência de cadastro, abrir a opção de cadastramento.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pt-BR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8947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62EA287-9B4F-494E-9A41-2BA2DE2C473C}"/>
              </a:ext>
            </a:extLst>
          </p:cNvPr>
          <p:cNvSpPr/>
          <p:nvPr/>
        </p:nvSpPr>
        <p:spPr>
          <a:xfrm>
            <a:off x="-770731" y="754927"/>
            <a:ext cx="137334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Aplicativo de cadastro e autenticação de pessoas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6B5E9E-8ACB-41AE-B14C-81A82D4E3A81}"/>
              </a:ext>
            </a:extLst>
          </p:cNvPr>
          <p:cNvSpPr/>
          <p:nvPr/>
        </p:nvSpPr>
        <p:spPr>
          <a:xfrm>
            <a:off x="925689" y="1462813"/>
            <a:ext cx="10193867" cy="48250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A7E2429-324B-49DF-8E5D-FEDE01973431}"/>
              </a:ext>
            </a:extLst>
          </p:cNvPr>
          <p:cNvSpPr txBox="1"/>
          <p:nvPr/>
        </p:nvSpPr>
        <p:spPr>
          <a:xfrm>
            <a:off x="914398" y="1467553"/>
            <a:ext cx="7055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</a:rPr>
              <a:t>Organização da aplicação</a:t>
            </a:r>
          </a:p>
          <a:p>
            <a:endParaRPr lang="pt-BR" sz="1600" b="1" dirty="0">
              <a:ln w="22225">
                <a:solidFill>
                  <a:schemeClr val="bg1"/>
                </a:solidFill>
                <a:prstDash val="solid"/>
              </a:ln>
              <a:solidFill>
                <a:srgbClr val="FF99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8221B1-49B4-4347-BAFE-3C468BD2EBB5}"/>
              </a:ext>
            </a:extLst>
          </p:cNvPr>
          <p:cNvSpPr/>
          <p:nvPr/>
        </p:nvSpPr>
        <p:spPr>
          <a:xfrm>
            <a:off x="1388532" y="3444508"/>
            <a:ext cx="9460089" cy="3189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/>
              <a:t>Aplicação instalada em estação de trabalho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7A50C7-EB52-46F6-A782-215FEF0E6C36}"/>
              </a:ext>
            </a:extLst>
          </p:cNvPr>
          <p:cNvSpPr/>
          <p:nvPr/>
        </p:nvSpPr>
        <p:spPr>
          <a:xfrm>
            <a:off x="1388532" y="3782233"/>
            <a:ext cx="9460089" cy="994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E9F771-DBFD-40E6-9DC4-85755F5C3B21}"/>
              </a:ext>
            </a:extLst>
          </p:cNvPr>
          <p:cNvSpPr/>
          <p:nvPr/>
        </p:nvSpPr>
        <p:spPr>
          <a:xfrm>
            <a:off x="1365955" y="4873924"/>
            <a:ext cx="9460089" cy="3189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400" dirty="0"/>
              <a:t>Sistemas corporativos CAIXA – Camada de Aplicação (LOGIN, obtenção de tokens e API a serem consumidas)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38DE0B-18DE-4D9F-B6F7-09A47F726A01}"/>
              </a:ext>
            </a:extLst>
          </p:cNvPr>
          <p:cNvSpPr/>
          <p:nvPr/>
        </p:nvSpPr>
        <p:spPr>
          <a:xfrm>
            <a:off x="1365955" y="5192890"/>
            <a:ext cx="9460089" cy="994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8922CC-85B0-48D2-918E-9B616E7DE11D}"/>
              </a:ext>
            </a:extLst>
          </p:cNvPr>
          <p:cNvSpPr/>
          <p:nvPr/>
        </p:nvSpPr>
        <p:spPr>
          <a:xfrm>
            <a:off x="1365955" y="2011762"/>
            <a:ext cx="9460089" cy="3189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/>
              <a:t>Dispositivos biométricos plugados na estação de trabalho vis USB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DAEB3C-899B-404A-8CB6-9AA96AEDC329}"/>
              </a:ext>
            </a:extLst>
          </p:cNvPr>
          <p:cNvSpPr/>
          <p:nvPr/>
        </p:nvSpPr>
        <p:spPr>
          <a:xfrm>
            <a:off x="1365955" y="2349487"/>
            <a:ext cx="9460089" cy="994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600" dirty="0">
              <a:solidFill>
                <a:schemeClr val="tx2"/>
              </a:solidFill>
            </a:endParaRPr>
          </a:p>
        </p:txBody>
      </p:sp>
      <p:pic>
        <p:nvPicPr>
          <p:cNvPr id="2050" name="Picture 2" descr="Imagem de Leitor Biometrico Lumidigm V302-30-s Detran Sp, Rj E Pr Limidigm">
            <a:extLst>
              <a:ext uri="{FF2B5EF4-FFF2-40B4-BE49-F238E27FC236}">
                <a16:creationId xmlns:a16="http://schemas.microsoft.com/office/drawing/2014/main" id="{CD09A052-AF61-4AA3-9030-425D83BAB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61" y="2301660"/>
            <a:ext cx="633413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kys biometric camera akiyama de akiyama.com.br">
            <a:extLst>
              <a:ext uri="{FF2B5EF4-FFF2-40B4-BE49-F238E27FC236}">
                <a16:creationId xmlns:a16="http://schemas.microsoft.com/office/drawing/2014/main" id="{CDB6D316-D7B6-4F56-A0BB-1054E3A8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51" y="238106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ID | biometria, leitores biométricos, single sign on, digital  persona, digitalpersona, futronic, lumidigm, innovatrics, automação,  monitoramento, controle de acesso, controle de frequência, controle de ponto">
            <a:extLst>
              <a:ext uri="{FF2B5EF4-FFF2-40B4-BE49-F238E27FC236}">
                <a16:creationId xmlns:a16="http://schemas.microsoft.com/office/drawing/2014/main" id="{71869163-CEAC-422B-89F0-11B77DA4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33" y="3917569"/>
            <a:ext cx="1368778" cy="7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80092E7-C4BF-4D11-80FD-5B545FA2BAC2}"/>
              </a:ext>
            </a:extLst>
          </p:cNvPr>
          <p:cNvSpPr/>
          <p:nvPr/>
        </p:nvSpPr>
        <p:spPr>
          <a:xfrm>
            <a:off x="2528711" y="5462045"/>
            <a:ext cx="914400" cy="497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SSO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EC3EF2E-54E5-4643-ACD5-A93E376135EE}"/>
              </a:ext>
            </a:extLst>
          </p:cNvPr>
          <p:cNvSpPr/>
          <p:nvPr/>
        </p:nvSpPr>
        <p:spPr>
          <a:xfrm>
            <a:off x="6666221" y="5401866"/>
            <a:ext cx="914400" cy="497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SIABM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0F8DD46B-E6E5-452A-B14A-AE7B17075F83}"/>
              </a:ext>
            </a:extLst>
          </p:cNvPr>
          <p:cNvCxnSpPr>
            <a:cxnSpLocks/>
            <a:stCxn id="2054" idx="0"/>
            <a:endCxn id="2050" idx="3"/>
          </p:cNvCxnSpPr>
          <p:nvPr/>
        </p:nvCxnSpPr>
        <p:spPr>
          <a:xfrm rot="16200000" flipV="1">
            <a:off x="4723482" y="2618429"/>
            <a:ext cx="1130133" cy="1468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7710958-2ADD-49D5-B5A7-967EAC72DC5C}"/>
              </a:ext>
            </a:extLst>
          </p:cNvPr>
          <p:cNvCxnSpPr>
            <a:cxnSpLocks/>
            <a:stCxn id="2054" idx="3"/>
            <a:endCxn id="2052" idx="1"/>
          </p:cNvCxnSpPr>
          <p:nvPr/>
        </p:nvCxnSpPr>
        <p:spPr>
          <a:xfrm flipV="1">
            <a:off x="6707011" y="2819215"/>
            <a:ext cx="257440" cy="1472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943C965A-03FB-466E-98EC-9DA5E8A15C46}"/>
              </a:ext>
            </a:extLst>
          </p:cNvPr>
          <p:cNvCxnSpPr>
            <a:cxnSpLocks/>
            <a:stCxn id="2054" idx="1"/>
            <a:endCxn id="5" idx="0"/>
          </p:cNvCxnSpPr>
          <p:nvPr/>
        </p:nvCxnSpPr>
        <p:spPr>
          <a:xfrm rot="10800000" flipV="1">
            <a:off x="2985911" y="4291281"/>
            <a:ext cx="2352322" cy="1170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0CC6AE25-C8DF-4A46-9135-438611C030FF}"/>
              </a:ext>
            </a:extLst>
          </p:cNvPr>
          <p:cNvCxnSpPr>
            <a:cxnSpLocks/>
            <a:stCxn id="2054" idx="3"/>
            <a:endCxn id="20" idx="0"/>
          </p:cNvCxnSpPr>
          <p:nvPr/>
        </p:nvCxnSpPr>
        <p:spPr>
          <a:xfrm>
            <a:off x="6707011" y="4291282"/>
            <a:ext cx="416410" cy="1110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E9423697-7988-4897-BFB1-245C0CB15A9A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5789678" y="4774022"/>
            <a:ext cx="1109489" cy="643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Seta: para a Direita 2048">
            <a:extLst>
              <a:ext uri="{FF2B5EF4-FFF2-40B4-BE49-F238E27FC236}">
                <a16:creationId xmlns:a16="http://schemas.microsoft.com/office/drawing/2014/main" id="{7A155AE2-64A5-44AE-883F-2731B6345FEA}"/>
              </a:ext>
            </a:extLst>
          </p:cNvPr>
          <p:cNvSpPr/>
          <p:nvPr/>
        </p:nvSpPr>
        <p:spPr>
          <a:xfrm>
            <a:off x="1072444" y="3775123"/>
            <a:ext cx="1872677" cy="994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 CIS “caixa preta”</a:t>
            </a:r>
          </a:p>
        </p:txBody>
      </p:sp>
      <p:sp>
        <p:nvSpPr>
          <p:cNvPr id="2051" name="CaixaDeTexto 2050">
            <a:extLst>
              <a:ext uri="{FF2B5EF4-FFF2-40B4-BE49-F238E27FC236}">
                <a16:creationId xmlns:a16="http://schemas.microsoft.com/office/drawing/2014/main" id="{53CFFF4F-3A37-440B-B898-2FC83FA6F9C7}"/>
              </a:ext>
            </a:extLst>
          </p:cNvPr>
          <p:cNvSpPr txBox="1"/>
          <p:nvPr/>
        </p:nvSpPr>
        <p:spPr>
          <a:xfrm>
            <a:off x="5760839" y="5642722"/>
            <a:ext cx="112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Cadastra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10C6D1-6C9F-4D70-96FD-8EA1BFCA1DD0}"/>
              </a:ext>
            </a:extLst>
          </p:cNvPr>
          <p:cNvSpPr txBox="1"/>
          <p:nvPr/>
        </p:nvSpPr>
        <p:spPr>
          <a:xfrm>
            <a:off x="7088250" y="4280583"/>
            <a:ext cx="112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Autentica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FD729E-E230-42A3-A702-1D0EA3FCE211}"/>
              </a:ext>
            </a:extLst>
          </p:cNvPr>
          <p:cNvSpPr txBox="1"/>
          <p:nvPr/>
        </p:nvSpPr>
        <p:spPr>
          <a:xfrm>
            <a:off x="2955967" y="5192268"/>
            <a:ext cx="112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</p:txBody>
      </p:sp>
      <p:cxnSp>
        <p:nvCxnSpPr>
          <p:cNvPr id="2055" name="Conector: Angulado 2054">
            <a:extLst>
              <a:ext uri="{FF2B5EF4-FFF2-40B4-BE49-F238E27FC236}">
                <a16:creationId xmlns:a16="http://schemas.microsoft.com/office/drawing/2014/main" id="{516510E1-BA1F-45BC-9026-DC7CF4A35C3D}"/>
              </a:ext>
            </a:extLst>
          </p:cNvPr>
          <p:cNvCxnSpPr>
            <a:cxnSpLocks/>
            <a:stCxn id="2054" idx="1"/>
            <a:endCxn id="5" idx="3"/>
          </p:cNvCxnSpPr>
          <p:nvPr/>
        </p:nvCxnSpPr>
        <p:spPr>
          <a:xfrm rot="10800000" flipV="1">
            <a:off x="3443111" y="4291281"/>
            <a:ext cx="1895122" cy="1419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4ABADF7-2A0D-40C6-AEED-DE00F99352F9}"/>
              </a:ext>
            </a:extLst>
          </p:cNvPr>
          <p:cNvSpPr txBox="1"/>
          <p:nvPr/>
        </p:nvSpPr>
        <p:spPr>
          <a:xfrm>
            <a:off x="3696670" y="5706823"/>
            <a:ext cx="112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Obtém token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FD075D6-DA2A-4B89-9C37-47209CBF9534}"/>
              </a:ext>
            </a:extLst>
          </p:cNvPr>
          <p:cNvSpPr txBox="1"/>
          <p:nvPr/>
        </p:nvSpPr>
        <p:spPr>
          <a:xfrm>
            <a:off x="4589136" y="2556081"/>
            <a:ext cx="112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Coleta digitais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3F1E7EE-9F75-4C6B-8F7C-47515C4B06F1}"/>
              </a:ext>
            </a:extLst>
          </p:cNvPr>
          <p:cNvSpPr txBox="1"/>
          <p:nvPr/>
        </p:nvSpPr>
        <p:spPr>
          <a:xfrm>
            <a:off x="4600427" y="2787435"/>
            <a:ext cx="112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</a:rPr>
              <a:t>reader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</a:rPr>
              <a:t>info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2290C43-1605-423D-BB90-784253300C91}"/>
              </a:ext>
            </a:extLst>
          </p:cNvPr>
          <p:cNvSpPr txBox="1"/>
          <p:nvPr/>
        </p:nvSpPr>
        <p:spPr>
          <a:xfrm>
            <a:off x="6062335" y="2561724"/>
            <a:ext cx="112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Coleta Face</a:t>
            </a:r>
          </a:p>
        </p:txBody>
      </p:sp>
    </p:spTree>
    <p:extLst>
      <p:ext uri="{BB962C8B-B14F-4D97-AF65-F5344CB8AC3E}">
        <p14:creationId xmlns:p14="http://schemas.microsoft.com/office/powerpoint/2010/main" val="89793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62EA287-9B4F-494E-9A41-2BA2DE2C473C}"/>
              </a:ext>
            </a:extLst>
          </p:cNvPr>
          <p:cNvSpPr/>
          <p:nvPr/>
        </p:nvSpPr>
        <p:spPr>
          <a:xfrm>
            <a:off x="-770731" y="754927"/>
            <a:ext cx="137334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Aplicativo de cadastro e autenticação de pessoas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6B5E9E-8ACB-41AE-B14C-81A82D4E3A81}"/>
              </a:ext>
            </a:extLst>
          </p:cNvPr>
          <p:cNvSpPr/>
          <p:nvPr/>
        </p:nvSpPr>
        <p:spPr>
          <a:xfrm>
            <a:off x="925689" y="1462813"/>
            <a:ext cx="10193867" cy="48250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A7E2429-324B-49DF-8E5D-FEDE01973431}"/>
              </a:ext>
            </a:extLst>
          </p:cNvPr>
          <p:cNvSpPr txBox="1"/>
          <p:nvPr/>
        </p:nvSpPr>
        <p:spPr>
          <a:xfrm>
            <a:off x="1072444" y="1761067"/>
            <a:ext cx="70555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</a:rPr>
              <a:t>Ícones, imagens e padrão visual sugerido</a:t>
            </a:r>
          </a:p>
          <a:p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FF99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3CFF16-169B-4E07-A907-08C1751491FC}"/>
              </a:ext>
            </a:extLst>
          </p:cNvPr>
          <p:cNvSpPr txBox="1"/>
          <p:nvPr/>
        </p:nvSpPr>
        <p:spPr>
          <a:xfrm>
            <a:off x="2427112" y="2456795"/>
            <a:ext cx="86924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Além desses pontos, ver: </a:t>
            </a:r>
            <a:r>
              <a:rPr lang="pt-BR" sz="2400" i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Guia de Estilos-v3 (2).pdf</a:t>
            </a:r>
            <a:r>
              <a:rPr lang="pt-BR" sz="2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6CD892-1011-42F6-AC12-4B2C3589B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FF5F6"/>
              </a:clrFrom>
              <a:clrTo>
                <a:srgbClr val="EFF5F6">
                  <a:alpha val="0"/>
                </a:srgbClr>
              </a:clrTo>
            </a:clrChange>
          </a:blip>
          <a:srcRect l="44509" t="31196" r="42105" b="30154"/>
          <a:stretch/>
        </p:blipFill>
        <p:spPr>
          <a:xfrm>
            <a:off x="2671768" y="3102487"/>
            <a:ext cx="930767" cy="133307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77B0FB-AE19-46C4-ACCC-1C4783AAE85B}"/>
              </a:ext>
            </a:extLst>
          </p:cNvPr>
          <p:cNvSpPr txBox="1"/>
          <p:nvPr/>
        </p:nvSpPr>
        <p:spPr>
          <a:xfrm>
            <a:off x="2418808" y="4013042"/>
            <a:ext cx="15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Mão esquerda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D2C3E92-F343-4F5D-A974-C462160A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73" y="4438960"/>
            <a:ext cx="1041631" cy="5231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DC3477-B36D-4EDA-B70D-5C4ED30A8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FF5F6"/>
              </a:clrFrom>
              <a:clrTo>
                <a:srgbClr val="EFF5F6">
                  <a:alpha val="0"/>
                </a:srgbClr>
              </a:clrTo>
            </a:clrChange>
          </a:blip>
          <a:srcRect l="44509" t="31196" r="42105" b="30154"/>
          <a:stretch/>
        </p:blipFill>
        <p:spPr>
          <a:xfrm flipH="1">
            <a:off x="1219613" y="3065469"/>
            <a:ext cx="952689" cy="123188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4AEBB-59DB-4F4D-ACC5-C45FA92EC3F8}"/>
              </a:ext>
            </a:extLst>
          </p:cNvPr>
          <p:cNvSpPr txBox="1"/>
          <p:nvPr/>
        </p:nvSpPr>
        <p:spPr>
          <a:xfrm>
            <a:off x="1056566" y="3960074"/>
            <a:ext cx="1284260" cy="29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Mão direita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0A2E763-E10D-459E-A9B2-52E4BDE5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86" y="4435564"/>
            <a:ext cx="1090775" cy="547858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BAC4CA5-E848-4304-9376-27411BCFCB6B}"/>
              </a:ext>
            </a:extLst>
          </p:cNvPr>
          <p:cNvSpPr/>
          <p:nvPr/>
        </p:nvSpPr>
        <p:spPr>
          <a:xfrm>
            <a:off x="5261852" y="3215764"/>
            <a:ext cx="945540" cy="919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03BA32C-B59B-47EA-B5F6-88EFA2F0B2B8}"/>
              </a:ext>
            </a:extLst>
          </p:cNvPr>
          <p:cNvSpPr/>
          <p:nvPr/>
        </p:nvSpPr>
        <p:spPr>
          <a:xfrm>
            <a:off x="4016695" y="3230772"/>
            <a:ext cx="945540" cy="919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225BA1F-00DC-4D7C-9056-5D56A85ECD43}"/>
              </a:ext>
            </a:extLst>
          </p:cNvPr>
          <p:cNvSpPr/>
          <p:nvPr/>
        </p:nvSpPr>
        <p:spPr>
          <a:xfrm>
            <a:off x="6512194" y="3204990"/>
            <a:ext cx="945540" cy="9198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Impressão digital">
            <a:extLst>
              <a:ext uri="{FF2B5EF4-FFF2-40B4-BE49-F238E27FC236}">
                <a16:creationId xmlns:a16="http://schemas.microsoft.com/office/drawing/2014/main" id="{1CD3AFDD-BCCE-4B94-B071-AC37A6812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7944" y="3277229"/>
            <a:ext cx="893356" cy="762479"/>
          </a:xfrm>
          <a:prstGeom prst="rect">
            <a:avLst/>
          </a:prstGeom>
        </p:spPr>
      </p:pic>
      <p:pic>
        <p:nvPicPr>
          <p:cNvPr id="18" name="Gráfico 17" descr="Impressão digital">
            <a:extLst>
              <a:ext uri="{FF2B5EF4-FFF2-40B4-BE49-F238E27FC236}">
                <a16:creationId xmlns:a16="http://schemas.microsoft.com/office/drawing/2014/main" id="{29AF5AC0-300E-481D-85E8-221189B54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568" y="3292967"/>
            <a:ext cx="859606" cy="733673"/>
          </a:xfrm>
          <a:prstGeom prst="rect">
            <a:avLst/>
          </a:prstGeom>
        </p:spPr>
      </p:pic>
      <p:pic>
        <p:nvPicPr>
          <p:cNvPr id="19" name="Gráfico 18" descr="Impressão digital">
            <a:extLst>
              <a:ext uri="{FF2B5EF4-FFF2-40B4-BE49-F238E27FC236}">
                <a16:creationId xmlns:a16="http://schemas.microsoft.com/office/drawing/2014/main" id="{D35D0C1E-D217-4D14-8EE1-68BFBD365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7075" y="3278133"/>
            <a:ext cx="832570" cy="710598"/>
          </a:xfrm>
          <a:prstGeom prst="rect">
            <a:avLst/>
          </a:prstGeom>
        </p:spPr>
      </p:pic>
      <p:pic>
        <p:nvPicPr>
          <p:cNvPr id="5" name="Imagem 4" descr="Forma, Seta&#10;&#10;Descrição gerada automaticamente">
            <a:extLst>
              <a:ext uri="{FF2B5EF4-FFF2-40B4-BE49-F238E27FC236}">
                <a16:creationId xmlns:a16="http://schemas.microsoft.com/office/drawing/2014/main" id="{F545790A-F484-4022-9C37-22A6954F8A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017" y="3207231"/>
            <a:ext cx="1129795" cy="787686"/>
          </a:xfrm>
          <a:prstGeom prst="rect">
            <a:avLst/>
          </a:prstGeom>
        </p:spPr>
      </p:pic>
      <p:pic>
        <p:nvPicPr>
          <p:cNvPr id="22" name="Imagem 21" descr="Desenho de estrelas&#10;&#10;Descrição gerada automaticamente com confiança média">
            <a:extLst>
              <a:ext uri="{FF2B5EF4-FFF2-40B4-BE49-F238E27FC236}">
                <a16:creationId xmlns:a16="http://schemas.microsoft.com/office/drawing/2014/main" id="{51F87BF4-FBCB-483B-A9EF-6148D82EEA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19" y="3255024"/>
            <a:ext cx="1129795" cy="784684"/>
          </a:xfrm>
          <a:prstGeom prst="rect">
            <a:avLst/>
          </a:prstGeom>
        </p:spPr>
      </p:pic>
      <p:pic>
        <p:nvPicPr>
          <p:cNvPr id="24" name="Imagem 23" descr="Uma imagem contendo Gráfico&#10;&#10;Descrição gerada automaticamente">
            <a:extLst>
              <a:ext uri="{FF2B5EF4-FFF2-40B4-BE49-F238E27FC236}">
                <a16:creationId xmlns:a16="http://schemas.microsoft.com/office/drawing/2014/main" id="{FF0F4A01-F6EC-4208-9B0E-E301050423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84" y="3228358"/>
            <a:ext cx="1125487" cy="784684"/>
          </a:xfrm>
          <a:prstGeom prst="rect">
            <a:avLst/>
          </a:prstGeom>
        </p:spPr>
      </p:pic>
      <p:pic>
        <p:nvPicPr>
          <p:cNvPr id="26" name="Imagem 25" descr="Uma imagem contendo Texto&#10;&#10;Descrição gerada automaticamente">
            <a:extLst>
              <a:ext uri="{FF2B5EF4-FFF2-40B4-BE49-F238E27FC236}">
                <a16:creationId xmlns:a16="http://schemas.microsoft.com/office/drawing/2014/main" id="{4F8948E2-62AA-443E-A473-99D8FAC2FF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73" y="5131259"/>
            <a:ext cx="861082" cy="1090189"/>
          </a:xfrm>
          <a:prstGeom prst="rect">
            <a:avLst/>
          </a:prstGeom>
        </p:spPr>
      </p:pic>
      <p:pic>
        <p:nvPicPr>
          <p:cNvPr id="28" name="Imagem 27" descr="Uma imagem contendo Texto&#10;&#10;Descrição gerada automaticamente">
            <a:extLst>
              <a:ext uri="{FF2B5EF4-FFF2-40B4-BE49-F238E27FC236}">
                <a16:creationId xmlns:a16="http://schemas.microsoft.com/office/drawing/2014/main" id="{0A25FE2A-8680-4803-A4BB-C475214502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86" y="5517444"/>
            <a:ext cx="1674938" cy="677539"/>
          </a:xfrm>
          <a:prstGeom prst="rect">
            <a:avLst/>
          </a:prstGeom>
        </p:spPr>
      </p:pic>
      <p:pic>
        <p:nvPicPr>
          <p:cNvPr id="30" name="Imagem 29" descr="Logotipo&#10;&#10;Descrição gerada automaticamente">
            <a:extLst>
              <a:ext uri="{FF2B5EF4-FFF2-40B4-BE49-F238E27FC236}">
                <a16:creationId xmlns:a16="http://schemas.microsoft.com/office/drawing/2014/main" id="{E96EA5CD-A6FD-4739-9A69-265FE1FA6D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10" y="4396084"/>
            <a:ext cx="1468647" cy="471432"/>
          </a:xfrm>
          <a:prstGeom prst="rect">
            <a:avLst/>
          </a:prstGeom>
        </p:spPr>
      </p:pic>
      <p:pic>
        <p:nvPicPr>
          <p:cNvPr id="32" name="Imagem 31" descr="Forma&#10;&#10;Descrição gerada automaticamente com confiança média">
            <a:extLst>
              <a:ext uri="{FF2B5EF4-FFF2-40B4-BE49-F238E27FC236}">
                <a16:creationId xmlns:a16="http://schemas.microsoft.com/office/drawing/2014/main" id="{71D88A58-E646-41BF-AC18-97F7DDB612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50" y="4986067"/>
            <a:ext cx="1465295" cy="471432"/>
          </a:xfrm>
          <a:prstGeom prst="rect">
            <a:avLst/>
          </a:prstGeom>
        </p:spPr>
      </p:pic>
      <p:pic>
        <p:nvPicPr>
          <p:cNvPr id="34" name="Imagem 33" descr="Logotipo&#10;&#10;Descrição gerada automaticamente">
            <a:extLst>
              <a:ext uri="{FF2B5EF4-FFF2-40B4-BE49-F238E27FC236}">
                <a16:creationId xmlns:a16="http://schemas.microsoft.com/office/drawing/2014/main" id="{0A3B9257-46AF-4D92-B426-6799475D25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94" y="5598322"/>
            <a:ext cx="1517094" cy="471432"/>
          </a:xfrm>
          <a:prstGeom prst="rect">
            <a:avLst/>
          </a:prstGeom>
        </p:spPr>
      </p:pic>
      <p:pic>
        <p:nvPicPr>
          <p:cNvPr id="36" name="Imagem 35" descr="Texto&#10;&#10;Descrição gerada automaticamente">
            <a:extLst>
              <a:ext uri="{FF2B5EF4-FFF2-40B4-BE49-F238E27FC236}">
                <a16:creationId xmlns:a16="http://schemas.microsoft.com/office/drawing/2014/main" id="{D6925C5F-A5FA-48AF-ABA1-10AA455B64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93" y="4569317"/>
            <a:ext cx="3123567" cy="471432"/>
          </a:xfrm>
          <a:prstGeom prst="rect">
            <a:avLst/>
          </a:prstGeom>
        </p:spPr>
      </p:pic>
      <p:pic>
        <p:nvPicPr>
          <p:cNvPr id="38" name="Imagem 37" descr="Texto&#10;&#10;Descrição gerada automaticamente com confiança média">
            <a:extLst>
              <a:ext uri="{FF2B5EF4-FFF2-40B4-BE49-F238E27FC236}">
                <a16:creationId xmlns:a16="http://schemas.microsoft.com/office/drawing/2014/main" id="{E9E0D1EC-ECD3-4F2C-9EC7-724A83761D1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59" y="5553881"/>
            <a:ext cx="3072966" cy="458498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F97517E-DA9B-493B-992A-FB2AC4612E09}"/>
              </a:ext>
            </a:extLst>
          </p:cNvPr>
          <p:cNvGrpSpPr/>
          <p:nvPr/>
        </p:nvGrpSpPr>
        <p:grpSpPr>
          <a:xfrm>
            <a:off x="8990746" y="4240478"/>
            <a:ext cx="1920495" cy="1689117"/>
            <a:chOff x="8990746" y="4240478"/>
            <a:chExt cx="1920495" cy="1689117"/>
          </a:xfrm>
        </p:grpSpPr>
        <p:pic>
          <p:nvPicPr>
            <p:cNvPr id="40" name="Gráfico 39" descr="Impressão digital">
              <a:extLst>
                <a:ext uri="{FF2B5EF4-FFF2-40B4-BE49-F238E27FC236}">
                  <a16:creationId xmlns:a16="http://schemas.microsoft.com/office/drawing/2014/main" id="{7CCFD03F-E0D7-4445-AF95-C8F4AAB3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990746" y="4240478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41" name="Imagem 40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7FCDF6D7-9A0B-4A87-8402-640D13496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5754" y="5144911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C1A6A7E-BE01-47E2-872D-0284DA952591}"/>
              </a:ext>
            </a:extLst>
          </p:cNvPr>
          <p:cNvGrpSpPr/>
          <p:nvPr/>
        </p:nvGrpSpPr>
        <p:grpSpPr>
          <a:xfrm>
            <a:off x="8716719" y="1368690"/>
            <a:ext cx="1920495" cy="1689117"/>
            <a:chOff x="8716719" y="1368690"/>
            <a:chExt cx="1920495" cy="1689117"/>
          </a:xfrm>
        </p:grpSpPr>
        <p:pic>
          <p:nvPicPr>
            <p:cNvPr id="33" name="Gráfico 32" descr="Impressão digital">
              <a:extLst>
                <a:ext uri="{FF2B5EF4-FFF2-40B4-BE49-F238E27FC236}">
                  <a16:creationId xmlns:a16="http://schemas.microsoft.com/office/drawing/2014/main" id="{900C6A48-2034-4D7F-9254-4F54C3FB4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716719" y="1368690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35" name="Imagem 34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B61188B7-BA68-4CC7-B978-DBC9FCF2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1727" y="2273123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</p:spTree>
    <p:extLst>
      <p:ext uri="{BB962C8B-B14F-4D97-AF65-F5344CB8AC3E}">
        <p14:creationId xmlns:p14="http://schemas.microsoft.com/office/powerpoint/2010/main" val="58163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75FA6E5-F94F-43DB-8685-FA870CFC8D14}"/>
              </a:ext>
            </a:extLst>
          </p:cNvPr>
          <p:cNvSpPr txBox="1"/>
          <p:nvPr/>
        </p:nvSpPr>
        <p:spPr>
          <a:xfrm>
            <a:off x="1449856" y="3305621"/>
            <a:ext cx="358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fonte, usar sempre ARIAL BOLD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18582-588E-4060-9EE7-B36667237647}"/>
              </a:ext>
            </a:extLst>
          </p:cNvPr>
          <p:cNvSpPr txBox="1"/>
          <p:nvPr/>
        </p:nvSpPr>
        <p:spPr>
          <a:xfrm>
            <a:off x="1449856" y="4074709"/>
            <a:ext cx="299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ícone da aplicação, usar: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DF482-A767-4EF7-AD3B-0EBC395EB46C}"/>
              </a:ext>
            </a:extLst>
          </p:cNvPr>
          <p:cNvGrpSpPr/>
          <p:nvPr/>
        </p:nvGrpSpPr>
        <p:grpSpPr>
          <a:xfrm>
            <a:off x="4299381" y="3878289"/>
            <a:ext cx="927269" cy="762172"/>
            <a:chOff x="3474123" y="3330727"/>
            <a:chExt cx="1920495" cy="1689117"/>
          </a:xfrm>
        </p:grpSpPr>
        <p:pic>
          <p:nvPicPr>
            <p:cNvPr id="7" name="Gráfico 6" descr="Impressão digital">
              <a:extLst>
                <a:ext uri="{FF2B5EF4-FFF2-40B4-BE49-F238E27FC236}">
                  <a16:creationId xmlns:a16="http://schemas.microsoft.com/office/drawing/2014/main" id="{0E0E9318-81AE-4D59-93F3-1977C2F46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4123" y="3330727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8" name="Imagem 7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D250D13D-D9B0-4425-8876-254D7244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131" y="4235160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63E278-A80D-4F07-BEB7-520BDFCE5743}"/>
              </a:ext>
            </a:extLst>
          </p:cNvPr>
          <p:cNvSpPr txBox="1"/>
          <p:nvPr/>
        </p:nvSpPr>
        <p:spPr>
          <a:xfrm>
            <a:off x="1449856" y="5003285"/>
            <a:ext cx="464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nome da aplicação, usar: “CIS – Biometria”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8FC9DD6-3DC1-469C-9543-B2E6C0734846}"/>
              </a:ext>
            </a:extLst>
          </p:cNvPr>
          <p:cNvGrpSpPr/>
          <p:nvPr/>
        </p:nvGrpSpPr>
        <p:grpSpPr>
          <a:xfrm>
            <a:off x="5398739" y="3878289"/>
            <a:ext cx="984624" cy="762172"/>
            <a:chOff x="8990746" y="4240478"/>
            <a:chExt cx="1920495" cy="1689117"/>
          </a:xfrm>
        </p:grpSpPr>
        <p:pic>
          <p:nvPicPr>
            <p:cNvPr id="11" name="Gráfico 10" descr="Impressão digital">
              <a:extLst>
                <a:ext uri="{FF2B5EF4-FFF2-40B4-BE49-F238E27FC236}">
                  <a16:creationId xmlns:a16="http://schemas.microsoft.com/office/drawing/2014/main" id="{6FE82BDE-009D-4E8E-8FF8-9B8D117F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90746" y="4240478"/>
              <a:ext cx="1775210" cy="1515140"/>
            </a:xfrm>
            <a:prstGeom prst="rect">
              <a:avLst/>
            </a:prstGeom>
            <a:scene3d>
              <a:camera prst="orthographicFront">
                <a:rot lat="1200000" lon="2400000" rev="0"/>
              </a:camera>
              <a:lightRig rig="glow" dir="t"/>
            </a:scene3d>
            <a:sp3d z="31750" prstMaterial="clear"/>
          </p:spPr>
        </p:pic>
        <p:pic>
          <p:nvPicPr>
            <p:cNvPr id="12" name="Imagem 11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035B239C-EA8F-4614-8AFD-32384A7FA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5754" y="5144911"/>
              <a:ext cx="1125487" cy="7846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prstMaterial="powder"/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A9EB7E4B-8E9B-43DD-9293-E79D45F4ED5F}"/>
              </a:ext>
            </a:extLst>
          </p:cNvPr>
          <p:cNvSpPr/>
          <p:nvPr/>
        </p:nvSpPr>
        <p:spPr>
          <a:xfrm>
            <a:off x="207672" y="731176"/>
            <a:ext cx="112922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Orientações e telas para a primeira versão do aplicativo de cadastro e autenticação de pessoas</a:t>
            </a:r>
          </a:p>
        </p:txBody>
      </p:sp>
    </p:spTree>
    <p:extLst>
      <p:ext uri="{BB962C8B-B14F-4D97-AF65-F5344CB8AC3E}">
        <p14:creationId xmlns:p14="http://schemas.microsoft.com/office/powerpoint/2010/main" val="197023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A7CBCF-8E96-4DA6-BE4E-6AB764D84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6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1433</Words>
  <Application>Microsoft Office PowerPoint</Application>
  <PresentationFormat>Widescreen</PresentationFormat>
  <Paragraphs>209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Fausto Portella Leite</dc:creator>
  <cp:lastModifiedBy>Thiago Vinicius de Souza Santos</cp:lastModifiedBy>
  <cp:revision>50</cp:revision>
  <dcterms:created xsi:type="dcterms:W3CDTF">2019-06-05T19:38:59Z</dcterms:created>
  <dcterms:modified xsi:type="dcterms:W3CDTF">2022-05-10T22:19:08Z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2022-05-02T17:24:00Z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f791ddce-18b2-424a-9141-4a069d3fc3d9</vt:lpwstr>
  </property>
  <property fmtid="{D5CDD505-2E9C-101B-9397-08002B2CF9AE}" pid="8" name="MSIP_Label_fde7aacd-7cc4-4c31-9e6f-7ef306428f09_ContentBits">
    <vt:lpwstr>1</vt:lpwstr>
  </property>
</Properties>
</file>