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69" r:id="rId3"/>
  </p:sldMasterIdLst>
  <p:notesMasterIdLst>
    <p:notesMasterId r:id="rId16"/>
  </p:notesMasterIdLst>
  <p:sldIdLst>
    <p:sldId id="267" r:id="rId4"/>
    <p:sldId id="299" r:id="rId5"/>
    <p:sldId id="321" r:id="rId6"/>
    <p:sldId id="300" r:id="rId7"/>
    <p:sldId id="324" r:id="rId8"/>
    <p:sldId id="316" r:id="rId9"/>
    <p:sldId id="317" r:id="rId10"/>
    <p:sldId id="319" r:id="rId11"/>
    <p:sldId id="322" r:id="rId12"/>
    <p:sldId id="325" r:id="rId13"/>
    <p:sldId id="323" r:id="rId14"/>
    <p:sldId id="32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9" autoAdjust="0"/>
    <p:restoredTop sz="85362" autoAdjust="0"/>
  </p:normalViewPr>
  <p:slideViewPr>
    <p:cSldViewPr>
      <p:cViewPr varScale="1">
        <p:scale>
          <a:sx n="82" d="100"/>
          <a:sy n="82" d="100"/>
        </p:scale>
        <p:origin x="21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753C2-ADCA-4CBE-9E3C-A9128BB2402E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25DB6-DBBB-4C74-BEBE-8B0E852A1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7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076" y="228600"/>
            <a:ext cx="6934200" cy="990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3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5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93027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905750" cy="457200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6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4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0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theme" Target="../theme/theme1.xml"/><Relationship Id="rId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03900"/>
            <a:ext cx="9144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38125"/>
            <a:ext cx="747713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6462713"/>
            <a:ext cx="18224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138863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82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44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803900"/>
            <a:ext cx="9144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990000"/>
              </a:solidFill>
              <a:ea typeface="ＭＳ Ｐゴシック" pitchFamily="34" charset="-128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38125"/>
            <a:ext cx="747713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6462713"/>
            <a:ext cx="18224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138863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648176" y="6324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6F61CC1-3BFD-493C-9F42-4C5F2B8CD5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371600"/>
            <a:ext cx="7772400" cy="14700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Parallelization of The 24 Game using </a:t>
            </a:r>
            <a:r>
              <a:rPr lang="en-US" sz="3200" dirty="0" err="1" smtClean="0"/>
              <a:t>Pthreads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886200"/>
            <a:ext cx="6400800" cy="2514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Kevin Wang, Anthony </a:t>
            </a:r>
            <a:r>
              <a:rPr lang="en-US" sz="24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Tu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, Rahul Chander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EE/CSCI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451: Project Presentation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University of Southern California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2860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7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err="1" smtClean="0"/>
              <a:t>s</a:t>
            </a:r>
            <a:r>
              <a:rPr lang="en-US" dirty="0" smtClean="0"/>
              <a:t> with heuristic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6719"/>
              </p:ext>
            </p:extLst>
          </p:nvPr>
        </p:nvGraphicFramePr>
        <p:xfrm>
          <a:off x="1533525" y="2243943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Num. of Iterations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Num.</a:t>
                      </a:r>
                      <a:r>
                        <a:rPr lang="en-US" baseline="0" dirty="0" smtClean="0"/>
                        <a:t> of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06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analysis of the results obtained.</a:t>
            </a:r>
          </a:p>
          <a:p>
            <a:endParaRPr lang="en-US" dirty="0"/>
          </a:p>
          <a:p>
            <a:r>
              <a:rPr lang="en-US" dirty="0"/>
              <a:t>Explain how the parameters are affecting the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92707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19200"/>
            <a:ext cx="8362950" cy="4572001"/>
          </a:xfrm>
        </p:spPr>
        <p:txBody>
          <a:bodyPr/>
          <a:lstStyle/>
          <a:p>
            <a:r>
              <a:rPr lang="en-US" altLang="zh-CN" sz="3200" dirty="0" smtClean="0"/>
              <a:t>Summarize </a:t>
            </a:r>
            <a:r>
              <a:rPr lang="en-US" altLang="zh-CN" sz="3200" dirty="0"/>
              <a:t>what you learned (or expected to learn) by doing this project</a:t>
            </a:r>
            <a:endParaRPr lang="en-US" altLang="zh-CN" sz="3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14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36" y="0"/>
            <a:ext cx="8229600" cy="1143000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702" y="1113295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Game’s objective is </a:t>
            </a:r>
            <a:r>
              <a:rPr lang="en-US" dirty="0" smtClean="0"/>
              <a:t>to get to 24 using each number exactly once, through a series of mathematical operations (+ x ÷ –)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Used for basic arithmetic and to instill pattern recognition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imple way to illustrate trends of parallelization</a:t>
            </a:r>
          </a:p>
          <a:p>
            <a:endParaRPr lang="en-US" dirty="0"/>
          </a:p>
          <a:p>
            <a:r>
              <a:rPr lang="en-US" dirty="0" smtClean="0"/>
              <a:t>Parallelization could be beneficial for a 24 Game solver as there are many possible permutations to try to reach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2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19200"/>
            <a:ext cx="8362950" cy="4572001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D</a:t>
            </a:r>
            <a:r>
              <a:rPr lang="en-US" altLang="zh-CN" sz="3200" dirty="0" smtClean="0">
                <a:ea typeface="宋体" charset="-122"/>
              </a:rPr>
              <a:t>istribute 24 cards to solve among a number of </a:t>
            </a:r>
            <a:r>
              <a:rPr lang="en-US" altLang="zh-CN" sz="3200" dirty="0" err="1" smtClean="0">
                <a:ea typeface="宋体" charset="-122"/>
              </a:rPr>
              <a:t>Pthreads</a:t>
            </a:r>
            <a:endParaRPr lang="en-US" altLang="zh-CN" sz="3200" dirty="0" smtClean="0">
              <a:ea typeface="宋体" charset="-122"/>
            </a:endParaRPr>
          </a:p>
          <a:p>
            <a:r>
              <a:rPr lang="en-US" altLang="zh-CN" sz="3200" dirty="0" smtClean="0">
                <a:ea typeface="宋体" charset="-122"/>
              </a:rPr>
              <a:t>Each card has (4! * 64) = 1536 (in general) different permutations</a:t>
            </a:r>
          </a:p>
          <a:p>
            <a:r>
              <a:rPr lang="en-US" altLang="zh-CN" sz="3200" dirty="0" smtClean="0">
                <a:ea typeface="宋体" charset="-122"/>
              </a:rPr>
              <a:t>Challenges in parallelization: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Coming up with a heuristic to further the benefits of parallelization</a:t>
            </a:r>
            <a:endParaRPr lang="en-US" altLang="zh-CN" sz="3200" dirty="0"/>
          </a:p>
          <a:p>
            <a:endParaRPr lang="en-US" altLang="zh-CN" sz="3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83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19200"/>
            <a:ext cx="8362950" cy="4572001"/>
          </a:xfrm>
        </p:spPr>
        <p:txBody>
          <a:bodyPr/>
          <a:lstStyle/>
          <a:p>
            <a:r>
              <a:rPr lang="en-US" altLang="zh-CN" sz="3200" dirty="0" smtClean="0"/>
              <a:t>Parallelization on a brute force 24 Game solver</a:t>
            </a:r>
          </a:p>
          <a:p>
            <a:endParaRPr lang="en-US" altLang="zh-CN" sz="3200" dirty="0" smtClean="0"/>
          </a:p>
          <a:p>
            <a:r>
              <a:rPr lang="en-US" altLang="zh-CN" sz="3200" dirty="0"/>
              <a:t>I</a:t>
            </a:r>
            <a:r>
              <a:rPr lang="en-US" altLang="zh-CN" sz="3200" dirty="0" smtClean="0"/>
              <a:t>ntroducing a heuristic to the 24 Game solver</a:t>
            </a:r>
          </a:p>
          <a:p>
            <a:pPr lvl="1"/>
            <a:r>
              <a:rPr lang="en-US" altLang="zh-CN" dirty="0" smtClean="0"/>
              <a:t>Keep a table with most consistent numbers that lead to a solution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Parallelization on 24 Game solver with heuristic</a:t>
            </a:r>
            <a:endParaRPr lang="en-US" altLang="zh-CN" dirty="0"/>
          </a:p>
          <a:p>
            <a:endParaRPr lang="en-US" altLang="zh-CN" sz="3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68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Parallelization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Our heuristic will decrease the execution time by eliminating a large amount of permutations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8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90600"/>
            <a:ext cx="8362950" cy="4572001"/>
          </a:xfrm>
        </p:spPr>
        <p:txBody>
          <a:bodyPr/>
          <a:lstStyle/>
          <a:p>
            <a:r>
              <a:rPr lang="en-US" altLang="zh-CN" sz="3200" dirty="0" smtClean="0"/>
              <a:t>Parameters:</a:t>
            </a:r>
          </a:p>
          <a:p>
            <a:pPr lvl="1"/>
            <a:r>
              <a:rPr lang="en-US" altLang="zh-CN" dirty="0" smtClean="0"/>
              <a:t>iterations</a:t>
            </a:r>
          </a:p>
          <a:p>
            <a:pPr lvl="1"/>
            <a:r>
              <a:rPr lang="en-US" altLang="zh-CN" dirty="0" err="1" smtClean="0"/>
              <a:t>top_nums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num_threads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sz="3200" dirty="0" err="1" smtClean="0">
                <a:ea typeface="宋体" charset="-122"/>
              </a:rPr>
              <a:t>Pthreads</a:t>
            </a:r>
            <a:r>
              <a:rPr lang="en-US" altLang="zh-CN" sz="3200" dirty="0" smtClean="0">
                <a:ea typeface="宋体" charset="-122"/>
              </a:rPr>
              <a:t> algorithm divides the number of iterations by the number of threads so each thread is responsible for solving # of cards equal to iterations/</a:t>
            </a:r>
            <a:r>
              <a:rPr lang="en-US" altLang="zh-CN" sz="3200" dirty="0" err="1" smtClean="0">
                <a:ea typeface="宋体" charset="-122"/>
              </a:rPr>
              <a:t>num_threads</a:t>
            </a:r>
            <a:endParaRPr lang="en-US" altLang="zh-CN" sz="3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57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Explanation of Parameter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9200"/>
                <a:ext cx="8362950" cy="45720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sz="3200" i="1" dirty="0" smtClean="0"/>
                  <a:t>iterations</a:t>
                </a:r>
                <a:endParaRPr lang="en-US" altLang="zh-CN" sz="3200" i="1" dirty="0"/>
              </a:p>
              <a:p>
                <a:pPr lvl="1"/>
                <a:r>
                  <a:rPr lang="en-US" altLang="zh-CN" sz="3000" dirty="0" smtClean="0">
                    <a:ea typeface="宋体" charset="-122"/>
                  </a:rPr>
                  <a:t>Number of 24 Game cards to solve</a:t>
                </a:r>
                <a:endParaRPr lang="en-US" altLang="zh-CN" sz="3000" dirty="0">
                  <a:ea typeface="宋体" charset="-122"/>
                </a:endParaRPr>
              </a:p>
              <a:p>
                <a:pPr lvl="1"/>
                <a:r>
                  <a:rPr lang="en-US" altLang="zh-CN" sz="3000" dirty="0" smtClean="0">
                    <a:ea typeface="宋体" charset="-122"/>
                  </a:rPr>
                  <a:t>Increasing the number of </a:t>
                </a:r>
                <a:r>
                  <a:rPr lang="en-US" altLang="zh-CN" sz="3000" i="1" dirty="0" smtClean="0">
                    <a:ea typeface="宋体" charset="-122"/>
                  </a:rPr>
                  <a:t>iterations</a:t>
                </a:r>
                <a:r>
                  <a:rPr lang="en-US" altLang="zh-CN" sz="3000" dirty="0" smtClean="0">
                    <a:ea typeface="宋体" charset="-122"/>
                  </a:rPr>
                  <a:t> should make the heuristic more useful =&gt; reduce execution time</a:t>
                </a:r>
                <a:endParaRPr lang="en-US" altLang="zh-CN" sz="3000" dirty="0">
                  <a:ea typeface="宋体" charset="-122"/>
                </a:endParaRPr>
              </a:p>
              <a:p>
                <a:r>
                  <a:rPr lang="en-US" altLang="zh-CN" sz="3200" i="1" dirty="0" err="1" smtClean="0">
                    <a:ea typeface="宋体" charset="-122"/>
                  </a:rPr>
                  <a:t>top_nums</a:t>
                </a:r>
                <a:endParaRPr lang="en-US" altLang="zh-CN" sz="3200" i="1" dirty="0">
                  <a:ea typeface="宋体" charset="-122"/>
                </a:endParaRPr>
              </a:p>
              <a:p>
                <a:pPr lvl="1"/>
                <a:r>
                  <a:rPr lang="en-US" altLang="zh-CN" sz="2800" dirty="0" smtClean="0">
                    <a:ea typeface="宋体" charset="-122"/>
                  </a:rPr>
                  <a:t>Number of most frequent input numbers to run heuristic on</a:t>
                </a:r>
                <a:endParaRPr lang="en-US" altLang="zh-CN" sz="2800" dirty="0">
                  <a:ea typeface="宋体" charset="-122"/>
                </a:endParaRPr>
              </a:p>
              <a:p>
                <a:pPr lvl="1"/>
                <a:r>
                  <a:rPr lang="en-US" altLang="zh-CN" sz="3000" dirty="0" smtClean="0">
                    <a:ea typeface="宋体" charset="-122"/>
                  </a:rPr>
                  <a:t>There will be an ideal number for </a:t>
                </a:r>
                <a:r>
                  <a:rPr lang="en-US" altLang="zh-CN" sz="3000" i="1" dirty="0" err="1" smtClean="0">
                    <a:ea typeface="宋体" charset="-122"/>
                  </a:rPr>
                  <a:t>top_nums</a:t>
                </a:r>
                <a:r>
                  <a:rPr lang="en-US" altLang="zh-CN" sz="3000" dirty="0" smtClean="0">
                    <a:ea typeface="宋体" charset="-122"/>
                  </a:rPr>
                  <a:t> that will make the heuristic most beneficial</a:t>
                </a:r>
                <a:endParaRPr lang="en-US" altLang="zh-CN" sz="3000" dirty="0">
                  <a:ea typeface="宋体" charset="-122"/>
                </a:endParaRPr>
              </a:p>
              <a:p>
                <a:r>
                  <a:rPr lang="en-US" altLang="zh-CN" sz="3200" dirty="0" smtClean="0">
                    <a:ea typeface="宋体" charset="-122"/>
                  </a:rPr>
                  <a:t> </a:t>
                </a:r>
                <a:r>
                  <a:rPr lang="en-US" altLang="zh-CN" sz="3400" i="1" dirty="0" err="1" smtClean="0">
                    <a:ea typeface="宋体" charset="-122"/>
                  </a:rPr>
                  <a:t>num_threads</a:t>
                </a:r>
                <a:endParaRPr lang="en-US" altLang="zh-CN" sz="3400" i="1" dirty="0">
                  <a:ea typeface="宋体" charset="-122"/>
                </a:endParaRPr>
              </a:p>
              <a:p>
                <a:pPr lvl="1"/>
                <a:r>
                  <a:rPr lang="en-US" altLang="zh-CN" sz="3000" dirty="0">
                    <a:ea typeface="宋体" charset="-122"/>
                  </a:rPr>
                  <a:t>Number of threads</a:t>
                </a:r>
              </a:p>
              <a:p>
                <a:pPr lvl="1"/>
                <a:r>
                  <a:rPr lang="en-US" altLang="zh-CN" sz="3000" dirty="0">
                    <a:ea typeface="宋体" charset="-122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charset="0"/>
                        <a:ea typeface="宋体" charset="-122"/>
                      </a:rPr>
                      <m:t>𝑛𝑢𝑚</m:t>
                    </m:r>
                    <m:r>
                      <a:rPr lang="en-US" altLang="zh-CN" sz="3000" b="0" i="1" smtClean="0">
                        <a:latin typeface="Cambria Math" charset="0"/>
                        <a:ea typeface="宋体" charset="-122"/>
                      </a:rPr>
                      <m:t>_</m:t>
                    </m:r>
                    <m:r>
                      <a:rPr lang="en-US" altLang="zh-CN" sz="3000" b="0" i="1" smtClean="0">
                        <a:latin typeface="Cambria Math" charset="0"/>
                        <a:ea typeface="宋体" charset="-122"/>
                      </a:rPr>
                      <m:t>𝑡h𝑟𝑒𝑎𝑑𝑠</m:t>
                    </m:r>
                  </m:oMath>
                </a14:m>
                <a:r>
                  <a:rPr lang="en-US" altLang="zh-CN" sz="3000" dirty="0" smtClean="0">
                    <a:ea typeface="宋体" charset="-122"/>
                  </a:rPr>
                  <a:t> </a:t>
                </a:r>
                <a:r>
                  <a:rPr lang="en-US" altLang="zh-CN" sz="3000" dirty="0">
                    <a:ea typeface="宋体" charset="-122"/>
                  </a:rPr>
                  <a:t>should reduce the execution time</a:t>
                </a:r>
              </a:p>
              <a:p>
                <a:pPr lvl="1"/>
                <a:endParaRPr lang="en-US" altLang="zh-CN" sz="30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9200"/>
                <a:ext cx="8362950" cy="4572001"/>
              </a:xfrm>
              <a:blipFill rotWithShape="0">
                <a:blip r:embed="rId2"/>
                <a:stretch>
                  <a:fillRect l="-1239" t="-2800" r="-802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5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19200"/>
            <a:ext cx="8362950" cy="4572001"/>
          </a:xfrm>
        </p:spPr>
        <p:txBody>
          <a:bodyPr/>
          <a:lstStyle/>
          <a:p>
            <a:r>
              <a:rPr lang="en-US" altLang="zh-CN" sz="3200" dirty="0" smtClean="0"/>
              <a:t>Approaches:</a:t>
            </a:r>
            <a:endParaRPr lang="en-US" altLang="zh-CN" sz="3200" dirty="0"/>
          </a:p>
          <a:p>
            <a:pPr lvl="1"/>
            <a:r>
              <a:rPr lang="en-US" altLang="zh-CN" sz="3000" dirty="0" smtClean="0">
                <a:ea typeface="宋体" charset="-122"/>
              </a:rPr>
              <a:t>Naive</a:t>
            </a:r>
            <a:endParaRPr lang="en-US" altLang="zh-CN" sz="3000" dirty="0">
              <a:ea typeface="宋体" charset="-122"/>
            </a:endParaRPr>
          </a:p>
          <a:p>
            <a:pPr lvl="1"/>
            <a:r>
              <a:rPr lang="en-US" altLang="zh-CN" sz="3000" dirty="0" err="1" smtClean="0">
                <a:ea typeface="宋体" charset="-122"/>
              </a:rPr>
              <a:t>Pthreads</a:t>
            </a:r>
            <a:endParaRPr lang="en-US" altLang="zh-CN" sz="3000" dirty="0">
              <a:ea typeface="宋体" charset="-122"/>
            </a:endParaRPr>
          </a:p>
          <a:p>
            <a:pPr lvl="1"/>
            <a:r>
              <a:rPr lang="en-US" altLang="zh-CN" sz="3000" dirty="0" smtClean="0">
                <a:ea typeface="宋体" charset="-122"/>
              </a:rPr>
              <a:t>Heuristic</a:t>
            </a:r>
            <a:endParaRPr lang="en-US" altLang="zh-CN" sz="3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982" y="842638"/>
            <a:ext cx="7905750" cy="4572001"/>
          </a:xfrm>
        </p:spPr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err="1" smtClean="0"/>
              <a:t>s</a:t>
            </a:r>
            <a:r>
              <a:rPr lang="en-US" dirty="0" smtClean="0"/>
              <a:t> with no heuristic (1024 iterations)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51491"/>
              </p:ext>
            </p:extLst>
          </p:nvPr>
        </p:nvGraphicFramePr>
        <p:xfrm>
          <a:off x="1981200" y="1524000"/>
          <a:ext cx="5181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315580">
                <a:tc>
                  <a:txBody>
                    <a:bodyPr/>
                    <a:lstStyle/>
                    <a:p>
                      <a:r>
                        <a:rPr lang="en-US" dirty="0" smtClean="0"/>
                        <a:t>Num.</a:t>
                      </a:r>
                      <a:r>
                        <a:rPr lang="en-US" baseline="0" dirty="0" smtClean="0"/>
                        <a:t> of</a:t>
                      </a:r>
                      <a:r>
                        <a:rPr lang="en-US" dirty="0" smtClean="0"/>
                        <a:t>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</a:t>
                      </a:r>
                      <a:endParaRPr lang="en-US" dirty="0"/>
                    </a:p>
                  </a:txBody>
                  <a:tcPr/>
                </a:tc>
              </a:tr>
              <a:tr h="319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143208343 ns</a:t>
                      </a:r>
                      <a:endParaRPr lang="en-US" dirty="0"/>
                    </a:p>
                  </a:txBody>
                  <a:tcPr/>
                </a:tc>
              </a:tr>
              <a:tr h="319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77403042 ns</a:t>
                      </a:r>
                      <a:endParaRPr lang="en-US" dirty="0"/>
                    </a:p>
                  </a:txBody>
                  <a:tcPr/>
                </a:tc>
              </a:tr>
              <a:tr h="319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42924015 ns</a:t>
                      </a:r>
                      <a:endParaRPr lang="en-US" dirty="0"/>
                    </a:p>
                  </a:txBody>
                  <a:tcPr/>
                </a:tc>
              </a:tr>
              <a:tr h="319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26442219 ns</a:t>
                      </a:r>
                      <a:endParaRPr lang="en-US" dirty="0"/>
                    </a:p>
                  </a:txBody>
                  <a:tcPr/>
                </a:tc>
              </a:tr>
              <a:tr h="319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15440874 ns</a:t>
                      </a:r>
                      <a:endParaRPr lang="en-US" dirty="0"/>
                    </a:p>
                  </a:txBody>
                  <a:tcPr/>
                </a:tc>
              </a:tr>
              <a:tr h="319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16185308 ns</a:t>
                      </a:r>
                      <a:endParaRPr lang="en-US" dirty="0"/>
                    </a:p>
                  </a:txBody>
                  <a:tcPr/>
                </a:tc>
              </a:tr>
              <a:tr h="319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17052280 ns</a:t>
                      </a:r>
                      <a:endParaRPr lang="en-US" dirty="0"/>
                    </a:p>
                  </a:txBody>
                  <a:tcPr/>
                </a:tc>
              </a:tr>
              <a:tr h="319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19670268 ns</a:t>
                      </a:r>
                      <a:endParaRPr lang="en-US" dirty="0"/>
                    </a:p>
                  </a:txBody>
                  <a:tcPr/>
                </a:tc>
              </a:tr>
              <a:tr h="319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25577141</a:t>
                      </a:r>
                      <a:r>
                        <a:rPr lang="en-US" baseline="0" dirty="0" smtClean="0"/>
                        <a:t> ns</a:t>
                      </a:r>
                      <a:endParaRPr lang="en-US" dirty="0"/>
                    </a:p>
                  </a:txBody>
                  <a:tcPr/>
                </a:tc>
              </a:tr>
              <a:tr h="319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32157064 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672983"/>
      </p:ext>
    </p:extLst>
  </p:cSld>
  <p:clrMapOvr>
    <a:masterClrMapping/>
  </p:clrMapOvr>
</p:sld>
</file>

<file path=ppt/theme/theme1.xml><?xml version="1.0" encoding="utf-8"?>
<a:theme xmlns:a="http://schemas.openxmlformats.org/drawingml/2006/main" name="TAPAS2013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TAPAS2013</Template>
  <TotalTime>7517</TotalTime>
  <Words>378</Words>
  <Application>Microsoft Macintosh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Cambria Math</vt:lpstr>
      <vt:lpstr>ＭＳ Ｐゴシック</vt:lpstr>
      <vt:lpstr>宋体</vt:lpstr>
      <vt:lpstr>Arial</vt:lpstr>
      <vt:lpstr>TAPAS2013</vt:lpstr>
      <vt:lpstr>Viterbi_R1</vt:lpstr>
      <vt:lpstr>2_Office Theme</vt:lpstr>
      <vt:lpstr>PowerPoint Presentation</vt:lpstr>
      <vt:lpstr>Introduction</vt:lpstr>
      <vt:lpstr>Context</vt:lpstr>
      <vt:lpstr>Objective</vt:lpstr>
      <vt:lpstr>Project Parallelization Hypothesis</vt:lpstr>
      <vt:lpstr>Key idea</vt:lpstr>
      <vt:lpstr>Explanation of Parameter</vt:lpstr>
      <vt:lpstr>Experimental Setup</vt:lpstr>
      <vt:lpstr>Results</vt:lpstr>
      <vt:lpstr>Results</vt:lpstr>
      <vt:lpstr>Analysis</vt:lpstr>
      <vt:lpstr>Conclusion</vt:lpstr>
    </vt:vector>
  </TitlesOfParts>
  <Company>Microsoft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sanny</dc:creator>
  <cp:lastModifiedBy>Anthony Tu</cp:lastModifiedBy>
  <cp:revision>929</cp:revision>
  <dcterms:created xsi:type="dcterms:W3CDTF">2013-10-15T21:52:53Z</dcterms:created>
  <dcterms:modified xsi:type="dcterms:W3CDTF">2017-04-25T07:54:47Z</dcterms:modified>
</cp:coreProperties>
</file>