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26"/>
  </p:notesMasterIdLst>
  <p:handoutMasterIdLst>
    <p:handoutMasterId r:id="rId27"/>
  </p:handoutMasterIdLst>
  <p:sldIdLst>
    <p:sldId id="256" r:id="rId2"/>
    <p:sldId id="278" r:id="rId3"/>
    <p:sldId id="257" r:id="rId4"/>
    <p:sldId id="274" r:id="rId5"/>
    <p:sldId id="275" r:id="rId6"/>
    <p:sldId id="276" r:id="rId7"/>
    <p:sldId id="264" r:id="rId8"/>
    <p:sldId id="258" r:id="rId9"/>
    <p:sldId id="277" r:id="rId10"/>
    <p:sldId id="279" r:id="rId11"/>
    <p:sldId id="265" r:id="rId12"/>
    <p:sldId id="259" r:id="rId13"/>
    <p:sldId id="266" r:id="rId14"/>
    <p:sldId id="267" r:id="rId15"/>
    <p:sldId id="270" r:id="rId16"/>
    <p:sldId id="268" r:id="rId17"/>
    <p:sldId id="269" r:id="rId18"/>
    <p:sldId id="260" r:id="rId19"/>
    <p:sldId id="262" r:id="rId20"/>
    <p:sldId id="271" r:id="rId21"/>
    <p:sldId id="263" r:id="rId22"/>
    <p:sldId id="273" r:id="rId23"/>
    <p:sldId id="261" r:id="rId24"/>
    <p:sldId id="272" r:id="rId25"/>
  </p:sldIdLst>
  <p:sldSz cx="9144000" cy="6858000" type="screen4x3"/>
  <p:notesSz cx="6858000" cy="9144000"/>
  <p:defaultTextStyle>
    <a:defPPr>
      <a:defRPr lang="en-GB"/>
    </a:defPPr>
    <a:lvl1pPr algn="ctr" rtl="0" fontAlgn="base">
      <a:spcBef>
        <a:spcPct val="0"/>
      </a:spcBef>
      <a:spcAft>
        <a:spcPct val="0"/>
      </a:spcAft>
      <a:defRPr kern="1200">
        <a:solidFill>
          <a:schemeClr val="tx1"/>
        </a:solidFill>
        <a:latin typeface="Verdana" pitchFamily="34" charset="0"/>
        <a:ea typeface="+mn-ea"/>
        <a:cs typeface="+mn-cs"/>
      </a:defRPr>
    </a:lvl1pPr>
    <a:lvl2pPr marL="457200" algn="ctr" rtl="0" fontAlgn="base">
      <a:spcBef>
        <a:spcPct val="0"/>
      </a:spcBef>
      <a:spcAft>
        <a:spcPct val="0"/>
      </a:spcAft>
      <a:defRPr kern="1200">
        <a:solidFill>
          <a:schemeClr val="tx1"/>
        </a:solidFill>
        <a:latin typeface="Verdana" pitchFamily="34" charset="0"/>
        <a:ea typeface="+mn-ea"/>
        <a:cs typeface="+mn-cs"/>
      </a:defRPr>
    </a:lvl2pPr>
    <a:lvl3pPr marL="914400" algn="ctr" rtl="0" fontAlgn="base">
      <a:spcBef>
        <a:spcPct val="0"/>
      </a:spcBef>
      <a:spcAft>
        <a:spcPct val="0"/>
      </a:spcAft>
      <a:defRPr kern="1200">
        <a:solidFill>
          <a:schemeClr val="tx1"/>
        </a:solidFill>
        <a:latin typeface="Verdana" pitchFamily="34" charset="0"/>
        <a:ea typeface="+mn-ea"/>
        <a:cs typeface="+mn-cs"/>
      </a:defRPr>
    </a:lvl3pPr>
    <a:lvl4pPr marL="1371600" algn="ctr" rtl="0" fontAlgn="base">
      <a:spcBef>
        <a:spcPct val="0"/>
      </a:spcBef>
      <a:spcAft>
        <a:spcPct val="0"/>
      </a:spcAft>
      <a:defRPr kern="1200">
        <a:solidFill>
          <a:schemeClr val="tx1"/>
        </a:solidFill>
        <a:latin typeface="Verdana" pitchFamily="34" charset="0"/>
        <a:ea typeface="+mn-ea"/>
        <a:cs typeface="+mn-cs"/>
      </a:defRPr>
    </a:lvl4pPr>
    <a:lvl5pPr marL="1828800" algn="ctr"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62" y="-8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97" d="100"/>
          <a:sy n="97" d="100"/>
        </p:scale>
        <p:origin x="-65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GB"/>
          </a:p>
        </p:txBody>
      </p:sp>
      <p:sp>
        <p:nvSpPr>
          <p:cNvPr id="1085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p>
        </p:txBody>
      </p:sp>
      <p:sp>
        <p:nvSpPr>
          <p:cNvPr id="1085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r>
              <a:rPr lang="en-GB" smtClean="0"/>
              <a:t>WD 01 - Markup Languages v6</a:t>
            </a:r>
            <a:endParaRPr lang="en-GB"/>
          </a:p>
        </p:txBody>
      </p:sp>
      <p:sp>
        <p:nvSpPr>
          <p:cNvPr id="1085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AFA7CA40-2FD1-4A4F-B0A8-8E52F1B39B37}" type="slidenum">
              <a:rPr lang="en-GB"/>
              <a:pPr/>
              <a:t>‹#›</a:t>
            </a:fld>
            <a:endParaRPr lang="en-GB"/>
          </a:p>
        </p:txBody>
      </p:sp>
    </p:spTree>
    <p:extLst>
      <p:ext uri="{BB962C8B-B14F-4D97-AF65-F5344CB8AC3E}">
        <p14:creationId xmlns:p14="http://schemas.microsoft.com/office/powerpoint/2010/main" val="6441778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GB"/>
          </a:p>
        </p:txBody>
      </p:sp>
      <p:sp>
        <p:nvSpPr>
          <p:cNvPr id="106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p>
        </p:txBody>
      </p:sp>
      <p:sp>
        <p:nvSpPr>
          <p:cNvPr id="1065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r>
              <a:rPr lang="en-GB" smtClean="0"/>
              <a:t>WD 01 - Markup Languages v6</a:t>
            </a:r>
            <a:endParaRPr lang="en-GB"/>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82C1A186-FEFC-486B-939E-2DABDF2530D7}" type="slidenum">
              <a:rPr lang="en-GB"/>
              <a:pPr/>
              <a:t>‹#›</a:t>
            </a:fld>
            <a:endParaRPr lang="en-GB"/>
          </a:p>
        </p:txBody>
      </p:sp>
    </p:spTree>
    <p:extLst>
      <p:ext uri="{BB962C8B-B14F-4D97-AF65-F5344CB8AC3E}">
        <p14:creationId xmlns:p14="http://schemas.microsoft.com/office/powerpoint/2010/main" val="2666572699"/>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r>
              <a:rPr lang="en-GB" smtClean="0"/>
              <a:t>WD 01 - Markup Languages v6</a:t>
            </a:r>
            <a:endParaRPr lang="en-GB"/>
          </a:p>
        </p:txBody>
      </p:sp>
      <p:sp>
        <p:nvSpPr>
          <p:cNvPr id="5" name="Slide Number Placeholder 4"/>
          <p:cNvSpPr>
            <a:spLocks noGrp="1"/>
          </p:cNvSpPr>
          <p:nvPr>
            <p:ph type="sldNum" sz="quarter" idx="11"/>
          </p:nvPr>
        </p:nvSpPr>
        <p:spPr/>
        <p:txBody>
          <a:bodyPr/>
          <a:lstStyle/>
          <a:p>
            <a:fld id="{82C1A186-FEFC-486B-939E-2DABDF2530D7}" type="slidenum">
              <a:rPr lang="en-GB" smtClean="0"/>
              <a:pPr/>
              <a:t>1</a:t>
            </a:fld>
            <a:endParaRPr lang="en-GB"/>
          </a:p>
        </p:txBody>
      </p:sp>
    </p:spTree>
    <p:extLst>
      <p:ext uri="{BB962C8B-B14F-4D97-AF65-F5344CB8AC3E}">
        <p14:creationId xmlns:p14="http://schemas.microsoft.com/office/powerpoint/2010/main" val="2365348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r>
              <a:rPr lang="en-GB" smtClean="0"/>
              <a:t>WD 01 - Markup Languages v6</a:t>
            </a:r>
            <a:endParaRPr lang="en-GB"/>
          </a:p>
        </p:txBody>
      </p:sp>
      <p:sp>
        <p:nvSpPr>
          <p:cNvPr id="5" name="Slide Number Placeholder 4"/>
          <p:cNvSpPr>
            <a:spLocks noGrp="1"/>
          </p:cNvSpPr>
          <p:nvPr>
            <p:ph type="sldNum" sz="quarter" idx="11"/>
          </p:nvPr>
        </p:nvSpPr>
        <p:spPr/>
        <p:txBody>
          <a:bodyPr/>
          <a:lstStyle/>
          <a:p>
            <a:fld id="{82C1A186-FEFC-486B-939E-2DABDF2530D7}" type="slidenum">
              <a:rPr lang="en-GB" smtClean="0"/>
              <a:pPr/>
              <a:t>8</a:t>
            </a:fld>
            <a:endParaRPr lang="en-GB"/>
          </a:p>
        </p:txBody>
      </p:sp>
    </p:spTree>
    <p:extLst>
      <p:ext uri="{BB962C8B-B14F-4D97-AF65-F5344CB8AC3E}">
        <p14:creationId xmlns:p14="http://schemas.microsoft.com/office/powerpoint/2010/main" val="208525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r>
              <a:rPr lang="en-GB" smtClean="0">
                <a:solidFill>
                  <a:prstClr val="black"/>
                </a:solidFill>
              </a:rPr>
              <a:t>WD 01 - Markup Languages v6</a:t>
            </a:r>
            <a:endParaRPr lang="en-GB">
              <a:solidFill>
                <a:prstClr val="black"/>
              </a:solidFill>
            </a:endParaRPr>
          </a:p>
        </p:txBody>
      </p:sp>
      <p:sp>
        <p:nvSpPr>
          <p:cNvPr id="5" name="Slide Number Placeholder 4"/>
          <p:cNvSpPr>
            <a:spLocks noGrp="1"/>
          </p:cNvSpPr>
          <p:nvPr>
            <p:ph type="sldNum" sz="quarter" idx="11"/>
          </p:nvPr>
        </p:nvSpPr>
        <p:spPr/>
        <p:txBody>
          <a:bodyPr/>
          <a:lstStyle/>
          <a:p>
            <a:fld id="{82C1A186-FEFC-486B-939E-2DABDF2530D7}" type="slidenum">
              <a:rPr lang="en-GB" smtClean="0">
                <a:solidFill>
                  <a:prstClr val="black"/>
                </a:solidFill>
              </a:rPr>
              <a:pPr/>
              <a:t>9</a:t>
            </a:fld>
            <a:endParaRPr lang="en-GB">
              <a:solidFill>
                <a:prstClr val="black"/>
              </a:solidFill>
            </a:endParaRPr>
          </a:p>
        </p:txBody>
      </p:sp>
    </p:spTree>
    <p:extLst>
      <p:ext uri="{BB962C8B-B14F-4D97-AF65-F5344CB8AC3E}">
        <p14:creationId xmlns:p14="http://schemas.microsoft.com/office/powerpoint/2010/main" val="208525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GB" smtClean="0"/>
              <a:t>WD 01 - Markup Languages v6</a:t>
            </a:r>
            <a:endParaRPr lang="en-GB"/>
          </a:p>
        </p:txBody>
      </p:sp>
      <p:sp>
        <p:nvSpPr>
          <p:cNvPr id="5" name="Rectangle 7"/>
          <p:cNvSpPr>
            <a:spLocks noGrp="1" noChangeArrowheads="1"/>
          </p:cNvSpPr>
          <p:nvPr>
            <p:ph type="sldNum" sz="quarter" idx="5"/>
          </p:nvPr>
        </p:nvSpPr>
        <p:spPr>
          <a:ln/>
        </p:spPr>
        <p:txBody>
          <a:bodyPr/>
          <a:lstStyle/>
          <a:p>
            <a:fld id="{E189A69C-01DB-4AEE-99A2-38D8CF23DB65}" type="slidenum">
              <a:rPr lang="en-GB"/>
              <a:pPr/>
              <a:t>24</a:t>
            </a:fld>
            <a:endParaRPr lang="en-GB"/>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990600"/>
            <a:ext cx="7772400" cy="1371600"/>
          </a:xfrm>
        </p:spPr>
        <p:txBody>
          <a:bodyPr/>
          <a:lstStyle>
            <a:lvl1pPr algn="ctr">
              <a:defRPr sz="4000"/>
            </a:lvl1pPr>
          </a:lstStyle>
          <a:p>
            <a:r>
              <a:rPr lang="en-GB"/>
              <a:t>Click to edit Master title style</a:t>
            </a:r>
          </a:p>
        </p:txBody>
      </p:sp>
      <p:sp>
        <p:nvSpPr>
          <p:cNvPr id="75779" name="Rectangle 3"/>
          <p:cNvSpPr>
            <a:spLocks noGrp="1" noChangeArrowheads="1"/>
          </p:cNvSpPr>
          <p:nvPr>
            <p:ph type="subTitle" idx="1"/>
          </p:nvPr>
        </p:nvSpPr>
        <p:spPr>
          <a:xfrm>
            <a:off x="968375" y="3440113"/>
            <a:ext cx="7210425" cy="1589087"/>
          </a:xfrm>
        </p:spPr>
        <p:txBody>
          <a:bodyPr/>
          <a:lstStyle>
            <a:lvl1pPr algn="ctr">
              <a:defRPr sz="2800"/>
            </a:lvl1pPr>
          </a:lstStyle>
          <a:p>
            <a:r>
              <a:rPr lang="en-GB"/>
              <a:t>Click to edit Master subtitle style</a:t>
            </a:r>
          </a:p>
        </p:txBody>
      </p:sp>
      <p:sp>
        <p:nvSpPr>
          <p:cNvPr id="75780" name="Rectangle 4"/>
          <p:cNvSpPr>
            <a:spLocks noGrp="1" noChangeArrowheads="1"/>
          </p:cNvSpPr>
          <p:nvPr>
            <p:ph type="dt" sz="half" idx="2"/>
          </p:nvPr>
        </p:nvSpPr>
        <p:spPr>
          <a:xfrm>
            <a:off x="685800" y="6248400"/>
            <a:ext cx="1905000" cy="457200"/>
          </a:xfrm>
        </p:spPr>
        <p:txBody>
          <a:bodyPr/>
          <a:lstStyle>
            <a:lvl1pPr>
              <a:defRPr sz="1200"/>
            </a:lvl1pPr>
          </a:lstStyle>
          <a:p>
            <a:endParaRPr lang="en-GB"/>
          </a:p>
        </p:txBody>
      </p:sp>
      <p:sp>
        <p:nvSpPr>
          <p:cNvPr id="75781" name="Rectangle 5"/>
          <p:cNvSpPr>
            <a:spLocks noGrp="1" noChangeArrowheads="1"/>
          </p:cNvSpPr>
          <p:nvPr>
            <p:ph type="ftr" sz="quarter" idx="3"/>
          </p:nvPr>
        </p:nvSpPr>
        <p:spPr>
          <a:xfrm>
            <a:off x="3124200" y="6248400"/>
            <a:ext cx="2895600" cy="457200"/>
          </a:xfrm>
        </p:spPr>
        <p:txBody>
          <a:bodyPr/>
          <a:lstStyle>
            <a:lvl1pPr>
              <a:defRPr sz="1200"/>
            </a:lvl1pPr>
          </a:lstStyle>
          <a:p>
            <a:r>
              <a:rPr lang="en-GB" smtClean="0"/>
              <a:t>WD 01 - Markup Languages v6</a:t>
            </a:r>
            <a:endParaRPr lang="en-GB"/>
          </a:p>
        </p:txBody>
      </p:sp>
      <p:sp>
        <p:nvSpPr>
          <p:cNvPr id="75782" name="Rectangle 6"/>
          <p:cNvSpPr>
            <a:spLocks noGrp="1" noChangeArrowheads="1"/>
          </p:cNvSpPr>
          <p:nvPr>
            <p:ph type="sldNum" sz="quarter" idx="4"/>
          </p:nvPr>
        </p:nvSpPr>
        <p:spPr>
          <a:xfrm>
            <a:off x="6553200" y="6248400"/>
            <a:ext cx="1905000" cy="457200"/>
          </a:xfrm>
        </p:spPr>
        <p:txBody>
          <a:bodyPr/>
          <a:lstStyle>
            <a:lvl1pPr>
              <a:defRPr sz="1200"/>
            </a:lvl1pPr>
          </a:lstStyle>
          <a:p>
            <a:fld id="{519AB90C-756C-406B-A1B9-AF0ED3800268}" type="slidenum">
              <a:rPr lang="en-GB"/>
              <a:pPr/>
              <a:t>‹#›</a:t>
            </a:fld>
            <a:endParaRPr lang="en-GB"/>
          </a:p>
        </p:txBody>
      </p:sp>
      <p:sp>
        <p:nvSpPr>
          <p:cNvPr id="75783" name="AutoShape 7"/>
          <p:cNvSpPr>
            <a:spLocks noChangeArrowheads="1"/>
          </p:cNvSpPr>
          <p:nvPr/>
        </p:nvSpPr>
        <p:spPr bwMode="auto">
          <a:xfrm>
            <a:off x="2046288" y="2382838"/>
            <a:ext cx="5040312" cy="142875"/>
          </a:xfrm>
          <a:custGeom>
            <a:avLst/>
            <a:gdLst>
              <a:gd name="G0" fmla="+- 1003 0 0"/>
            </a:gdLst>
            <a:ahLst/>
            <a:cxnLst>
              <a:cxn ang="0">
                <a:pos x="0" y="0"/>
              </a:cxn>
              <a:cxn ang="0">
                <a:pos x="1003" y="0"/>
              </a:cxn>
              <a:cxn ang="0">
                <a:pos x="1003" y="1000"/>
              </a:cxn>
              <a:cxn ang="0">
                <a:pos x="0" y="1000"/>
              </a:cxn>
              <a:cxn ang="0">
                <a:pos x="0" y="0"/>
              </a:cxn>
              <a:cxn ang="0">
                <a:pos x="1000" y="0"/>
              </a:cxn>
            </a:cxnLst>
            <a:rect l="0" t="0" r="r" b="b"/>
            <a:pathLst>
              <a:path w="1000" h="1000" stroke="0">
                <a:moveTo>
                  <a:pt x="0" y="0"/>
                </a:moveTo>
                <a:lnTo>
                  <a:pt x="1003" y="0"/>
                </a:lnTo>
                <a:lnTo>
                  <a:pt x="1003"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smtClean="0"/>
              <a:t>WD 01 - Markup Languages v6</a:t>
            </a:r>
            <a:endParaRPr lang="en-GB"/>
          </a:p>
        </p:txBody>
      </p:sp>
      <p:sp>
        <p:nvSpPr>
          <p:cNvPr id="6" name="Slide Number Placeholder 5"/>
          <p:cNvSpPr>
            <a:spLocks noGrp="1"/>
          </p:cNvSpPr>
          <p:nvPr>
            <p:ph type="sldNum" sz="quarter" idx="12"/>
          </p:nvPr>
        </p:nvSpPr>
        <p:spPr/>
        <p:txBody>
          <a:bodyPr/>
          <a:lstStyle>
            <a:lvl1pPr>
              <a:defRPr/>
            </a:lvl1pPr>
          </a:lstStyle>
          <a:p>
            <a:fld id="{CB302B47-609C-4662-AB5E-B175F1D751A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304800"/>
            <a:ext cx="2141538" cy="61610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00038" y="304800"/>
            <a:ext cx="6275387" cy="6161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smtClean="0"/>
              <a:t>WD 01 - Markup Languages v6</a:t>
            </a:r>
            <a:endParaRPr lang="en-GB"/>
          </a:p>
        </p:txBody>
      </p:sp>
      <p:sp>
        <p:nvSpPr>
          <p:cNvPr id="6" name="Slide Number Placeholder 5"/>
          <p:cNvSpPr>
            <a:spLocks noGrp="1"/>
          </p:cNvSpPr>
          <p:nvPr>
            <p:ph type="sldNum" sz="quarter" idx="12"/>
          </p:nvPr>
        </p:nvSpPr>
        <p:spPr/>
        <p:txBody>
          <a:bodyPr/>
          <a:lstStyle>
            <a:lvl1pPr>
              <a:defRPr/>
            </a:lvl1pPr>
          </a:lstStyle>
          <a:p>
            <a:fld id="{DE06F27E-78CB-4788-B1E9-7A62E9F43C4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7975" y="304800"/>
            <a:ext cx="8545513" cy="658813"/>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00038" y="1173163"/>
            <a:ext cx="4208462" cy="5292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60900" y="1173163"/>
            <a:ext cx="4208463" cy="5292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609600" y="6523038"/>
            <a:ext cx="1981200" cy="198437"/>
          </a:xfrm>
        </p:spPr>
        <p:txBody>
          <a:bodyPr/>
          <a:lstStyle>
            <a:lvl1pPr>
              <a:defRPr/>
            </a:lvl1pPr>
          </a:lstStyle>
          <a:p>
            <a:endParaRPr lang="en-GB"/>
          </a:p>
        </p:txBody>
      </p:sp>
      <p:sp>
        <p:nvSpPr>
          <p:cNvPr id="6" name="Footer Placeholder 5"/>
          <p:cNvSpPr>
            <a:spLocks noGrp="1"/>
          </p:cNvSpPr>
          <p:nvPr>
            <p:ph type="ftr" sz="quarter" idx="11"/>
          </p:nvPr>
        </p:nvSpPr>
        <p:spPr>
          <a:xfrm>
            <a:off x="3124200" y="6545263"/>
            <a:ext cx="2895600" cy="176212"/>
          </a:xfrm>
        </p:spPr>
        <p:txBody>
          <a:bodyPr/>
          <a:lstStyle>
            <a:lvl1pPr>
              <a:defRPr/>
            </a:lvl1pPr>
          </a:lstStyle>
          <a:p>
            <a:r>
              <a:rPr lang="en-GB" smtClean="0"/>
              <a:t>WD 01 - Markup Languages v6</a:t>
            </a:r>
            <a:endParaRPr lang="en-GB"/>
          </a:p>
        </p:txBody>
      </p:sp>
      <p:sp>
        <p:nvSpPr>
          <p:cNvPr id="7" name="Slide Number Placeholder 6"/>
          <p:cNvSpPr>
            <a:spLocks noGrp="1"/>
          </p:cNvSpPr>
          <p:nvPr>
            <p:ph type="sldNum" sz="quarter" idx="12"/>
          </p:nvPr>
        </p:nvSpPr>
        <p:spPr>
          <a:xfrm>
            <a:off x="6553200" y="6578600"/>
            <a:ext cx="1981200" cy="142875"/>
          </a:xfrm>
        </p:spPr>
        <p:txBody>
          <a:bodyPr/>
          <a:lstStyle>
            <a:lvl1pPr>
              <a:defRPr/>
            </a:lvl1pPr>
          </a:lstStyle>
          <a:p>
            <a:fld id="{420BBB19-4237-4A93-9685-229C7B163AA2}"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smtClean="0"/>
              <a:t>WD 01 - Markup Languages v6</a:t>
            </a:r>
            <a:endParaRPr lang="en-GB"/>
          </a:p>
        </p:txBody>
      </p:sp>
      <p:sp>
        <p:nvSpPr>
          <p:cNvPr id="6" name="Slide Number Placeholder 5"/>
          <p:cNvSpPr>
            <a:spLocks noGrp="1"/>
          </p:cNvSpPr>
          <p:nvPr>
            <p:ph type="sldNum" sz="quarter" idx="12"/>
          </p:nvPr>
        </p:nvSpPr>
        <p:spPr/>
        <p:txBody>
          <a:bodyPr/>
          <a:lstStyle>
            <a:lvl1pPr>
              <a:defRPr/>
            </a:lvl1pPr>
          </a:lstStyle>
          <a:p>
            <a:fld id="{9B60B094-CE20-4313-AF6B-3B54F977FCD2}"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smtClean="0"/>
              <a:t>WD 01 - Markup Languages v6</a:t>
            </a:r>
            <a:endParaRPr lang="en-GB"/>
          </a:p>
        </p:txBody>
      </p:sp>
      <p:sp>
        <p:nvSpPr>
          <p:cNvPr id="6" name="Slide Number Placeholder 5"/>
          <p:cNvSpPr>
            <a:spLocks noGrp="1"/>
          </p:cNvSpPr>
          <p:nvPr>
            <p:ph type="sldNum" sz="quarter" idx="12"/>
          </p:nvPr>
        </p:nvSpPr>
        <p:spPr/>
        <p:txBody>
          <a:bodyPr/>
          <a:lstStyle>
            <a:lvl1pPr>
              <a:defRPr/>
            </a:lvl1pPr>
          </a:lstStyle>
          <a:p>
            <a:fld id="{DC777D4B-9598-4656-AED5-EE8A4FAB6951}"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00038" y="1173163"/>
            <a:ext cx="4208462"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60900" y="1173163"/>
            <a:ext cx="4208463"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GB" smtClean="0"/>
              <a:t>WD 01 - Markup Languages v6</a:t>
            </a:r>
            <a:endParaRPr lang="en-GB"/>
          </a:p>
        </p:txBody>
      </p:sp>
      <p:sp>
        <p:nvSpPr>
          <p:cNvPr id="7" name="Slide Number Placeholder 6"/>
          <p:cNvSpPr>
            <a:spLocks noGrp="1"/>
          </p:cNvSpPr>
          <p:nvPr>
            <p:ph type="sldNum" sz="quarter" idx="12"/>
          </p:nvPr>
        </p:nvSpPr>
        <p:spPr/>
        <p:txBody>
          <a:bodyPr/>
          <a:lstStyle>
            <a:lvl1pPr>
              <a:defRPr/>
            </a:lvl1pPr>
          </a:lstStyle>
          <a:p>
            <a:fld id="{4819A0CA-438F-4BB8-A531-D2B451EE0FE4}"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r>
              <a:rPr lang="en-GB" smtClean="0"/>
              <a:t>WD 01 - Markup Languages v6</a:t>
            </a:r>
            <a:endParaRPr lang="en-GB"/>
          </a:p>
        </p:txBody>
      </p:sp>
      <p:sp>
        <p:nvSpPr>
          <p:cNvPr id="9" name="Slide Number Placeholder 8"/>
          <p:cNvSpPr>
            <a:spLocks noGrp="1"/>
          </p:cNvSpPr>
          <p:nvPr>
            <p:ph type="sldNum" sz="quarter" idx="12"/>
          </p:nvPr>
        </p:nvSpPr>
        <p:spPr/>
        <p:txBody>
          <a:bodyPr/>
          <a:lstStyle>
            <a:lvl1pPr>
              <a:defRPr/>
            </a:lvl1pPr>
          </a:lstStyle>
          <a:p>
            <a:fld id="{028EA29A-5782-4120-8335-0445018A14D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r>
              <a:rPr lang="en-GB" smtClean="0"/>
              <a:t>WD 01 - Markup Languages v6</a:t>
            </a:r>
            <a:endParaRPr lang="en-GB"/>
          </a:p>
        </p:txBody>
      </p:sp>
      <p:sp>
        <p:nvSpPr>
          <p:cNvPr id="5" name="Slide Number Placeholder 4"/>
          <p:cNvSpPr>
            <a:spLocks noGrp="1"/>
          </p:cNvSpPr>
          <p:nvPr>
            <p:ph type="sldNum" sz="quarter" idx="12"/>
          </p:nvPr>
        </p:nvSpPr>
        <p:spPr/>
        <p:txBody>
          <a:bodyPr/>
          <a:lstStyle>
            <a:lvl1pPr>
              <a:defRPr/>
            </a:lvl1pPr>
          </a:lstStyle>
          <a:p>
            <a:fld id="{5A3ADF83-9C54-4469-BCF9-60F221D08443}"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r>
              <a:rPr lang="en-GB" smtClean="0"/>
              <a:t>WD 01 - Markup Languages v6</a:t>
            </a:r>
            <a:endParaRPr lang="en-GB"/>
          </a:p>
        </p:txBody>
      </p:sp>
      <p:sp>
        <p:nvSpPr>
          <p:cNvPr id="4" name="Slide Number Placeholder 3"/>
          <p:cNvSpPr>
            <a:spLocks noGrp="1"/>
          </p:cNvSpPr>
          <p:nvPr>
            <p:ph type="sldNum" sz="quarter" idx="12"/>
          </p:nvPr>
        </p:nvSpPr>
        <p:spPr/>
        <p:txBody>
          <a:bodyPr/>
          <a:lstStyle>
            <a:lvl1pPr>
              <a:defRPr/>
            </a:lvl1pPr>
          </a:lstStyle>
          <a:p>
            <a:fld id="{1C4336C2-F8F0-4418-A9FA-143018FEBB76}"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GB" smtClean="0"/>
              <a:t>WD 01 - Markup Languages v6</a:t>
            </a:r>
            <a:endParaRPr lang="en-GB"/>
          </a:p>
        </p:txBody>
      </p:sp>
      <p:sp>
        <p:nvSpPr>
          <p:cNvPr id="7" name="Slide Number Placeholder 6"/>
          <p:cNvSpPr>
            <a:spLocks noGrp="1"/>
          </p:cNvSpPr>
          <p:nvPr>
            <p:ph type="sldNum" sz="quarter" idx="12"/>
          </p:nvPr>
        </p:nvSpPr>
        <p:spPr/>
        <p:txBody>
          <a:bodyPr/>
          <a:lstStyle>
            <a:lvl1pPr>
              <a:defRPr/>
            </a:lvl1pPr>
          </a:lstStyle>
          <a:p>
            <a:fld id="{D36A2E8C-2844-443A-A438-EFB9078CB2E1}"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GB" smtClean="0"/>
              <a:t>WD 01 - Markup Languages v6</a:t>
            </a:r>
            <a:endParaRPr lang="en-GB"/>
          </a:p>
        </p:txBody>
      </p:sp>
      <p:sp>
        <p:nvSpPr>
          <p:cNvPr id="7" name="Slide Number Placeholder 6"/>
          <p:cNvSpPr>
            <a:spLocks noGrp="1"/>
          </p:cNvSpPr>
          <p:nvPr>
            <p:ph type="sldNum" sz="quarter" idx="12"/>
          </p:nvPr>
        </p:nvSpPr>
        <p:spPr/>
        <p:txBody>
          <a:bodyPr/>
          <a:lstStyle>
            <a:lvl1pPr>
              <a:defRPr/>
            </a:lvl1pPr>
          </a:lstStyle>
          <a:p>
            <a:fld id="{A27064EB-89EE-458E-8727-91E130AE6AF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307975" y="304800"/>
            <a:ext cx="8545513" cy="6588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74755" name="Rectangle 3"/>
          <p:cNvSpPr>
            <a:spLocks noGrp="1" noChangeArrowheads="1"/>
          </p:cNvSpPr>
          <p:nvPr>
            <p:ph type="body" idx="1"/>
          </p:nvPr>
        </p:nvSpPr>
        <p:spPr bwMode="auto">
          <a:xfrm>
            <a:off x="300038" y="1173163"/>
            <a:ext cx="8569325" cy="5292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74756" name="AutoShape 4"/>
          <p:cNvSpPr>
            <a:spLocks noChangeArrowheads="1"/>
          </p:cNvSpPr>
          <p:nvPr/>
        </p:nvSpPr>
        <p:spPr bwMode="auto">
          <a:xfrm>
            <a:off x="331788" y="1031875"/>
            <a:ext cx="8469312" cy="98425"/>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endParaRPr lang="en-US" sz="2400">
              <a:latin typeface="Times New Roman" pitchFamily="18" charset="0"/>
            </a:endParaRPr>
          </a:p>
        </p:txBody>
      </p:sp>
      <p:sp>
        <p:nvSpPr>
          <p:cNvPr id="74757" name="Line 5"/>
          <p:cNvSpPr>
            <a:spLocks noChangeShapeType="1"/>
          </p:cNvSpPr>
          <p:nvPr/>
        </p:nvSpPr>
        <p:spPr bwMode="auto">
          <a:xfrm flipV="1">
            <a:off x="609600" y="6507163"/>
            <a:ext cx="7924800" cy="0"/>
          </a:xfrm>
          <a:prstGeom prst="line">
            <a:avLst/>
          </a:prstGeom>
          <a:noFill/>
          <a:ln w="3175">
            <a:solidFill>
              <a:schemeClr val="accent2"/>
            </a:solidFill>
            <a:round/>
            <a:headEnd/>
            <a:tailEnd/>
          </a:ln>
          <a:effectLst/>
        </p:spPr>
        <p:txBody>
          <a:bodyPr/>
          <a:lstStyle/>
          <a:p>
            <a:endParaRPr lang="en-GB"/>
          </a:p>
        </p:txBody>
      </p:sp>
      <p:sp>
        <p:nvSpPr>
          <p:cNvPr id="74758" name="Rectangle 6"/>
          <p:cNvSpPr>
            <a:spLocks noGrp="1" noChangeArrowheads="1"/>
          </p:cNvSpPr>
          <p:nvPr>
            <p:ph type="dt" sz="half" idx="2"/>
          </p:nvPr>
        </p:nvSpPr>
        <p:spPr bwMode="auto">
          <a:xfrm>
            <a:off x="609600" y="6523038"/>
            <a:ext cx="1981200" cy="1984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a:lvl1pPr>
          </a:lstStyle>
          <a:p>
            <a:endParaRPr lang="en-GB"/>
          </a:p>
        </p:txBody>
      </p:sp>
      <p:sp>
        <p:nvSpPr>
          <p:cNvPr id="74759" name="Rectangle 7"/>
          <p:cNvSpPr>
            <a:spLocks noGrp="1" noChangeArrowheads="1"/>
          </p:cNvSpPr>
          <p:nvPr>
            <p:ph type="ftr" sz="quarter" idx="3"/>
          </p:nvPr>
        </p:nvSpPr>
        <p:spPr bwMode="auto">
          <a:xfrm>
            <a:off x="3124200" y="6545263"/>
            <a:ext cx="2895600" cy="176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r>
              <a:rPr lang="en-GB" smtClean="0"/>
              <a:t>WD 01 - Markup Languages v6</a:t>
            </a:r>
            <a:endParaRPr lang="en-GB"/>
          </a:p>
        </p:txBody>
      </p:sp>
      <p:sp>
        <p:nvSpPr>
          <p:cNvPr id="74760" name="Rectangle 8"/>
          <p:cNvSpPr>
            <a:spLocks noGrp="1" noChangeArrowheads="1"/>
          </p:cNvSpPr>
          <p:nvPr>
            <p:ph type="sldNum" sz="quarter" idx="4"/>
          </p:nvPr>
        </p:nvSpPr>
        <p:spPr bwMode="auto">
          <a:xfrm>
            <a:off x="6553200" y="6578600"/>
            <a:ext cx="1981200" cy="142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E95BB67A-2D66-436B-A74A-81F1A5A38177}"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iming>
    <p:tnLst>
      <p:par>
        <p:cTn id="1" dur="indefinite" restart="never" nodeType="tmRoot"/>
      </p:par>
    </p:tnLst>
  </p:timing>
  <p:hf hd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defRPr>
      </a:lvl2pPr>
      <a:lvl3pPr algn="l" rtl="0" fontAlgn="base">
        <a:spcBef>
          <a:spcPct val="0"/>
        </a:spcBef>
        <a:spcAft>
          <a:spcPct val="0"/>
        </a:spcAft>
        <a:defRPr sz="3800">
          <a:solidFill>
            <a:schemeClr val="tx2"/>
          </a:solidFill>
          <a:latin typeface="Verdana" pitchFamily="34" charset="0"/>
        </a:defRPr>
      </a:lvl3pPr>
      <a:lvl4pPr algn="l" rtl="0" fontAlgn="base">
        <a:spcBef>
          <a:spcPct val="0"/>
        </a:spcBef>
        <a:spcAft>
          <a:spcPct val="0"/>
        </a:spcAft>
        <a:defRPr sz="3800">
          <a:solidFill>
            <a:schemeClr val="tx2"/>
          </a:solidFill>
          <a:latin typeface="Verdana" pitchFamily="34" charset="0"/>
        </a:defRPr>
      </a:lvl4pPr>
      <a:lvl5pPr algn="l" rtl="0" fontAlgn="base">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algn="l" rtl="0" fontAlgn="base">
        <a:spcBef>
          <a:spcPct val="20000"/>
        </a:spcBef>
        <a:spcAft>
          <a:spcPct val="0"/>
        </a:spcAft>
        <a:buClr>
          <a:schemeClr val="accent2"/>
        </a:buClr>
        <a:buFont typeface="Wingdings" pitchFamily="2" charset="2"/>
        <a:defRPr sz="3000">
          <a:solidFill>
            <a:schemeClr val="tx1"/>
          </a:solidFill>
          <a:latin typeface="+mn-lt"/>
          <a:ea typeface="+mn-ea"/>
          <a:cs typeface="+mn-cs"/>
        </a:defRPr>
      </a:lvl1pPr>
      <a:lvl2pPr marL="714375" indent="-357188"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47788" indent="-266700" algn="l" rtl="0" fontAlgn="base">
        <a:spcBef>
          <a:spcPct val="20000"/>
        </a:spcBef>
        <a:spcAft>
          <a:spcPct val="0"/>
        </a:spcAft>
        <a:buClr>
          <a:schemeClr val="accent2"/>
        </a:buClr>
        <a:buChar char="•"/>
        <a:defRPr sz="2300">
          <a:solidFill>
            <a:schemeClr val="tx1"/>
          </a:solidFill>
          <a:latin typeface="+mn-lt"/>
        </a:defRPr>
      </a:lvl3pPr>
      <a:lvl4pPr marL="2063750" indent="-269875" algn="l" rtl="0" fontAlgn="base">
        <a:spcBef>
          <a:spcPct val="20000"/>
        </a:spcBef>
        <a:spcAft>
          <a:spcPct val="0"/>
        </a:spcAft>
        <a:buClr>
          <a:schemeClr val="accent2"/>
        </a:buClr>
        <a:buSzPct val="50000"/>
        <a:buFont typeface="Wingdings" pitchFamily="2" charset="2"/>
        <a:buChar char="¨"/>
        <a:defRPr sz="2000">
          <a:solidFill>
            <a:schemeClr val="tx1"/>
          </a:solidFill>
          <a:latin typeface="+mn-lt"/>
        </a:defRPr>
      </a:lvl4pPr>
      <a:lvl5pPr marL="2508250" indent="-177800" algn="l" rtl="0" fontAlgn="base">
        <a:spcBef>
          <a:spcPct val="25000"/>
        </a:spcBef>
        <a:spcAft>
          <a:spcPct val="0"/>
        </a:spcAft>
        <a:buClr>
          <a:schemeClr val="accent2"/>
        </a:buClr>
        <a:buSzPct val="50000"/>
        <a:buChar char="o"/>
        <a:defRPr sz="2000">
          <a:solidFill>
            <a:schemeClr val="tx1"/>
          </a:solidFill>
          <a:latin typeface="+mn-lt"/>
        </a:defRPr>
      </a:lvl5pPr>
      <a:lvl6pPr marL="2965450" indent="-177800" algn="l" rtl="0" fontAlgn="base">
        <a:spcBef>
          <a:spcPct val="25000"/>
        </a:spcBef>
        <a:spcAft>
          <a:spcPct val="0"/>
        </a:spcAft>
        <a:buClr>
          <a:schemeClr val="accent2"/>
        </a:buClr>
        <a:buSzPct val="50000"/>
        <a:buChar char="o"/>
        <a:defRPr sz="2000">
          <a:solidFill>
            <a:schemeClr val="tx1"/>
          </a:solidFill>
          <a:latin typeface="+mn-lt"/>
        </a:defRPr>
      </a:lvl6pPr>
      <a:lvl7pPr marL="3422650" indent="-177800" algn="l" rtl="0" fontAlgn="base">
        <a:spcBef>
          <a:spcPct val="25000"/>
        </a:spcBef>
        <a:spcAft>
          <a:spcPct val="0"/>
        </a:spcAft>
        <a:buClr>
          <a:schemeClr val="accent2"/>
        </a:buClr>
        <a:buSzPct val="50000"/>
        <a:buChar char="o"/>
        <a:defRPr sz="2000">
          <a:solidFill>
            <a:schemeClr val="tx1"/>
          </a:solidFill>
          <a:latin typeface="+mn-lt"/>
        </a:defRPr>
      </a:lvl7pPr>
      <a:lvl8pPr marL="3879850" indent="-177800" algn="l" rtl="0" fontAlgn="base">
        <a:spcBef>
          <a:spcPct val="25000"/>
        </a:spcBef>
        <a:spcAft>
          <a:spcPct val="0"/>
        </a:spcAft>
        <a:buClr>
          <a:schemeClr val="accent2"/>
        </a:buClr>
        <a:buSzPct val="50000"/>
        <a:buChar char="o"/>
        <a:defRPr sz="2000">
          <a:solidFill>
            <a:schemeClr val="tx1"/>
          </a:solidFill>
          <a:latin typeface="+mn-lt"/>
        </a:defRPr>
      </a:lvl8pPr>
      <a:lvl9pPr marL="4337050" indent="-177800" algn="l" rtl="0" fontAlgn="base">
        <a:spcBef>
          <a:spcPct val="25000"/>
        </a:spcBef>
        <a:spcAft>
          <a:spcPct val="0"/>
        </a:spcAft>
        <a:buClr>
          <a:schemeClr val="accent2"/>
        </a:buClr>
        <a:buSzPct val="5000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w3.org/Xanadu.html" TargetMode="External"/><Relationship Id="rId2" Type="http://schemas.openxmlformats.org/officeDocument/2006/relationships/hyperlink" Target="http://www.w3.org/Terms.html" TargetMode="External"/><Relationship Id="rId1" Type="http://schemas.openxmlformats.org/officeDocument/2006/relationships/slideLayout" Target="../slideLayouts/slideLayout2.xml"/><Relationship Id="rId4" Type="http://schemas.openxmlformats.org/officeDocument/2006/relationships/hyperlink" Target="http://www.w3.org/Talks/YesWeCan.sn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ftr" sz="quarter" idx="3"/>
          </p:nvPr>
        </p:nvSpPr>
        <p:spPr/>
        <p:txBody>
          <a:bodyPr/>
          <a:lstStyle/>
          <a:p>
            <a:r>
              <a:rPr lang="en-GB" sz="800" smtClean="0"/>
              <a:t>WD 01 - Markup Languages v6</a:t>
            </a:r>
            <a:endParaRPr lang="en-GB" sz="800"/>
          </a:p>
        </p:txBody>
      </p:sp>
      <p:sp>
        <p:nvSpPr>
          <p:cNvPr id="5" name="Rectangle 6"/>
          <p:cNvSpPr>
            <a:spLocks noGrp="1" noChangeArrowheads="1"/>
          </p:cNvSpPr>
          <p:nvPr>
            <p:ph type="sldNum" sz="quarter" idx="4"/>
          </p:nvPr>
        </p:nvSpPr>
        <p:spPr/>
        <p:txBody>
          <a:bodyPr/>
          <a:lstStyle/>
          <a:p>
            <a:fld id="{5C1E8A31-A830-4AFD-AE25-6312506DBF37}" type="slidenum">
              <a:rPr lang="en-GB" sz="800"/>
              <a:pPr/>
              <a:t>1</a:t>
            </a:fld>
            <a:endParaRPr lang="en-GB" sz="800"/>
          </a:p>
        </p:txBody>
      </p:sp>
      <p:sp>
        <p:nvSpPr>
          <p:cNvPr id="2050" name="Rectangle 2"/>
          <p:cNvSpPr>
            <a:spLocks noGrp="1" noChangeArrowheads="1"/>
          </p:cNvSpPr>
          <p:nvPr>
            <p:ph type="ctrTitle"/>
          </p:nvPr>
        </p:nvSpPr>
        <p:spPr/>
        <p:txBody>
          <a:bodyPr/>
          <a:lstStyle/>
          <a:p>
            <a:r>
              <a:rPr lang="en-GB"/>
              <a:t>WEB DEVELOPMENT</a:t>
            </a:r>
          </a:p>
        </p:txBody>
      </p:sp>
      <p:sp>
        <p:nvSpPr>
          <p:cNvPr id="2051" name="Rectangle 3"/>
          <p:cNvSpPr>
            <a:spLocks noGrp="1" noChangeArrowheads="1"/>
          </p:cNvSpPr>
          <p:nvPr>
            <p:ph type="subTitle" idx="1"/>
          </p:nvPr>
        </p:nvSpPr>
        <p:spPr/>
        <p:txBody>
          <a:bodyPr/>
          <a:lstStyle/>
          <a:p>
            <a:r>
              <a:rPr lang="en-GB"/>
              <a:t>Lecture 01</a:t>
            </a:r>
          </a:p>
          <a:p>
            <a:r>
              <a:rPr lang="en-GB"/>
              <a:t>Mark-Up Languages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Oxford English Dictionary</a:t>
            </a:r>
            <a:endParaRPr lang="en-GB"/>
          </a:p>
        </p:txBody>
      </p:sp>
      <p:sp>
        <p:nvSpPr>
          <p:cNvPr id="3" name="Content Placeholder 2"/>
          <p:cNvSpPr>
            <a:spLocks noGrp="1"/>
          </p:cNvSpPr>
          <p:nvPr>
            <p:ph idx="1"/>
          </p:nvPr>
        </p:nvSpPr>
        <p:spPr>
          <a:xfrm>
            <a:off x="300039" y="1173163"/>
            <a:ext cx="4156552" cy="5292725"/>
          </a:xfrm>
        </p:spPr>
        <p:txBody>
          <a:bodyPr/>
          <a:lstStyle/>
          <a:p>
            <a:r>
              <a:rPr lang="en-GB" sz="2000" smtClean="0"/>
              <a:t>First edition started 1857</a:t>
            </a:r>
          </a:p>
          <a:p>
            <a:endParaRPr lang="en-GB" sz="2000" smtClean="0"/>
          </a:p>
          <a:p>
            <a:r>
              <a:rPr lang="en-GB" sz="2000" smtClean="0"/>
              <a:t>They thought it would take 10 years to finish.</a:t>
            </a:r>
          </a:p>
          <a:p>
            <a:endParaRPr lang="en-GB" sz="2000" smtClean="0"/>
          </a:p>
          <a:p>
            <a:r>
              <a:rPr lang="en-GB" sz="2000" smtClean="0"/>
              <a:t>By 1888 they had not got very far.</a:t>
            </a:r>
          </a:p>
          <a:p>
            <a:endParaRPr lang="en-GB" sz="2000" smtClean="0"/>
          </a:p>
          <a:p>
            <a:r>
              <a:rPr lang="en-GB" sz="2000" smtClean="0"/>
              <a:t>First edition was fully published in 1933.</a:t>
            </a:r>
          </a:p>
          <a:p>
            <a:endParaRPr lang="en-GB" sz="2000" smtClean="0"/>
          </a:p>
          <a:p>
            <a:r>
              <a:rPr lang="en-GB" sz="2000" smtClean="0"/>
              <a:t>By 1950, they realised that they needed to start work on the second edition.</a:t>
            </a:r>
            <a:endParaRPr lang="en-GB" sz="2000"/>
          </a:p>
        </p:txBody>
      </p:sp>
      <p:sp>
        <p:nvSpPr>
          <p:cNvPr id="4" name="Footer Placeholder 3"/>
          <p:cNvSpPr>
            <a:spLocks noGrp="1"/>
          </p:cNvSpPr>
          <p:nvPr>
            <p:ph type="ftr" sz="quarter" idx="11"/>
          </p:nvPr>
        </p:nvSpPr>
        <p:spPr/>
        <p:txBody>
          <a:bodyPr/>
          <a:lstStyle/>
          <a:p>
            <a:r>
              <a:rPr lang="en-GB" smtClean="0"/>
              <a:t>WD 01 - Markup Languages v6</a:t>
            </a:r>
            <a:endParaRPr lang="en-GB"/>
          </a:p>
        </p:txBody>
      </p:sp>
      <p:sp>
        <p:nvSpPr>
          <p:cNvPr id="5" name="Slide Number Placeholder 4"/>
          <p:cNvSpPr>
            <a:spLocks noGrp="1"/>
          </p:cNvSpPr>
          <p:nvPr>
            <p:ph type="sldNum" sz="quarter" idx="12"/>
          </p:nvPr>
        </p:nvSpPr>
        <p:spPr/>
        <p:txBody>
          <a:bodyPr/>
          <a:lstStyle/>
          <a:p>
            <a:fld id="{9B60B094-CE20-4313-AF6B-3B54F977FCD2}" type="slidenum">
              <a:rPr lang="en-GB" smtClean="0"/>
              <a:pPr/>
              <a:t>10</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538" y="1287261"/>
            <a:ext cx="3677667" cy="4947534"/>
          </a:xfrm>
          <a:prstGeom prst="rect">
            <a:avLst/>
          </a:prstGeom>
        </p:spPr>
      </p:pic>
    </p:spTree>
    <p:extLst>
      <p:ext uri="{BB962C8B-B14F-4D97-AF65-F5344CB8AC3E}">
        <p14:creationId xmlns:p14="http://schemas.microsoft.com/office/powerpoint/2010/main" val="139437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smtClean="0"/>
              <a:t>WD 01 - Markup Languages v6</a:t>
            </a:r>
            <a:endParaRPr lang="en-GB"/>
          </a:p>
        </p:txBody>
      </p:sp>
      <p:sp>
        <p:nvSpPr>
          <p:cNvPr id="6" name="Slide Number Placeholder 5"/>
          <p:cNvSpPr>
            <a:spLocks noGrp="1"/>
          </p:cNvSpPr>
          <p:nvPr>
            <p:ph type="sldNum" sz="quarter" idx="12"/>
          </p:nvPr>
        </p:nvSpPr>
        <p:spPr/>
        <p:txBody>
          <a:bodyPr/>
          <a:lstStyle/>
          <a:p>
            <a:fld id="{3DCF5B8D-117F-4EBA-B4BA-9B96796B9011}" type="slidenum">
              <a:rPr lang="en-GB"/>
              <a:pPr/>
              <a:t>11</a:t>
            </a:fld>
            <a:endParaRPr lang="en-GB"/>
          </a:p>
        </p:txBody>
      </p:sp>
      <p:sp>
        <p:nvSpPr>
          <p:cNvPr id="86018" name="Rectangle 2"/>
          <p:cNvSpPr>
            <a:spLocks noGrp="1" noChangeArrowheads="1"/>
          </p:cNvSpPr>
          <p:nvPr>
            <p:ph type="title"/>
          </p:nvPr>
        </p:nvSpPr>
        <p:spPr/>
        <p:txBody>
          <a:bodyPr/>
          <a:lstStyle/>
          <a:p>
            <a:r>
              <a:rPr lang="en-GB" sz="3400"/>
              <a:t>Example of an OED entry in SGML</a:t>
            </a:r>
          </a:p>
        </p:txBody>
      </p:sp>
      <p:pic>
        <p:nvPicPr>
          <p:cNvPr id="86020" name="Picture 4" descr="OED-LEXX-Bungler"/>
          <p:cNvPicPr>
            <a:picLocks noGrp="1" noChangeAspect="1" noChangeArrowheads="1"/>
          </p:cNvPicPr>
          <p:nvPr>
            <p:ph idx="1"/>
          </p:nvPr>
        </p:nvPicPr>
        <p:blipFill>
          <a:blip r:embed="rId2" cstate="print"/>
          <a:srcRect/>
          <a:stretch>
            <a:fillRect/>
          </a:stretch>
        </p:blipFill>
        <p:spPr>
          <a:xfrm>
            <a:off x="1158875" y="1204913"/>
            <a:ext cx="6845300" cy="4860925"/>
          </a:xfrm>
          <a:noFill/>
          <a:ln/>
        </p:spPr>
      </p:pic>
      <p:sp>
        <p:nvSpPr>
          <p:cNvPr id="86022" name="Text Box 6"/>
          <p:cNvSpPr txBox="1">
            <a:spLocks noChangeArrowheads="1"/>
          </p:cNvSpPr>
          <p:nvPr/>
        </p:nvSpPr>
        <p:spPr bwMode="auto">
          <a:xfrm>
            <a:off x="831850" y="6165850"/>
            <a:ext cx="4527550" cy="244475"/>
          </a:xfrm>
          <a:prstGeom prst="rect">
            <a:avLst/>
          </a:prstGeom>
          <a:noFill/>
          <a:ln w="9525">
            <a:noFill/>
            <a:miter lim="800000"/>
            <a:headEnd/>
            <a:tailEnd/>
          </a:ln>
          <a:effectLst/>
        </p:spPr>
        <p:txBody>
          <a:bodyPr wrap="none">
            <a:spAutoFit/>
          </a:bodyPr>
          <a:lstStyle/>
          <a:p>
            <a:pPr algn="l"/>
            <a:r>
              <a:rPr lang="en-GB" sz="1000">
                <a:latin typeface="Courier New" pitchFamily="49" charset="0"/>
              </a:rPr>
              <a:t>Taken from: http://en.wikipedia.org/wiki/Sgml – (16/8/07)</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smtClean="0"/>
              <a:t>WD 01 - Markup Languages v6</a:t>
            </a:r>
            <a:endParaRPr lang="en-GB"/>
          </a:p>
        </p:txBody>
      </p:sp>
      <p:sp>
        <p:nvSpPr>
          <p:cNvPr id="6" name="Slide Number Placeholder 5"/>
          <p:cNvSpPr>
            <a:spLocks noGrp="1"/>
          </p:cNvSpPr>
          <p:nvPr>
            <p:ph type="sldNum" sz="quarter" idx="12"/>
          </p:nvPr>
        </p:nvSpPr>
        <p:spPr/>
        <p:txBody>
          <a:bodyPr/>
          <a:lstStyle/>
          <a:p>
            <a:fld id="{91302BAF-119F-4254-987D-1FE9FB188DC5}" type="slidenum">
              <a:rPr lang="en-GB"/>
              <a:pPr/>
              <a:t>12</a:t>
            </a:fld>
            <a:endParaRPr lang="en-GB"/>
          </a:p>
        </p:txBody>
      </p:sp>
      <p:sp>
        <p:nvSpPr>
          <p:cNvPr id="79874" name="Rectangle 2"/>
          <p:cNvSpPr>
            <a:spLocks noGrp="1" noChangeArrowheads="1"/>
          </p:cNvSpPr>
          <p:nvPr>
            <p:ph type="title"/>
          </p:nvPr>
        </p:nvSpPr>
        <p:spPr/>
        <p:txBody>
          <a:bodyPr/>
          <a:lstStyle/>
          <a:p>
            <a:r>
              <a:rPr lang="en-GB" sz="3400"/>
              <a:t>History of HTML</a:t>
            </a:r>
          </a:p>
        </p:txBody>
      </p:sp>
      <p:sp>
        <p:nvSpPr>
          <p:cNvPr id="79875" name="Rectangle 3"/>
          <p:cNvSpPr>
            <a:spLocks noGrp="1" noChangeArrowheads="1"/>
          </p:cNvSpPr>
          <p:nvPr>
            <p:ph type="body" idx="1"/>
          </p:nvPr>
        </p:nvSpPr>
        <p:spPr>
          <a:xfrm>
            <a:off x="300038" y="1173163"/>
            <a:ext cx="8569325" cy="2700337"/>
          </a:xfrm>
        </p:spPr>
        <p:txBody>
          <a:bodyPr/>
          <a:lstStyle/>
          <a:p>
            <a:pPr marL="1790700" indent="-1790700"/>
            <a:r>
              <a:rPr lang="en-GB" sz="2600" smtClean="0"/>
              <a:t>1980s</a:t>
            </a:r>
            <a:r>
              <a:rPr lang="en-GB" sz="2600"/>
              <a:t>	Computers are all text-based, with a command line interface.</a:t>
            </a:r>
          </a:p>
          <a:p>
            <a:pPr marL="1790700" indent="-1790700"/>
            <a:endParaRPr lang="en-GB" sz="2600"/>
          </a:p>
          <a:p>
            <a:pPr marL="1790700" indent="-1790700"/>
            <a:r>
              <a:rPr lang="en-GB" sz="2600"/>
              <a:t>1990	Tim Berners-Lee develops an in-house document sharing system for use at CERN.  It includes the first version of:</a:t>
            </a:r>
          </a:p>
        </p:txBody>
      </p:sp>
      <p:sp>
        <p:nvSpPr>
          <p:cNvPr id="79876" name="Text Box 4"/>
          <p:cNvSpPr txBox="1">
            <a:spLocks noChangeArrowheads="1"/>
          </p:cNvSpPr>
          <p:nvPr/>
        </p:nvSpPr>
        <p:spPr bwMode="auto">
          <a:xfrm>
            <a:off x="2208213" y="4137025"/>
            <a:ext cx="6770687" cy="2162175"/>
          </a:xfrm>
          <a:prstGeom prst="rect">
            <a:avLst/>
          </a:prstGeom>
          <a:noFill/>
          <a:ln w="9525">
            <a:noFill/>
            <a:miter lim="800000"/>
            <a:headEnd/>
            <a:tailEnd/>
          </a:ln>
          <a:effectLst/>
        </p:spPr>
        <p:txBody>
          <a:bodyPr>
            <a:spAutoFit/>
          </a:bodyPr>
          <a:lstStyle/>
          <a:p>
            <a:pPr marL="354013" indent="-354013" algn="l">
              <a:spcBef>
                <a:spcPct val="20000"/>
              </a:spcBef>
              <a:buClr>
                <a:schemeClr val="accent2"/>
              </a:buClr>
              <a:buFontTx/>
              <a:buChar char="•"/>
            </a:pPr>
            <a:r>
              <a:rPr lang="en-GB" sz="2000"/>
              <a:t>HTML (based on SGML)</a:t>
            </a:r>
          </a:p>
          <a:p>
            <a:pPr marL="354013" indent="-354013" algn="l">
              <a:spcBef>
                <a:spcPct val="20000"/>
              </a:spcBef>
              <a:buClr>
                <a:schemeClr val="accent2"/>
              </a:buClr>
              <a:buFontTx/>
              <a:buChar char="•"/>
            </a:pPr>
            <a:endParaRPr lang="en-GB" sz="2000"/>
          </a:p>
          <a:p>
            <a:pPr marL="354013" indent="-354013" algn="l">
              <a:spcBef>
                <a:spcPct val="20000"/>
              </a:spcBef>
              <a:buClr>
                <a:schemeClr val="accent2"/>
              </a:buClr>
              <a:buFontTx/>
              <a:buChar char="•"/>
            </a:pPr>
            <a:r>
              <a:rPr lang="en-GB" sz="2000"/>
              <a:t>HTTP, a protocol for transmitting HTML documents</a:t>
            </a:r>
          </a:p>
          <a:p>
            <a:pPr marL="354013" indent="-354013" algn="l">
              <a:spcBef>
                <a:spcPct val="20000"/>
              </a:spcBef>
              <a:buClr>
                <a:schemeClr val="accent2"/>
              </a:buClr>
              <a:buFontTx/>
              <a:buChar char="•"/>
            </a:pPr>
            <a:endParaRPr lang="en-GB" sz="2000"/>
          </a:p>
          <a:p>
            <a:pPr marL="354013" indent="-354013" algn="l">
              <a:spcBef>
                <a:spcPct val="20000"/>
              </a:spcBef>
              <a:buClr>
                <a:schemeClr val="accent2"/>
              </a:buClr>
              <a:buFontTx/>
              <a:buChar char="•"/>
            </a:pPr>
            <a:r>
              <a:rPr lang="en-GB" sz="2000"/>
              <a:t>A GUI browser which he calls 'WorldWideWeb'.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 calcmode="lin" valueType="num">
                                      <p:cBhvr additive="base">
                                        <p:cTn id="13"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876">
                                            <p:txEl>
                                              <p:pRg st="0" end="0"/>
                                            </p:txEl>
                                          </p:spTgt>
                                        </p:tgtEl>
                                        <p:attrNameLst>
                                          <p:attrName>style.visibility</p:attrName>
                                        </p:attrNameLst>
                                      </p:cBhvr>
                                      <p:to>
                                        <p:strVal val="visible"/>
                                      </p:to>
                                    </p:set>
                                    <p:anim calcmode="lin" valueType="num">
                                      <p:cBhvr additive="base">
                                        <p:cTn id="19" dur="500" fill="hold"/>
                                        <p:tgtEl>
                                          <p:spTgt spid="7987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876">
                                            <p:txEl>
                                              <p:pRg st="2" end="2"/>
                                            </p:txEl>
                                          </p:spTgt>
                                        </p:tgtEl>
                                        <p:attrNameLst>
                                          <p:attrName>style.visibility</p:attrName>
                                        </p:attrNameLst>
                                      </p:cBhvr>
                                      <p:to>
                                        <p:strVal val="visible"/>
                                      </p:to>
                                    </p:set>
                                    <p:anim calcmode="lin" valueType="num">
                                      <p:cBhvr additive="base">
                                        <p:cTn id="25" dur="500" fill="hold"/>
                                        <p:tgtEl>
                                          <p:spTgt spid="7987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9876">
                                            <p:txEl>
                                              <p:pRg st="4" end="4"/>
                                            </p:txEl>
                                          </p:spTgt>
                                        </p:tgtEl>
                                        <p:attrNameLst>
                                          <p:attrName>style.visibility</p:attrName>
                                        </p:attrNameLst>
                                      </p:cBhvr>
                                      <p:to>
                                        <p:strVal val="visible"/>
                                      </p:to>
                                    </p:set>
                                    <p:anim calcmode="lin" valueType="num">
                                      <p:cBhvr additive="base">
                                        <p:cTn id="31" dur="500" fill="hold"/>
                                        <p:tgtEl>
                                          <p:spTgt spid="798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98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smtClean="0"/>
              <a:t>WD 01 - Markup Languages v6</a:t>
            </a:r>
            <a:endParaRPr lang="en-GB"/>
          </a:p>
        </p:txBody>
      </p:sp>
      <p:sp>
        <p:nvSpPr>
          <p:cNvPr id="6" name="Slide Number Placeholder 5"/>
          <p:cNvSpPr>
            <a:spLocks noGrp="1"/>
          </p:cNvSpPr>
          <p:nvPr>
            <p:ph type="sldNum" sz="quarter" idx="12"/>
          </p:nvPr>
        </p:nvSpPr>
        <p:spPr/>
        <p:txBody>
          <a:bodyPr/>
          <a:lstStyle/>
          <a:p>
            <a:fld id="{CBADE4E4-259C-46A5-91B5-B569AA830994}" type="slidenum">
              <a:rPr lang="en-GB"/>
              <a:pPr/>
              <a:t>13</a:t>
            </a:fld>
            <a:endParaRPr lang="en-GB"/>
          </a:p>
        </p:txBody>
      </p:sp>
      <p:sp>
        <p:nvSpPr>
          <p:cNvPr id="88066" name="Rectangle 2"/>
          <p:cNvSpPr>
            <a:spLocks noGrp="1" noChangeArrowheads="1"/>
          </p:cNvSpPr>
          <p:nvPr>
            <p:ph type="title"/>
          </p:nvPr>
        </p:nvSpPr>
        <p:spPr>
          <a:xfrm>
            <a:off x="165100" y="282575"/>
            <a:ext cx="8836025" cy="658813"/>
          </a:xfrm>
        </p:spPr>
        <p:txBody>
          <a:bodyPr/>
          <a:lstStyle/>
          <a:p>
            <a:r>
              <a:rPr lang="en-GB" sz="3200"/>
              <a:t>Screenshot from Berners-Lee's Computer</a:t>
            </a:r>
          </a:p>
        </p:txBody>
      </p:sp>
      <p:pic>
        <p:nvPicPr>
          <p:cNvPr id="88071" name="Picture 7" descr="screensnap2_24c"/>
          <p:cNvPicPr>
            <a:picLocks noGrp="1" noChangeAspect="1" noChangeArrowheads="1"/>
          </p:cNvPicPr>
          <p:nvPr>
            <p:ph idx="1"/>
          </p:nvPr>
        </p:nvPicPr>
        <p:blipFill>
          <a:blip r:embed="rId2" cstate="print"/>
          <a:srcRect/>
          <a:stretch>
            <a:fillRect/>
          </a:stretch>
        </p:blipFill>
        <p:spPr>
          <a:xfrm>
            <a:off x="1022350" y="1173163"/>
            <a:ext cx="7124700" cy="5292725"/>
          </a:xfrm>
          <a:noFill/>
          <a:ln/>
        </p:spPr>
      </p:pic>
      <p:sp>
        <p:nvSpPr>
          <p:cNvPr id="88073" name="Text Box 9"/>
          <p:cNvSpPr txBox="1">
            <a:spLocks noChangeArrowheads="1"/>
          </p:cNvSpPr>
          <p:nvPr/>
        </p:nvSpPr>
        <p:spPr bwMode="auto">
          <a:xfrm>
            <a:off x="449263" y="6521450"/>
            <a:ext cx="7575550" cy="244475"/>
          </a:xfrm>
          <a:prstGeom prst="rect">
            <a:avLst/>
          </a:prstGeom>
          <a:solidFill>
            <a:schemeClr val="bg1"/>
          </a:solidFill>
          <a:ln w="9525">
            <a:noFill/>
            <a:miter lim="800000"/>
            <a:headEnd/>
            <a:tailEnd/>
          </a:ln>
          <a:effectLst/>
        </p:spPr>
        <p:txBody>
          <a:bodyPr wrap="none">
            <a:spAutoFit/>
          </a:bodyPr>
          <a:lstStyle/>
          <a:p>
            <a:pPr algn="l"/>
            <a:r>
              <a:rPr lang="en-GB" sz="1000">
                <a:latin typeface="Courier New" pitchFamily="49" charset="0"/>
              </a:rPr>
              <a:t>Taken from: http://www.w3.org/History/1994/WWW/Journals/CACM/screensnap2_24c.gif     -  (16/8/07)</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GB" smtClean="0"/>
              <a:t>WD 01 - Markup Languages v6</a:t>
            </a:r>
            <a:endParaRPr lang="en-GB"/>
          </a:p>
        </p:txBody>
      </p:sp>
      <p:sp>
        <p:nvSpPr>
          <p:cNvPr id="7" name="Slide Number Placeholder 6"/>
          <p:cNvSpPr>
            <a:spLocks noGrp="1"/>
          </p:cNvSpPr>
          <p:nvPr>
            <p:ph type="sldNum" sz="quarter" idx="12"/>
          </p:nvPr>
        </p:nvSpPr>
        <p:spPr/>
        <p:txBody>
          <a:bodyPr/>
          <a:lstStyle/>
          <a:p>
            <a:fld id="{4BBA03D3-DE7C-4AF4-AFB3-D32DC4C51C70}" type="slidenum">
              <a:rPr lang="en-GB"/>
              <a:pPr/>
              <a:t>14</a:t>
            </a:fld>
            <a:endParaRPr lang="en-GB"/>
          </a:p>
        </p:txBody>
      </p:sp>
      <p:sp>
        <p:nvSpPr>
          <p:cNvPr id="90114" name="Rectangle 2"/>
          <p:cNvSpPr>
            <a:spLocks noGrp="1" noChangeArrowheads="1"/>
          </p:cNvSpPr>
          <p:nvPr>
            <p:ph type="title"/>
          </p:nvPr>
        </p:nvSpPr>
        <p:spPr/>
        <p:txBody>
          <a:bodyPr/>
          <a:lstStyle/>
          <a:p>
            <a:r>
              <a:rPr lang="en-GB" sz="3400"/>
              <a:t>1993</a:t>
            </a:r>
          </a:p>
        </p:txBody>
      </p:sp>
      <p:sp>
        <p:nvSpPr>
          <p:cNvPr id="90115" name="Rectangle 3"/>
          <p:cNvSpPr>
            <a:spLocks noGrp="1" noChangeArrowheads="1"/>
          </p:cNvSpPr>
          <p:nvPr>
            <p:ph type="body" sz="half" idx="1"/>
          </p:nvPr>
        </p:nvSpPr>
        <p:spPr>
          <a:xfrm>
            <a:off x="1893888" y="382588"/>
            <a:ext cx="6884987" cy="1590675"/>
          </a:xfrm>
          <a:solidFill>
            <a:schemeClr val="bg1"/>
          </a:solidFill>
        </p:spPr>
        <p:txBody>
          <a:bodyPr/>
          <a:lstStyle/>
          <a:p>
            <a:r>
              <a:rPr lang="en-GB" sz="2400"/>
              <a:t>Mosaic, a GUI web browser, written by Marc Andreessen and Eric Bina at NCSA, spreads like wildfire through the global academic community.</a:t>
            </a:r>
          </a:p>
        </p:txBody>
      </p:sp>
      <p:pic>
        <p:nvPicPr>
          <p:cNvPr id="90116" name="Picture 4" descr="1993_mosaic_browser_large"/>
          <p:cNvPicPr>
            <a:picLocks noGrp="1" noChangeAspect="1" noChangeArrowheads="1"/>
          </p:cNvPicPr>
          <p:nvPr>
            <p:ph sz="half" idx="2"/>
          </p:nvPr>
        </p:nvPicPr>
        <p:blipFill>
          <a:blip r:embed="rId2" cstate="print"/>
          <a:srcRect/>
          <a:stretch>
            <a:fillRect/>
          </a:stretch>
        </p:blipFill>
        <p:spPr>
          <a:xfrm>
            <a:off x="1039813" y="2063750"/>
            <a:ext cx="7105650" cy="4362450"/>
          </a:xfrm>
          <a:noFill/>
          <a:ln/>
        </p:spPr>
      </p:pic>
      <p:sp>
        <p:nvSpPr>
          <p:cNvPr id="90118" name="Text Box 6"/>
          <p:cNvSpPr txBox="1">
            <a:spLocks noChangeArrowheads="1"/>
          </p:cNvSpPr>
          <p:nvPr/>
        </p:nvSpPr>
        <p:spPr bwMode="auto">
          <a:xfrm>
            <a:off x="465138" y="6438900"/>
            <a:ext cx="8194675" cy="274638"/>
          </a:xfrm>
          <a:prstGeom prst="rect">
            <a:avLst/>
          </a:prstGeom>
          <a:solidFill>
            <a:schemeClr val="bg1"/>
          </a:solidFill>
          <a:ln w="9525">
            <a:noFill/>
            <a:miter lim="800000"/>
            <a:headEnd/>
            <a:tailEnd/>
          </a:ln>
          <a:effectLst/>
        </p:spPr>
        <p:txBody>
          <a:bodyPr wrap="none">
            <a:spAutoFit/>
          </a:bodyPr>
          <a:lstStyle/>
          <a:p>
            <a:pPr algn="l"/>
            <a:r>
              <a:rPr lang="en-GB" sz="1200">
                <a:latin typeface="Courier New" pitchFamily="49" charset="0"/>
              </a:rPr>
              <a:t>Taken from http://www.computerhistory.org/timeline/images/1993_mosaic_browser_large.jpg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42125BC5-1B47-4004-8585-2E5A2299B820}" type="slidenum">
              <a:rPr lang="en-GB"/>
              <a:pPr/>
              <a:t>15</a:t>
            </a:fld>
            <a:endParaRPr lang="en-GB"/>
          </a:p>
        </p:txBody>
      </p:sp>
      <p:sp>
        <p:nvSpPr>
          <p:cNvPr id="97282" name="Rectangle 2"/>
          <p:cNvSpPr>
            <a:spLocks noGrp="1" noChangeArrowheads="1"/>
          </p:cNvSpPr>
          <p:nvPr>
            <p:ph type="title"/>
          </p:nvPr>
        </p:nvSpPr>
        <p:spPr/>
        <p:txBody>
          <a:bodyPr/>
          <a:lstStyle/>
          <a:p>
            <a:r>
              <a:rPr lang="en-GB" sz="3400"/>
              <a:t>1994</a:t>
            </a:r>
          </a:p>
        </p:txBody>
      </p:sp>
      <p:sp>
        <p:nvSpPr>
          <p:cNvPr id="97283" name="Rectangle 3"/>
          <p:cNvSpPr>
            <a:spLocks noGrp="1" noChangeArrowheads="1"/>
          </p:cNvSpPr>
          <p:nvPr>
            <p:ph type="body" idx="1"/>
          </p:nvPr>
        </p:nvSpPr>
        <p:spPr/>
        <p:txBody>
          <a:bodyPr/>
          <a:lstStyle/>
          <a:p>
            <a:pPr>
              <a:lnSpc>
                <a:spcPct val="90000"/>
              </a:lnSpc>
            </a:pPr>
            <a:r>
              <a:rPr lang="en-GB" sz="2100"/>
              <a:t>Tim Berners-Lee leaves CERN and sets up the World Wide Web Consortium (W3C).</a:t>
            </a:r>
          </a:p>
          <a:p>
            <a:pPr>
              <a:lnSpc>
                <a:spcPct val="90000"/>
              </a:lnSpc>
            </a:pPr>
            <a:endParaRPr lang="en-GB" sz="2100"/>
          </a:p>
          <a:p>
            <a:pPr>
              <a:lnSpc>
                <a:spcPct val="90000"/>
              </a:lnSpc>
            </a:pPr>
            <a:r>
              <a:rPr lang="en-GB" sz="2100"/>
              <a:t>An organisation which starts trying to develop standards for web based technologies.</a:t>
            </a:r>
          </a:p>
          <a:p>
            <a:pPr>
              <a:lnSpc>
                <a:spcPct val="90000"/>
              </a:lnSpc>
            </a:pPr>
            <a:endParaRPr lang="en-GB" sz="2100"/>
          </a:p>
          <a:p>
            <a:pPr>
              <a:lnSpc>
                <a:spcPct val="90000"/>
              </a:lnSpc>
            </a:pPr>
            <a:r>
              <a:rPr lang="en-GB" sz="2100"/>
              <a:t>But this takes time.  It is not until:</a:t>
            </a:r>
          </a:p>
          <a:p>
            <a:pPr>
              <a:lnSpc>
                <a:spcPct val="90000"/>
              </a:lnSpc>
            </a:pPr>
            <a:endParaRPr lang="en-GB" sz="2100"/>
          </a:p>
          <a:p>
            <a:pPr>
              <a:lnSpc>
                <a:spcPct val="90000"/>
              </a:lnSpc>
            </a:pPr>
            <a:r>
              <a:rPr lang="en-GB" sz="2100"/>
              <a:t>1995 	HTML v3.0</a:t>
            </a:r>
          </a:p>
          <a:p>
            <a:pPr>
              <a:lnSpc>
                <a:spcPct val="90000"/>
              </a:lnSpc>
            </a:pPr>
            <a:r>
              <a:rPr lang="en-GB" sz="2100"/>
              <a:t>1996	CSS v1 </a:t>
            </a:r>
          </a:p>
          <a:p>
            <a:pPr>
              <a:lnSpc>
                <a:spcPct val="90000"/>
              </a:lnSpc>
            </a:pPr>
            <a:endParaRPr lang="en-GB" sz="2100"/>
          </a:p>
          <a:p>
            <a:pPr>
              <a:lnSpc>
                <a:spcPct val="90000"/>
              </a:lnSpc>
            </a:pPr>
            <a:r>
              <a:rPr lang="en-GB" sz="2100"/>
              <a:t>are published.</a:t>
            </a:r>
          </a:p>
          <a:p>
            <a:pPr>
              <a:lnSpc>
                <a:spcPct val="90000"/>
              </a:lnSpc>
            </a:pPr>
            <a:endParaRPr lang="en-GB" sz="2100"/>
          </a:p>
          <a:p>
            <a:pPr>
              <a:lnSpc>
                <a:spcPct val="90000"/>
              </a:lnSpc>
            </a:pPr>
            <a:r>
              <a:rPr lang="en-GB" sz="2100"/>
              <a:t>In the meantime….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anim calcmode="lin" valueType="num">
                                      <p:cBhvr additive="base">
                                        <p:cTn id="13"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7283">
                                            <p:txEl>
                                              <p:pRg st="4" end="4"/>
                                            </p:txEl>
                                          </p:spTgt>
                                        </p:tgtEl>
                                        <p:attrNameLst>
                                          <p:attrName>style.visibility</p:attrName>
                                        </p:attrNameLst>
                                      </p:cBhvr>
                                      <p:to>
                                        <p:strVal val="visible"/>
                                      </p:to>
                                    </p:set>
                                    <p:anim calcmode="lin" valueType="num">
                                      <p:cBhvr additive="base">
                                        <p:cTn id="19" dur="5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7283">
                                            <p:txEl>
                                              <p:pRg st="6" end="6"/>
                                            </p:txEl>
                                          </p:spTgt>
                                        </p:tgtEl>
                                        <p:attrNameLst>
                                          <p:attrName>style.visibility</p:attrName>
                                        </p:attrNameLst>
                                      </p:cBhvr>
                                      <p:to>
                                        <p:strVal val="visible"/>
                                      </p:to>
                                    </p:set>
                                    <p:anim calcmode="lin" valueType="num">
                                      <p:cBhvr additive="base">
                                        <p:cTn id="25" dur="500" fill="hold"/>
                                        <p:tgtEl>
                                          <p:spTgt spid="9728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7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7283">
                                            <p:txEl>
                                              <p:pRg st="7" end="7"/>
                                            </p:txEl>
                                          </p:spTgt>
                                        </p:tgtEl>
                                        <p:attrNameLst>
                                          <p:attrName>style.visibility</p:attrName>
                                        </p:attrNameLst>
                                      </p:cBhvr>
                                      <p:to>
                                        <p:strVal val="visible"/>
                                      </p:to>
                                    </p:set>
                                    <p:anim calcmode="lin" valueType="num">
                                      <p:cBhvr additive="base">
                                        <p:cTn id="31" dur="500" fill="hold"/>
                                        <p:tgtEl>
                                          <p:spTgt spid="9728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72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7283">
                                            <p:txEl>
                                              <p:pRg st="9" end="9"/>
                                            </p:txEl>
                                          </p:spTgt>
                                        </p:tgtEl>
                                        <p:attrNameLst>
                                          <p:attrName>style.visibility</p:attrName>
                                        </p:attrNameLst>
                                      </p:cBhvr>
                                      <p:to>
                                        <p:strVal val="visible"/>
                                      </p:to>
                                    </p:set>
                                    <p:anim calcmode="lin" valueType="num">
                                      <p:cBhvr additive="base">
                                        <p:cTn id="37" dur="500" fill="hold"/>
                                        <p:tgtEl>
                                          <p:spTgt spid="9728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728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7283">
                                            <p:txEl>
                                              <p:pRg st="11" end="11"/>
                                            </p:txEl>
                                          </p:spTgt>
                                        </p:tgtEl>
                                        <p:attrNameLst>
                                          <p:attrName>style.visibility</p:attrName>
                                        </p:attrNameLst>
                                      </p:cBhvr>
                                      <p:to>
                                        <p:strVal val="visible"/>
                                      </p:to>
                                    </p:set>
                                    <p:anim calcmode="lin" valueType="num">
                                      <p:cBhvr additive="base">
                                        <p:cTn id="43" dur="500" fill="hold"/>
                                        <p:tgtEl>
                                          <p:spTgt spid="9728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728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GB" smtClean="0"/>
              <a:t>WD 01 - Markup Languages v6</a:t>
            </a:r>
            <a:endParaRPr lang="en-GB"/>
          </a:p>
        </p:txBody>
      </p:sp>
      <p:sp>
        <p:nvSpPr>
          <p:cNvPr id="7" name="Slide Number Placeholder 6"/>
          <p:cNvSpPr>
            <a:spLocks noGrp="1"/>
          </p:cNvSpPr>
          <p:nvPr>
            <p:ph type="sldNum" sz="quarter" idx="12"/>
          </p:nvPr>
        </p:nvSpPr>
        <p:spPr/>
        <p:txBody>
          <a:bodyPr/>
          <a:lstStyle/>
          <a:p>
            <a:fld id="{585AF406-52F1-4E1B-B1C3-44F78011A8FA}" type="slidenum">
              <a:rPr lang="en-GB"/>
              <a:pPr/>
              <a:t>16</a:t>
            </a:fld>
            <a:endParaRPr lang="en-GB"/>
          </a:p>
        </p:txBody>
      </p:sp>
      <p:sp>
        <p:nvSpPr>
          <p:cNvPr id="91138" name="Rectangle 2"/>
          <p:cNvSpPr>
            <a:spLocks noGrp="1" noChangeArrowheads="1"/>
          </p:cNvSpPr>
          <p:nvPr>
            <p:ph type="title"/>
          </p:nvPr>
        </p:nvSpPr>
        <p:spPr/>
        <p:txBody>
          <a:bodyPr/>
          <a:lstStyle/>
          <a:p>
            <a:r>
              <a:rPr lang="en-GB" sz="3400"/>
              <a:t>1994</a:t>
            </a:r>
          </a:p>
        </p:txBody>
      </p:sp>
      <p:sp>
        <p:nvSpPr>
          <p:cNvPr id="91139" name="Rectangle 3"/>
          <p:cNvSpPr>
            <a:spLocks noGrp="1" noChangeArrowheads="1"/>
          </p:cNvSpPr>
          <p:nvPr>
            <p:ph type="body" sz="half" idx="1"/>
          </p:nvPr>
        </p:nvSpPr>
        <p:spPr>
          <a:xfrm>
            <a:off x="1738313" y="203200"/>
            <a:ext cx="7153275" cy="1042988"/>
          </a:xfrm>
          <a:solidFill>
            <a:schemeClr val="bg1"/>
          </a:solidFill>
        </p:spPr>
        <p:txBody>
          <a:bodyPr/>
          <a:lstStyle/>
          <a:p>
            <a:r>
              <a:rPr lang="en-GB" sz="2000"/>
              <a:t>Andreessen forms the company 'Netscape' which produces a browser called 'Mozilla', later called 'Netscape Navigator'.</a:t>
            </a:r>
          </a:p>
        </p:txBody>
      </p:sp>
      <p:sp>
        <p:nvSpPr>
          <p:cNvPr id="91140" name="Text Box 4"/>
          <p:cNvSpPr txBox="1">
            <a:spLocks noChangeArrowheads="1"/>
          </p:cNvSpPr>
          <p:nvPr/>
        </p:nvSpPr>
        <p:spPr bwMode="auto">
          <a:xfrm>
            <a:off x="642938" y="6354763"/>
            <a:ext cx="7735887" cy="304800"/>
          </a:xfrm>
          <a:prstGeom prst="rect">
            <a:avLst/>
          </a:prstGeom>
          <a:solidFill>
            <a:schemeClr val="bg1"/>
          </a:solidFill>
          <a:ln w="9525">
            <a:noFill/>
            <a:miter lim="800000"/>
            <a:headEnd/>
            <a:tailEnd/>
          </a:ln>
          <a:effectLst/>
        </p:spPr>
        <p:txBody>
          <a:bodyPr wrap="none">
            <a:spAutoFit/>
          </a:bodyPr>
          <a:lstStyle/>
          <a:p>
            <a:pPr algn="l"/>
            <a:r>
              <a:rPr lang="en-GB" sz="1400">
                <a:latin typeface="Courier New" pitchFamily="49" charset="0"/>
              </a:rPr>
              <a:t>Taken from http://www.answers.com/topic/netscape-navigator -  (16/8/07)</a:t>
            </a:r>
          </a:p>
        </p:txBody>
      </p:sp>
      <p:pic>
        <p:nvPicPr>
          <p:cNvPr id="91141" name="Picture 5" descr="Ntscape"/>
          <p:cNvPicPr>
            <a:picLocks noGrp="1" noChangeAspect="1" noChangeArrowheads="1"/>
          </p:cNvPicPr>
          <p:nvPr>
            <p:ph sz="half" idx="2"/>
          </p:nvPr>
        </p:nvPicPr>
        <p:blipFill>
          <a:blip r:embed="rId2" cstate="print"/>
          <a:srcRect/>
          <a:stretch>
            <a:fillRect/>
          </a:stretch>
        </p:blipFill>
        <p:spPr>
          <a:xfrm>
            <a:off x="1550988" y="1365250"/>
            <a:ext cx="6291262" cy="4865688"/>
          </a:xfrm>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GB" smtClean="0"/>
              <a:t>WD 01 - Markup Languages v6</a:t>
            </a:r>
            <a:endParaRPr lang="en-GB"/>
          </a:p>
        </p:txBody>
      </p:sp>
      <p:sp>
        <p:nvSpPr>
          <p:cNvPr id="8" name="Slide Number Placeholder 5"/>
          <p:cNvSpPr>
            <a:spLocks noGrp="1"/>
          </p:cNvSpPr>
          <p:nvPr>
            <p:ph type="sldNum" sz="quarter" idx="12"/>
          </p:nvPr>
        </p:nvSpPr>
        <p:spPr/>
        <p:txBody>
          <a:bodyPr/>
          <a:lstStyle/>
          <a:p>
            <a:fld id="{B9D143D1-EB40-4208-B232-E95523670585}" type="slidenum">
              <a:rPr lang="en-GB"/>
              <a:pPr/>
              <a:t>17</a:t>
            </a:fld>
            <a:endParaRPr lang="en-GB"/>
          </a:p>
        </p:txBody>
      </p:sp>
      <p:sp>
        <p:nvSpPr>
          <p:cNvPr id="93186" name="Rectangle 2"/>
          <p:cNvSpPr>
            <a:spLocks noGrp="1" noChangeArrowheads="1"/>
          </p:cNvSpPr>
          <p:nvPr>
            <p:ph type="title"/>
          </p:nvPr>
        </p:nvSpPr>
        <p:spPr/>
        <p:txBody>
          <a:bodyPr/>
          <a:lstStyle/>
          <a:p>
            <a:r>
              <a:rPr lang="en-GB" sz="3400"/>
              <a:t>1995</a:t>
            </a:r>
          </a:p>
        </p:txBody>
      </p:sp>
      <p:sp>
        <p:nvSpPr>
          <p:cNvPr id="93187" name="Rectangle 3"/>
          <p:cNvSpPr>
            <a:spLocks noGrp="1" noChangeArrowheads="1"/>
          </p:cNvSpPr>
          <p:nvPr>
            <p:ph type="body" idx="1"/>
          </p:nvPr>
        </p:nvSpPr>
        <p:spPr>
          <a:xfrm>
            <a:off x="1849438" y="327025"/>
            <a:ext cx="7019925" cy="1222375"/>
          </a:xfrm>
          <a:solidFill>
            <a:schemeClr val="bg1"/>
          </a:solidFill>
        </p:spPr>
        <p:txBody>
          <a:bodyPr/>
          <a:lstStyle/>
          <a:p>
            <a:r>
              <a:rPr lang="en-GB" sz="2400"/>
              <a:t>Microsoft produces Internet Explorer v1 and ships it with Windows 95. </a:t>
            </a:r>
          </a:p>
          <a:p>
            <a:r>
              <a:rPr lang="en-GB" sz="2400"/>
              <a:t>Internet use enters the mainstream.</a:t>
            </a:r>
          </a:p>
        </p:txBody>
      </p:sp>
      <p:sp>
        <p:nvSpPr>
          <p:cNvPr id="93188" name="Text Box 4"/>
          <p:cNvSpPr txBox="1">
            <a:spLocks noChangeArrowheads="1"/>
          </p:cNvSpPr>
          <p:nvPr/>
        </p:nvSpPr>
        <p:spPr bwMode="auto">
          <a:xfrm>
            <a:off x="238125" y="6469063"/>
            <a:ext cx="8655050" cy="274637"/>
          </a:xfrm>
          <a:prstGeom prst="rect">
            <a:avLst/>
          </a:prstGeom>
          <a:solidFill>
            <a:schemeClr val="bg1"/>
          </a:solidFill>
          <a:ln w="9525">
            <a:noFill/>
            <a:miter lim="800000"/>
            <a:headEnd/>
            <a:tailEnd/>
          </a:ln>
          <a:effectLst/>
        </p:spPr>
        <p:txBody>
          <a:bodyPr wrap="none">
            <a:spAutoFit/>
          </a:bodyPr>
          <a:lstStyle/>
          <a:p>
            <a:pPr algn="l"/>
            <a:r>
              <a:rPr lang="en-GB" sz="1200">
                <a:latin typeface="Courier New" pitchFamily="49" charset="0"/>
              </a:rPr>
              <a:t>Taken from http://www.pcqanda.com/dc/dcboard.php?az=printer_friendly&amp;forum=2&amp;topic_id=457969</a:t>
            </a:r>
          </a:p>
        </p:txBody>
      </p:sp>
      <p:pic>
        <p:nvPicPr>
          <p:cNvPr id="93189" name="Picture 5" descr="IEv1"/>
          <p:cNvPicPr>
            <a:picLocks noChangeAspect="1" noChangeArrowheads="1"/>
          </p:cNvPicPr>
          <p:nvPr/>
        </p:nvPicPr>
        <p:blipFill>
          <a:blip r:embed="rId2" cstate="print"/>
          <a:srcRect/>
          <a:stretch>
            <a:fillRect/>
          </a:stretch>
        </p:blipFill>
        <p:spPr bwMode="auto">
          <a:xfrm>
            <a:off x="657225" y="1649413"/>
            <a:ext cx="6181725" cy="4637087"/>
          </a:xfrm>
          <a:prstGeom prst="rect">
            <a:avLst/>
          </a:prstGeom>
          <a:noFill/>
        </p:spPr>
      </p:pic>
      <p:pic>
        <p:nvPicPr>
          <p:cNvPr id="93191" name="Picture 7" descr="Internet_Explorer_6_About_window"/>
          <p:cNvPicPr>
            <a:picLocks noChangeAspect="1" noChangeArrowheads="1"/>
          </p:cNvPicPr>
          <p:nvPr/>
        </p:nvPicPr>
        <p:blipFill>
          <a:blip r:embed="rId3" cstate="print"/>
          <a:srcRect/>
          <a:stretch>
            <a:fillRect/>
          </a:stretch>
        </p:blipFill>
        <p:spPr bwMode="auto">
          <a:xfrm>
            <a:off x="4224338" y="2428875"/>
            <a:ext cx="3933825" cy="34480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A171F1EA-AF55-4657-B7B2-CBB24922EEF9}" type="slidenum">
              <a:rPr lang="en-GB"/>
              <a:pPr/>
              <a:t>18</a:t>
            </a:fld>
            <a:endParaRPr lang="en-GB"/>
          </a:p>
        </p:txBody>
      </p:sp>
      <p:sp>
        <p:nvSpPr>
          <p:cNvPr id="80898" name="Rectangle 2"/>
          <p:cNvSpPr>
            <a:spLocks noGrp="1" noChangeArrowheads="1"/>
          </p:cNvSpPr>
          <p:nvPr>
            <p:ph type="title"/>
          </p:nvPr>
        </p:nvSpPr>
        <p:spPr/>
        <p:txBody>
          <a:bodyPr/>
          <a:lstStyle/>
          <a:p>
            <a:r>
              <a:rPr lang="en-GB" sz="3400"/>
              <a:t>The Browser Wars          1995 - 2000</a:t>
            </a:r>
          </a:p>
        </p:txBody>
      </p:sp>
      <p:sp>
        <p:nvSpPr>
          <p:cNvPr id="80899" name="Rectangle 3"/>
          <p:cNvSpPr>
            <a:spLocks noGrp="1" noChangeArrowheads="1"/>
          </p:cNvSpPr>
          <p:nvPr>
            <p:ph type="body" idx="1"/>
          </p:nvPr>
        </p:nvSpPr>
        <p:spPr/>
        <p:txBody>
          <a:bodyPr/>
          <a:lstStyle/>
          <a:p>
            <a:pPr>
              <a:lnSpc>
                <a:spcPct val="90000"/>
              </a:lnSpc>
            </a:pPr>
            <a:r>
              <a:rPr lang="en-GB" sz="2100"/>
              <a:t>Microsoft and Netscape fight for market share, trying to make sure their browser is the most widely used.  As a result:</a:t>
            </a:r>
          </a:p>
          <a:p>
            <a:pPr>
              <a:lnSpc>
                <a:spcPct val="90000"/>
              </a:lnSpc>
            </a:pPr>
            <a:endParaRPr lang="en-GB" sz="2100"/>
          </a:p>
          <a:p>
            <a:pPr lvl="1">
              <a:lnSpc>
                <a:spcPct val="90000"/>
              </a:lnSpc>
            </a:pPr>
            <a:r>
              <a:rPr lang="en-GB" sz="1900"/>
              <a:t>They tend to add new features instead of fixing bugs.</a:t>
            </a:r>
          </a:p>
          <a:p>
            <a:pPr lvl="1">
              <a:lnSpc>
                <a:spcPct val="90000"/>
              </a:lnSpc>
            </a:pPr>
            <a:r>
              <a:rPr lang="en-GB" sz="1900"/>
              <a:t>They add proprietry features instead of obeying standards.</a:t>
            </a:r>
          </a:p>
          <a:p>
            <a:pPr>
              <a:lnSpc>
                <a:spcPct val="90000"/>
              </a:lnSpc>
            </a:pPr>
            <a:endParaRPr lang="en-GB" sz="2100"/>
          </a:p>
          <a:p>
            <a:pPr>
              <a:lnSpc>
                <a:spcPct val="90000"/>
              </a:lnSpc>
            </a:pPr>
            <a:r>
              <a:rPr lang="en-GB" sz="2100"/>
              <a:t>HTML development is fairly chaotic during these five years.</a:t>
            </a:r>
          </a:p>
          <a:p>
            <a:pPr>
              <a:lnSpc>
                <a:spcPct val="90000"/>
              </a:lnSpc>
            </a:pPr>
            <a:endParaRPr lang="en-GB" sz="2100"/>
          </a:p>
          <a:p>
            <a:pPr lvl="1">
              <a:lnSpc>
                <a:spcPct val="90000"/>
              </a:lnSpc>
            </a:pPr>
            <a:r>
              <a:rPr lang="en-GB" sz="1900"/>
              <a:t>There are lots of different versions of HTML around.</a:t>
            </a:r>
          </a:p>
          <a:p>
            <a:pPr lvl="1">
              <a:lnSpc>
                <a:spcPct val="90000"/>
              </a:lnSpc>
            </a:pPr>
            <a:r>
              <a:rPr lang="en-GB" sz="1900"/>
              <a:t>They are not always compatible.</a:t>
            </a:r>
          </a:p>
          <a:p>
            <a:pPr lvl="1">
              <a:lnSpc>
                <a:spcPct val="90000"/>
              </a:lnSpc>
            </a:pPr>
            <a:r>
              <a:rPr lang="en-GB" sz="1900"/>
              <a:t>The browser manufacturers try to make HTML do things that it was never meant to do.</a:t>
            </a:r>
          </a:p>
          <a:p>
            <a:pPr>
              <a:lnSpc>
                <a:spcPct val="90000"/>
              </a:lnSpc>
            </a:pPr>
            <a:endParaRPr lang="en-GB" sz="2100"/>
          </a:p>
          <a:p>
            <a:pPr>
              <a:lnSpc>
                <a:spcPct val="90000"/>
              </a:lnSpc>
            </a:pPr>
            <a:r>
              <a:rPr lang="en-GB" sz="2100"/>
              <a:t>Microsoft wins and in 2000 Netscape is sold off to AOL.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 calcmode="lin" valueType="num">
                                      <p:cBhvr additive="base">
                                        <p:cTn id="13"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anim calcmode="lin" valueType="num">
                                      <p:cBhvr additive="base">
                                        <p:cTn id="19"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0899">
                                            <p:txEl>
                                              <p:pRg st="5" end="5"/>
                                            </p:txEl>
                                          </p:spTgt>
                                        </p:tgtEl>
                                        <p:attrNameLst>
                                          <p:attrName>style.visibility</p:attrName>
                                        </p:attrNameLst>
                                      </p:cBhvr>
                                      <p:to>
                                        <p:strVal val="visible"/>
                                      </p:to>
                                    </p:set>
                                    <p:anim calcmode="lin" valueType="num">
                                      <p:cBhvr additive="base">
                                        <p:cTn id="25"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0899">
                                            <p:txEl>
                                              <p:pRg st="7" end="7"/>
                                            </p:txEl>
                                          </p:spTgt>
                                        </p:tgtEl>
                                        <p:attrNameLst>
                                          <p:attrName>style.visibility</p:attrName>
                                        </p:attrNameLst>
                                      </p:cBhvr>
                                      <p:to>
                                        <p:strVal val="visible"/>
                                      </p:to>
                                    </p:set>
                                    <p:anim calcmode="lin" valueType="num">
                                      <p:cBhvr additive="base">
                                        <p:cTn id="31" dur="500" fill="hold"/>
                                        <p:tgtEl>
                                          <p:spTgt spid="8089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0899">
                                            <p:txEl>
                                              <p:pRg st="8" end="8"/>
                                            </p:txEl>
                                          </p:spTgt>
                                        </p:tgtEl>
                                        <p:attrNameLst>
                                          <p:attrName>style.visibility</p:attrName>
                                        </p:attrNameLst>
                                      </p:cBhvr>
                                      <p:to>
                                        <p:strVal val="visible"/>
                                      </p:to>
                                    </p:set>
                                    <p:anim calcmode="lin" valueType="num">
                                      <p:cBhvr additive="base">
                                        <p:cTn id="37" dur="500" fill="hold"/>
                                        <p:tgtEl>
                                          <p:spTgt spid="8089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08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0899">
                                            <p:txEl>
                                              <p:pRg st="9" end="9"/>
                                            </p:txEl>
                                          </p:spTgt>
                                        </p:tgtEl>
                                        <p:attrNameLst>
                                          <p:attrName>style.visibility</p:attrName>
                                        </p:attrNameLst>
                                      </p:cBhvr>
                                      <p:to>
                                        <p:strVal val="visible"/>
                                      </p:to>
                                    </p:set>
                                    <p:anim calcmode="lin" valueType="num">
                                      <p:cBhvr additive="base">
                                        <p:cTn id="43" dur="500" fill="hold"/>
                                        <p:tgtEl>
                                          <p:spTgt spid="8089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08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0899">
                                            <p:txEl>
                                              <p:pRg st="11" end="11"/>
                                            </p:txEl>
                                          </p:spTgt>
                                        </p:tgtEl>
                                        <p:attrNameLst>
                                          <p:attrName>style.visibility</p:attrName>
                                        </p:attrNameLst>
                                      </p:cBhvr>
                                      <p:to>
                                        <p:strVal val="visible"/>
                                      </p:to>
                                    </p:set>
                                    <p:anim calcmode="lin" valueType="num">
                                      <p:cBhvr additive="base">
                                        <p:cTn id="49" dur="500" fill="hold"/>
                                        <p:tgtEl>
                                          <p:spTgt spid="80899">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08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FDDBFB2C-9F28-4552-AA6E-EB05D8E4EC41}" type="slidenum">
              <a:rPr lang="en-GB"/>
              <a:pPr/>
              <a:t>19</a:t>
            </a:fld>
            <a:endParaRPr lang="en-GB"/>
          </a:p>
        </p:txBody>
      </p:sp>
      <p:sp>
        <p:nvSpPr>
          <p:cNvPr id="82946" name="Rectangle 2"/>
          <p:cNvSpPr>
            <a:spLocks noGrp="1" noChangeArrowheads="1"/>
          </p:cNvSpPr>
          <p:nvPr>
            <p:ph type="title"/>
          </p:nvPr>
        </p:nvSpPr>
        <p:spPr/>
        <p:txBody>
          <a:bodyPr/>
          <a:lstStyle/>
          <a:p>
            <a:r>
              <a:rPr lang="en-GB" sz="3400"/>
              <a:t>Bad HTML</a:t>
            </a:r>
          </a:p>
        </p:txBody>
      </p:sp>
      <p:sp>
        <p:nvSpPr>
          <p:cNvPr id="82947" name="Rectangle 3"/>
          <p:cNvSpPr>
            <a:spLocks noGrp="1" noChangeArrowheads="1"/>
          </p:cNvSpPr>
          <p:nvPr>
            <p:ph type="body" idx="1"/>
          </p:nvPr>
        </p:nvSpPr>
        <p:spPr>
          <a:xfrm>
            <a:off x="300038" y="1173163"/>
            <a:ext cx="8843962" cy="5292725"/>
          </a:xfrm>
          <a:solidFill>
            <a:schemeClr val="bg1"/>
          </a:solidFill>
        </p:spPr>
        <p:txBody>
          <a:bodyPr/>
          <a:lstStyle/>
          <a:p>
            <a:pPr>
              <a:lnSpc>
                <a:spcPct val="80000"/>
              </a:lnSpc>
            </a:pPr>
            <a:r>
              <a:rPr lang="en-GB" sz="1800" b="1" smtClean="0">
                <a:latin typeface="Consolas" panose="020B0609020204030204" pitchFamily="49" charset="0"/>
                <a:cs typeface="Consolas" panose="020B0609020204030204" pitchFamily="49" charset="0"/>
              </a:rPr>
              <a:t>&lt;</a:t>
            </a:r>
            <a:r>
              <a:rPr lang="en-GB" sz="1800" b="1">
                <a:latin typeface="Consolas" panose="020B0609020204030204" pitchFamily="49" charset="0"/>
                <a:cs typeface="Consolas" panose="020B0609020204030204" pitchFamily="49" charset="0"/>
              </a:rPr>
              <a:t>HTML&gt;</a:t>
            </a:r>
          </a:p>
          <a:p>
            <a:pPr>
              <a:lnSpc>
                <a:spcPct val="80000"/>
              </a:lnSpc>
            </a:pPr>
            <a:r>
              <a:rPr lang="en-GB" sz="1800" b="1">
                <a:latin typeface="Consolas" panose="020B0609020204030204" pitchFamily="49" charset="0"/>
                <a:cs typeface="Consolas" panose="020B0609020204030204" pitchFamily="49" charset="0"/>
              </a:rPr>
              <a:t>  &lt;HEAD&gt;</a:t>
            </a:r>
          </a:p>
          <a:p>
            <a:pPr>
              <a:lnSpc>
                <a:spcPct val="80000"/>
              </a:lnSpc>
            </a:pPr>
            <a:r>
              <a:rPr lang="en-GB" sz="1800" b="1">
                <a:latin typeface="Consolas" panose="020B0609020204030204" pitchFamily="49" charset="0"/>
                <a:cs typeface="Consolas" panose="020B0609020204030204" pitchFamily="49" charset="0"/>
              </a:rPr>
              <a:t>    &lt;TITLE&gt;My Sample Page&lt;/TITLE&gt;</a:t>
            </a:r>
          </a:p>
          <a:p>
            <a:pPr>
              <a:lnSpc>
                <a:spcPct val="80000"/>
              </a:lnSpc>
            </a:pPr>
            <a:r>
              <a:rPr lang="en-GB" sz="1800" b="1">
                <a:latin typeface="Consolas" panose="020B0609020204030204" pitchFamily="49" charset="0"/>
                <a:cs typeface="Consolas" panose="020B0609020204030204" pitchFamily="49" charset="0"/>
              </a:rPr>
              <a:t>  &lt;/HEAD&gt;</a:t>
            </a:r>
          </a:p>
          <a:p>
            <a:pPr>
              <a:lnSpc>
                <a:spcPct val="80000"/>
              </a:lnSpc>
            </a:pPr>
            <a:r>
              <a:rPr lang="en-GB" sz="1800" b="1">
                <a:latin typeface="Consolas" panose="020B0609020204030204" pitchFamily="49" charset="0"/>
                <a:cs typeface="Consolas" panose="020B0609020204030204" pitchFamily="49" charset="0"/>
              </a:rPr>
              <a:t>  &lt;BODY BGCOLOR=#FFCC00&gt;</a:t>
            </a:r>
          </a:p>
          <a:p>
            <a:pPr>
              <a:lnSpc>
                <a:spcPct val="80000"/>
              </a:lnSpc>
            </a:pPr>
            <a:r>
              <a:rPr lang="en-GB" sz="1800" b="1">
                <a:latin typeface="Consolas" panose="020B0609020204030204" pitchFamily="49" charset="0"/>
                <a:cs typeface="Consolas" panose="020B0609020204030204" pitchFamily="49" charset="0"/>
              </a:rPr>
              <a:t>    &lt;P&gt;</a:t>
            </a:r>
          </a:p>
          <a:p>
            <a:pPr>
              <a:lnSpc>
                <a:spcPct val="80000"/>
              </a:lnSpc>
            </a:pPr>
            <a:r>
              <a:rPr lang="en-GB" sz="1800" b="1">
                <a:latin typeface="Consolas" panose="020B0609020204030204" pitchFamily="49" charset="0"/>
                <a:cs typeface="Consolas" panose="020B0609020204030204" pitchFamily="49" charset="0"/>
              </a:rPr>
              <a:t>      &lt;H1&gt;&lt;FONT COLOR=RED</a:t>
            </a:r>
            <a:r>
              <a:rPr lang="en-GB" sz="1800" b="1" smtClean="0">
                <a:latin typeface="Consolas" panose="020B0609020204030204" pitchFamily="49" charset="0"/>
                <a:cs typeface="Consolas" panose="020B0609020204030204" pitchFamily="49" charset="0"/>
              </a:rPr>
              <a:t>&gt;</a:t>
            </a:r>
          </a:p>
          <a:p>
            <a:pPr>
              <a:lnSpc>
                <a:spcPct val="80000"/>
              </a:lnSpc>
            </a:pPr>
            <a:r>
              <a:rPr lang="en-GB" sz="1800" b="1" smtClean="0">
                <a:latin typeface="Consolas" panose="020B0609020204030204" pitchFamily="49" charset="0"/>
                <a:cs typeface="Consolas" panose="020B0609020204030204" pitchFamily="49" charset="0"/>
              </a:rPr>
              <a:t>         &lt;</a:t>
            </a:r>
            <a:r>
              <a:rPr lang="en-GB" sz="1800" b="1">
                <a:latin typeface="Consolas" panose="020B0609020204030204" pitchFamily="49" charset="0"/>
                <a:cs typeface="Consolas" panose="020B0609020204030204" pitchFamily="49" charset="0"/>
              </a:rPr>
              <a:t>U&gt;These are physical styles&lt;/FONT&gt;&lt;/U</a:t>
            </a:r>
            <a:r>
              <a:rPr lang="en-GB" sz="1800" b="1" smtClean="0">
                <a:latin typeface="Consolas" panose="020B0609020204030204" pitchFamily="49" charset="0"/>
                <a:cs typeface="Consolas" panose="020B0609020204030204" pitchFamily="49" charset="0"/>
              </a:rPr>
              <a:t>&gt;</a:t>
            </a:r>
          </a:p>
          <a:p>
            <a:pPr>
              <a:lnSpc>
                <a:spcPct val="80000"/>
              </a:lnSpc>
            </a:pPr>
            <a:r>
              <a:rPr lang="en-GB" sz="1800" b="1" smtClean="0">
                <a:latin typeface="Consolas" panose="020B0609020204030204" pitchFamily="49" charset="0"/>
                <a:cs typeface="Consolas" panose="020B0609020204030204" pitchFamily="49" charset="0"/>
              </a:rPr>
              <a:t>      &lt;/</a:t>
            </a:r>
            <a:r>
              <a:rPr lang="en-GB" sz="1800" b="1">
                <a:latin typeface="Consolas" panose="020B0609020204030204" pitchFamily="49" charset="0"/>
                <a:cs typeface="Consolas" panose="020B0609020204030204" pitchFamily="49" charset="0"/>
              </a:rPr>
              <a:t>H1&gt;&lt;BR&gt;</a:t>
            </a:r>
          </a:p>
          <a:p>
            <a:pPr>
              <a:lnSpc>
                <a:spcPct val="80000"/>
              </a:lnSpc>
            </a:pPr>
            <a:r>
              <a:rPr lang="en-GB" sz="1800" b="1">
                <a:latin typeface="Consolas" panose="020B0609020204030204" pitchFamily="49" charset="0"/>
                <a:cs typeface="Consolas" panose="020B0609020204030204" pitchFamily="49" charset="0"/>
              </a:rPr>
              <a:t>      &lt;TT&gt;This is in typewriter style.&lt;/TT&gt;&lt;BR&gt;</a:t>
            </a:r>
          </a:p>
          <a:p>
            <a:pPr>
              <a:lnSpc>
                <a:spcPct val="80000"/>
              </a:lnSpc>
            </a:pPr>
            <a:r>
              <a:rPr lang="en-GB" sz="1800" b="1">
                <a:latin typeface="Consolas" panose="020B0609020204030204" pitchFamily="49" charset="0"/>
                <a:cs typeface="Consolas" panose="020B0609020204030204" pitchFamily="49" charset="0"/>
              </a:rPr>
              <a:t>      &lt;BLINK&gt;&lt;I&gt;This is in italic.&lt;/I&gt;&lt;/BLINK&gt;&lt;BR&gt;</a:t>
            </a:r>
          </a:p>
          <a:p>
            <a:pPr>
              <a:lnSpc>
                <a:spcPct val="80000"/>
              </a:lnSpc>
            </a:pPr>
            <a:r>
              <a:rPr lang="en-GB" sz="1800" b="1">
                <a:latin typeface="Consolas" panose="020B0609020204030204" pitchFamily="49" charset="0"/>
                <a:cs typeface="Consolas" panose="020B0609020204030204" pitchFamily="49" charset="0"/>
              </a:rPr>
              <a:t>      &lt;STRIKE&gt;This is in strikeout style.&lt;/STRIKE&gt;</a:t>
            </a:r>
          </a:p>
          <a:p>
            <a:pPr>
              <a:lnSpc>
                <a:spcPct val="80000"/>
              </a:lnSpc>
            </a:pPr>
            <a:r>
              <a:rPr lang="en-GB" sz="1800" b="1">
                <a:latin typeface="Consolas" panose="020B0609020204030204" pitchFamily="49" charset="0"/>
                <a:cs typeface="Consolas" panose="020B0609020204030204" pitchFamily="49" charset="0"/>
              </a:rPr>
              <a:t>	&lt;BR&gt;</a:t>
            </a:r>
          </a:p>
          <a:p>
            <a:pPr>
              <a:lnSpc>
                <a:spcPct val="80000"/>
              </a:lnSpc>
            </a:pPr>
            <a:r>
              <a:rPr lang="en-GB" sz="1800" b="1">
                <a:latin typeface="Consolas" panose="020B0609020204030204" pitchFamily="49" charset="0"/>
                <a:cs typeface="Consolas" panose="020B0609020204030204" pitchFamily="49" charset="0"/>
              </a:rPr>
              <a:t>      &lt;B&gt;&lt;FONT SIZE=20&gt;This is in boldface.&lt;/FONT&gt;&lt;/B&gt;</a:t>
            </a:r>
          </a:p>
          <a:p>
            <a:pPr>
              <a:lnSpc>
                <a:spcPct val="80000"/>
              </a:lnSpc>
            </a:pPr>
            <a:r>
              <a:rPr lang="en-GB" sz="1800" b="1">
                <a:latin typeface="Consolas" panose="020B0609020204030204" pitchFamily="49" charset="0"/>
                <a:cs typeface="Consolas" panose="020B0609020204030204" pitchFamily="49" charset="0"/>
              </a:rPr>
              <a:t>	&lt;BR&gt;</a:t>
            </a:r>
          </a:p>
          <a:p>
            <a:pPr>
              <a:lnSpc>
                <a:spcPct val="80000"/>
              </a:lnSpc>
            </a:pPr>
            <a:r>
              <a:rPr lang="en-GB" sz="1800" b="1">
                <a:latin typeface="Consolas" panose="020B0609020204030204" pitchFamily="49" charset="0"/>
                <a:cs typeface="Consolas" panose="020B0609020204030204" pitchFamily="49" charset="0"/>
              </a:rPr>
              <a:t>      &lt;U&gt;This is in underline style&lt;/U&gt;&lt;BR&gt;</a:t>
            </a:r>
          </a:p>
          <a:p>
            <a:pPr>
              <a:lnSpc>
                <a:spcPct val="80000"/>
              </a:lnSpc>
            </a:pPr>
            <a:r>
              <a:rPr lang="en-GB" sz="1800" b="1">
                <a:latin typeface="Consolas" panose="020B0609020204030204" pitchFamily="49" charset="0"/>
                <a:cs typeface="Consolas" panose="020B0609020204030204" pitchFamily="49" charset="0"/>
              </a:rPr>
              <a:t>   &lt;/P&gt;</a:t>
            </a:r>
          </a:p>
          <a:p>
            <a:pPr>
              <a:lnSpc>
                <a:spcPct val="80000"/>
              </a:lnSpc>
            </a:pPr>
            <a:r>
              <a:rPr lang="en-GB" sz="1800" b="1">
                <a:latin typeface="Consolas" panose="020B0609020204030204" pitchFamily="49" charset="0"/>
                <a:cs typeface="Consolas" panose="020B0609020204030204" pitchFamily="49" charset="0"/>
              </a:rPr>
              <a:t>  &lt;/BODY&gt;</a:t>
            </a:r>
          </a:p>
          <a:p>
            <a:pPr>
              <a:lnSpc>
                <a:spcPct val="80000"/>
              </a:lnSpc>
            </a:pPr>
            <a:r>
              <a:rPr lang="en-GB" sz="1800" b="1">
                <a:latin typeface="Consolas" panose="020B0609020204030204" pitchFamily="49" charset="0"/>
                <a:cs typeface="Consolas" panose="020B0609020204030204" pitchFamily="49" charset="0"/>
              </a:rPr>
              <a:t>&lt;/HTML&gt;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computr2"/>
          <p:cNvSpPr>
            <a:spLocks noEditPoints="1" noChangeArrowheads="1"/>
          </p:cNvSpPr>
          <p:nvPr/>
        </p:nvSpPr>
        <p:spPr bwMode="auto">
          <a:xfrm>
            <a:off x="7162800" y="2638425"/>
            <a:ext cx="1306513" cy="12239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GB"/>
          </a:p>
        </p:txBody>
      </p:sp>
      <p:sp>
        <p:nvSpPr>
          <p:cNvPr id="149507" name="tower"/>
          <p:cNvSpPr>
            <a:spLocks noEditPoints="1" noChangeArrowheads="1"/>
          </p:cNvSpPr>
          <p:nvPr/>
        </p:nvSpPr>
        <p:spPr bwMode="auto">
          <a:xfrm>
            <a:off x="1762125" y="2062163"/>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FF"/>
          </a:solidFill>
          <a:ln w="9525">
            <a:solidFill>
              <a:srgbClr val="000000"/>
            </a:solidFill>
            <a:miter lim="800000"/>
            <a:headEnd/>
            <a:tailEnd/>
          </a:ln>
        </p:spPr>
        <p:txBody>
          <a:bodyPr/>
          <a:lstStyle/>
          <a:p>
            <a:endParaRPr lang="en-GB"/>
          </a:p>
        </p:txBody>
      </p:sp>
      <p:sp>
        <p:nvSpPr>
          <p:cNvPr id="149508" name="AutoShape 4"/>
          <p:cNvSpPr>
            <a:spLocks noChangeArrowheads="1"/>
          </p:cNvSpPr>
          <p:nvPr/>
        </p:nvSpPr>
        <p:spPr bwMode="auto">
          <a:xfrm>
            <a:off x="971550" y="4078288"/>
            <a:ext cx="792163" cy="1150937"/>
          </a:xfrm>
          <a:prstGeom prst="can">
            <a:avLst>
              <a:gd name="adj" fmla="val 39923"/>
            </a:avLst>
          </a:prstGeom>
          <a:solidFill>
            <a:srgbClr val="CCFFCC"/>
          </a:solidFill>
          <a:ln w="9525">
            <a:solidFill>
              <a:schemeClr val="tx1"/>
            </a:solidFill>
            <a:round/>
            <a:headEnd/>
            <a:tailEnd/>
          </a:ln>
          <a:effectLst/>
        </p:spPr>
        <p:txBody>
          <a:bodyPr wrap="none" anchor="ctr"/>
          <a:lstStyle/>
          <a:p>
            <a:endParaRPr lang="en-GB"/>
          </a:p>
        </p:txBody>
      </p:sp>
      <p:sp>
        <p:nvSpPr>
          <p:cNvPr id="149509" name="Line 5"/>
          <p:cNvSpPr>
            <a:spLocks noChangeShapeType="1"/>
          </p:cNvSpPr>
          <p:nvPr/>
        </p:nvSpPr>
        <p:spPr bwMode="auto">
          <a:xfrm>
            <a:off x="2698750" y="3430588"/>
            <a:ext cx="4608513" cy="0"/>
          </a:xfrm>
          <a:prstGeom prst="line">
            <a:avLst/>
          </a:prstGeom>
          <a:noFill/>
          <a:ln w="19050">
            <a:solidFill>
              <a:schemeClr val="tx1"/>
            </a:solidFill>
            <a:round/>
            <a:headEnd/>
            <a:tailEnd/>
          </a:ln>
          <a:effectLst/>
        </p:spPr>
        <p:txBody>
          <a:bodyPr/>
          <a:lstStyle/>
          <a:p>
            <a:endParaRPr lang="en-GB"/>
          </a:p>
        </p:txBody>
      </p:sp>
      <p:sp>
        <p:nvSpPr>
          <p:cNvPr id="149510" name="Line 6"/>
          <p:cNvSpPr>
            <a:spLocks noChangeShapeType="1"/>
          </p:cNvSpPr>
          <p:nvPr/>
        </p:nvSpPr>
        <p:spPr bwMode="auto">
          <a:xfrm flipH="1">
            <a:off x="1331913" y="3430588"/>
            <a:ext cx="431800" cy="647700"/>
          </a:xfrm>
          <a:prstGeom prst="line">
            <a:avLst/>
          </a:prstGeom>
          <a:noFill/>
          <a:ln w="9525">
            <a:solidFill>
              <a:schemeClr val="tx1"/>
            </a:solidFill>
            <a:round/>
            <a:headEnd/>
            <a:tailEnd/>
          </a:ln>
          <a:effectLst/>
        </p:spPr>
        <p:txBody>
          <a:bodyPr/>
          <a:lstStyle/>
          <a:p>
            <a:endParaRPr lang="en-GB"/>
          </a:p>
        </p:txBody>
      </p:sp>
      <p:sp>
        <p:nvSpPr>
          <p:cNvPr id="149511" name="Text Box 7"/>
          <p:cNvSpPr txBox="1">
            <a:spLocks noChangeArrowheads="1"/>
          </p:cNvSpPr>
          <p:nvPr/>
        </p:nvSpPr>
        <p:spPr bwMode="auto">
          <a:xfrm>
            <a:off x="2986087" y="2119716"/>
            <a:ext cx="4176713" cy="581025"/>
          </a:xfrm>
          <a:prstGeom prst="rect">
            <a:avLst/>
          </a:prstGeom>
          <a:noFill/>
          <a:ln w="9525">
            <a:noFill/>
            <a:miter lim="800000"/>
            <a:headEnd/>
            <a:tailEnd/>
          </a:ln>
          <a:effectLst/>
        </p:spPr>
        <p:txBody>
          <a:bodyPr>
            <a:spAutoFit/>
          </a:bodyPr>
          <a:lstStyle/>
          <a:p>
            <a:pPr algn="l"/>
            <a:r>
              <a:rPr lang="en-GB" sz="1600" b="1">
                <a:latin typeface="Courier New" pitchFamily="49" charset="0"/>
              </a:rPr>
              <a:t>GET  /staff/kevin.htm  HTTP/1.1</a:t>
            </a:r>
          </a:p>
          <a:p>
            <a:pPr algn="l"/>
            <a:r>
              <a:rPr lang="en-GB" sz="1600" b="1">
                <a:latin typeface="Courier New" pitchFamily="49" charset="0"/>
              </a:rPr>
              <a:t>Host: www.bpc.ac.uk</a:t>
            </a:r>
          </a:p>
        </p:txBody>
      </p:sp>
      <p:sp>
        <p:nvSpPr>
          <p:cNvPr id="149512" name="Text Box 8"/>
          <p:cNvSpPr txBox="1">
            <a:spLocks noChangeArrowheads="1"/>
          </p:cNvSpPr>
          <p:nvPr/>
        </p:nvSpPr>
        <p:spPr bwMode="auto">
          <a:xfrm>
            <a:off x="3779838" y="1125538"/>
            <a:ext cx="4724400" cy="366712"/>
          </a:xfrm>
          <a:prstGeom prst="rect">
            <a:avLst/>
          </a:prstGeom>
          <a:noFill/>
          <a:ln w="9525">
            <a:noFill/>
            <a:miter lim="800000"/>
            <a:headEnd/>
            <a:tailEnd/>
          </a:ln>
          <a:effectLst/>
        </p:spPr>
        <p:txBody>
          <a:bodyPr wrap="none">
            <a:spAutoFit/>
          </a:bodyPr>
          <a:lstStyle/>
          <a:p>
            <a:pPr algn="l"/>
            <a:r>
              <a:rPr lang="en-GB" b="1">
                <a:latin typeface="Tahoma" pitchFamily="34" charset="0"/>
              </a:rPr>
              <a:t>http://www.bpc.ac.uk/staff/kevin.htm</a:t>
            </a:r>
          </a:p>
        </p:txBody>
      </p:sp>
      <p:sp>
        <p:nvSpPr>
          <p:cNvPr id="149513" name="Line 9"/>
          <p:cNvSpPr>
            <a:spLocks noChangeShapeType="1"/>
          </p:cNvSpPr>
          <p:nvPr/>
        </p:nvSpPr>
        <p:spPr bwMode="auto">
          <a:xfrm>
            <a:off x="7812088" y="1774825"/>
            <a:ext cx="0" cy="647700"/>
          </a:xfrm>
          <a:prstGeom prst="line">
            <a:avLst/>
          </a:prstGeom>
          <a:noFill/>
          <a:ln w="12700">
            <a:solidFill>
              <a:schemeClr val="tx1"/>
            </a:solidFill>
            <a:round/>
            <a:headEnd/>
            <a:tailEnd type="triangle" w="lg" len="lg"/>
          </a:ln>
          <a:effectLst/>
        </p:spPr>
        <p:txBody>
          <a:bodyPr/>
          <a:lstStyle/>
          <a:p>
            <a:endParaRPr lang="en-GB"/>
          </a:p>
        </p:txBody>
      </p:sp>
      <p:sp>
        <p:nvSpPr>
          <p:cNvPr id="149514" name="Line 10"/>
          <p:cNvSpPr>
            <a:spLocks noChangeShapeType="1"/>
          </p:cNvSpPr>
          <p:nvPr/>
        </p:nvSpPr>
        <p:spPr bwMode="auto">
          <a:xfrm flipH="1">
            <a:off x="4283075" y="2862693"/>
            <a:ext cx="1800225" cy="0"/>
          </a:xfrm>
          <a:prstGeom prst="line">
            <a:avLst/>
          </a:prstGeom>
          <a:noFill/>
          <a:ln w="12700">
            <a:solidFill>
              <a:schemeClr val="tx1"/>
            </a:solidFill>
            <a:round/>
            <a:headEnd/>
            <a:tailEnd type="triangle" w="lg" len="lg"/>
          </a:ln>
          <a:effectLst/>
        </p:spPr>
        <p:txBody>
          <a:bodyPr/>
          <a:lstStyle/>
          <a:p>
            <a:endParaRPr lang="en-GB"/>
          </a:p>
        </p:txBody>
      </p:sp>
      <p:sp>
        <p:nvSpPr>
          <p:cNvPr id="149515" name="Text Box 11"/>
          <p:cNvSpPr txBox="1">
            <a:spLocks noChangeArrowheads="1"/>
          </p:cNvSpPr>
          <p:nvPr/>
        </p:nvSpPr>
        <p:spPr bwMode="auto">
          <a:xfrm>
            <a:off x="250825" y="5589588"/>
            <a:ext cx="4340225" cy="336550"/>
          </a:xfrm>
          <a:prstGeom prst="rect">
            <a:avLst/>
          </a:prstGeom>
          <a:noFill/>
          <a:ln w="9525">
            <a:noFill/>
            <a:miter lim="800000"/>
            <a:headEnd/>
            <a:tailEnd/>
          </a:ln>
          <a:effectLst/>
        </p:spPr>
        <p:txBody>
          <a:bodyPr wrap="none">
            <a:spAutoFit/>
          </a:bodyPr>
          <a:lstStyle/>
          <a:p>
            <a:pPr algn="l"/>
            <a:r>
              <a:rPr lang="en-GB" sz="1600" b="1">
                <a:latin typeface="Lucida Console" pitchFamily="49" charset="0"/>
              </a:rPr>
              <a:t>C:\inetpub\wwwroot\staff\kevin.htm</a:t>
            </a:r>
          </a:p>
        </p:txBody>
      </p:sp>
      <p:sp>
        <p:nvSpPr>
          <p:cNvPr id="149516" name="Line 12"/>
          <p:cNvSpPr>
            <a:spLocks noChangeShapeType="1"/>
          </p:cNvSpPr>
          <p:nvPr/>
        </p:nvSpPr>
        <p:spPr bwMode="auto">
          <a:xfrm>
            <a:off x="4427538" y="3958149"/>
            <a:ext cx="1584325" cy="0"/>
          </a:xfrm>
          <a:prstGeom prst="line">
            <a:avLst/>
          </a:prstGeom>
          <a:noFill/>
          <a:ln w="12700">
            <a:solidFill>
              <a:schemeClr val="tx1"/>
            </a:solidFill>
            <a:round/>
            <a:headEnd/>
            <a:tailEnd type="triangle" w="lg" len="lg"/>
          </a:ln>
          <a:effectLst/>
        </p:spPr>
        <p:txBody>
          <a:bodyPr/>
          <a:lstStyle/>
          <a:p>
            <a:endParaRPr lang="en-GB"/>
          </a:p>
        </p:txBody>
      </p:sp>
      <p:sp>
        <p:nvSpPr>
          <p:cNvPr id="149517" name="Text Box 13"/>
          <p:cNvSpPr txBox="1">
            <a:spLocks noChangeArrowheads="1"/>
          </p:cNvSpPr>
          <p:nvPr/>
        </p:nvSpPr>
        <p:spPr bwMode="auto">
          <a:xfrm>
            <a:off x="5292725" y="4194175"/>
            <a:ext cx="1905000" cy="1323975"/>
          </a:xfrm>
          <a:prstGeom prst="rect">
            <a:avLst/>
          </a:prstGeom>
          <a:noFill/>
          <a:ln w="9525">
            <a:solidFill>
              <a:schemeClr val="tx1"/>
            </a:solidFill>
            <a:miter lim="800000"/>
            <a:headEnd/>
            <a:tailEnd/>
          </a:ln>
          <a:effectLst/>
        </p:spPr>
        <p:txBody>
          <a:bodyPr wrap="none">
            <a:spAutoFit/>
          </a:bodyPr>
          <a:lstStyle/>
          <a:p>
            <a:pPr algn="l"/>
            <a:r>
              <a:rPr lang="en-GB" sz="1600" b="1">
                <a:latin typeface="Courier New" pitchFamily="49" charset="0"/>
              </a:rPr>
              <a:t>&lt;html&gt;</a:t>
            </a:r>
          </a:p>
          <a:p>
            <a:pPr algn="l"/>
            <a:r>
              <a:rPr lang="en-GB" sz="1600" b="1">
                <a:latin typeface="Courier New" pitchFamily="49" charset="0"/>
              </a:rPr>
              <a:t> &lt;body&gt;</a:t>
            </a:r>
          </a:p>
          <a:p>
            <a:pPr algn="l"/>
            <a:r>
              <a:rPr lang="en-GB" sz="1600" b="1">
                <a:latin typeface="Courier New" pitchFamily="49" charset="0"/>
              </a:rPr>
              <a:t>   Hello world</a:t>
            </a:r>
          </a:p>
          <a:p>
            <a:pPr algn="l"/>
            <a:r>
              <a:rPr lang="en-GB" sz="1600" b="1">
                <a:latin typeface="Courier New" pitchFamily="49" charset="0"/>
              </a:rPr>
              <a:t> &lt;/body&gt;</a:t>
            </a:r>
          </a:p>
          <a:p>
            <a:pPr algn="l"/>
            <a:r>
              <a:rPr lang="en-GB" sz="1600" b="1">
                <a:latin typeface="Courier New" pitchFamily="49" charset="0"/>
              </a:rPr>
              <a:t>&lt;/html&gt;</a:t>
            </a:r>
          </a:p>
        </p:txBody>
      </p:sp>
      <p:sp>
        <p:nvSpPr>
          <p:cNvPr id="149518" name="Line 14"/>
          <p:cNvSpPr>
            <a:spLocks noChangeShapeType="1"/>
          </p:cNvSpPr>
          <p:nvPr/>
        </p:nvSpPr>
        <p:spPr bwMode="auto">
          <a:xfrm flipH="1">
            <a:off x="1042988" y="3141663"/>
            <a:ext cx="504825" cy="719137"/>
          </a:xfrm>
          <a:prstGeom prst="line">
            <a:avLst/>
          </a:prstGeom>
          <a:noFill/>
          <a:ln w="12700">
            <a:solidFill>
              <a:schemeClr val="tx1"/>
            </a:solidFill>
            <a:round/>
            <a:headEnd/>
            <a:tailEnd type="triangle" w="lg" len="lg"/>
          </a:ln>
          <a:effectLst/>
        </p:spPr>
        <p:txBody>
          <a:bodyPr/>
          <a:lstStyle/>
          <a:p>
            <a:endParaRPr lang="en-GB"/>
          </a:p>
        </p:txBody>
      </p:sp>
      <p:sp>
        <p:nvSpPr>
          <p:cNvPr id="149519" name="Text Box 15"/>
          <p:cNvSpPr txBox="1">
            <a:spLocks noChangeArrowheads="1"/>
          </p:cNvSpPr>
          <p:nvPr/>
        </p:nvSpPr>
        <p:spPr bwMode="auto">
          <a:xfrm>
            <a:off x="468313" y="2420938"/>
            <a:ext cx="1120775" cy="581025"/>
          </a:xfrm>
          <a:prstGeom prst="rect">
            <a:avLst/>
          </a:prstGeom>
          <a:noFill/>
          <a:ln w="9525">
            <a:noFill/>
            <a:miter lim="800000"/>
            <a:headEnd/>
            <a:tailEnd/>
          </a:ln>
          <a:effectLst/>
        </p:spPr>
        <p:txBody>
          <a:bodyPr wrap="none">
            <a:spAutoFit/>
          </a:bodyPr>
          <a:lstStyle/>
          <a:p>
            <a:pPr algn="l"/>
            <a:r>
              <a:rPr lang="en-GB" sz="1600">
                <a:solidFill>
                  <a:srgbClr val="FF0000"/>
                </a:solidFill>
                <a:latin typeface="Arial Unicode MS" pitchFamily="34" charset="-128"/>
              </a:rPr>
              <a:t>Path </a:t>
            </a:r>
          </a:p>
          <a:p>
            <a:pPr algn="l"/>
            <a:r>
              <a:rPr lang="en-GB" sz="1600">
                <a:solidFill>
                  <a:srgbClr val="FF0000"/>
                </a:solidFill>
                <a:latin typeface="Arial Unicode MS" pitchFamily="34" charset="-128"/>
              </a:rPr>
              <a:t>translation</a:t>
            </a:r>
          </a:p>
        </p:txBody>
      </p:sp>
      <p:sp>
        <p:nvSpPr>
          <p:cNvPr id="149520" name="Text Box 16"/>
          <p:cNvSpPr txBox="1">
            <a:spLocks noChangeArrowheads="1"/>
          </p:cNvSpPr>
          <p:nvPr/>
        </p:nvSpPr>
        <p:spPr bwMode="auto">
          <a:xfrm>
            <a:off x="900113" y="4581525"/>
            <a:ext cx="862011" cy="276999"/>
          </a:xfrm>
          <a:prstGeom prst="rect">
            <a:avLst/>
          </a:prstGeom>
          <a:noFill/>
          <a:ln w="9525">
            <a:noFill/>
            <a:miter lim="800000"/>
            <a:headEnd/>
            <a:tailEnd/>
          </a:ln>
          <a:effectLst/>
        </p:spPr>
        <p:txBody>
          <a:bodyPr wrap="square">
            <a:spAutoFit/>
          </a:bodyPr>
          <a:lstStyle/>
          <a:p>
            <a:pPr algn="l"/>
            <a:r>
              <a:rPr lang="en-GB" sz="1200" b="1">
                <a:latin typeface="Arial Unicode MS" pitchFamily="34" charset="-128"/>
              </a:rPr>
              <a:t>Kevin.htm</a:t>
            </a:r>
          </a:p>
        </p:txBody>
      </p:sp>
      <p:sp>
        <p:nvSpPr>
          <p:cNvPr id="2" name="Footer Placeholder 1"/>
          <p:cNvSpPr>
            <a:spLocks noGrp="1"/>
          </p:cNvSpPr>
          <p:nvPr>
            <p:ph type="ftr" sz="quarter" idx="11"/>
          </p:nvPr>
        </p:nvSpPr>
        <p:spPr/>
        <p:txBody>
          <a:bodyPr/>
          <a:lstStyle/>
          <a:p>
            <a:r>
              <a:rPr lang="en-GB" smtClean="0"/>
              <a:t>WD 01 - Markup Languages v6</a:t>
            </a:r>
            <a:endParaRPr lang="en-GB"/>
          </a:p>
        </p:txBody>
      </p:sp>
      <p:sp>
        <p:nvSpPr>
          <p:cNvPr id="3" name="Slide Number Placeholder 2"/>
          <p:cNvSpPr>
            <a:spLocks noGrp="1"/>
          </p:cNvSpPr>
          <p:nvPr>
            <p:ph type="sldNum" sz="quarter" idx="12"/>
          </p:nvPr>
        </p:nvSpPr>
        <p:spPr/>
        <p:txBody>
          <a:bodyPr/>
          <a:lstStyle/>
          <a:p>
            <a:fld id="{9B60B094-CE20-4313-AF6B-3B54F977FCD2}" type="slidenum">
              <a:rPr lang="en-GB" smtClean="0"/>
              <a:pPr/>
              <a:t>2</a:t>
            </a:fld>
            <a:endParaRPr lang="en-GB"/>
          </a:p>
        </p:txBody>
      </p:sp>
      <p:sp>
        <p:nvSpPr>
          <p:cNvPr id="21" name="Rectangle 2"/>
          <p:cNvSpPr>
            <a:spLocks noGrp="1" noChangeArrowheads="1"/>
          </p:cNvSpPr>
          <p:nvPr>
            <p:ph type="title"/>
          </p:nvPr>
        </p:nvSpPr>
        <p:spPr>
          <a:xfrm>
            <a:off x="307975" y="304800"/>
            <a:ext cx="8545513" cy="658813"/>
          </a:xfrm>
        </p:spPr>
        <p:txBody>
          <a:bodyPr/>
          <a:lstStyle/>
          <a:p>
            <a:r>
              <a:rPr lang="en-GB" sz="3400"/>
              <a:t>What is </a:t>
            </a:r>
            <a:r>
              <a:rPr lang="en-GB" sz="3400" smtClean="0"/>
              <a:t>a Web Server?</a:t>
            </a:r>
            <a:endParaRPr lang="en-GB" sz="3400"/>
          </a:p>
        </p:txBody>
      </p:sp>
      <p:sp>
        <p:nvSpPr>
          <p:cNvPr id="4" name="Cloud 3"/>
          <p:cNvSpPr/>
          <p:nvPr/>
        </p:nvSpPr>
        <p:spPr bwMode="auto">
          <a:xfrm>
            <a:off x="4283075" y="3054350"/>
            <a:ext cx="1728788" cy="752476"/>
          </a:xfrm>
          <a:prstGeom prst="cloud">
            <a:avLst/>
          </a:prstGeom>
          <a:solidFill>
            <a:srgbClr val="FFFFCC"/>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Verdana" pitchFamily="34" charset="0"/>
              </a:rPr>
              <a:t>Internet</a:t>
            </a:r>
          </a:p>
        </p:txBody>
      </p:sp>
      <p:sp>
        <p:nvSpPr>
          <p:cNvPr id="5" name="Rectangle 4"/>
          <p:cNvSpPr/>
          <p:nvPr/>
        </p:nvSpPr>
        <p:spPr>
          <a:xfrm>
            <a:off x="1330325" y="1626117"/>
            <a:ext cx="1527469" cy="369332"/>
          </a:xfrm>
          <a:prstGeom prst="rect">
            <a:avLst/>
          </a:prstGeom>
        </p:spPr>
        <p:txBody>
          <a:bodyPr wrap="none">
            <a:spAutoFit/>
          </a:bodyPr>
          <a:lstStyle/>
          <a:p>
            <a:pPr lvl="0"/>
            <a:r>
              <a:rPr lang="en-GB">
                <a:solidFill>
                  <a:srgbClr val="000000"/>
                </a:solidFill>
              </a:rPr>
              <a:t>Web Server</a:t>
            </a:r>
          </a:p>
        </p:txBody>
      </p:sp>
    </p:spTree>
    <p:extLst>
      <p:ext uri="{BB962C8B-B14F-4D97-AF65-F5344CB8AC3E}">
        <p14:creationId xmlns:p14="http://schemas.microsoft.com/office/powerpoint/2010/main" val="195416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512"/>
                                        </p:tgtEl>
                                        <p:attrNameLst>
                                          <p:attrName>style.visibility</p:attrName>
                                        </p:attrNameLst>
                                      </p:cBhvr>
                                      <p:to>
                                        <p:strVal val="visible"/>
                                      </p:to>
                                    </p:set>
                                    <p:anim calcmode="lin" valueType="num">
                                      <p:cBhvr additive="base">
                                        <p:cTn id="7" dur="500" fill="hold"/>
                                        <p:tgtEl>
                                          <p:spTgt spid="149512"/>
                                        </p:tgtEl>
                                        <p:attrNameLst>
                                          <p:attrName>ppt_x</p:attrName>
                                        </p:attrNameLst>
                                      </p:cBhvr>
                                      <p:tavLst>
                                        <p:tav tm="0">
                                          <p:val>
                                            <p:strVal val="#ppt_x"/>
                                          </p:val>
                                        </p:tav>
                                        <p:tav tm="100000">
                                          <p:val>
                                            <p:strVal val="#ppt_x"/>
                                          </p:val>
                                        </p:tav>
                                      </p:tavLst>
                                    </p:anim>
                                    <p:anim calcmode="lin" valueType="num">
                                      <p:cBhvr additive="base">
                                        <p:cTn id="8" dur="500" fill="hold"/>
                                        <p:tgtEl>
                                          <p:spTgt spid="1495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9513"/>
                                        </p:tgtEl>
                                        <p:attrNameLst>
                                          <p:attrName>style.visibility</p:attrName>
                                        </p:attrNameLst>
                                      </p:cBhvr>
                                      <p:to>
                                        <p:strVal val="visible"/>
                                      </p:to>
                                    </p:set>
                                    <p:anim calcmode="lin" valueType="num">
                                      <p:cBhvr additive="base">
                                        <p:cTn id="11" dur="500" fill="hold"/>
                                        <p:tgtEl>
                                          <p:spTgt spid="149513"/>
                                        </p:tgtEl>
                                        <p:attrNameLst>
                                          <p:attrName>ppt_x</p:attrName>
                                        </p:attrNameLst>
                                      </p:cBhvr>
                                      <p:tavLst>
                                        <p:tav tm="0">
                                          <p:val>
                                            <p:strVal val="#ppt_x"/>
                                          </p:val>
                                        </p:tav>
                                        <p:tav tm="100000">
                                          <p:val>
                                            <p:strVal val="#ppt_x"/>
                                          </p:val>
                                        </p:tav>
                                      </p:tavLst>
                                    </p:anim>
                                    <p:anim calcmode="lin" valueType="num">
                                      <p:cBhvr additive="base">
                                        <p:cTn id="12" dur="500" fill="hold"/>
                                        <p:tgtEl>
                                          <p:spTgt spid="1495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9511"/>
                                        </p:tgtEl>
                                        <p:attrNameLst>
                                          <p:attrName>style.visibility</p:attrName>
                                        </p:attrNameLst>
                                      </p:cBhvr>
                                      <p:to>
                                        <p:strVal val="visible"/>
                                      </p:to>
                                    </p:set>
                                    <p:anim calcmode="lin" valueType="num">
                                      <p:cBhvr additive="base">
                                        <p:cTn id="17" dur="500" fill="hold"/>
                                        <p:tgtEl>
                                          <p:spTgt spid="149511"/>
                                        </p:tgtEl>
                                        <p:attrNameLst>
                                          <p:attrName>ppt_x</p:attrName>
                                        </p:attrNameLst>
                                      </p:cBhvr>
                                      <p:tavLst>
                                        <p:tav tm="0">
                                          <p:val>
                                            <p:strVal val="#ppt_x"/>
                                          </p:val>
                                        </p:tav>
                                        <p:tav tm="100000">
                                          <p:val>
                                            <p:strVal val="#ppt_x"/>
                                          </p:val>
                                        </p:tav>
                                      </p:tavLst>
                                    </p:anim>
                                    <p:anim calcmode="lin" valueType="num">
                                      <p:cBhvr additive="base">
                                        <p:cTn id="18" dur="500" fill="hold"/>
                                        <p:tgtEl>
                                          <p:spTgt spid="1495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9514"/>
                                        </p:tgtEl>
                                        <p:attrNameLst>
                                          <p:attrName>style.visibility</p:attrName>
                                        </p:attrNameLst>
                                      </p:cBhvr>
                                      <p:to>
                                        <p:strVal val="visible"/>
                                      </p:to>
                                    </p:set>
                                    <p:anim calcmode="lin" valueType="num">
                                      <p:cBhvr additive="base">
                                        <p:cTn id="21" dur="500" fill="hold"/>
                                        <p:tgtEl>
                                          <p:spTgt spid="149514"/>
                                        </p:tgtEl>
                                        <p:attrNameLst>
                                          <p:attrName>ppt_x</p:attrName>
                                        </p:attrNameLst>
                                      </p:cBhvr>
                                      <p:tavLst>
                                        <p:tav tm="0">
                                          <p:val>
                                            <p:strVal val="#ppt_x"/>
                                          </p:val>
                                        </p:tav>
                                        <p:tav tm="100000">
                                          <p:val>
                                            <p:strVal val="#ppt_x"/>
                                          </p:val>
                                        </p:tav>
                                      </p:tavLst>
                                    </p:anim>
                                    <p:anim calcmode="lin" valueType="num">
                                      <p:cBhvr additive="base">
                                        <p:cTn id="22" dur="500" fill="hold"/>
                                        <p:tgtEl>
                                          <p:spTgt spid="1495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9518"/>
                                        </p:tgtEl>
                                        <p:attrNameLst>
                                          <p:attrName>style.visibility</p:attrName>
                                        </p:attrNameLst>
                                      </p:cBhvr>
                                      <p:to>
                                        <p:strVal val="visible"/>
                                      </p:to>
                                    </p:set>
                                    <p:anim calcmode="lin" valueType="num">
                                      <p:cBhvr additive="base">
                                        <p:cTn id="27" dur="500" fill="hold"/>
                                        <p:tgtEl>
                                          <p:spTgt spid="149518"/>
                                        </p:tgtEl>
                                        <p:attrNameLst>
                                          <p:attrName>ppt_x</p:attrName>
                                        </p:attrNameLst>
                                      </p:cBhvr>
                                      <p:tavLst>
                                        <p:tav tm="0">
                                          <p:val>
                                            <p:strVal val="#ppt_x"/>
                                          </p:val>
                                        </p:tav>
                                        <p:tav tm="100000">
                                          <p:val>
                                            <p:strVal val="#ppt_x"/>
                                          </p:val>
                                        </p:tav>
                                      </p:tavLst>
                                    </p:anim>
                                    <p:anim calcmode="lin" valueType="num">
                                      <p:cBhvr additive="base">
                                        <p:cTn id="28" dur="500" fill="hold"/>
                                        <p:tgtEl>
                                          <p:spTgt spid="1495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9519"/>
                                        </p:tgtEl>
                                        <p:attrNameLst>
                                          <p:attrName>style.visibility</p:attrName>
                                        </p:attrNameLst>
                                      </p:cBhvr>
                                      <p:to>
                                        <p:strVal val="visible"/>
                                      </p:to>
                                    </p:set>
                                    <p:anim calcmode="lin" valueType="num">
                                      <p:cBhvr additive="base">
                                        <p:cTn id="31" dur="500" fill="hold"/>
                                        <p:tgtEl>
                                          <p:spTgt spid="149519"/>
                                        </p:tgtEl>
                                        <p:attrNameLst>
                                          <p:attrName>ppt_x</p:attrName>
                                        </p:attrNameLst>
                                      </p:cBhvr>
                                      <p:tavLst>
                                        <p:tav tm="0">
                                          <p:val>
                                            <p:strVal val="#ppt_x"/>
                                          </p:val>
                                        </p:tav>
                                        <p:tav tm="100000">
                                          <p:val>
                                            <p:strVal val="#ppt_x"/>
                                          </p:val>
                                        </p:tav>
                                      </p:tavLst>
                                    </p:anim>
                                    <p:anim calcmode="lin" valueType="num">
                                      <p:cBhvr additive="base">
                                        <p:cTn id="32" dur="500" fill="hold"/>
                                        <p:tgtEl>
                                          <p:spTgt spid="1495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9515"/>
                                        </p:tgtEl>
                                        <p:attrNameLst>
                                          <p:attrName>style.visibility</p:attrName>
                                        </p:attrNameLst>
                                      </p:cBhvr>
                                      <p:to>
                                        <p:strVal val="visible"/>
                                      </p:to>
                                    </p:set>
                                    <p:anim calcmode="lin" valueType="num">
                                      <p:cBhvr additive="base">
                                        <p:cTn id="37" dur="500" fill="hold"/>
                                        <p:tgtEl>
                                          <p:spTgt spid="149515"/>
                                        </p:tgtEl>
                                        <p:attrNameLst>
                                          <p:attrName>ppt_x</p:attrName>
                                        </p:attrNameLst>
                                      </p:cBhvr>
                                      <p:tavLst>
                                        <p:tav tm="0">
                                          <p:val>
                                            <p:strVal val="#ppt_x"/>
                                          </p:val>
                                        </p:tav>
                                        <p:tav tm="100000">
                                          <p:val>
                                            <p:strVal val="#ppt_x"/>
                                          </p:val>
                                        </p:tav>
                                      </p:tavLst>
                                    </p:anim>
                                    <p:anim calcmode="lin" valueType="num">
                                      <p:cBhvr additive="base">
                                        <p:cTn id="38" dur="500" fill="hold"/>
                                        <p:tgtEl>
                                          <p:spTgt spid="1495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9516"/>
                                        </p:tgtEl>
                                        <p:attrNameLst>
                                          <p:attrName>style.visibility</p:attrName>
                                        </p:attrNameLst>
                                      </p:cBhvr>
                                      <p:to>
                                        <p:strVal val="visible"/>
                                      </p:to>
                                    </p:set>
                                    <p:anim calcmode="lin" valueType="num">
                                      <p:cBhvr additive="base">
                                        <p:cTn id="43" dur="500" fill="hold"/>
                                        <p:tgtEl>
                                          <p:spTgt spid="149516"/>
                                        </p:tgtEl>
                                        <p:attrNameLst>
                                          <p:attrName>ppt_x</p:attrName>
                                        </p:attrNameLst>
                                      </p:cBhvr>
                                      <p:tavLst>
                                        <p:tav tm="0">
                                          <p:val>
                                            <p:strVal val="#ppt_x"/>
                                          </p:val>
                                        </p:tav>
                                        <p:tav tm="100000">
                                          <p:val>
                                            <p:strVal val="#ppt_x"/>
                                          </p:val>
                                        </p:tav>
                                      </p:tavLst>
                                    </p:anim>
                                    <p:anim calcmode="lin" valueType="num">
                                      <p:cBhvr additive="base">
                                        <p:cTn id="44" dur="500" fill="hold"/>
                                        <p:tgtEl>
                                          <p:spTgt spid="1495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9517"/>
                                        </p:tgtEl>
                                        <p:attrNameLst>
                                          <p:attrName>style.visibility</p:attrName>
                                        </p:attrNameLst>
                                      </p:cBhvr>
                                      <p:to>
                                        <p:strVal val="visible"/>
                                      </p:to>
                                    </p:set>
                                    <p:anim calcmode="lin" valueType="num">
                                      <p:cBhvr additive="base">
                                        <p:cTn id="47" dur="500" fill="hold"/>
                                        <p:tgtEl>
                                          <p:spTgt spid="149517"/>
                                        </p:tgtEl>
                                        <p:attrNameLst>
                                          <p:attrName>ppt_x</p:attrName>
                                        </p:attrNameLst>
                                      </p:cBhvr>
                                      <p:tavLst>
                                        <p:tav tm="0">
                                          <p:val>
                                            <p:strVal val="#ppt_x"/>
                                          </p:val>
                                        </p:tav>
                                        <p:tav tm="100000">
                                          <p:val>
                                            <p:strVal val="#ppt_x"/>
                                          </p:val>
                                        </p:tav>
                                      </p:tavLst>
                                    </p:anim>
                                    <p:anim calcmode="lin" valueType="num">
                                      <p:cBhvr additive="base">
                                        <p:cTn id="48" dur="500" fill="hold"/>
                                        <p:tgtEl>
                                          <p:spTgt spid="1495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p:bldP spid="149512" grpId="0"/>
      <p:bldP spid="149513" grpId="0" animBg="1"/>
      <p:bldP spid="149514" grpId="0" animBg="1"/>
      <p:bldP spid="149515" grpId="0"/>
      <p:bldP spid="149516" grpId="0" animBg="1"/>
      <p:bldP spid="149517" grpId="0" animBg="1"/>
      <p:bldP spid="149518" grpId="0" animBg="1"/>
      <p:bldP spid="1495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50D8B7B9-0346-40E7-AAA2-506F03AC787A}" type="slidenum">
              <a:rPr lang="en-GB"/>
              <a:pPr/>
              <a:t>20</a:t>
            </a:fld>
            <a:endParaRPr lang="en-GB"/>
          </a:p>
        </p:txBody>
      </p:sp>
      <p:sp>
        <p:nvSpPr>
          <p:cNvPr id="98306" name="Rectangle 2"/>
          <p:cNvSpPr>
            <a:spLocks noGrp="1" noChangeArrowheads="1"/>
          </p:cNvSpPr>
          <p:nvPr>
            <p:ph type="title"/>
          </p:nvPr>
        </p:nvSpPr>
        <p:spPr/>
        <p:txBody>
          <a:bodyPr/>
          <a:lstStyle/>
          <a:p>
            <a:r>
              <a:rPr lang="en-GB" sz="3400"/>
              <a:t>Which looks like this:</a:t>
            </a:r>
          </a:p>
        </p:txBody>
      </p:sp>
      <p:pic>
        <p:nvPicPr>
          <p:cNvPr id="98308" name="Picture 4" descr="badhtml"/>
          <p:cNvPicPr>
            <a:picLocks noGrp="1" noChangeAspect="1" noChangeArrowheads="1"/>
          </p:cNvPicPr>
          <p:nvPr>
            <p:ph idx="1"/>
          </p:nvPr>
        </p:nvPicPr>
        <p:blipFill>
          <a:blip r:embed="rId2" cstate="print"/>
          <a:srcRect/>
          <a:stretch>
            <a:fillRect/>
          </a:stretch>
        </p:blipFill>
        <p:spPr>
          <a:xfrm>
            <a:off x="1104900" y="1201738"/>
            <a:ext cx="6923088" cy="5208587"/>
          </a:xfrm>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C90E219A-3407-4F8C-8994-FAFC696CDCE1}" type="slidenum">
              <a:rPr lang="en-GB"/>
              <a:pPr/>
              <a:t>21</a:t>
            </a:fld>
            <a:endParaRPr lang="en-GB"/>
          </a:p>
        </p:txBody>
      </p:sp>
      <p:sp>
        <p:nvSpPr>
          <p:cNvPr id="83970" name="Rectangle 2"/>
          <p:cNvSpPr>
            <a:spLocks noGrp="1" noChangeArrowheads="1"/>
          </p:cNvSpPr>
          <p:nvPr>
            <p:ph type="title"/>
          </p:nvPr>
        </p:nvSpPr>
        <p:spPr/>
        <p:txBody>
          <a:bodyPr/>
          <a:lstStyle/>
          <a:p>
            <a:r>
              <a:rPr lang="en-GB" sz="3400"/>
              <a:t>Constructing a Webpage</a:t>
            </a:r>
          </a:p>
        </p:txBody>
      </p:sp>
      <p:sp>
        <p:nvSpPr>
          <p:cNvPr id="83971" name="Rectangle 3"/>
          <p:cNvSpPr>
            <a:spLocks noGrp="1" noChangeArrowheads="1"/>
          </p:cNvSpPr>
          <p:nvPr>
            <p:ph type="body" idx="1"/>
          </p:nvPr>
        </p:nvSpPr>
        <p:spPr/>
        <p:txBody>
          <a:bodyPr/>
          <a:lstStyle/>
          <a:p>
            <a:pPr>
              <a:lnSpc>
                <a:spcPct val="90000"/>
              </a:lnSpc>
            </a:pPr>
            <a:r>
              <a:rPr lang="en-GB"/>
              <a:t>The Structural Layer</a:t>
            </a:r>
          </a:p>
          <a:p>
            <a:pPr lvl="1">
              <a:lnSpc>
                <a:spcPct val="90000"/>
              </a:lnSpc>
            </a:pPr>
            <a:r>
              <a:rPr lang="en-GB"/>
              <a:t>What it is</a:t>
            </a:r>
          </a:p>
          <a:p>
            <a:pPr lvl="2">
              <a:lnSpc>
                <a:spcPct val="90000"/>
              </a:lnSpc>
            </a:pPr>
            <a:r>
              <a:rPr lang="en-GB"/>
              <a:t>XHTML</a:t>
            </a:r>
          </a:p>
          <a:p>
            <a:pPr>
              <a:lnSpc>
                <a:spcPct val="90000"/>
              </a:lnSpc>
            </a:pPr>
            <a:endParaRPr lang="en-GB"/>
          </a:p>
          <a:p>
            <a:pPr>
              <a:lnSpc>
                <a:spcPct val="90000"/>
              </a:lnSpc>
            </a:pPr>
            <a:r>
              <a:rPr lang="en-GB"/>
              <a:t>The Presentation Layer</a:t>
            </a:r>
          </a:p>
          <a:p>
            <a:pPr lvl="1">
              <a:lnSpc>
                <a:spcPct val="90000"/>
              </a:lnSpc>
            </a:pPr>
            <a:r>
              <a:rPr lang="en-GB"/>
              <a:t>What it looks like</a:t>
            </a:r>
          </a:p>
          <a:p>
            <a:pPr lvl="2">
              <a:lnSpc>
                <a:spcPct val="90000"/>
              </a:lnSpc>
            </a:pPr>
            <a:r>
              <a:rPr lang="en-GB"/>
              <a:t>Cascading Style Sheets (CSS)</a:t>
            </a:r>
          </a:p>
          <a:p>
            <a:pPr>
              <a:lnSpc>
                <a:spcPct val="90000"/>
              </a:lnSpc>
            </a:pPr>
            <a:endParaRPr lang="en-GB"/>
          </a:p>
          <a:p>
            <a:pPr>
              <a:lnSpc>
                <a:spcPct val="90000"/>
              </a:lnSpc>
            </a:pPr>
            <a:r>
              <a:rPr lang="en-GB"/>
              <a:t>The Behavioural Layer</a:t>
            </a:r>
          </a:p>
          <a:p>
            <a:pPr lvl="1">
              <a:lnSpc>
                <a:spcPct val="90000"/>
              </a:lnSpc>
            </a:pPr>
            <a:r>
              <a:rPr lang="en-GB"/>
              <a:t>What it does</a:t>
            </a:r>
          </a:p>
          <a:p>
            <a:pPr lvl="2">
              <a:lnSpc>
                <a:spcPct val="90000"/>
              </a:lnSpc>
            </a:pPr>
            <a:r>
              <a:rPr lang="en-GB"/>
              <a:t>JavaScript (or similar scripting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1">
                                            <p:txEl>
                                              <p:pRg st="4" end="4"/>
                                            </p:txEl>
                                          </p:spTgt>
                                        </p:tgtEl>
                                        <p:attrNameLst>
                                          <p:attrName>style.visibility</p:attrName>
                                        </p:attrNameLst>
                                      </p:cBhvr>
                                      <p:to>
                                        <p:strVal val="visible"/>
                                      </p:to>
                                    </p:set>
                                    <p:anim calcmode="lin" valueType="num">
                                      <p:cBhvr additive="base">
                                        <p:cTn id="13"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3971">
                                            <p:txEl>
                                              <p:pRg st="8" end="8"/>
                                            </p:txEl>
                                          </p:spTgt>
                                        </p:tgtEl>
                                        <p:attrNameLst>
                                          <p:attrName>style.visibility</p:attrName>
                                        </p:attrNameLst>
                                      </p:cBhvr>
                                      <p:to>
                                        <p:strVal val="visible"/>
                                      </p:to>
                                    </p:set>
                                    <p:anim calcmode="lin" valueType="num">
                                      <p:cBhvr additive="base">
                                        <p:cTn id="19" dur="500" fill="hold"/>
                                        <p:tgtEl>
                                          <p:spTgt spid="8397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3971">
                                            <p:txEl>
                                              <p:pRg st="1" end="1"/>
                                            </p:txEl>
                                          </p:spTgt>
                                        </p:tgtEl>
                                        <p:attrNameLst>
                                          <p:attrName>style.visibility</p:attrName>
                                        </p:attrNameLst>
                                      </p:cBhvr>
                                      <p:to>
                                        <p:strVal val="visible"/>
                                      </p:to>
                                    </p:set>
                                    <p:anim calcmode="lin" valueType="num">
                                      <p:cBhvr additive="base">
                                        <p:cTn id="25" dur="500" fill="hold"/>
                                        <p:tgtEl>
                                          <p:spTgt spid="83971">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3971">
                                            <p:txEl>
                                              <p:pRg st="2" end="2"/>
                                            </p:txEl>
                                          </p:spTgt>
                                        </p:tgtEl>
                                        <p:attrNameLst>
                                          <p:attrName>style.visibility</p:attrName>
                                        </p:attrNameLst>
                                      </p:cBhvr>
                                      <p:to>
                                        <p:strVal val="visible"/>
                                      </p:to>
                                    </p:set>
                                    <p:anim calcmode="lin" valueType="num">
                                      <p:cBhvr additive="base">
                                        <p:cTn id="31" dur="500" fill="hold"/>
                                        <p:tgtEl>
                                          <p:spTgt spid="8397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3971">
                                            <p:txEl>
                                              <p:pRg st="5" end="5"/>
                                            </p:txEl>
                                          </p:spTgt>
                                        </p:tgtEl>
                                        <p:attrNameLst>
                                          <p:attrName>style.visibility</p:attrName>
                                        </p:attrNameLst>
                                      </p:cBhvr>
                                      <p:to>
                                        <p:strVal val="visible"/>
                                      </p:to>
                                    </p:set>
                                    <p:anim calcmode="lin" valueType="num">
                                      <p:cBhvr additive="base">
                                        <p:cTn id="37" dur="500" fill="hold"/>
                                        <p:tgtEl>
                                          <p:spTgt spid="839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39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3971">
                                            <p:txEl>
                                              <p:pRg st="6" end="6"/>
                                            </p:txEl>
                                          </p:spTgt>
                                        </p:tgtEl>
                                        <p:attrNameLst>
                                          <p:attrName>style.visibility</p:attrName>
                                        </p:attrNameLst>
                                      </p:cBhvr>
                                      <p:to>
                                        <p:strVal val="visible"/>
                                      </p:to>
                                    </p:set>
                                    <p:anim calcmode="lin" valueType="num">
                                      <p:cBhvr additive="base">
                                        <p:cTn id="43" dur="500" fill="hold"/>
                                        <p:tgtEl>
                                          <p:spTgt spid="8397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39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3971">
                                            <p:txEl>
                                              <p:pRg st="9" end="9"/>
                                            </p:txEl>
                                          </p:spTgt>
                                        </p:tgtEl>
                                        <p:attrNameLst>
                                          <p:attrName>style.visibility</p:attrName>
                                        </p:attrNameLst>
                                      </p:cBhvr>
                                      <p:to>
                                        <p:strVal val="visible"/>
                                      </p:to>
                                    </p:set>
                                    <p:anim calcmode="lin" valueType="num">
                                      <p:cBhvr additive="base">
                                        <p:cTn id="49" dur="500" fill="hold"/>
                                        <p:tgtEl>
                                          <p:spTgt spid="8397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397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3971">
                                            <p:txEl>
                                              <p:pRg st="10" end="10"/>
                                            </p:txEl>
                                          </p:spTgt>
                                        </p:tgtEl>
                                        <p:attrNameLst>
                                          <p:attrName>style.visibility</p:attrName>
                                        </p:attrNameLst>
                                      </p:cBhvr>
                                      <p:to>
                                        <p:strVal val="visible"/>
                                      </p:to>
                                    </p:set>
                                    <p:anim calcmode="lin" valueType="num">
                                      <p:cBhvr additive="base">
                                        <p:cTn id="55" dur="500" fill="hold"/>
                                        <p:tgtEl>
                                          <p:spTgt spid="83971">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39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4"/>
          <p:cNvSpPr>
            <a:spLocks noGrp="1"/>
          </p:cNvSpPr>
          <p:nvPr>
            <p:ph type="ftr" sz="quarter" idx="11"/>
          </p:nvPr>
        </p:nvSpPr>
        <p:spPr/>
        <p:txBody>
          <a:bodyPr/>
          <a:lstStyle/>
          <a:p>
            <a:r>
              <a:rPr lang="en-GB" smtClean="0"/>
              <a:t>WD 01 - Markup Languages v6</a:t>
            </a:r>
            <a:endParaRPr lang="en-GB"/>
          </a:p>
        </p:txBody>
      </p:sp>
      <p:sp>
        <p:nvSpPr>
          <p:cNvPr id="44" name="Slide Number Placeholder 5"/>
          <p:cNvSpPr>
            <a:spLocks noGrp="1"/>
          </p:cNvSpPr>
          <p:nvPr>
            <p:ph type="sldNum" sz="quarter" idx="12"/>
          </p:nvPr>
        </p:nvSpPr>
        <p:spPr/>
        <p:txBody>
          <a:bodyPr/>
          <a:lstStyle/>
          <a:p>
            <a:fld id="{01B28ECD-513C-4F14-A8DE-8FEC25AFB305}" type="slidenum">
              <a:rPr lang="en-GB"/>
              <a:pPr/>
              <a:t>22</a:t>
            </a:fld>
            <a:endParaRPr lang="en-GB"/>
          </a:p>
        </p:txBody>
      </p:sp>
      <p:sp>
        <p:nvSpPr>
          <p:cNvPr id="101378" name="Rectangle 2"/>
          <p:cNvSpPr>
            <a:spLocks noGrp="1" noChangeArrowheads="1"/>
          </p:cNvSpPr>
          <p:nvPr>
            <p:ph type="title"/>
          </p:nvPr>
        </p:nvSpPr>
        <p:spPr/>
        <p:txBody>
          <a:bodyPr/>
          <a:lstStyle/>
          <a:p>
            <a:r>
              <a:rPr lang="en-GB" sz="3400"/>
              <a:t>Keep Them Separate</a:t>
            </a:r>
          </a:p>
        </p:txBody>
      </p:sp>
      <p:sp>
        <p:nvSpPr>
          <p:cNvPr id="101379" name="Rectangle 3"/>
          <p:cNvSpPr>
            <a:spLocks noGrp="1" noChangeArrowheads="1"/>
          </p:cNvSpPr>
          <p:nvPr>
            <p:ph type="body" idx="1"/>
          </p:nvPr>
        </p:nvSpPr>
        <p:spPr>
          <a:xfrm>
            <a:off x="288925" y="1195388"/>
            <a:ext cx="8410575" cy="1279525"/>
          </a:xfrm>
        </p:spPr>
        <p:txBody>
          <a:bodyPr/>
          <a:lstStyle/>
          <a:p>
            <a:pPr>
              <a:lnSpc>
                <a:spcPct val="90000"/>
              </a:lnSpc>
            </a:pPr>
            <a:r>
              <a:rPr lang="en-GB" sz="2600"/>
              <a:t>A well designed website will keep the three types of code in separate files – or even separate folders.</a:t>
            </a:r>
          </a:p>
        </p:txBody>
      </p:sp>
      <p:grpSp>
        <p:nvGrpSpPr>
          <p:cNvPr id="101395" name="Group 19"/>
          <p:cNvGrpSpPr>
            <a:grpSpLocks/>
          </p:cNvGrpSpPr>
          <p:nvPr/>
        </p:nvGrpSpPr>
        <p:grpSpPr bwMode="auto">
          <a:xfrm>
            <a:off x="704850" y="2787650"/>
            <a:ext cx="1676400" cy="2289175"/>
            <a:chOff x="461" y="1644"/>
            <a:chExt cx="1056" cy="1442"/>
          </a:xfrm>
        </p:grpSpPr>
        <p:sp>
          <p:nvSpPr>
            <p:cNvPr id="101380" name="Text Box 4"/>
            <p:cNvSpPr txBox="1">
              <a:spLocks noChangeArrowheads="1"/>
            </p:cNvSpPr>
            <p:nvPr/>
          </p:nvSpPr>
          <p:spPr bwMode="auto">
            <a:xfrm>
              <a:off x="665" y="1644"/>
              <a:ext cx="852" cy="1442"/>
            </a:xfrm>
            <a:prstGeom prst="rect">
              <a:avLst/>
            </a:prstGeom>
            <a:noFill/>
            <a:ln w="9525">
              <a:noFill/>
              <a:miter lim="800000"/>
              <a:headEnd/>
              <a:tailEnd/>
            </a:ln>
            <a:effectLst/>
          </p:spPr>
          <p:txBody>
            <a:bodyPr wrap="none">
              <a:spAutoFit/>
            </a:bodyPr>
            <a:lstStyle/>
            <a:p>
              <a:pPr algn="l"/>
              <a:r>
                <a:rPr lang="en-GB"/>
                <a:t>website01</a:t>
              </a:r>
            </a:p>
            <a:p>
              <a:pPr algn="l"/>
              <a:endParaRPr lang="en-GB"/>
            </a:p>
            <a:p>
              <a:pPr algn="l"/>
              <a:endParaRPr lang="en-GB"/>
            </a:p>
            <a:p>
              <a:pPr algn="l"/>
              <a:endParaRPr lang="en-GB"/>
            </a:p>
            <a:p>
              <a:pPr algn="l"/>
              <a:endParaRPr lang="en-GB"/>
            </a:p>
            <a:p>
              <a:pPr algn="l"/>
              <a:endParaRPr lang="en-GB"/>
            </a:p>
            <a:p>
              <a:pPr algn="l"/>
              <a:endParaRPr lang="en-GB"/>
            </a:p>
            <a:p>
              <a:pPr algn="l"/>
              <a:r>
                <a:rPr lang="en-GB"/>
                <a:t>website02</a:t>
              </a:r>
            </a:p>
          </p:txBody>
        </p:sp>
        <p:sp>
          <p:nvSpPr>
            <p:cNvPr id="101382" name="File"/>
            <p:cNvSpPr>
              <a:spLocks noEditPoints="1" noChangeArrowheads="1"/>
            </p:cNvSpPr>
            <p:nvPr/>
          </p:nvSpPr>
          <p:spPr bwMode="auto">
            <a:xfrm>
              <a:off x="465" y="1667"/>
              <a:ext cx="180" cy="1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p:spPr>
          <p:txBody>
            <a:bodyPr/>
            <a:lstStyle/>
            <a:p>
              <a:endParaRPr lang="en-GB"/>
            </a:p>
          </p:txBody>
        </p:sp>
        <p:sp>
          <p:nvSpPr>
            <p:cNvPr id="101383" name="File"/>
            <p:cNvSpPr>
              <a:spLocks noEditPoints="1" noChangeArrowheads="1"/>
            </p:cNvSpPr>
            <p:nvPr/>
          </p:nvSpPr>
          <p:spPr bwMode="auto">
            <a:xfrm>
              <a:off x="461" y="2905"/>
              <a:ext cx="180" cy="1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p:spPr>
          <p:txBody>
            <a:bodyPr/>
            <a:lstStyle/>
            <a:p>
              <a:endParaRPr lang="en-GB"/>
            </a:p>
          </p:txBody>
        </p:sp>
      </p:grpSp>
      <p:grpSp>
        <p:nvGrpSpPr>
          <p:cNvPr id="101396" name="Group 20"/>
          <p:cNvGrpSpPr>
            <a:grpSpLocks/>
          </p:cNvGrpSpPr>
          <p:nvPr/>
        </p:nvGrpSpPr>
        <p:grpSpPr bwMode="auto">
          <a:xfrm>
            <a:off x="3422650" y="2619375"/>
            <a:ext cx="1730375" cy="3436938"/>
            <a:chOff x="2156" y="1650"/>
            <a:chExt cx="1090" cy="2165"/>
          </a:xfrm>
        </p:grpSpPr>
        <p:sp>
          <p:nvSpPr>
            <p:cNvPr id="101381" name="Text Box 5"/>
            <p:cNvSpPr txBox="1">
              <a:spLocks noChangeArrowheads="1"/>
            </p:cNvSpPr>
            <p:nvPr/>
          </p:nvSpPr>
          <p:spPr bwMode="auto">
            <a:xfrm>
              <a:off x="2340" y="1650"/>
              <a:ext cx="906" cy="2134"/>
            </a:xfrm>
            <a:prstGeom prst="rect">
              <a:avLst/>
            </a:prstGeom>
            <a:noFill/>
            <a:ln w="9525">
              <a:noFill/>
              <a:miter lim="800000"/>
              <a:headEnd/>
              <a:tailEnd/>
            </a:ln>
            <a:effectLst/>
          </p:spPr>
          <p:txBody>
            <a:bodyPr wrap="none">
              <a:spAutoFit/>
            </a:bodyPr>
            <a:lstStyle/>
            <a:p>
              <a:pPr algn="l"/>
              <a:r>
                <a:rPr lang="en-GB"/>
                <a:t>images</a:t>
              </a:r>
            </a:p>
            <a:p>
              <a:pPr algn="l"/>
              <a:r>
                <a:rPr lang="en-GB"/>
                <a:t>css</a:t>
              </a:r>
            </a:p>
            <a:p>
              <a:pPr algn="l"/>
              <a:r>
                <a:rPr lang="en-GB"/>
                <a:t>scripts</a:t>
              </a:r>
            </a:p>
            <a:p>
              <a:pPr algn="l"/>
              <a:r>
                <a:rPr lang="en-GB"/>
                <a:t>index.htm</a:t>
              </a:r>
            </a:p>
            <a:p>
              <a:pPr algn="l"/>
              <a:r>
                <a:rPr lang="en-GB"/>
                <a:t>page1.htm</a:t>
              </a:r>
            </a:p>
            <a:p>
              <a:pPr algn="l"/>
              <a:r>
                <a:rPr lang="en-GB"/>
                <a:t>page2.htm</a:t>
              </a:r>
            </a:p>
            <a:p>
              <a:pPr algn="l"/>
              <a:endParaRPr lang="en-GB"/>
            </a:p>
            <a:p>
              <a:pPr algn="l"/>
              <a:r>
                <a:rPr lang="en-GB"/>
                <a:t>images</a:t>
              </a:r>
            </a:p>
            <a:p>
              <a:pPr algn="l"/>
              <a:r>
                <a:rPr lang="en-GB"/>
                <a:t>css</a:t>
              </a:r>
            </a:p>
            <a:p>
              <a:pPr algn="l"/>
              <a:r>
                <a:rPr lang="en-GB"/>
                <a:t>scripts</a:t>
              </a:r>
            </a:p>
            <a:p>
              <a:pPr algn="l"/>
              <a:r>
                <a:rPr lang="en-GB"/>
                <a:t>pageA.htm</a:t>
              </a:r>
            </a:p>
            <a:p>
              <a:pPr algn="l"/>
              <a:r>
                <a:rPr lang="en-GB"/>
                <a:t>pageB.htm</a:t>
              </a:r>
            </a:p>
          </p:txBody>
        </p:sp>
        <p:sp>
          <p:nvSpPr>
            <p:cNvPr id="101384" name="File"/>
            <p:cNvSpPr>
              <a:spLocks noEditPoints="1" noChangeArrowheads="1"/>
            </p:cNvSpPr>
            <p:nvPr/>
          </p:nvSpPr>
          <p:spPr bwMode="auto">
            <a:xfrm>
              <a:off x="2156" y="1697"/>
              <a:ext cx="180" cy="1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p:spPr>
          <p:txBody>
            <a:bodyPr/>
            <a:lstStyle/>
            <a:p>
              <a:endParaRPr lang="en-GB"/>
            </a:p>
          </p:txBody>
        </p:sp>
        <p:sp>
          <p:nvSpPr>
            <p:cNvPr id="101385" name="File"/>
            <p:cNvSpPr>
              <a:spLocks noEditPoints="1" noChangeArrowheads="1"/>
            </p:cNvSpPr>
            <p:nvPr/>
          </p:nvSpPr>
          <p:spPr bwMode="auto">
            <a:xfrm>
              <a:off x="2156" y="1869"/>
              <a:ext cx="180" cy="1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p:spPr>
          <p:txBody>
            <a:bodyPr/>
            <a:lstStyle/>
            <a:p>
              <a:endParaRPr lang="en-GB"/>
            </a:p>
          </p:txBody>
        </p:sp>
        <p:sp>
          <p:nvSpPr>
            <p:cNvPr id="101386" name="File"/>
            <p:cNvSpPr>
              <a:spLocks noEditPoints="1" noChangeArrowheads="1"/>
            </p:cNvSpPr>
            <p:nvPr/>
          </p:nvSpPr>
          <p:spPr bwMode="auto">
            <a:xfrm>
              <a:off x="2156" y="2033"/>
              <a:ext cx="180" cy="1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p:spPr>
          <p:txBody>
            <a:bodyPr/>
            <a:lstStyle/>
            <a:p>
              <a:endParaRPr lang="en-GB"/>
            </a:p>
          </p:txBody>
        </p:sp>
        <p:sp>
          <p:nvSpPr>
            <p:cNvPr id="101387" name="File"/>
            <p:cNvSpPr>
              <a:spLocks noEditPoints="1" noChangeArrowheads="1"/>
            </p:cNvSpPr>
            <p:nvPr/>
          </p:nvSpPr>
          <p:spPr bwMode="auto">
            <a:xfrm>
              <a:off x="2156" y="2907"/>
              <a:ext cx="180" cy="1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p:spPr>
          <p:txBody>
            <a:bodyPr/>
            <a:lstStyle/>
            <a:p>
              <a:endParaRPr lang="en-GB"/>
            </a:p>
          </p:txBody>
        </p:sp>
        <p:sp>
          <p:nvSpPr>
            <p:cNvPr id="101388" name="File"/>
            <p:cNvSpPr>
              <a:spLocks noEditPoints="1" noChangeArrowheads="1"/>
            </p:cNvSpPr>
            <p:nvPr/>
          </p:nvSpPr>
          <p:spPr bwMode="auto">
            <a:xfrm>
              <a:off x="2157" y="3079"/>
              <a:ext cx="180" cy="1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p:spPr>
          <p:txBody>
            <a:bodyPr/>
            <a:lstStyle/>
            <a:p>
              <a:endParaRPr lang="en-GB"/>
            </a:p>
          </p:txBody>
        </p:sp>
        <p:sp>
          <p:nvSpPr>
            <p:cNvPr id="101389" name="File"/>
            <p:cNvSpPr>
              <a:spLocks noEditPoints="1" noChangeArrowheads="1"/>
            </p:cNvSpPr>
            <p:nvPr/>
          </p:nvSpPr>
          <p:spPr bwMode="auto">
            <a:xfrm>
              <a:off x="2157" y="3243"/>
              <a:ext cx="180" cy="1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p:spPr>
          <p:txBody>
            <a:bodyPr/>
            <a:lstStyle/>
            <a:p>
              <a:endParaRPr lang="en-GB"/>
            </a:p>
          </p:txBody>
        </p:sp>
        <p:sp>
          <p:nvSpPr>
            <p:cNvPr id="101390" name="Homepage"/>
            <p:cNvSpPr>
              <a:spLocks noEditPoints="1" noChangeArrowheads="1"/>
            </p:cNvSpPr>
            <p:nvPr/>
          </p:nvSpPr>
          <p:spPr bwMode="auto">
            <a:xfrm>
              <a:off x="2172" y="2194"/>
              <a:ext cx="148" cy="17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p:spPr>
          <p:txBody>
            <a:bodyPr/>
            <a:lstStyle/>
            <a:p>
              <a:endParaRPr lang="en-GB"/>
            </a:p>
          </p:txBody>
        </p:sp>
        <p:sp>
          <p:nvSpPr>
            <p:cNvPr id="101391" name="Homepage"/>
            <p:cNvSpPr>
              <a:spLocks noEditPoints="1" noChangeArrowheads="1"/>
            </p:cNvSpPr>
            <p:nvPr/>
          </p:nvSpPr>
          <p:spPr bwMode="auto">
            <a:xfrm>
              <a:off x="2173" y="2401"/>
              <a:ext cx="148" cy="17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p:spPr>
          <p:txBody>
            <a:bodyPr/>
            <a:lstStyle/>
            <a:p>
              <a:endParaRPr lang="en-GB"/>
            </a:p>
          </p:txBody>
        </p:sp>
        <p:sp>
          <p:nvSpPr>
            <p:cNvPr id="101392" name="Homepage"/>
            <p:cNvSpPr>
              <a:spLocks noEditPoints="1" noChangeArrowheads="1"/>
            </p:cNvSpPr>
            <p:nvPr/>
          </p:nvSpPr>
          <p:spPr bwMode="auto">
            <a:xfrm>
              <a:off x="2173" y="2607"/>
              <a:ext cx="148" cy="17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p:spPr>
          <p:txBody>
            <a:bodyPr/>
            <a:lstStyle/>
            <a:p>
              <a:endParaRPr lang="en-GB"/>
            </a:p>
          </p:txBody>
        </p:sp>
        <p:sp>
          <p:nvSpPr>
            <p:cNvPr id="101393" name="Homepage"/>
            <p:cNvSpPr>
              <a:spLocks noEditPoints="1" noChangeArrowheads="1"/>
            </p:cNvSpPr>
            <p:nvPr/>
          </p:nvSpPr>
          <p:spPr bwMode="auto">
            <a:xfrm>
              <a:off x="2173" y="3424"/>
              <a:ext cx="148" cy="17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p:spPr>
          <p:txBody>
            <a:bodyPr/>
            <a:lstStyle/>
            <a:p>
              <a:endParaRPr lang="en-GB"/>
            </a:p>
          </p:txBody>
        </p:sp>
        <p:sp>
          <p:nvSpPr>
            <p:cNvPr id="101394" name="Homepage"/>
            <p:cNvSpPr>
              <a:spLocks noEditPoints="1" noChangeArrowheads="1"/>
            </p:cNvSpPr>
            <p:nvPr/>
          </p:nvSpPr>
          <p:spPr bwMode="auto">
            <a:xfrm>
              <a:off x="2173" y="3637"/>
              <a:ext cx="148" cy="17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p:spPr>
          <p:txBody>
            <a:bodyPr/>
            <a:lstStyle/>
            <a:p>
              <a:endParaRPr lang="en-GB"/>
            </a:p>
          </p:txBody>
        </p:sp>
      </p:grpSp>
      <p:sp>
        <p:nvSpPr>
          <p:cNvPr id="101404" name="AutoShape 28"/>
          <p:cNvSpPr>
            <a:spLocks/>
          </p:cNvSpPr>
          <p:nvPr/>
        </p:nvSpPr>
        <p:spPr bwMode="auto">
          <a:xfrm>
            <a:off x="2978150" y="2714625"/>
            <a:ext cx="298450" cy="1689100"/>
          </a:xfrm>
          <a:prstGeom prst="leftBrace">
            <a:avLst>
              <a:gd name="adj1" fmla="val 47163"/>
              <a:gd name="adj2" fmla="val 16667"/>
            </a:avLst>
          </a:prstGeom>
          <a:noFill/>
          <a:ln w="9525">
            <a:solidFill>
              <a:srgbClr val="000000"/>
            </a:solidFill>
            <a:round/>
            <a:headEnd/>
            <a:tailEnd/>
          </a:ln>
          <a:effectLst/>
        </p:spPr>
        <p:txBody>
          <a:bodyPr wrap="none" anchor="ctr"/>
          <a:lstStyle/>
          <a:p>
            <a:endParaRPr lang="en-US"/>
          </a:p>
        </p:txBody>
      </p:sp>
      <p:sp>
        <p:nvSpPr>
          <p:cNvPr id="101405" name="AutoShape 29"/>
          <p:cNvSpPr>
            <a:spLocks/>
          </p:cNvSpPr>
          <p:nvPr/>
        </p:nvSpPr>
        <p:spPr bwMode="auto">
          <a:xfrm>
            <a:off x="2976563" y="4646613"/>
            <a:ext cx="298450" cy="1381125"/>
          </a:xfrm>
          <a:prstGeom prst="leftBrace">
            <a:avLst>
              <a:gd name="adj1" fmla="val 38564"/>
              <a:gd name="adj2" fmla="val 16667"/>
            </a:avLst>
          </a:prstGeom>
          <a:noFill/>
          <a:ln w="9525">
            <a:solidFill>
              <a:srgbClr val="000000"/>
            </a:solidFill>
            <a:round/>
            <a:headEnd/>
            <a:tailEnd/>
          </a:ln>
          <a:effectLst/>
        </p:spPr>
        <p:txBody>
          <a:bodyPr wrap="none" anchor="ctr"/>
          <a:lstStyle/>
          <a:p>
            <a:endParaRPr lang="en-US"/>
          </a:p>
        </p:txBody>
      </p:sp>
      <p:grpSp>
        <p:nvGrpSpPr>
          <p:cNvPr id="101424" name="Group 48"/>
          <p:cNvGrpSpPr>
            <a:grpSpLocks/>
          </p:cNvGrpSpPr>
          <p:nvPr/>
        </p:nvGrpSpPr>
        <p:grpSpPr bwMode="auto">
          <a:xfrm>
            <a:off x="6219825" y="2400300"/>
            <a:ext cx="2471738" cy="2044700"/>
            <a:chOff x="3918" y="1689"/>
            <a:chExt cx="1557" cy="1288"/>
          </a:xfrm>
        </p:grpSpPr>
        <p:grpSp>
          <p:nvGrpSpPr>
            <p:cNvPr id="101403" name="Group 27"/>
            <p:cNvGrpSpPr>
              <a:grpSpLocks/>
            </p:cNvGrpSpPr>
            <p:nvPr/>
          </p:nvGrpSpPr>
          <p:grpSpPr bwMode="auto">
            <a:xfrm>
              <a:off x="4115" y="1689"/>
              <a:ext cx="1360" cy="1287"/>
              <a:chOff x="4115" y="1689"/>
              <a:chExt cx="1360" cy="1287"/>
            </a:xfrm>
          </p:grpSpPr>
          <p:sp>
            <p:nvSpPr>
              <p:cNvPr id="101397" name="Text Box 21"/>
              <p:cNvSpPr txBox="1">
                <a:spLocks noChangeArrowheads="1"/>
              </p:cNvSpPr>
              <p:nvPr/>
            </p:nvSpPr>
            <p:spPr bwMode="auto">
              <a:xfrm>
                <a:off x="4252" y="1689"/>
                <a:ext cx="1223" cy="1269"/>
              </a:xfrm>
              <a:prstGeom prst="rect">
                <a:avLst/>
              </a:prstGeom>
              <a:noFill/>
              <a:ln w="9525" algn="ctr">
                <a:noFill/>
                <a:miter lim="800000"/>
                <a:headEnd/>
                <a:tailEnd/>
              </a:ln>
              <a:effectLst/>
            </p:spPr>
            <p:txBody>
              <a:bodyPr wrap="none">
                <a:spAutoFit/>
              </a:bodyPr>
              <a:lstStyle/>
              <a:p>
                <a:pPr algn="l"/>
                <a:r>
                  <a:rPr lang="en-GB"/>
                  <a:t>graphic1.jpg</a:t>
                </a:r>
              </a:p>
              <a:p>
                <a:pPr algn="l"/>
                <a:r>
                  <a:rPr lang="en-GB"/>
                  <a:t>graphic2.gif</a:t>
                </a:r>
              </a:p>
              <a:p>
                <a:pPr algn="l"/>
                <a:endParaRPr lang="en-GB"/>
              </a:p>
              <a:p>
                <a:pPr algn="l"/>
                <a:r>
                  <a:rPr lang="en-GB"/>
                  <a:t>stylesheet1.css</a:t>
                </a:r>
              </a:p>
              <a:p>
                <a:pPr algn="l"/>
                <a:r>
                  <a:rPr lang="en-GB"/>
                  <a:t>styleform.css</a:t>
                </a:r>
              </a:p>
              <a:p>
                <a:pPr algn="l"/>
                <a:endParaRPr lang="en-GB"/>
              </a:p>
              <a:p>
                <a:pPr algn="l"/>
                <a:r>
                  <a:rPr lang="en-GB"/>
                  <a:t>functions.js</a:t>
                </a:r>
              </a:p>
            </p:txBody>
          </p:sp>
          <p:sp>
            <p:nvSpPr>
              <p:cNvPr id="101398" name="Infopage"/>
              <p:cNvSpPr>
                <a:spLocks noEditPoints="1" noChangeArrowheads="1"/>
              </p:cNvSpPr>
              <p:nvPr/>
            </p:nvSpPr>
            <p:spPr bwMode="auto">
              <a:xfrm>
                <a:off x="4115" y="1738"/>
                <a:ext cx="150" cy="18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rgbClr val="D8EBB3"/>
              </a:solidFill>
              <a:ln w="9525">
                <a:solidFill>
                  <a:srgbClr val="000000"/>
                </a:solidFill>
                <a:miter lim="800000"/>
                <a:headEnd/>
                <a:tailEnd/>
              </a:ln>
              <a:effectLst/>
            </p:spPr>
            <p:txBody>
              <a:bodyPr/>
              <a:lstStyle/>
              <a:p>
                <a:endParaRPr lang="en-GB"/>
              </a:p>
            </p:txBody>
          </p:sp>
          <p:sp>
            <p:nvSpPr>
              <p:cNvPr id="101399" name="Infopage"/>
              <p:cNvSpPr>
                <a:spLocks noEditPoints="1" noChangeArrowheads="1"/>
              </p:cNvSpPr>
              <p:nvPr/>
            </p:nvSpPr>
            <p:spPr bwMode="auto">
              <a:xfrm>
                <a:off x="4115" y="1956"/>
                <a:ext cx="150" cy="18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rgbClr val="D8EBB3"/>
              </a:solidFill>
              <a:ln w="9525">
                <a:solidFill>
                  <a:srgbClr val="000000"/>
                </a:solidFill>
                <a:miter lim="800000"/>
                <a:headEnd/>
                <a:tailEnd/>
              </a:ln>
              <a:effectLst/>
            </p:spPr>
            <p:txBody>
              <a:bodyPr/>
              <a:lstStyle/>
              <a:p>
                <a:endParaRPr lang="en-GB"/>
              </a:p>
            </p:txBody>
          </p:sp>
          <p:sp>
            <p:nvSpPr>
              <p:cNvPr id="101400" name="Infopage"/>
              <p:cNvSpPr>
                <a:spLocks noEditPoints="1" noChangeArrowheads="1"/>
              </p:cNvSpPr>
              <p:nvPr/>
            </p:nvSpPr>
            <p:spPr bwMode="auto">
              <a:xfrm>
                <a:off x="4115" y="2245"/>
                <a:ext cx="150" cy="18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rgbClr val="D8EBB3"/>
              </a:solidFill>
              <a:ln w="9525">
                <a:solidFill>
                  <a:srgbClr val="000000"/>
                </a:solidFill>
                <a:miter lim="800000"/>
                <a:headEnd/>
                <a:tailEnd/>
              </a:ln>
              <a:effectLst/>
            </p:spPr>
            <p:txBody>
              <a:bodyPr/>
              <a:lstStyle/>
              <a:p>
                <a:endParaRPr lang="en-GB"/>
              </a:p>
            </p:txBody>
          </p:sp>
          <p:sp>
            <p:nvSpPr>
              <p:cNvPr id="101401" name="Infopage"/>
              <p:cNvSpPr>
                <a:spLocks noEditPoints="1" noChangeArrowheads="1"/>
              </p:cNvSpPr>
              <p:nvPr/>
            </p:nvSpPr>
            <p:spPr bwMode="auto">
              <a:xfrm>
                <a:off x="4116" y="2457"/>
                <a:ext cx="150" cy="18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rgbClr val="D8EBB3"/>
              </a:solidFill>
              <a:ln w="9525">
                <a:solidFill>
                  <a:srgbClr val="000000"/>
                </a:solidFill>
                <a:miter lim="800000"/>
                <a:headEnd/>
                <a:tailEnd/>
              </a:ln>
              <a:effectLst/>
            </p:spPr>
            <p:txBody>
              <a:bodyPr/>
              <a:lstStyle/>
              <a:p>
                <a:endParaRPr lang="en-GB"/>
              </a:p>
            </p:txBody>
          </p:sp>
          <p:sp>
            <p:nvSpPr>
              <p:cNvPr id="101402" name="Infopage"/>
              <p:cNvSpPr>
                <a:spLocks noEditPoints="1" noChangeArrowheads="1"/>
              </p:cNvSpPr>
              <p:nvPr/>
            </p:nvSpPr>
            <p:spPr bwMode="auto">
              <a:xfrm>
                <a:off x="4115" y="2793"/>
                <a:ext cx="150" cy="18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99 w 21600"/>
                  <a:gd name="T17" fmla="*/ 12174 h 21600"/>
                  <a:gd name="T18" fmla="*/ 20813 w 21600"/>
                  <a:gd name="T19" fmla="*/ 1714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8333" y="4025"/>
                    </a:moveTo>
                    <a:lnTo>
                      <a:pt x="12500" y="4025"/>
                    </a:lnTo>
                    <a:lnTo>
                      <a:pt x="12500" y="11094"/>
                    </a:lnTo>
                    <a:lnTo>
                      <a:pt x="13903" y="11094"/>
                    </a:lnTo>
                    <a:lnTo>
                      <a:pt x="13903" y="11618"/>
                    </a:lnTo>
                    <a:lnTo>
                      <a:pt x="7908" y="11618"/>
                    </a:lnTo>
                    <a:lnTo>
                      <a:pt x="7908" y="11078"/>
                    </a:lnTo>
                    <a:lnTo>
                      <a:pt x="9418" y="11078"/>
                    </a:lnTo>
                    <a:lnTo>
                      <a:pt x="9418" y="4549"/>
                    </a:lnTo>
                    <a:lnTo>
                      <a:pt x="8333" y="4549"/>
                    </a:lnTo>
                    <a:lnTo>
                      <a:pt x="8333" y="4025"/>
                    </a:lnTo>
                    <a:close/>
                  </a:path>
                  <a:path w="21600" h="21600" extrusionOk="0">
                    <a:moveTo>
                      <a:pt x="9120" y="2127"/>
                    </a:moveTo>
                    <a:lnTo>
                      <a:pt x="9120" y="1783"/>
                    </a:lnTo>
                    <a:lnTo>
                      <a:pt x="9269" y="1538"/>
                    </a:lnTo>
                    <a:lnTo>
                      <a:pt x="9588" y="1194"/>
                    </a:lnTo>
                    <a:lnTo>
                      <a:pt x="10013" y="998"/>
                    </a:lnTo>
                    <a:lnTo>
                      <a:pt x="10396" y="850"/>
                    </a:lnTo>
                    <a:lnTo>
                      <a:pt x="10906" y="801"/>
                    </a:lnTo>
                    <a:lnTo>
                      <a:pt x="11480" y="900"/>
                    </a:lnTo>
                    <a:lnTo>
                      <a:pt x="11926" y="1047"/>
                    </a:lnTo>
                    <a:lnTo>
                      <a:pt x="12266" y="1292"/>
                    </a:lnTo>
                    <a:lnTo>
                      <a:pt x="12500" y="1587"/>
                    </a:lnTo>
                    <a:lnTo>
                      <a:pt x="12649" y="1832"/>
                    </a:lnTo>
                    <a:lnTo>
                      <a:pt x="12692" y="2143"/>
                    </a:lnTo>
                    <a:lnTo>
                      <a:pt x="12649" y="2421"/>
                    </a:lnTo>
                    <a:lnTo>
                      <a:pt x="12500" y="2781"/>
                    </a:lnTo>
                    <a:lnTo>
                      <a:pt x="12330" y="3060"/>
                    </a:lnTo>
                    <a:lnTo>
                      <a:pt x="11884" y="3305"/>
                    </a:lnTo>
                    <a:lnTo>
                      <a:pt x="11501" y="3452"/>
                    </a:lnTo>
                    <a:lnTo>
                      <a:pt x="10863" y="3550"/>
                    </a:lnTo>
                    <a:lnTo>
                      <a:pt x="10396" y="3518"/>
                    </a:lnTo>
                    <a:lnTo>
                      <a:pt x="9949" y="3321"/>
                    </a:lnTo>
                    <a:lnTo>
                      <a:pt x="9524" y="3125"/>
                    </a:lnTo>
                    <a:lnTo>
                      <a:pt x="9311" y="2765"/>
                    </a:lnTo>
                    <a:lnTo>
                      <a:pt x="9184" y="2438"/>
                    </a:lnTo>
                    <a:lnTo>
                      <a:pt x="9120" y="2127"/>
                    </a:lnTo>
                    <a:close/>
                  </a:path>
                </a:pathLst>
              </a:custGeom>
              <a:solidFill>
                <a:srgbClr val="D8EBB3"/>
              </a:solidFill>
              <a:ln w="9525">
                <a:solidFill>
                  <a:srgbClr val="000000"/>
                </a:solidFill>
                <a:miter lim="800000"/>
                <a:headEnd/>
                <a:tailEnd/>
              </a:ln>
              <a:effectLst/>
            </p:spPr>
            <p:txBody>
              <a:bodyPr/>
              <a:lstStyle/>
              <a:p>
                <a:endParaRPr lang="en-GB"/>
              </a:p>
            </p:txBody>
          </p:sp>
        </p:grpSp>
        <p:sp>
          <p:nvSpPr>
            <p:cNvPr id="101406" name="AutoShape 30"/>
            <p:cNvSpPr>
              <a:spLocks/>
            </p:cNvSpPr>
            <p:nvPr/>
          </p:nvSpPr>
          <p:spPr bwMode="auto">
            <a:xfrm>
              <a:off x="3920" y="1751"/>
              <a:ext cx="100" cy="400"/>
            </a:xfrm>
            <a:prstGeom prst="leftBrace">
              <a:avLst>
                <a:gd name="adj1" fmla="val 33333"/>
                <a:gd name="adj2" fmla="val 50000"/>
              </a:avLst>
            </a:prstGeom>
            <a:noFill/>
            <a:ln w="9525">
              <a:solidFill>
                <a:srgbClr val="000000"/>
              </a:solidFill>
              <a:round/>
              <a:headEnd/>
              <a:tailEnd/>
            </a:ln>
            <a:effectLst/>
          </p:spPr>
          <p:txBody>
            <a:bodyPr wrap="none" anchor="ctr"/>
            <a:lstStyle/>
            <a:p>
              <a:endParaRPr lang="en-US">
                <a:effectLst>
                  <a:outerShdw blurRad="38100" dist="38100" dir="2700000" algn="tl">
                    <a:srgbClr val="C0C0C0"/>
                  </a:outerShdw>
                </a:effectLst>
              </a:endParaRPr>
            </a:p>
          </p:txBody>
        </p:sp>
        <p:sp>
          <p:nvSpPr>
            <p:cNvPr id="101407" name="AutoShape 31"/>
            <p:cNvSpPr>
              <a:spLocks/>
            </p:cNvSpPr>
            <p:nvPr/>
          </p:nvSpPr>
          <p:spPr bwMode="auto">
            <a:xfrm>
              <a:off x="3920" y="2239"/>
              <a:ext cx="100" cy="400"/>
            </a:xfrm>
            <a:prstGeom prst="leftBrace">
              <a:avLst>
                <a:gd name="adj1" fmla="val 33333"/>
                <a:gd name="adj2" fmla="val 50000"/>
              </a:avLst>
            </a:prstGeom>
            <a:noFill/>
            <a:ln w="9525">
              <a:solidFill>
                <a:srgbClr val="000000"/>
              </a:solidFill>
              <a:round/>
              <a:headEnd/>
              <a:tailEnd/>
            </a:ln>
            <a:effectLst/>
          </p:spPr>
          <p:txBody>
            <a:bodyPr wrap="none" anchor="ctr"/>
            <a:lstStyle/>
            <a:p>
              <a:endParaRPr lang="en-US">
                <a:effectLst>
                  <a:outerShdw blurRad="38100" dist="38100" dir="2700000" algn="tl">
                    <a:srgbClr val="C0C0C0"/>
                  </a:outerShdw>
                </a:effectLst>
              </a:endParaRPr>
            </a:p>
          </p:txBody>
        </p:sp>
        <p:sp>
          <p:nvSpPr>
            <p:cNvPr id="101408" name="AutoShape 32"/>
            <p:cNvSpPr>
              <a:spLocks/>
            </p:cNvSpPr>
            <p:nvPr/>
          </p:nvSpPr>
          <p:spPr bwMode="auto">
            <a:xfrm>
              <a:off x="3918" y="2776"/>
              <a:ext cx="106" cy="201"/>
            </a:xfrm>
            <a:prstGeom prst="leftBrace">
              <a:avLst>
                <a:gd name="adj1" fmla="val 15802"/>
                <a:gd name="adj2" fmla="val 50000"/>
              </a:avLst>
            </a:prstGeom>
            <a:noFill/>
            <a:ln w="9525">
              <a:solidFill>
                <a:srgbClr val="000000"/>
              </a:solidFill>
              <a:round/>
              <a:headEnd/>
              <a:tailEnd/>
            </a:ln>
            <a:effectLst/>
          </p:spPr>
          <p:txBody>
            <a:bodyPr wrap="none" anchor="ctr"/>
            <a:lstStyle/>
            <a:p>
              <a:endParaRPr lang="en-US">
                <a:effectLst>
                  <a:outerShdw blurRad="38100" dist="38100" dir="2700000" algn="tl">
                    <a:srgbClr val="C0C0C0"/>
                  </a:outerShdw>
                </a:effectLst>
              </a:endParaRPr>
            </a:p>
          </p:txBody>
        </p:sp>
      </p:grpSp>
      <p:sp>
        <p:nvSpPr>
          <p:cNvPr id="101418" name="Line 42"/>
          <p:cNvSpPr>
            <a:spLocks noChangeShapeType="1"/>
          </p:cNvSpPr>
          <p:nvPr/>
        </p:nvSpPr>
        <p:spPr bwMode="auto">
          <a:xfrm>
            <a:off x="5286375" y="3371850"/>
            <a:ext cx="4763" cy="919163"/>
          </a:xfrm>
          <a:prstGeom prst="line">
            <a:avLst/>
          </a:prstGeom>
          <a:noFill/>
          <a:ln w="9525">
            <a:solidFill>
              <a:srgbClr val="000000"/>
            </a:solidFill>
            <a:round/>
            <a:headEnd/>
            <a:tailEnd/>
          </a:ln>
          <a:effectLst/>
        </p:spPr>
        <p:txBody>
          <a:bodyPr/>
          <a:lstStyle/>
          <a:p>
            <a:endParaRPr lang="en-GB"/>
          </a:p>
        </p:txBody>
      </p:sp>
      <p:sp>
        <p:nvSpPr>
          <p:cNvPr id="101419" name="Line 43"/>
          <p:cNvSpPr>
            <a:spLocks noChangeShapeType="1"/>
          </p:cNvSpPr>
          <p:nvPr/>
        </p:nvSpPr>
        <p:spPr bwMode="auto">
          <a:xfrm>
            <a:off x="5507038" y="3067050"/>
            <a:ext cx="0" cy="519113"/>
          </a:xfrm>
          <a:prstGeom prst="line">
            <a:avLst/>
          </a:prstGeom>
          <a:noFill/>
          <a:ln w="9525">
            <a:solidFill>
              <a:srgbClr val="000000"/>
            </a:solidFill>
            <a:round/>
            <a:headEnd/>
            <a:tailEnd/>
          </a:ln>
          <a:effectLst/>
        </p:spPr>
        <p:txBody>
          <a:bodyPr/>
          <a:lstStyle/>
          <a:p>
            <a:endParaRPr lang="en-GB"/>
          </a:p>
        </p:txBody>
      </p:sp>
      <p:sp>
        <p:nvSpPr>
          <p:cNvPr id="101421" name="Line 45"/>
          <p:cNvSpPr>
            <a:spLocks noChangeShapeType="1"/>
          </p:cNvSpPr>
          <p:nvPr/>
        </p:nvSpPr>
        <p:spPr bwMode="auto">
          <a:xfrm flipH="1">
            <a:off x="4765675" y="2819400"/>
            <a:ext cx="1430338" cy="0"/>
          </a:xfrm>
          <a:prstGeom prst="line">
            <a:avLst/>
          </a:prstGeom>
          <a:noFill/>
          <a:ln w="9525">
            <a:solidFill>
              <a:srgbClr val="000000"/>
            </a:solidFill>
            <a:round/>
            <a:headEnd/>
            <a:tailEnd type="triangle" w="med" len="med"/>
          </a:ln>
          <a:effectLst/>
        </p:spPr>
        <p:txBody>
          <a:bodyPr/>
          <a:lstStyle/>
          <a:p>
            <a:endParaRPr lang="en-GB"/>
          </a:p>
        </p:txBody>
      </p:sp>
      <p:sp>
        <p:nvSpPr>
          <p:cNvPr id="101422" name="Line 46"/>
          <p:cNvSpPr>
            <a:spLocks noChangeShapeType="1"/>
          </p:cNvSpPr>
          <p:nvPr/>
        </p:nvSpPr>
        <p:spPr bwMode="auto">
          <a:xfrm flipH="1">
            <a:off x="4770438" y="3067050"/>
            <a:ext cx="730250" cy="0"/>
          </a:xfrm>
          <a:prstGeom prst="line">
            <a:avLst/>
          </a:prstGeom>
          <a:noFill/>
          <a:ln w="9525">
            <a:solidFill>
              <a:srgbClr val="000000"/>
            </a:solidFill>
            <a:round/>
            <a:headEnd/>
            <a:tailEnd type="triangle" w="med" len="med"/>
          </a:ln>
          <a:effectLst/>
        </p:spPr>
        <p:txBody>
          <a:bodyPr/>
          <a:lstStyle/>
          <a:p>
            <a:endParaRPr lang="en-GB"/>
          </a:p>
        </p:txBody>
      </p:sp>
      <p:sp>
        <p:nvSpPr>
          <p:cNvPr id="101423" name="Line 47"/>
          <p:cNvSpPr>
            <a:spLocks noChangeShapeType="1"/>
          </p:cNvSpPr>
          <p:nvPr/>
        </p:nvSpPr>
        <p:spPr bwMode="auto">
          <a:xfrm flipH="1">
            <a:off x="4757738" y="3376613"/>
            <a:ext cx="528637" cy="0"/>
          </a:xfrm>
          <a:prstGeom prst="line">
            <a:avLst/>
          </a:prstGeom>
          <a:noFill/>
          <a:ln w="9525">
            <a:solidFill>
              <a:srgbClr val="000000"/>
            </a:solidFill>
            <a:round/>
            <a:headEnd/>
            <a:tailEnd type="triangle" w="med" len="med"/>
          </a:ln>
          <a:effectLst/>
        </p:spPr>
        <p:txBody>
          <a:bodyPr/>
          <a:lstStyle/>
          <a:p>
            <a:endParaRPr lang="en-GB"/>
          </a:p>
        </p:txBody>
      </p:sp>
      <p:sp>
        <p:nvSpPr>
          <p:cNvPr id="101425" name="Line 49"/>
          <p:cNvSpPr>
            <a:spLocks noChangeShapeType="1"/>
          </p:cNvSpPr>
          <p:nvPr/>
        </p:nvSpPr>
        <p:spPr bwMode="auto">
          <a:xfrm flipH="1">
            <a:off x="5505450" y="3590925"/>
            <a:ext cx="704850" cy="0"/>
          </a:xfrm>
          <a:prstGeom prst="line">
            <a:avLst/>
          </a:prstGeom>
          <a:noFill/>
          <a:ln w="9525">
            <a:solidFill>
              <a:srgbClr val="000000"/>
            </a:solidFill>
            <a:round/>
            <a:headEnd/>
            <a:tailEnd/>
          </a:ln>
          <a:effectLst/>
        </p:spPr>
        <p:txBody>
          <a:bodyPr/>
          <a:lstStyle/>
          <a:p>
            <a:endParaRPr lang="en-GB"/>
          </a:p>
        </p:txBody>
      </p:sp>
      <p:sp>
        <p:nvSpPr>
          <p:cNvPr id="101426" name="Line 50"/>
          <p:cNvSpPr>
            <a:spLocks noChangeShapeType="1"/>
          </p:cNvSpPr>
          <p:nvPr/>
        </p:nvSpPr>
        <p:spPr bwMode="auto">
          <a:xfrm flipH="1">
            <a:off x="5286375" y="4286250"/>
            <a:ext cx="933450" cy="0"/>
          </a:xfrm>
          <a:prstGeom prst="line">
            <a:avLst/>
          </a:prstGeom>
          <a:noFill/>
          <a:ln w="9525">
            <a:solidFill>
              <a:srgbClr val="000000"/>
            </a:solidFill>
            <a:round/>
            <a:headEnd/>
            <a:tailEnd/>
          </a:ln>
          <a:effectLst/>
        </p:spPr>
        <p:txBody>
          <a:bodyPr/>
          <a:lstStyle/>
          <a:p>
            <a:endParaRPr lang="en-GB"/>
          </a:p>
        </p:txBody>
      </p:sp>
      <p:sp>
        <p:nvSpPr>
          <p:cNvPr id="101427" name="Line 51"/>
          <p:cNvSpPr>
            <a:spLocks noChangeShapeType="1"/>
          </p:cNvSpPr>
          <p:nvPr/>
        </p:nvSpPr>
        <p:spPr bwMode="auto">
          <a:xfrm flipH="1">
            <a:off x="2425700" y="2995613"/>
            <a:ext cx="495300" cy="0"/>
          </a:xfrm>
          <a:prstGeom prst="line">
            <a:avLst/>
          </a:prstGeom>
          <a:noFill/>
          <a:ln w="9525">
            <a:solidFill>
              <a:srgbClr val="000000"/>
            </a:solidFill>
            <a:round/>
            <a:headEnd/>
            <a:tailEnd type="triangle" w="med" len="med"/>
          </a:ln>
          <a:effectLst/>
        </p:spPr>
        <p:txBody>
          <a:bodyPr/>
          <a:lstStyle/>
          <a:p>
            <a:endParaRPr lang="en-GB"/>
          </a:p>
        </p:txBody>
      </p:sp>
      <p:sp>
        <p:nvSpPr>
          <p:cNvPr id="101428" name="Line 52"/>
          <p:cNvSpPr>
            <a:spLocks noChangeShapeType="1"/>
          </p:cNvSpPr>
          <p:nvPr/>
        </p:nvSpPr>
        <p:spPr bwMode="auto">
          <a:xfrm flipH="1">
            <a:off x="2406650" y="4879975"/>
            <a:ext cx="531813" cy="0"/>
          </a:xfrm>
          <a:prstGeom prst="line">
            <a:avLst/>
          </a:prstGeom>
          <a:noFill/>
          <a:ln w="9525">
            <a:solidFill>
              <a:srgbClr val="000000"/>
            </a:solidFill>
            <a:round/>
            <a:headEnd/>
            <a:tailEnd type="triangle" w="med" len="med"/>
          </a:ln>
          <a:effectLst/>
        </p:spPr>
        <p:txBody>
          <a:bodyPr/>
          <a:lstStyle/>
          <a:p>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CEB4B044-CDC2-47FC-9EC8-07C4561FEF71}" type="slidenum">
              <a:rPr lang="en-GB"/>
              <a:pPr/>
              <a:t>23</a:t>
            </a:fld>
            <a:endParaRPr lang="en-GB"/>
          </a:p>
        </p:txBody>
      </p:sp>
      <p:sp>
        <p:nvSpPr>
          <p:cNvPr id="81922" name="Rectangle 2"/>
          <p:cNvSpPr>
            <a:spLocks noGrp="1" noChangeArrowheads="1"/>
          </p:cNvSpPr>
          <p:nvPr>
            <p:ph type="title"/>
          </p:nvPr>
        </p:nvSpPr>
        <p:spPr/>
        <p:txBody>
          <a:bodyPr/>
          <a:lstStyle/>
          <a:p>
            <a:r>
              <a:rPr lang="en-GB" sz="3400"/>
              <a:t>HTML vs XHTML</a:t>
            </a:r>
          </a:p>
        </p:txBody>
      </p:sp>
      <p:sp>
        <p:nvSpPr>
          <p:cNvPr id="81923" name="Rectangle 3"/>
          <p:cNvSpPr>
            <a:spLocks noGrp="1" noChangeArrowheads="1"/>
          </p:cNvSpPr>
          <p:nvPr>
            <p:ph type="body" idx="1"/>
          </p:nvPr>
        </p:nvSpPr>
        <p:spPr/>
        <p:txBody>
          <a:bodyPr/>
          <a:lstStyle/>
          <a:p>
            <a:r>
              <a:rPr lang="en-GB" sz="2600"/>
              <a:t>Most browsers will allow you to write lazy HTML.  </a:t>
            </a:r>
          </a:p>
          <a:p>
            <a:endParaRPr lang="en-GB" sz="2600"/>
          </a:p>
          <a:p>
            <a:r>
              <a:rPr lang="en-GB" sz="2600"/>
              <a:t>You can:</a:t>
            </a:r>
          </a:p>
          <a:p>
            <a:pPr lvl="1">
              <a:spcAft>
                <a:spcPct val="50000"/>
              </a:spcAft>
            </a:pPr>
            <a:r>
              <a:rPr lang="en-GB" sz="2200"/>
              <a:t>Use tags that control how the document looks</a:t>
            </a:r>
          </a:p>
          <a:p>
            <a:pPr lvl="1">
              <a:spcAft>
                <a:spcPct val="50000"/>
              </a:spcAft>
            </a:pPr>
            <a:r>
              <a:rPr lang="en-GB" sz="2200"/>
              <a:t>Mix upper and lower case element names.</a:t>
            </a:r>
          </a:p>
          <a:p>
            <a:pPr lvl="1">
              <a:spcAft>
                <a:spcPct val="50000"/>
              </a:spcAft>
            </a:pPr>
            <a:r>
              <a:rPr lang="en-GB" sz="2200"/>
              <a:t>Leave quotes off attribute </a:t>
            </a:r>
            <a:r>
              <a:rPr lang="en-GB" sz="2200" smtClean="0"/>
              <a:t>values</a:t>
            </a:r>
            <a:r>
              <a:rPr lang="en-GB" sz="2200"/>
              <a:t>.</a:t>
            </a:r>
          </a:p>
          <a:p>
            <a:pPr lvl="1">
              <a:spcAft>
                <a:spcPct val="50000"/>
              </a:spcAft>
            </a:pPr>
            <a:r>
              <a:rPr lang="en-GB" sz="2200"/>
              <a:t>Not bother with some closing tags.</a:t>
            </a:r>
          </a:p>
          <a:p>
            <a:pPr lvl="1">
              <a:spcAft>
                <a:spcPct val="50000"/>
              </a:spcAft>
            </a:pPr>
            <a:r>
              <a:rPr lang="en-GB" sz="2200"/>
              <a:t>Leave off some attribute values.</a:t>
            </a:r>
          </a:p>
          <a:p>
            <a:pPr lvl="1">
              <a:spcAft>
                <a:spcPct val="50000"/>
              </a:spcAft>
            </a:pPr>
            <a:r>
              <a:rPr lang="en-GB" sz="2200"/>
              <a:t>Not bother to nest all elements correctly.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anim calcmode="lin" valueType="num">
                                      <p:cBhvr additive="base">
                                        <p:cTn id="13" dur="5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anim calcmode="lin" valueType="num">
                                      <p:cBhvr additive="base">
                                        <p:cTn id="19" dur="500" fill="hold"/>
                                        <p:tgtEl>
                                          <p:spTgt spid="819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23">
                                            <p:txEl>
                                              <p:pRg st="4" end="4"/>
                                            </p:txEl>
                                          </p:spTgt>
                                        </p:tgtEl>
                                        <p:attrNameLst>
                                          <p:attrName>style.visibility</p:attrName>
                                        </p:attrNameLst>
                                      </p:cBhvr>
                                      <p:to>
                                        <p:strVal val="visible"/>
                                      </p:to>
                                    </p:set>
                                    <p:anim calcmode="lin" valueType="num">
                                      <p:cBhvr additive="base">
                                        <p:cTn id="25"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23">
                                            <p:txEl>
                                              <p:pRg st="5" end="5"/>
                                            </p:txEl>
                                          </p:spTgt>
                                        </p:tgtEl>
                                        <p:attrNameLst>
                                          <p:attrName>style.visibility</p:attrName>
                                        </p:attrNameLst>
                                      </p:cBhvr>
                                      <p:to>
                                        <p:strVal val="visible"/>
                                      </p:to>
                                    </p:set>
                                    <p:anim calcmode="lin" valueType="num">
                                      <p:cBhvr additive="base">
                                        <p:cTn id="31" dur="500" fill="hold"/>
                                        <p:tgtEl>
                                          <p:spTgt spid="819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23">
                                            <p:txEl>
                                              <p:pRg st="6" end="6"/>
                                            </p:txEl>
                                          </p:spTgt>
                                        </p:tgtEl>
                                        <p:attrNameLst>
                                          <p:attrName>style.visibility</p:attrName>
                                        </p:attrNameLst>
                                      </p:cBhvr>
                                      <p:to>
                                        <p:strVal val="visible"/>
                                      </p:to>
                                    </p:set>
                                    <p:anim calcmode="lin" valueType="num">
                                      <p:cBhvr additive="base">
                                        <p:cTn id="37" dur="500" fill="hold"/>
                                        <p:tgtEl>
                                          <p:spTgt spid="8192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1923">
                                            <p:txEl>
                                              <p:pRg st="7" end="7"/>
                                            </p:txEl>
                                          </p:spTgt>
                                        </p:tgtEl>
                                        <p:attrNameLst>
                                          <p:attrName>style.visibility</p:attrName>
                                        </p:attrNameLst>
                                      </p:cBhvr>
                                      <p:to>
                                        <p:strVal val="visible"/>
                                      </p:to>
                                    </p:set>
                                    <p:anim calcmode="lin" valueType="num">
                                      <p:cBhvr additive="base">
                                        <p:cTn id="43" dur="500" fill="hold"/>
                                        <p:tgtEl>
                                          <p:spTgt spid="8192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1923">
                                            <p:txEl>
                                              <p:pRg st="8" end="8"/>
                                            </p:txEl>
                                          </p:spTgt>
                                        </p:tgtEl>
                                        <p:attrNameLst>
                                          <p:attrName>style.visibility</p:attrName>
                                        </p:attrNameLst>
                                      </p:cBhvr>
                                      <p:to>
                                        <p:strVal val="visible"/>
                                      </p:to>
                                    </p:set>
                                    <p:anim calcmode="lin" valueType="num">
                                      <p:cBhvr additive="base">
                                        <p:cTn id="49" dur="500" fill="hold"/>
                                        <p:tgtEl>
                                          <p:spTgt spid="8192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3ADB7BC3-783E-47E5-9877-F5572848EB8C}" type="slidenum">
              <a:rPr lang="en-GB"/>
              <a:pPr/>
              <a:t>24</a:t>
            </a:fld>
            <a:endParaRPr lang="en-GB"/>
          </a:p>
        </p:txBody>
      </p:sp>
      <p:sp>
        <p:nvSpPr>
          <p:cNvPr id="100354" name="Rectangle 2"/>
          <p:cNvSpPr>
            <a:spLocks noGrp="1" noChangeArrowheads="1"/>
          </p:cNvSpPr>
          <p:nvPr>
            <p:ph type="title"/>
          </p:nvPr>
        </p:nvSpPr>
        <p:spPr/>
        <p:txBody>
          <a:bodyPr/>
          <a:lstStyle/>
          <a:p>
            <a:r>
              <a:rPr lang="en-GB" sz="3400"/>
              <a:t>In XHTML you must always…</a:t>
            </a:r>
          </a:p>
        </p:txBody>
      </p:sp>
      <p:sp>
        <p:nvSpPr>
          <p:cNvPr id="100355" name="Rectangle 3"/>
          <p:cNvSpPr>
            <a:spLocks noGrp="1" noChangeArrowheads="1"/>
          </p:cNvSpPr>
          <p:nvPr>
            <p:ph type="body" idx="1"/>
          </p:nvPr>
        </p:nvSpPr>
        <p:spPr/>
        <p:txBody>
          <a:bodyPr/>
          <a:lstStyle/>
          <a:p>
            <a:pPr>
              <a:lnSpc>
                <a:spcPct val="80000"/>
              </a:lnSpc>
              <a:spcAft>
                <a:spcPct val="50000"/>
              </a:spcAft>
            </a:pPr>
            <a:endParaRPr lang="en-GB" sz="2100"/>
          </a:p>
          <a:p>
            <a:pPr lvl="1">
              <a:lnSpc>
                <a:spcPct val="80000"/>
              </a:lnSpc>
              <a:spcAft>
                <a:spcPct val="50000"/>
              </a:spcAft>
            </a:pPr>
            <a:r>
              <a:rPr lang="en-GB" sz="2000"/>
              <a:t>Use lower case for all element and attribute names.</a:t>
            </a:r>
          </a:p>
          <a:p>
            <a:pPr lvl="1">
              <a:lnSpc>
                <a:spcPct val="80000"/>
              </a:lnSpc>
              <a:spcAft>
                <a:spcPct val="50000"/>
              </a:spcAft>
            </a:pPr>
            <a:r>
              <a:rPr lang="en-GB" sz="2000"/>
              <a:t>Put quotes around attribute values (even single words and numbers).</a:t>
            </a:r>
          </a:p>
          <a:p>
            <a:pPr lvl="1">
              <a:lnSpc>
                <a:spcPct val="80000"/>
              </a:lnSpc>
              <a:spcAft>
                <a:spcPct val="50000"/>
              </a:spcAft>
            </a:pPr>
            <a:r>
              <a:rPr lang="en-GB" sz="2000"/>
              <a:t>Terminate elements….</a:t>
            </a:r>
          </a:p>
          <a:p>
            <a:pPr lvl="1">
              <a:lnSpc>
                <a:spcPct val="80000"/>
              </a:lnSpc>
              <a:spcAft>
                <a:spcPct val="50000"/>
              </a:spcAft>
            </a:pPr>
            <a:r>
              <a:rPr lang="en-GB" sz="2000"/>
              <a:t>…Even empty elements.  (&lt;br /&gt;  or &lt;br&gt;&lt;/br&gt;)</a:t>
            </a:r>
          </a:p>
          <a:p>
            <a:pPr lvl="1">
              <a:lnSpc>
                <a:spcPct val="80000"/>
              </a:lnSpc>
              <a:spcAft>
                <a:spcPct val="50000"/>
              </a:spcAft>
            </a:pPr>
            <a:r>
              <a:rPr lang="en-GB" sz="2000"/>
              <a:t>Use explicit attribute values (checked="checked").</a:t>
            </a:r>
          </a:p>
          <a:p>
            <a:pPr lvl="1">
              <a:lnSpc>
                <a:spcPct val="80000"/>
              </a:lnSpc>
              <a:spcAft>
                <a:spcPct val="50000"/>
              </a:spcAft>
            </a:pPr>
            <a:r>
              <a:rPr lang="en-GB" sz="2000"/>
              <a:t>Make sure that all elements are nested correctly.</a:t>
            </a:r>
          </a:p>
          <a:p>
            <a:pPr lvl="1">
              <a:lnSpc>
                <a:spcPct val="80000"/>
              </a:lnSpc>
              <a:spcAft>
                <a:spcPct val="50000"/>
              </a:spcAft>
            </a:pPr>
            <a:r>
              <a:rPr lang="en-GB" sz="2000"/>
              <a:t>Use the id attribute in preference the name attribute.</a:t>
            </a:r>
          </a:p>
          <a:p>
            <a:pPr lvl="1">
              <a:lnSpc>
                <a:spcPct val="80000"/>
              </a:lnSpc>
              <a:spcAft>
                <a:spcPct val="50000"/>
              </a:spcAft>
            </a:pPr>
            <a:r>
              <a:rPr lang="en-GB" sz="2000"/>
              <a:t>Place CSS and Scripts in their own files.</a:t>
            </a:r>
          </a:p>
          <a:p>
            <a:pPr>
              <a:lnSpc>
                <a:spcPct val="80000"/>
              </a:lnSpc>
            </a:pPr>
            <a:endParaRPr lang="en-GB" sz="2100"/>
          </a:p>
          <a:p>
            <a:pPr>
              <a:lnSpc>
                <a:spcPct val="80000"/>
              </a:lnSpc>
            </a:pPr>
            <a:r>
              <a:rPr lang="en-GB" sz="2100"/>
              <a:t>XHTML is a more rigorous, precise version of 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 calcmode="lin" valueType="num">
                                      <p:cBhvr additive="base">
                                        <p:cTn id="7"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 calcmode="lin" valueType="num">
                                      <p:cBhvr additive="base">
                                        <p:cTn id="13"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anim calcmode="lin" valueType="num">
                                      <p:cBhvr additive="base">
                                        <p:cTn id="19"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 calcmode="lin" valueType="num">
                                      <p:cBhvr additive="base">
                                        <p:cTn id="25"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0355">
                                            <p:txEl>
                                              <p:pRg st="5" end="5"/>
                                            </p:txEl>
                                          </p:spTgt>
                                        </p:tgtEl>
                                        <p:attrNameLst>
                                          <p:attrName>style.visibility</p:attrName>
                                        </p:attrNameLst>
                                      </p:cBhvr>
                                      <p:to>
                                        <p:strVal val="visible"/>
                                      </p:to>
                                    </p:set>
                                    <p:anim calcmode="lin" valueType="num">
                                      <p:cBhvr additive="base">
                                        <p:cTn id="31"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0355">
                                            <p:txEl>
                                              <p:pRg st="6" end="6"/>
                                            </p:txEl>
                                          </p:spTgt>
                                        </p:tgtEl>
                                        <p:attrNameLst>
                                          <p:attrName>style.visibility</p:attrName>
                                        </p:attrNameLst>
                                      </p:cBhvr>
                                      <p:to>
                                        <p:strVal val="visible"/>
                                      </p:to>
                                    </p:set>
                                    <p:anim calcmode="lin" valueType="num">
                                      <p:cBhvr additive="base">
                                        <p:cTn id="37" dur="5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03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0355">
                                            <p:txEl>
                                              <p:pRg st="7" end="7"/>
                                            </p:txEl>
                                          </p:spTgt>
                                        </p:tgtEl>
                                        <p:attrNameLst>
                                          <p:attrName>style.visibility</p:attrName>
                                        </p:attrNameLst>
                                      </p:cBhvr>
                                      <p:to>
                                        <p:strVal val="visible"/>
                                      </p:to>
                                    </p:set>
                                    <p:anim calcmode="lin" valueType="num">
                                      <p:cBhvr additive="base">
                                        <p:cTn id="43" dur="500" fill="hold"/>
                                        <p:tgtEl>
                                          <p:spTgt spid="10035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03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0355">
                                            <p:txEl>
                                              <p:pRg st="8" end="8"/>
                                            </p:txEl>
                                          </p:spTgt>
                                        </p:tgtEl>
                                        <p:attrNameLst>
                                          <p:attrName>style.visibility</p:attrName>
                                        </p:attrNameLst>
                                      </p:cBhvr>
                                      <p:to>
                                        <p:strVal val="visible"/>
                                      </p:to>
                                    </p:set>
                                    <p:anim calcmode="lin" valueType="num">
                                      <p:cBhvr additive="base">
                                        <p:cTn id="49" dur="500" fill="hold"/>
                                        <p:tgtEl>
                                          <p:spTgt spid="10035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03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0355">
                                            <p:txEl>
                                              <p:pRg st="10" end="10"/>
                                            </p:txEl>
                                          </p:spTgt>
                                        </p:tgtEl>
                                        <p:attrNameLst>
                                          <p:attrName>style.visibility</p:attrName>
                                        </p:attrNameLst>
                                      </p:cBhvr>
                                      <p:to>
                                        <p:strVal val="visible"/>
                                      </p:to>
                                    </p:set>
                                    <p:anim calcmode="lin" valueType="num">
                                      <p:cBhvr additive="base">
                                        <p:cTn id="55" dur="500" fill="hold"/>
                                        <p:tgtEl>
                                          <p:spTgt spid="10035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03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9A887ABD-CA4C-4015-9019-DA2759D34EF7}" type="slidenum">
              <a:rPr lang="en-GB"/>
              <a:pPr/>
              <a:t>3</a:t>
            </a:fld>
            <a:endParaRPr lang="en-GB"/>
          </a:p>
        </p:txBody>
      </p:sp>
      <p:sp>
        <p:nvSpPr>
          <p:cNvPr id="77826" name="Rectangle 2"/>
          <p:cNvSpPr>
            <a:spLocks noGrp="1" noChangeArrowheads="1"/>
          </p:cNvSpPr>
          <p:nvPr>
            <p:ph type="title"/>
          </p:nvPr>
        </p:nvSpPr>
        <p:spPr/>
        <p:txBody>
          <a:bodyPr/>
          <a:lstStyle/>
          <a:p>
            <a:r>
              <a:rPr lang="en-GB" sz="3400"/>
              <a:t>What is HTML?</a:t>
            </a:r>
          </a:p>
        </p:txBody>
      </p:sp>
      <p:sp>
        <p:nvSpPr>
          <p:cNvPr id="77827" name="Rectangle 3"/>
          <p:cNvSpPr>
            <a:spLocks noGrp="1" noChangeArrowheads="1"/>
          </p:cNvSpPr>
          <p:nvPr>
            <p:ph type="body" idx="1"/>
          </p:nvPr>
        </p:nvSpPr>
        <p:spPr/>
        <p:txBody>
          <a:bodyPr/>
          <a:lstStyle/>
          <a:p>
            <a:r>
              <a:rPr lang="en-GB"/>
              <a:t>Webpages are mostly written in HTML.</a:t>
            </a:r>
          </a:p>
          <a:p>
            <a:endParaRPr lang="en-GB"/>
          </a:p>
          <a:p>
            <a:r>
              <a:rPr lang="en-GB"/>
              <a:t>This stands for:</a:t>
            </a:r>
          </a:p>
          <a:p>
            <a:endParaRPr lang="en-GB"/>
          </a:p>
          <a:p>
            <a:r>
              <a:rPr lang="en-GB"/>
              <a:t>Hyper</a:t>
            </a:r>
          </a:p>
          <a:p>
            <a:r>
              <a:rPr lang="en-GB"/>
              <a:t>Text</a:t>
            </a:r>
          </a:p>
          <a:p>
            <a:r>
              <a:rPr lang="en-GB"/>
              <a:t>Markup</a:t>
            </a:r>
          </a:p>
          <a:p>
            <a:r>
              <a:rPr lang="en-GB"/>
              <a:t>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 calcmode="lin" valueType="num">
                                      <p:cBhvr additive="base">
                                        <p:cTn id="13"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anim calcmode="lin" valueType="num">
                                      <p:cBhvr additive="base">
                                        <p:cTn id="19"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7827">
                                            <p:txEl>
                                              <p:pRg st="5" end="5"/>
                                            </p:txEl>
                                          </p:spTgt>
                                        </p:tgtEl>
                                        <p:attrNameLst>
                                          <p:attrName>style.visibility</p:attrName>
                                        </p:attrNameLst>
                                      </p:cBhvr>
                                      <p:to>
                                        <p:strVal val="visible"/>
                                      </p:to>
                                    </p:set>
                                    <p:anim calcmode="lin" valueType="num">
                                      <p:cBhvr additive="base">
                                        <p:cTn id="25" dur="5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7827">
                                            <p:txEl>
                                              <p:pRg st="6" end="6"/>
                                            </p:txEl>
                                          </p:spTgt>
                                        </p:tgtEl>
                                        <p:attrNameLst>
                                          <p:attrName>style.visibility</p:attrName>
                                        </p:attrNameLst>
                                      </p:cBhvr>
                                      <p:to>
                                        <p:strVal val="visible"/>
                                      </p:to>
                                    </p:set>
                                    <p:anim calcmode="lin" valueType="num">
                                      <p:cBhvr additive="base">
                                        <p:cTn id="31" dur="500" fill="hold"/>
                                        <p:tgtEl>
                                          <p:spTgt spid="7782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78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7827">
                                            <p:txEl>
                                              <p:pRg st="7" end="7"/>
                                            </p:txEl>
                                          </p:spTgt>
                                        </p:tgtEl>
                                        <p:attrNameLst>
                                          <p:attrName>style.visibility</p:attrName>
                                        </p:attrNameLst>
                                      </p:cBhvr>
                                      <p:to>
                                        <p:strVal val="visible"/>
                                      </p:to>
                                    </p:set>
                                    <p:anim calcmode="lin" valueType="num">
                                      <p:cBhvr additive="base">
                                        <p:cTn id="37" dur="500" fill="hold"/>
                                        <p:tgtEl>
                                          <p:spTgt spid="7782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78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513F3969-A7B4-4FD8-820B-E304F166908E}" type="slidenum">
              <a:rPr lang="en-GB"/>
              <a:pPr/>
              <a:t>4</a:t>
            </a:fld>
            <a:endParaRPr lang="en-GB"/>
          </a:p>
        </p:txBody>
      </p:sp>
      <p:sp>
        <p:nvSpPr>
          <p:cNvPr id="102402" name="Rectangle 2"/>
          <p:cNvSpPr>
            <a:spLocks noGrp="1" noChangeArrowheads="1"/>
          </p:cNvSpPr>
          <p:nvPr>
            <p:ph type="title"/>
          </p:nvPr>
        </p:nvSpPr>
        <p:spPr/>
        <p:txBody>
          <a:bodyPr/>
          <a:lstStyle/>
          <a:p>
            <a:r>
              <a:rPr lang="en-GB" sz="3400"/>
              <a:t>Example of HTML</a:t>
            </a:r>
          </a:p>
        </p:txBody>
      </p:sp>
      <p:sp>
        <p:nvSpPr>
          <p:cNvPr id="102403" name="Rectangle 3"/>
          <p:cNvSpPr>
            <a:spLocks noGrp="1" noChangeArrowheads="1"/>
          </p:cNvSpPr>
          <p:nvPr>
            <p:ph type="body" idx="1"/>
          </p:nvPr>
        </p:nvSpPr>
        <p:spPr>
          <a:xfrm>
            <a:off x="300038" y="1173163"/>
            <a:ext cx="8439150" cy="5292725"/>
          </a:xfrm>
          <a:solidFill>
            <a:schemeClr val="bg1"/>
          </a:solidFill>
        </p:spPr>
        <p:txBody>
          <a:bodyPr/>
          <a:lstStyle/>
          <a:p>
            <a:pPr>
              <a:spcBef>
                <a:spcPct val="0"/>
              </a:spcBef>
            </a:pPr>
            <a:r>
              <a:rPr lang="en-GB" sz="2200" b="1">
                <a:latin typeface="Consolas" panose="020B0609020204030204" pitchFamily="49" charset="0"/>
                <a:cs typeface="Consolas" panose="020B0609020204030204" pitchFamily="49" charset="0"/>
              </a:rPr>
              <a:t>&lt;html&gt;</a:t>
            </a:r>
            <a:br>
              <a:rPr lang="en-GB" sz="2200" b="1">
                <a:latin typeface="Consolas" panose="020B0609020204030204" pitchFamily="49" charset="0"/>
                <a:cs typeface="Consolas" panose="020B0609020204030204" pitchFamily="49" charset="0"/>
              </a:rPr>
            </a:br>
            <a:r>
              <a:rPr lang="en-GB" sz="2200" b="1">
                <a:latin typeface="Consolas" panose="020B0609020204030204" pitchFamily="49" charset="0"/>
                <a:cs typeface="Consolas" panose="020B0609020204030204" pitchFamily="49" charset="0"/>
              </a:rPr>
              <a:t>  &lt;head&gt;</a:t>
            </a:r>
          </a:p>
          <a:p>
            <a:pPr>
              <a:spcBef>
                <a:spcPct val="0"/>
              </a:spcBef>
            </a:pPr>
            <a:r>
              <a:rPr lang="en-GB" sz="2200" b="1">
                <a:latin typeface="Consolas" panose="020B0609020204030204" pitchFamily="49" charset="0"/>
                <a:cs typeface="Consolas" panose="020B0609020204030204" pitchFamily="49" charset="0"/>
              </a:rPr>
              <a:t>    &lt;title&gt;My Sample Page&lt;/title&gt;</a:t>
            </a:r>
          </a:p>
          <a:p>
            <a:pPr>
              <a:spcBef>
                <a:spcPct val="0"/>
              </a:spcBef>
            </a:pPr>
            <a:r>
              <a:rPr lang="en-GB" sz="2200" b="1">
                <a:latin typeface="Consolas" panose="020B0609020204030204" pitchFamily="49" charset="0"/>
                <a:cs typeface="Consolas" panose="020B0609020204030204" pitchFamily="49" charset="0"/>
              </a:rPr>
              <a:t>  &lt;/head&gt;</a:t>
            </a:r>
          </a:p>
          <a:p>
            <a:pPr>
              <a:spcBef>
                <a:spcPct val="0"/>
              </a:spcBef>
            </a:pPr>
            <a:r>
              <a:rPr lang="en-GB" sz="2200" b="1">
                <a:latin typeface="Consolas" panose="020B0609020204030204" pitchFamily="49" charset="0"/>
                <a:cs typeface="Consolas" panose="020B0609020204030204" pitchFamily="49" charset="0"/>
              </a:rPr>
              <a:t>  &lt;body bgcolor="yellow"&gt;</a:t>
            </a:r>
            <a:br>
              <a:rPr lang="en-GB" sz="2200" b="1">
                <a:latin typeface="Consolas" panose="020B0609020204030204" pitchFamily="49" charset="0"/>
                <a:cs typeface="Consolas" panose="020B0609020204030204" pitchFamily="49" charset="0"/>
              </a:rPr>
            </a:br>
            <a:r>
              <a:rPr lang="en-GB" sz="2200" b="1">
                <a:latin typeface="Consolas" panose="020B0609020204030204" pitchFamily="49" charset="0"/>
                <a:cs typeface="Consolas" panose="020B0609020204030204" pitchFamily="49" charset="0"/>
              </a:rPr>
              <a:t>    &lt;h1&gt;This is the big title&lt;/h1&gt;</a:t>
            </a:r>
            <a:br>
              <a:rPr lang="en-GB" sz="2200" b="1">
                <a:latin typeface="Consolas" panose="020B0609020204030204" pitchFamily="49" charset="0"/>
                <a:cs typeface="Consolas" panose="020B0609020204030204" pitchFamily="49" charset="0"/>
              </a:rPr>
            </a:br>
            <a:r>
              <a:rPr lang="en-GB" sz="2200" b="1">
                <a:latin typeface="Consolas" panose="020B0609020204030204" pitchFamily="49" charset="0"/>
                <a:cs typeface="Consolas" panose="020B0609020204030204" pitchFamily="49" charset="0"/>
              </a:rPr>
              <a:t>    &lt;hr&gt;</a:t>
            </a:r>
            <a:br>
              <a:rPr lang="en-GB" sz="2200" b="1">
                <a:latin typeface="Consolas" panose="020B0609020204030204" pitchFamily="49" charset="0"/>
                <a:cs typeface="Consolas" panose="020B0609020204030204" pitchFamily="49" charset="0"/>
              </a:rPr>
            </a:br>
            <a:r>
              <a:rPr lang="en-GB" sz="2200" b="1">
                <a:latin typeface="Consolas" panose="020B0609020204030204" pitchFamily="49" charset="0"/>
                <a:cs typeface="Consolas" panose="020B0609020204030204" pitchFamily="49" charset="0"/>
              </a:rPr>
              <a:t>    &lt;p&gt;This is a paragraph of text which is going to appear on the web page.  It is really only being used to demonstrate the way in which you can construct web pages and so it isn't really worth reading what it says, because it is very boring.&lt;/p&gt;</a:t>
            </a:r>
            <a:br>
              <a:rPr lang="en-GB" sz="2200" b="1">
                <a:latin typeface="Consolas" panose="020B0609020204030204" pitchFamily="49" charset="0"/>
                <a:cs typeface="Consolas" panose="020B0609020204030204" pitchFamily="49" charset="0"/>
              </a:rPr>
            </a:br>
            <a:r>
              <a:rPr lang="en-GB" sz="2200" b="1">
                <a:latin typeface="Consolas" panose="020B0609020204030204" pitchFamily="49" charset="0"/>
                <a:cs typeface="Consolas" panose="020B0609020204030204" pitchFamily="49" charset="0"/>
              </a:rPr>
              <a:t>  &lt;/body&gt;</a:t>
            </a:r>
            <a:br>
              <a:rPr lang="en-GB" sz="2200" b="1">
                <a:latin typeface="Consolas" panose="020B0609020204030204" pitchFamily="49" charset="0"/>
                <a:cs typeface="Consolas" panose="020B0609020204030204" pitchFamily="49" charset="0"/>
              </a:rPr>
            </a:br>
            <a:r>
              <a:rPr lang="en-GB" sz="2200" b="1">
                <a:latin typeface="Consolas" panose="020B0609020204030204" pitchFamily="49" charset="0"/>
                <a:cs typeface="Consolas" panose="020B0609020204030204" pitchFamily="49" charset="0"/>
              </a:rPr>
              <a:t>&lt;/html&gt;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D56053E5-F045-4B9B-8B05-479922A1F6E5}" type="slidenum">
              <a:rPr lang="en-GB"/>
              <a:pPr/>
              <a:t>5</a:t>
            </a:fld>
            <a:endParaRPr lang="en-GB"/>
          </a:p>
        </p:txBody>
      </p:sp>
      <p:sp>
        <p:nvSpPr>
          <p:cNvPr id="103426" name="Rectangle 2"/>
          <p:cNvSpPr>
            <a:spLocks noGrp="1" noChangeArrowheads="1"/>
          </p:cNvSpPr>
          <p:nvPr>
            <p:ph type="title"/>
          </p:nvPr>
        </p:nvSpPr>
        <p:spPr/>
        <p:txBody>
          <a:bodyPr/>
          <a:lstStyle/>
          <a:p>
            <a:r>
              <a:rPr lang="en-GB" sz="3400"/>
              <a:t>When displayed in a browser….</a:t>
            </a:r>
          </a:p>
        </p:txBody>
      </p:sp>
      <p:pic>
        <p:nvPicPr>
          <p:cNvPr id="103428" name="Picture 4" descr="FirstHTML"/>
          <p:cNvPicPr>
            <a:picLocks noGrp="1" noChangeAspect="1" noChangeArrowheads="1"/>
          </p:cNvPicPr>
          <p:nvPr>
            <p:ph idx="1"/>
          </p:nvPr>
        </p:nvPicPr>
        <p:blipFill>
          <a:blip r:embed="rId2" cstate="print"/>
          <a:srcRect/>
          <a:stretch>
            <a:fillRect/>
          </a:stretch>
        </p:blipFill>
        <p:spPr>
          <a:xfrm>
            <a:off x="700088" y="1219200"/>
            <a:ext cx="7735887" cy="5178425"/>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B94B003E-AFDD-4503-86CB-2F40D28740D4}" type="slidenum">
              <a:rPr lang="en-GB"/>
              <a:pPr/>
              <a:t>6</a:t>
            </a:fld>
            <a:endParaRPr lang="en-GB"/>
          </a:p>
        </p:txBody>
      </p:sp>
      <p:sp>
        <p:nvSpPr>
          <p:cNvPr id="105474" name="Rectangle 2"/>
          <p:cNvSpPr>
            <a:spLocks noGrp="1" noChangeArrowheads="1"/>
          </p:cNvSpPr>
          <p:nvPr>
            <p:ph type="title"/>
          </p:nvPr>
        </p:nvSpPr>
        <p:spPr/>
        <p:txBody>
          <a:bodyPr/>
          <a:lstStyle/>
          <a:p>
            <a:r>
              <a:rPr lang="en-GB" sz="3400"/>
              <a:t>Note that….</a:t>
            </a:r>
          </a:p>
        </p:txBody>
      </p:sp>
      <p:sp>
        <p:nvSpPr>
          <p:cNvPr id="105475" name="Rectangle 3"/>
          <p:cNvSpPr>
            <a:spLocks noGrp="1" noChangeArrowheads="1"/>
          </p:cNvSpPr>
          <p:nvPr>
            <p:ph type="body" idx="1"/>
          </p:nvPr>
        </p:nvSpPr>
        <p:spPr/>
        <p:txBody>
          <a:bodyPr/>
          <a:lstStyle/>
          <a:p>
            <a:pPr>
              <a:lnSpc>
                <a:spcPct val="80000"/>
              </a:lnSpc>
            </a:pPr>
            <a:r>
              <a:rPr lang="en-GB" sz="2600"/>
              <a:t>The markup consists of a set of tags, or elements.</a:t>
            </a:r>
          </a:p>
          <a:p>
            <a:pPr>
              <a:lnSpc>
                <a:spcPct val="80000"/>
              </a:lnSpc>
            </a:pPr>
            <a:endParaRPr lang="en-GB" sz="2600"/>
          </a:p>
          <a:p>
            <a:pPr marL="357187" lvl="1" indent="0">
              <a:lnSpc>
                <a:spcPct val="80000"/>
              </a:lnSpc>
              <a:buNone/>
            </a:pPr>
            <a:r>
              <a:rPr lang="en-GB" sz="2200" b="1">
                <a:latin typeface="Consolas" panose="020B0609020204030204" pitchFamily="49" charset="0"/>
                <a:cs typeface="Consolas" panose="020B0609020204030204" pitchFamily="49" charset="0"/>
              </a:rPr>
              <a:t>&lt;title&gt;    &lt;p&gt;     &lt;h1&gt;</a:t>
            </a:r>
          </a:p>
          <a:p>
            <a:pPr>
              <a:lnSpc>
                <a:spcPct val="80000"/>
              </a:lnSpc>
            </a:pPr>
            <a:endParaRPr lang="en-GB" sz="2600" b="1">
              <a:latin typeface="Courier New" pitchFamily="49" charset="0"/>
            </a:endParaRPr>
          </a:p>
          <a:p>
            <a:pPr>
              <a:lnSpc>
                <a:spcPct val="80000"/>
              </a:lnSpc>
            </a:pPr>
            <a:r>
              <a:rPr lang="en-GB" sz="2600"/>
              <a:t>Each opening tag has a closing tag</a:t>
            </a:r>
          </a:p>
          <a:p>
            <a:pPr>
              <a:lnSpc>
                <a:spcPct val="80000"/>
              </a:lnSpc>
            </a:pPr>
            <a:endParaRPr lang="en-GB" sz="2600"/>
          </a:p>
          <a:p>
            <a:pPr marL="357187" lvl="1" indent="0">
              <a:lnSpc>
                <a:spcPct val="80000"/>
              </a:lnSpc>
              <a:buNone/>
            </a:pPr>
            <a:r>
              <a:rPr lang="en-GB" sz="2200" b="1">
                <a:latin typeface="Consolas" panose="020B0609020204030204" pitchFamily="49" charset="0"/>
                <a:cs typeface="Consolas" panose="020B0609020204030204" pitchFamily="49" charset="0"/>
              </a:rPr>
              <a:t>&lt;html&gt;  &lt;/html&gt;      &lt;body&gt; &lt;/body&gt;</a:t>
            </a:r>
          </a:p>
          <a:p>
            <a:pPr>
              <a:lnSpc>
                <a:spcPct val="80000"/>
              </a:lnSpc>
            </a:pPr>
            <a:endParaRPr lang="en-GB" sz="2600"/>
          </a:p>
          <a:p>
            <a:pPr>
              <a:lnSpc>
                <a:spcPct val="80000"/>
              </a:lnSpc>
            </a:pPr>
            <a:r>
              <a:rPr lang="en-GB" sz="2600"/>
              <a:t>Some tags have attributes, which can be given values.</a:t>
            </a:r>
          </a:p>
          <a:p>
            <a:pPr>
              <a:lnSpc>
                <a:spcPct val="80000"/>
              </a:lnSpc>
            </a:pPr>
            <a:endParaRPr lang="en-GB" sz="2600"/>
          </a:p>
          <a:p>
            <a:pPr marL="357187" lvl="1" indent="0">
              <a:lnSpc>
                <a:spcPct val="80000"/>
              </a:lnSpc>
              <a:buNone/>
            </a:pPr>
            <a:r>
              <a:rPr lang="en-GB" sz="2200" b="1">
                <a:latin typeface="Consolas" panose="020B0609020204030204" pitchFamily="49" charset="0"/>
                <a:cs typeface="Consolas" panose="020B0609020204030204" pitchFamily="49" charset="0"/>
              </a:rPr>
              <a:t>&lt;body bgcolor="yellow"&gt;</a:t>
            </a:r>
          </a:p>
          <a:p>
            <a:pPr>
              <a:lnSpc>
                <a:spcPct val="80000"/>
              </a:lnSpc>
            </a:pPr>
            <a:endParaRPr lang="en-GB" sz="2600" b="1">
              <a:latin typeface="Courier New" pitchFamily="49" charset="0"/>
            </a:endParaRPr>
          </a:p>
          <a:p>
            <a:pPr>
              <a:lnSpc>
                <a:spcPct val="80000"/>
              </a:lnSpc>
            </a:pPr>
            <a:r>
              <a:rPr lang="en-GB" sz="1400" b="1"/>
              <a:t>bgcolor is actually an out of date, deprecated attribute, which is no longer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5">
                                            <p:txEl>
                                              <p:pRg st="2" end="2"/>
                                            </p:txEl>
                                          </p:spTgt>
                                        </p:tgtEl>
                                        <p:attrNameLst>
                                          <p:attrName>style.visibility</p:attrName>
                                        </p:attrNameLst>
                                      </p:cBhvr>
                                      <p:to>
                                        <p:strVal val="visible"/>
                                      </p:to>
                                    </p:set>
                                    <p:anim calcmode="lin" valueType="num">
                                      <p:cBhvr additive="base">
                                        <p:cTn id="13"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475">
                                            <p:txEl>
                                              <p:pRg st="4" end="4"/>
                                            </p:txEl>
                                          </p:spTgt>
                                        </p:tgtEl>
                                        <p:attrNameLst>
                                          <p:attrName>style.visibility</p:attrName>
                                        </p:attrNameLst>
                                      </p:cBhvr>
                                      <p:to>
                                        <p:strVal val="visible"/>
                                      </p:to>
                                    </p:set>
                                    <p:anim calcmode="lin" valueType="num">
                                      <p:cBhvr additive="base">
                                        <p:cTn id="19" dur="5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5475">
                                            <p:txEl>
                                              <p:pRg st="6" end="6"/>
                                            </p:txEl>
                                          </p:spTgt>
                                        </p:tgtEl>
                                        <p:attrNameLst>
                                          <p:attrName>style.visibility</p:attrName>
                                        </p:attrNameLst>
                                      </p:cBhvr>
                                      <p:to>
                                        <p:strVal val="visible"/>
                                      </p:to>
                                    </p:set>
                                    <p:anim calcmode="lin" valueType="num">
                                      <p:cBhvr additive="base">
                                        <p:cTn id="25" dur="500" fill="hold"/>
                                        <p:tgtEl>
                                          <p:spTgt spid="10547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5475">
                                            <p:txEl>
                                              <p:pRg st="8" end="8"/>
                                            </p:txEl>
                                          </p:spTgt>
                                        </p:tgtEl>
                                        <p:attrNameLst>
                                          <p:attrName>style.visibility</p:attrName>
                                        </p:attrNameLst>
                                      </p:cBhvr>
                                      <p:to>
                                        <p:strVal val="visible"/>
                                      </p:to>
                                    </p:set>
                                    <p:anim calcmode="lin" valueType="num">
                                      <p:cBhvr additive="base">
                                        <p:cTn id="31" dur="500" fill="hold"/>
                                        <p:tgtEl>
                                          <p:spTgt spid="10547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5475">
                                            <p:txEl>
                                              <p:pRg st="10" end="10"/>
                                            </p:txEl>
                                          </p:spTgt>
                                        </p:tgtEl>
                                        <p:attrNameLst>
                                          <p:attrName>style.visibility</p:attrName>
                                        </p:attrNameLst>
                                      </p:cBhvr>
                                      <p:to>
                                        <p:strVal val="visible"/>
                                      </p:to>
                                    </p:set>
                                    <p:anim calcmode="lin" valueType="num">
                                      <p:cBhvr additive="base">
                                        <p:cTn id="37" dur="500" fill="hold"/>
                                        <p:tgtEl>
                                          <p:spTgt spid="105475">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5475">
                                            <p:txEl>
                                              <p:pRg st="12" end="12"/>
                                            </p:txEl>
                                          </p:spTgt>
                                        </p:tgtEl>
                                        <p:attrNameLst>
                                          <p:attrName>style.visibility</p:attrName>
                                        </p:attrNameLst>
                                      </p:cBhvr>
                                      <p:to>
                                        <p:strVal val="visible"/>
                                      </p:to>
                                    </p:set>
                                    <p:anim calcmode="lin" valueType="num">
                                      <p:cBhvr additive="base">
                                        <p:cTn id="43" dur="500" fill="hold"/>
                                        <p:tgtEl>
                                          <p:spTgt spid="105475">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547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6DE9D347-9CC3-44CC-B239-8EA5933B6F71}" type="slidenum">
              <a:rPr lang="en-GB"/>
              <a:pPr/>
              <a:t>7</a:t>
            </a:fld>
            <a:endParaRPr lang="en-GB"/>
          </a:p>
        </p:txBody>
      </p:sp>
      <p:sp>
        <p:nvSpPr>
          <p:cNvPr id="84994" name="Rectangle 2"/>
          <p:cNvSpPr>
            <a:spLocks noGrp="1" noChangeArrowheads="1"/>
          </p:cNvSpPr>
          <p:nvPr>
            <p:ph type="title"/>
          </p:nvPr>
        </p:nvSpPr>
        <p:spPr/>
        <p:txBody>
          <a:bodyPr/>
          <a:lstStyle/>
          <a:p>
            <a:r>
              <a:rPr lang="en-GB" sz="3400"/>
              <a:t>What is Hypertext?</a:t>
            </a:r>
          </a:p>
        </p:txBody>
      </p:sp>
      <p:sp>
        <p:nvSpPr>
          <p:cNvPr id="84995" name="Rectangle 3"/>
          <p:cNvSpPr>
            <a:spLocks noGrp="1" noChangeArrowheads="1"/>
          </p:cNvSpPr>
          <p:nvPr>
            <p:ph type="body" idx="1"/>
          </p:nvPr>
        </p:nvSpPr>
        <p:spPr/>
        <p:txBody>
          <a:bodyPr/>
          <a:lstStyle/>
          <a:p>
            <a:pPr>
              <a:lnSpc>
                <a:spcPct val="90000"/>
              </a:lnSpc>
            </a:pPr>
            <a:r>
              <a:rPr lang="en-GB" sz="2100"/>
              <a:t>"Hypertext is text which is not constrained to be linear.</a:t>
            </a:r>
          </a:p>
          <a:p>
            <a:pPr>
              <a:lnSpc>
                <a:spcPct val="90000"/>
              </a:lnSpc>
            </a:pPr>
            <a:endParaRPr lang="en-GB" sz="2100"/>
          </a:p>
          <a:p>
            <a:pPr>
              <a:lnSpc>
                <a:spcPct val="90000"/>
              </a:lnSpc>
            </a:pPr>
            <a:r>
              <a:rPr lang="en-GB" sz="2100"/>
              <a:t>Hypertext is text which contains </a:t>
            </a:r>
            <a:r>
              <a:rPr lang="en-GB" sz="2100">
                <a:hlinkClick r:id="rId2"/>
              </a:rPr>
              <a:t>links</a:t>
            </a:r>
            <a:r>
              <a:rPr lang="en-GB" sz="2100"/>
              <a:t> to other texts. The term was coined by </a:t>
            </a:r>
            <a:r>
              <a:rPr lang="en-GB" sz="2100">
                <a:hlinkClick r:id="rId3"/>
              </a:rPr>
              <a:t>Ted Nelson</a:t>
            </a:r>
            <a:r>
              <a:rPr lang="en-GB" sz="2100"/>
              <a:t> around 1965.</a:t>
            </a:r>
          </a:p>
          <a:p>
            <a:pPr>
              <a:lnSpc>
                <a:spcPct val="90000"/>
              </a:lnSpc>
            </a:pPr>
            <a:endParaRPr lang="en-GB" sz="2100"/>
          </a:p>
          <a:p>
            <a:pPr>
              <a:lnSpc>
                <a:spcPct val="90000"/>
              </a:lnSpc>
            </a:pPr>
            <a:r>
              <a:rPr lang="en-GB" sz="2100"/>
              <a:t>HyperMedia is a term used for hypertext which is not constrained to be text: it can include graphics, video and </a:t>
            </a:r>
            <a:r>
              <a:rPr lang="en-GB" sz="2100">
                <a:hlinkClick r:id="rId4"/>
              </a:rPr>
              <a:t>sound</a:t>
            </a:r>
            <a:r>
              <a:rPr lang="en-GB" sz="2100"/>
              <a:t> , for example. Apparently Ted Nelson was the first to use this term too.</a:t>
            </a:r>
          </a:p>
          <a:p>
            <a:pPr>
              <a:lnSpc>
                <a:spcPct val="90000"/>
              </a:lnSpc>
            </a:pPr>
            <a:endParaRPr lang="en-GB" sz="2100"/>
          </a:p>
          <a:p>
            <a:pPr>
              <a:lnSpc>
                <a:spcPct val="90000"/>
              </a:lnSpc>
            </a:pPr>
            <a:r>
              <a:rPr lang="en-GB" sz="2100"/>
              <a:t>Hypertext and HyperMedia are concepts, not products."</a:t>
            </a:r>
          </a:p>
          <a:p>
            <a:pPr>
              <a:lnSpc>
                <a:spcPct val="90000"/>
              </a:lnSpc>
            </a:pPr>
            <a:endParaRPr lang="en-GB" sz="2100"/>
          </a:p>
          <a:p>
            <a:pPr>
              <a:lnSpc>
                <a:spcPct val="90000"/>
              </a:lnSpc>
            </a:pPr>
            <a:endParaRPr lang="en-GB" sz="1600" b="1">
              <a:latin typeface="Courier New" pitchFamily="49" charset="0"/>
            </a:endParaRPr>
          </a:p>
          <a:p>
            <a:pPr>
              <a:lnSpc>
                <a:spcPct val="90000"/>
              </a:lnSpc>
            </a:pPr>
            <a:endParaRPr lang="en-GB" sz="1600" b="1">
              <a:latin typeface="Courier New" pitchFamily="49" charset="0"/>
            </a:endParaRPr>
          </a:p>
          <a:p>
            <a:pPr>
              <a:lnSpc>
                <a:spcPct val="90000"/>
              </a:lnSpc>
            </a:pPr>
            <a:endParaRPr lang="en-GB" sz="1600" b="1">
              <a:latin typeface="Courier New" pitchFamily="49" charset="0"/>
            </a:endParaRPr>
          </a:p>
          <a:p>
            <a:pPr>
              <a:lnSpc>
                <a:spcPct val="90000"/>
              </a:lnSpc>
            </a:pPr>
            <a:r>
              <a:rPr lang="en-GB" sz="1600" b="1">
                <a:latin typeface="Courier New" pitchFamily="49" charset="0"/>
              </a:rPr>
              <a:t>Taken from www.w3.org/whatis.html - (9/8/07)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anim calcmode="lin" valueType="num">
                                      <p:cBhvr additive="base">
                                        <p:cTn id="13" dur="500" fill="hold"/>
                                        <p:tgtEl>
                                          <p:spTgt spid="849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anim calcmode="lin" valueType="num">
                                      <p:cBhvr additive="base">
                                        <p:cTn id="19"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4995">
                                            <p:txEl>
                                              <p:pRg st="6" end="6"/>
                                            </p:txEl>
                                          </p:spTgt>
                                        </p:tgtEl>
                                        <p:attrNameLst>
                                          <p:attrName>style.visibility</p:attrName>
                                        </p:attrNameLst>
                                      </p:cBhvr>
                                      <p:to>
                                        <p:strVal val="visible"/>
                                      </p:to>
                                    </p:set>
                                    <p:anim calcmode="lin" valueType="num">
                                      <p:cBhvr additive="base">
                                        <p:cTn id="25" dur="500" fill="hold"/>
                                        <p:tgtEl>
                                          <p:spTgt spid="8499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4995">
                                            <p:txEl>
                                              <p:pRg st="11" end="11"/>
                                            </p:txEl>
                                          </p:spTgt>
                                        </p:tgtEl>
                                        <p:attrNameLst>
                                          <p:attrName>style.visibility</p:attrName>
                                        </p:attrNameLst>
                                      </p:cBhvr>
                                      <p:to>
                                        <p:strVal val="visible"/>
                                      </p:to>
                                    </p:set>
                                    <p:anim calcmode="lin" valueType="num">
                                      <p:cBhvr additive="base">
                                        <p:cTn id="31" dur="500" fill="hold"/>
                                        <p:tgtEl>
                                          <p:spTgt spid="84995">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99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t>WD 01 - Markup Languages v6</a:t>
            </a:r>
            <a:endParaRPr lang="en-GB"/>
          </a:p>
        </p:txBody>
      </p:sp>
      <p:sp>
        <p:nvSpPr>
          <p:cNvPr id="5" name="Slide Number Placeholder 5"/>
          <p:cNvSpPr>
            <a:spLocks noGrp="1"/>
          </p:cNvSpPr>
          <p:nvPr>
            <p:ph type="sldNum" sz="quarter" idx="12"/>
          </p:nvPr>
        </p:nvSpPr>
        <p:spPr/>
        <p:txBody>
          <a:bodyPr/>
          <a:lstStyle/>
          <a:p>
            <a:fld id="{D4925DC6-4B9B-4C42-8C33-4B86B106967A}" type="slidenum">
              <a:rPr lang="en-GB"/>
              <a:pPr/>
              <a:t>8</a:t>
            </a:fld>
            <a:endParaRPr lang="en-GB"/>
          </a:p>
        </p:txBody>
      </p:sp>
      <p:sp>
        <p:nvSpPr>
          <p:cNvPr id="78850" name="Rectangle 2"/>
          <p:cNvSpPr>
            <a:spLocks noGrp="1" noChangeArrowheads="1"/>
          </p:cNvSpPr>
          <p:nvPr>
            <p:ph type="title"/>
          </p:nvPr>
        </p:nvSpPr>
        <p:spPr/>
        <p:txBody>
          <a:bodyPr/>
          <a:lstStyle/>
          <a:p>
            <a:r>
              <a:rPr lang="en-GB" sz="3400"/>
              <a:t>What is a Markup Language?</a:t>
            </a:r>
          </a:p>
        </p:txBody>
      </p:sp>
      <p:sp>
        <p:nvSpPr>
          <p:cNvPr id="78851" name="Rectangle 3"/>
          <p:cNvSpPr>
            <a:spLocks noGrp="1" noChangeArrowheads="1"/>
          </p:cNvSpPr>
          <p:nvPr>
            <p:ph type="body" idx="1"/>
          </p:nvPr>
        </p:nvSpPr>
        <p:spPr/>
        <p:txBody>
          <a:bodyPr/>
          <a:lstStyle/>
          <a:p>
            <a:pPr>
              <a:lnSpc>
                <a:spcPct val="90000"/>
              </a:lnSpc>
            </a:pPr>
            <a:r>
              <a:rPr lang="en-GB" sz="2600"/>
              <a:t>Printers used to mark up a paper manuscript with symbols to indicate what typeface, size and style should be used to layout the page.</a:t>
            </a:r>
          </a:p>
          <a:p>
            <a:pPr>
              <a:lnSpc>
                <a:spcPct val="90000"/>
              </a:lnSpc>
            </a:pPr>
            <a:endParaRPr lang="en-GB" sz="2600" smtClean="0"/>
          </a:p>
          <a:p>
            <a:pPr>
              <a:lnSpc>
                <a:spcPct val="90000"/>
              </a:lnSpc>
            </a:pPr>
            <a:endParaRPr lang="en-GB" sz="26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401" y="2840307"/>
            <a:ext cx="5615168" cy="3002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smtClean="0">
                <a:solidFill>
                  <a:srgbClr val="000000"/>
                </a:solidFill>
              </a:rPr>
              <a:t>WD 01 - Markup Languages v6</a:t>
            </a:r>
            <a:endParaRPr lang="en-GB">
              <a:solidFill>
                <a:srgbClr val="000000"/>
              </a:solidFill>
            </a:endParaRPr>
          </a:p>
        </p:txBody>
      </p:sp>
      <p:sp>
        <p:nvSpPr>
          <p:cNvPr id="5" name="Slide Number Placeholder 5"/>
          <p:cNvSpPr>
            <a:spLocks noGrp="1"/>
          </p:cNvSpPr>
          <p:nvPr>
            <p:ph type="sldNum" sz="quarter" idx="12"/>
          </p:nvPr>
        </p:nvSpPr>
        <p:spPr/>
        <p:txBody>
          <a:bodyPr/>
          <a:lstStyle/>
          <a:p>
            <a:fld id="{D4925DC6-4B9B-4C42-8C33-4B86B106967A}" type="slidenum">
              <a:rPr lang="en-GB">
                <a:solidFill>
                  <a:srgbClr val="000000"/>
                </a:solidFill>
              </a:rPr>
              <a:pPr/>
              <a:t>9</a:t>
            </a:fld>
            <a:endParaRPr lang="en-GB">
              <a:solidFill>
                <a:srgbClr val="000000"/>
              </a:solidFill>
            </a:endParaRPr>
          </a:p>
        </p:txBody>
      </p:sp>
      <p:sp>
        <p:nvSpPr>
          <p:cNvPr id="78850" name="Rectangle 2"/>
          <p:cNvSpPr>
            <a:spLocks noGrp="1" noChangeArrowheads="1"/>
          </p:cNvSpPr>
          <p:nvPr>
            <p:ph type="title"/>
          </p:nvPr>
        </p:nvSpPr>
        <p:spPr/>
        <p:txBody>
          <a:bodyPr/>
          <a:lstStyle/>
          <a:p>
            <a:r>
              <a:rPr lang="en-GB" sz="3400"/>
              <a:t>What is a Markup Language?</a:t>
            </a:r>
          </a:p>
        </p:txBody>
      </p:sp>
      <p:sp>
        <p:nvSpPr>
          <p:cNvPr id="78851" name="Rectangle 3"/>
          <p:cNvSpPr>
            <a:spLocks noGrp="1" noChangeArrowheads="1"/>
          </p:cNvSpPr>
          <p:nvPr>
            <p:ph type="body" idx="1"/>
          </p:nvPr>
        </p:nvSpPr>
        <p:spPr/>
        <p:txBody>
          <a:bodyPr/>
          <a:lstStyle/>
          <a:p>
            <a:pPr>
              <a:lnSpc>
                <a:spcPct val="90000"/>
              </a:lnSpc>
            </a:pPr>
            <a:endParaRPr lang="en-GB" sz="2600"/>
          </a:p>
          <a:p>
            <a:pPr>
              <a:lnSpc>
                <a:spcPct val="90000"/>
              </a:lnSpc>
            </a:pPr>
            <a:r>
              <a:rPr lang="en-GB" sz="2600"/>
              <a:t>Standardised General Markup Language (SGML) developed by IBM in the </a:t>
            </a:r>
            <a:r>
              <a:rPr lang="en-GB" sz="2600" smtClean="0"/>
              <a:t>1960s </a:t>
            </a:r>
            <a:r>
              <a:rPr lang="en-GB" sz="2600"/>
              <a:t>as a way of encoding data.  Used for</a:t>
            </a:r>
          </a:p>
          <a:p>
            <a:pPr>
              <a:lnSpc>
                <a:spcPct val="90000"/>
              </a:lnSpc>
            </a:pPr>
            <a:endParaRPr lang="en-GB" sz="2600"/>
          </a:p>
          <a:p>
            <a:pPr lvl="1">
              <a:lnSpc>
                <a:spcPct val="90000"/>
              </a:lnSpc>
            </a:pPr>
            <a:r>
              <a:rPr lang="en-GB" sz="2200"/>
              <a:t>Boeing Aircraft Technical Documentation</a:t>
            </a:r>
          </a:p>
          <a:p>
            <a:pPr lvl="1">
              <a:lnSpc>
                <a:spcPct val="90000"/>
              </a:lnSpc>
            </a:pPr>
            <a:r>
              <a:rPr lang="en-GB" sz="2200" smtClean="0"/>
              <a:t>Oxford </a:t>
            </a:r>
            <a:r>
              <a:rPr lang="en-GB" sz="2200"/>
              <a:t>English Dictionary (2</a:t>
            </a:r>
            <a:r>
              <a:rPr lang="en-GB" sz="2200" baseline="30000"/>
              <a:t>nd</a:t>
            </a:r>
            <a:r>
              <a:rPr lang="en-GB" sz="2200"/>
              <a:t> edition)</a:t>
            </a:r>
          </a:p>
          <a:p>
            <a:pPr>
              <a:lnSpc>
                <a:spcPct val="90000"/>
              </a:lnSpc>
            </a:pPr>
            <a:endParaRPr lang="en-GB" sz="2600"/>
          </a:p>
          <a:p>
            <a:pPr>
              <a:lnSpc>
                <a:spcPct val="90000"/>
              </a:lnSpc>
            </a:pPr>
            <a:r>
              <a:rPr lang="en-GB" sz="2600"/>
              <a:t>Very complex set of tags and rules, which are laid out in a Document Type Definition (DTD).</a:t>
            </a:r>
          </a:p>
        </p:txBody>
      </p:sp>
    </p:spTree>
    <p:extLst>
      <p:ext uri="{BB962C8B-B14F-4D97-AF65-F5344CB8AC3E}">
        <p14:creationId xmlns:p14="http://schemas.microsoft.com/office/powerpoint/2010/main" val="349453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 calcmode="lin" valueType="num">
                                      <p:cBhvr additive="base">
                                        <p:cTn id="7" dur="5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1">
                                            <p:txEl>
                                              <p:pRg st="4" end="4"/>
                                            </p:txEl>
                                          </p:spTgt>
                                        </p:tgtEl>
                                        <p:attrNameLst>
                                          <p:attrName>style.visibility</p:attrName>
                                        </p:attrNameLst>
                                      </p:cBhvr>
                                      <p:to>
                                        <p:strVal val="visible"/>
                                      </p:to>
                                    </p:set>
                                    <p:anim calcmode="lin" valueType="num">
                                      <p:cBhvr additive="base">
                                        <p:cTn id="13" dur="500" fill="hold"/>
                                        <p:tgtEl>
                                          <p:spTgt spid="78851">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anim calcmode="lin" valueType="num">
                                      <p:cBhvr additive="base">
                                        <p:cTn id="19" dur="500" fill="hold"/>
                                        <p:tgtEl>
                                          <p:spTgt spid="7885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1">
                                            <p:txEl>
                                              <p:pRg st="6" end="6"/>
                                            </p:txEl>
                                          </p:spTgt>
                                        </p:tgtEl>
                                        <p:attrNameLst>
                                          <p:attrName>style.visibility</p:attrName>
                                        </p:attrNameLst>
                                      </p:cBhvr>
                                      <p:to>
                                        <p:strVal val="visible"/>
                                      </p:to>
                                    </p:set>
                                    <p:anim calcmode="lin" valueType="num">
                                      <p:cBhvr additive="base">
                                        <p:cTn id="25" dur="500" fill="hold"/>
                                        <p:tgtEl>
                                          <p:spTgt spid="78851">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rgbClr val="000000"/>
          </a:solidFill>
          <a:prstDash val="solid"/>
          <a:round/>
          <a:headEnd type="none" w="med" len="med"/>
          <a:tailEnd type="none" w="med" len="med"/>
        </a:ln>
        <a:effectLst>
          <a:outerShdw dist="107763" dir="2700000" algn="ctr" rotWithShape="0">
            <a:srgbClr val="808080"/>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FFFFCC"/>
        </a:solidFill>
        <a:ln w="9525" cap="flat" cmpd="sng" algn="ctr">
          <a:solidFill>
            <a:srgbClr val="000000"/>
          </a:solidFill>
          <a:prstDash val="solid"/>
          <a:round/>
          <a:headEnd type="none" w="med" len="med"/>
          <a:tailEnd type="none" w="med" len="med"/>
        </a:ln>
        <a:effectLst>
          <a:outerShdw dist="107763" dir="2700000" algn="ctr" rotWithShape="0">
            <a:srgbClr val="808080"/>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TotalTime>
  <Words>1197</Words>
  <Application>Microsoft Office PowerPoint</Application>
  <PresentationFormat>On-screen Show (4:3)</PresentationFormat>
  <Paragraphs>269</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Profile</vt:lpstr>
      <vt:lpstr>WEB DEVELOPMENT</vt:lpstr>
      <vt:lpstr>What is a Web Server?</vt:lpstr>
      <vt:lpstr>What is HTML?</vt:lpstr>
      <vt:lpstr>Example of HTML</vt:lpstr>
      <vt:lpstr>When displayed in a browser….</vt:lpstr>
      <vt:lpstr>Note that….</vt:lpstr>
      <vt:lpstr>What is Hypertext?</vt:lpstr>
      <vt:lpstr>What is a Markup Language?</vt:lpstr>
      <vt:lpstr>What is a Markup Language?</vt:lpstr>
      <vt:lpstr>Oxford English Dictionary</vt:lpstr>
      <vt:lpstr>Example of an OED entry in SGML</vt:lpstr>
      <vt:lpstr>History of HTML</vt:lpstr>
      <vt:lpstr>Screenshot from Berners-Lee's Computer</vt:lpstr>
      <vt:lpstr>1993</vt:lpstr>
      <vt:lpstr>1994</vt:lpstr>
      <vt:lpstr>1994</vt:lpstr>
      <vt:lpstr>1995</vt:lpstr>
      <vt:lpstr>The Browser Wars          1995 - 2000</vt:lpstr>
      <vt:lpstr>Bad HTML</vt:lpstr>
      <vt:lpstr>Which looks like this:</vt:lpstr>
      <vt:lpstr>Constructing a Webpage</vt:lpstr>
      <vt:lpstr>Keep Them Separate</vt:lpstr>
      <vt:lpstr>HTML vs XHTML</vt:lpstr>
      <vt:lpstr>In XHTML you must always…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KJW</dc:creator>
  <cp:lastModifiedBy>Kevin</cp:lastModifiedBy>
  <cp:revision>21</cp:revision>
  <dcterms:created xsi:type="dcterms:W3CDTF">2007-08-15T17:09:06Z</dcterms:created>
  <dcterms:modified xsi:type="dcterms:W3CDTF">2015-09-24T07:00:25Z</dcterms:modified>
</cp:coreProperties>
</file>