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47189cc9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47189cc9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1865ba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1865ba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cabb8c2eb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cabb8c2eb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cabb8c2eb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cabb8c2eb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was an open source tool created by Linus Torvald in 2005. It </a:t>
            </a:r>
            <a:r>
              <a:rPr lang="en"/>
              <a:t>allowed for linux developers to collaborate on projects at the same time. Unlike other Version Control softwares at the time, Git features branches. Creating a new branch in a project allows users to add and tinker with features without messing with the current working version of a project. Once the branch has been finished, it then can be merged with the main branch once again. Because Git downloads the whole directory, all work can be done offline and pushed back to the repo when you are done.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cabb8c2eb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cabb8c2eb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and Github are not the same program. Git is an open source source platform whereas Github is an cloud based platform to manage git repositories. It allows users to create accounts, share repositories and change who can see or edit any repository hosted on Github. While github is the most popular online hosting </a:t>
            </a:r>
            <a:r>
              <a:rPr lang="en"/>
              <a:t>platform for Git it is farm from the only 1. Other services include Bitbucket created by Atlassian, GitLab and hosting your own file server for storing and sharing repositories.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cabb8c2eb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cabb8c2eb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cabb8c2eb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cabb8c2eb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865ba9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1865ba9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cabb8c2eb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cabb8c2eb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4790df1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4790df1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1865ba9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1865ba9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cabb8c2eb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cabb8c2eb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cabb8c2eb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cabb8c2eb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cabb8c2eb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cabb8c2eb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1865ba9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1865ba9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1865ba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1865ba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1865ba9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1865ba9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47189cc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47189cc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47189cc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47189cc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47189cc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47189cc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47189cc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47189cc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52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480750" y="483125"/>
            <a:ext cx="752100" cy="752100"/>
          </a:xfrm>
          <a:prstGeom prst="rect">
            <a:avLst/>
          </a:prstGeom>
          <a:solidFill>
            <a:srgbClr val="F50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840117" y="838676"/>
            <a:ext cx="752100" cy="752100"/>
          </a:xfrm>
          <a:prstGeom prst="rect">
            <a:avLst/>
          </a:prstGeom>
          <a:solidFill>
            <a:srgbClr val="FFFFFF">
              <a:alpha val="7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ctrTitle"/>
          </p:nvPr>
        </p:nvSpPr>
        <p:spPr>
          <a:xfrm>
            <a:off x="2038350" y="647700"/>
            <a:ext cx="5994900" cy="3029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6000"/>
              <a:buNone/>
              <a:defRPr b="1" sz="6000">
                <a:solidFill>
                  <a:srgbClr val="FFFFFF"/>
                </a:solidFill>
              </a:defRPr>
            </a:lvl1pPr>
            <a:lvl2pPr lvl="1" algn="l">
              <a:lnSpc>
                <a:spcPct val="100000"/>
              </a:lnSpc>
              <a:spcBef>
                <a:spcPts val="0"/>
              </a:spcBef>
              <a:spcAft>
                <a:spcPts val="0"/>
              </a:spcAft>
              <a:buClr>
                <a:srgbClr val="FFFFFF"/>
              </a:buClr>
              <a:buSzPts val="6000"/>
              <a:buNone/>
              <a:defRPr b="1" sz="6000">
                <a:solidFill>
                  <a:srgbClr val="FFFFFF"/>
                </a:solidFill>
              </a:defRPr>
            </a:lvl2pPr>
            <a:lvl3pPr lvl="2" algn="l">
              <a:lnSpc>
                <a:spcPct val="100000"/>
              </a:lnSpc>
              <a:spcBef>
                <a:spcPts val="0"/>
              </a:spcBef>
              <a:spcAft>
                <a:spcPts val="0"/>
              </a:spcAft>
              <a:buClr>
                <a:srgbClr val="FFFFFF"/>
              </a:buClr>
              <a:buSzPts val="6000"/>
              <a:buNone/>
              <a:defRPr b="1" sz="6000">
                <a:solidFill>
                  <a:srgbClr val="FFFFFF"/>
                </a:solidFill>
              </a:defRPr>
            </a:lvl3pPr>
            <a:lvl4pPr lvl="3" algn="l">
              <a:lnSpc>
                <a:spcPct val="100000"/>
              </a:lnSpc>
              <a:spcBef>
                <a:spcPts val="0"/>
              </a:spcBef>
              <a:spcAft>
                <a:spcPts val="0"/>
              </a:spcAft>
              <a:buClr>
                <a:srgbClr val="FFFFFF"/>
              </a:buClr>
              <a:buSzPts val="6000"/>
              <a:buNone/>
              <a:defRPr b="1" sz="6000">
                <a:solidFill>
                  <a:srgbClr val="FFFFFF"/>
                </a:solidFill>
              </a:defRPr>
            </a:lvl4pPr>
            <a:lvl5pPr lvl="4" algn="l">
              <a:lnSpc>
                <a:spcPct val="100000"/>
              </a:lnSpc>
              <a:spcBef>
                <a:spcPts val="0"/>
              </a:spcBef>
              <a:spcAft>
                <a:spcPts val="0"/>
              </a:spcAft>
              <a:buClr>
                <a:srgbClr val="FFFFFF"/>
              </a:buClr>
              <a:buSzPts val="6000"/>
              <a:buNone/>
              <a:defRPr b="1" sz="6000">
                <a:solidFill>
                  <a:srgbClr val="FFFFFF"/>
                </a:solidFill>
              </a:defRPr>
            </a:lvl5pPr>
            <a:lvl6pPr lvl="5" algn="l">
              <a:lnSpc>
                <a:spcPct val="100000"/>
              </a:lnSpc>
              <a:spcBef>
                <a:spcPts val="0"/>
              </a:spcBef>
              <a:spcAft>
                <a:spcPts val="0"/>
              </a:spcAft>
              <a:buClr>
                <a:srgbClr val="FFFFFF"/>
              </a:buClr>
              <a:buSzPts val="6000"/>
              <a:buNone/>
              <a:defRPr b="1" sz="6000">
                <a:solidFill>
                  <a:srgbClr val="FFFFFF"/>
                </a:solidFill>
              </a:defRPr>
            </a:lvl6pPr>
            <a:lvl7pPr lvl="6" algn="l">
              <a:lnSpc>
                <a:spcPct val="100000"/>
              </a:lnSpc>
              <a:spcBef>
                <a:spcPts val="0"/>
              </a:spcBef>
              <a:spcAft>
                <a:spcPts val="0"/>
              </a:spcAft>
              <a:buClr>
                <a:srgbClr val="FFFFFF"/>
              </a:buClr>
              <a:buSzPts val="6000"/>
              <a:buNone/>
              <a:defRPr b="1" sz="6000">
                <a:solidFill>
                  <a:srgbClr val="FFFFFF"/>
                </a:solidFill>
              </a:defRPr>
            </a:lvl7pPr>
            <a:lvl8pPr lvl="7" algn="l">
              <a:lnSpc>
                <a:spcPct val="100000"/>
              </a:lnSpc>
              <a:spcBef>
                <a:spcPts val="0"/>
              </a:spcBef>
              <a:spcAft>
                <a:spcPts val="0"/>
              </a:spcAft>
              <a:buClr>
                <a:srgbClr val="FFFFFF"/>
              </a:buClr>
              <a:buSzPts val="6000"/>
              <a:buNone/>
              <a:defRPr b="1" sz="6000">
                <a:solidFill>
                  <a:srgbClr val="FFFFFF"/>
                </a:solidFill>
              </a:defRPr>
            </a:lvl8pPr>
            <a:lvl9pPr lvl="8" algn="l">
              <a:lnSpc>
                <a:spcPct val="100000"/>
              </a:lnSpc>
              <a:spcBef>
                <a:spcPts val="0"/>
              </a:spcBef>
              <a:spcAft>
                <a:spcPts val="0"/>
              </a:spcAft>
              <a:buClr>
                <a:srgbClr val="FFFFFF"/>
              </a:buClr>
              <a:buSzPts val="6000"/>
              <a:buNone/>
              <a:defRPr b="1" sz="6000">
                <a:solidFill>
                  <a:srgbClr val="FFFFFF"/>
                </a:solidFill>
              </a:defRPr>
            </a:lvl9pPr>
          </a:lstStyle>
          <a:p/>
        </p:txBody>
      </p:sp>
      <p:sp>
        <p:nvSpPr>
          <p:cNvPr id="55" name="Google Shape;55;p13"/>
          <p:cNvSpPr txBox="1"/>
          <p:nvPr>
            <p:ph idx="1" type="subTitle"/>
          </p:nvPr>
        </p:nvSpPr>
        <p:spPr>
          <a:xfrm>
            <a:off x="2038350" y="4024650"/>
            <a:ext cx="5696700" cy="550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l">
              <a:lnSpc>
                <a:spcPct val="100000"/>
              </a:lnSpc>
              <a:spcBef>
                <a:spcPts val="0"/>
              </a:spcBef>
              <a:spcAft>
                <a:spcPts val="0"/>
              </a:spcAft>
              <a:buClr>
                <a:srgbClr val="FFFFFF"/>
              </a:buClr>
              <a:buSzPts val="2000"/>
              <a:buNone/>
              <a:defRPr sz="2000">
                <a:solidFill>
                  <a:srgbClr val="FFFFFF"/>
                </a:solidFill>
              </a:defRPr>
            </a:lvl2pPr>
            <a:lvl3pPr lvl="2" algn="l">
              <a:lnSpc>
                <a:spcPct val="100000"/>
              </a:lnSpc>
              <a:spcBef>
                <a:spcPts val="0"/>
              </a:spcBef>
              <a:spcAft>
                <a:spcPts val="0"/>
              </a:spcAft>
              <a:buClr>
                <a:srgbClr val="FFFFFF"/>
              </a:buClr>
              <a:buSzPts val="2000"/>
              <a:buNone/>
              <a:defRPr sz="2000">
                <a:solidFill>
                  <a:srgbClr val="FFFFFF"/>
                </a:solidFill>
              </a:defRPr>
            </a:lvl3pPr>
            <a:lvl4pPr lvl="3" algn="l">
              <a:lnSpc>
                <a:spcPct val="100000"/>
              </a:lnSpc>
              <a:spcBef>
                <a:spcPts val="0"/>
              </a:spcBef>
              <a:spcAft>
                <a:spcPts val="0"/>
              </a:spcAft>
              <a:buClr>
                <a:srgbClr val="FFFFFF"/>
              </a:buClr>
              <a:buSzPts val="2000"/>
              <a:buNone/>
              <a:defRPr sz="2000">
                <a:solidFill>
                  <a:srgbClr val="FFFFFF"/>
                </a:solidFill>
              </a:defRPr>
            </a:lvl4pPr>
            <a:lvl5pPr lvl="4" algn="l">
              <a:lnSpc>
                <a:spcPct val="100000"/>
              </a:lnSpc>
              <a:spcBef>
                <a:spcPts val="0"/>
              </a:spcBef>
              <a:spcAft>
                <a:spcPts val="0"/>
              </a:spcAft>
              <a:buClr>
                <a:srgbClr val="FFFFFF"/>
              </a:buClr>
              <a:buSzPts val="2000"/>
              <a:buNone/>
              <a:defRPr sz="2000">
                <a:solidFill>
                  <a:srgbClr val="FFFFFF"/>
                </a:solidFill>
              </a:defRPr>
            </a:lvl5pPr>
            <a:lvl6pPr lvl="5" algn="l">
              <a:lnSpc>
                <a:spcPct val="100000"/>
              </a:lnSpc>
              <a:spcBef>
                <a:spcPts val="0"/>
              </a:spcBef>
              <a:spcAft>
                <a:spcPts val="0"/>
              </a:spcAft>
              <a:buClr>
                <a:srgbClr val="FFFFFF"/>
              </a:buClr>
              <a:buSzPts val="2000"/>
              <a:buNone/>
              <a:defRPr sz="2000">
                <a:solidFill>
                  <a:srgbClr val="FFFFFF"/>
                </a:solidFill>
              </a:defRPr>
            </a:lvl6pPr>
            <a:lvl7pPr lvl="6" algn="l">
              <a:lnSpc>
                <a:spcPct val="100000"/>
              </a:lnSpc>
              <a:spcBef>
                <a:spcPts val="0"/>
              </a:spcBef>
              <a:spcAft>
                <a:spcPts val="0"/>
              </a:spcAft>
              <a:buClr>
                <a:srgbClr val="FFFFFF"/>
              </a:buClr>
              <a:buSzPts val="2000"/>
              <a:buNone/>
              <a:defRPr sz="2000">
                <a:solidFill>
                  <a:srgbClr val="FFFFFF"/>
                </a:solidFill>
              </a:defRPr>
            </a:lvl7pPr>
            <a:lvl8pPr lvl="7" algn="l">
              <a:lnSpc>
                <a:spcPct val="100000"/>
              </a:lnSpc>
              <a:spcBef>
                <a:spcPts val="0"/>
              </a:spcBef>
              <a:spcAft>
                <a:spcPts val="0"/>
              </a:spcAft>
              <a:buClr>
                <a:srgbClr val="FFFFFF"/>
              </a:buClr>
              <a:buSzPts val="2000"/>
              <a:buNone/>
              <a:defRPr sz="2000">
                <a:solidFill>
                  <a:srgbClr val="FFFFFF"/>
                </a:solidFill>
              </a:defRPr>
            </a:lvl8pPr>
            <a:lvl9pPr lvl="8" algn="l">
              <a:lnSpc>
                <a:spcPct val="100000"/>
              </a:lnSpc>
              <a:spcBef>
                <a:spcPts val="0"/>
              </a:spcBef>
              <a:spcAft>
                <a:spcPts val="0"/>
              </a:spcAft>
              <a:buClr>
                <a:srgbClr val="FFFFFF"/>
              </a:buClr>
              <a:buSzPts val="2000"/>
              <a:buNone/>
              <a:defRPr sz="2000">
                <a:solidFill>
                  <a:srgbClr val="FFFFFF"/>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052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4"/>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60" name="Google Shape;60;p14"/>
          <p:cNvSpPr txBox="1"/>
          <p:nvPr>
            <p:ph type="title"/>
          </p:nvPr>
        </p:nvSpPr>
        <p:spPr>
          <a:xfrm>
            <a:off x="832600" y="844000"/>
            <a:ext cx="5810400" cy="1550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61" name="Google Shape;61;p14"/>
          <p:cNvSpPr txBox="1"/>
          <p:nvPr>
            <p:ph idx="1" type="body"/>
          </p:nvPr>
        </p:nvSpPr>
        <p:spPr>
          <a:xfrm>
            <a:off x="832600" y="2623081"/>
            <a:ext cx="5810400" cy="1738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17500" lvl="1" marL="914400" algn="l">
              <a:lnSpc>
                <a:spcPct val="115000"/>
              </a:lnSpc>
              <a:spcBef>
                <a:spcPts val="0"/>
              </a:spcBef>
              <a:spcAft>
                <a:spcPts val="0"/>
              </a:spcAft>
              <a:buClr>
                <a:schemeClr val="lt1"/>
              </a:buClr>
              <a:buSzPts val="1400"/>
              <a:buChar char="○"/>
              <a:defRPr sz="1400">
                <a:solidFill>
                  <a:schemeClr val="lt1"/>
                </a:solidFill>
              </a:defRPr>
            </a:lvl2pPr>
            <a:lvl3pPr indent="-317500" lvl="2" marL="1371600" algn="l">
              <a:lnSpc>
                <a:spcPct val="115000"/>
              </a:lnSpc>
              <a:spcBef>
                <a:spcPts val="0"/>
              </a:spcBef>
              <a:spcAft>
                <a:spcPts val="0"/>
              </a:spcAft>
              <a:buClr>
                <a:schemeClr val="lt1"/>
              </a:buClr>
              <a:buSzPts val="1400"/>
              <a:buChar char="■"/>
              <a:defRPr sz="1400">
                <a:solidFill>
                  <a:schemeClr val="lt1"/>
                </a:solidFill>
              </a:defRPr>
            </a:lvl3pPr>
            <a:lvl4pPr indent="-317500" lvl="3" marL="1828800" algn="l">
              <a:lnSpc>
                <a:spcPct val="115000"/>
              </a:lnSpc>
              <a:spcBef>
                <a:spcPts val="0"/>
              </a:spcBef>
              <a:spcAft>
                <a:spcPts val="0"/>
              </a:spcAft>
              <a:buClr>
                <a:schemeClr val="lt1"/>
              </a:buClr>
              <a:buSzPts val="1400"/>
              <a:buChar char="●"/>
              <a:defRPr sz="1400">
                <a:solidFill>
                  <a:schemeClr val="lt1"/>
                </a:solidFill>
              </a:defRPr>
            </a:lvl4pPr>
            <a:lvl5pPr indent="-317500" lvl="4" marL="2286000" algn="l">
              <a:lnSpc>
                <a:spcPct val="115000"/>
              </a:lnSpc>
              <a:spcBef>
                <a:spcPts val="0"/>
              </a:spcBef>
              <a:spcAft>
                <a:spcPts val="0"/>
              </a:spcAft>
              <a:buClr>
                <a:schemeClr val="lt1"/>
              </a:buClr>
              <a:buSzPts val="1400"/>
              <a:buChar char="○"/>
              <a:defRPr sz="1400">
                <a:solidFill>
                  <a:schemeClr val="lt1"/>
                </a:solidFill>
              </a:defRPr>
            </a:lvl5pPr>
            <a:lvl6pPr indent="-317500" lvl="5" marL="2743200" algn="l">
              <a:lnSpc>
                <a:spcPct val="115000"/>
              </a:lnSpc>
              <a:spcBef>
                <a:spcPts val="0"/>
              </a:spcBef>
              <a:spcAft>
                <a:spcPts val="0"/>
              </a:spcAft>
              <a:buClr>
                <a:schemeClr val="lt1"/>
              </a:buClr>
              <a:buSzPts val="1400"/>
              <a:buChar char="■"/>
              <a:defRPr sz="1400">
                <a:solidFill>
                  <a:schemeClr val="lt1"/>
                </a:solidFill>
              </a:defRPr>
            </a:lvl6pPr>
            <a:lvl7pPr indent="-317500" lvl="6" marL="3200400" algn="l">
              <a:lnSpc>
                <a:spcPct val="115000"/>
              </a:lnSpc>
              <a:spcBef>
                <a:spcPts val="0"/>
              </a:spcBef>
              <a:spcAft>
                <a:spcPts val="0"/>
              </a:spcAft>
              <a:buClr>
                <a:schemeClr val="lt1"/>
              </a:buClr>
              <a:buSzPts val="1400"/>
              <a:buChar char="●"/>
              <a:defRPr sz="1400">
                <a:solidFill>
                  <a:schemeClr val="lt1"/>
                </a:solidFill>
              </a:defRPr>
            </a:lvl7pPr>
            <a:lvl8pPr indent="-317500" lvl="7" marL="3657600" algn="l">
              <a:lnSpc>
                <a:spcPct val="115000"/>
              </a:lnSpc>
              <a:spcBef>
                <a:spcPts val="0"/>
              </a:spcBef>
              <a:spcAft>
                <a:spcPts val="0"/>
              </a:spcAft>
              <a:buClr>
                <a:schemeClr val="lt1"/>
              </a:buClr>
              <a:buSzPts val="1400"/>
              <a:buChar char="○"/>
              <a:defRPr sz="1400">
                <a:solidFill>
                  <a:schemeClr val="lt1"/>
                </a:solidFill>
              </a:defRPr>
            </a:lvl8pPr>
            <a:lvl9pPr indent="-317500" lvl="8" marL="4114800" algn="l">
              <a:lnSpc>
                <a:spcPct val="115000"/>
              </a:lnSpc>
              <a:spcBef>
                <a:spcPts val="0"/>
              </a:spcBef>
              <a:spcAft>
                <a:spcPts val="0"/>
              </a:spcAft>
              <a:buClr>
                <a:schemeClr val="lt1"/>
              </a:buClr>
              <a:buSzPts val="1400"/>
              <a:buChar char="■"/>
              <a:defRPr sz="1400">
                <a:solidFill>
                  <a:schemeClr val="lt1"/>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723650" y="1503650"/>
            <a:ext cx="4526400" cy="174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a:ea typeface="Roboto"/>
                <a:cs typeface="Roboto"/>
                <a:sym typeface="Roboto"/>
              </a:rPr>
              <a:t>SA Presentations</a:t>
            </a:r>
            <a:endParaRPr>
              <a:latin typeface="Roboto"/>
              <a:ea typeface="Roboto"/>
              <a:cs typeface="Roboto"/>
              <a:sym typeface="Roboto"/>
            </a:endParaRPr>
          </a:p>
        </p:txBody>
      </p:sp>
      <p:sp>
        <p:nvSpPr>
          <p:cNvPr id="68" name="Google Shape;68;p15"/>
          <p:cNvSpPr txBox="1"/>
          <p:nvPr>
            <p:ph idx="1" type="subTitle"/>
          </p:nvPr>
        </p:nvSpPr>
        <p:spPr>
          <a:xfrm>
            <a:off x="1723650" y="4015300"/>
            <a:ext cx="5696700" cy="55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latin typeface="Roboto"/>
                <a:ea typeface="Roboto"/>
                <a:cs typeface="Roboto"/>
                <a:sym typeface="Roboto"/>
              </a:rPr>
              <a:t>By Carson, </a:t>
            </a:r>
            <a:r>
              <a:rPr lang="en">
                <a:solidFill>
                  <a:schemeClr val="lt1"/>
                </a:solidFill>
                <a:latin typeface="Roboto"/>
                <a:ea typeface="Roboto"/>
                <a:cs typeface="Roboto"/>
                <a:sym typeface="Roboto"/>
              </a:rPr>
              <a:t>Kevin, </a:t>
            </a:r>
            <a:r>
              <a:rPr lang="en">
                <a:latin typeface="Roboto"/>
                <a:ea typeface="Roboto"/>
                <a:cs typeface="Roboto"/>
                <a:sym typeface="Roboto"/>
              </a:rPr>
              <a:t>Logan, </a:t>
            </a:r>
            <a:r>
              <a:rPr lang="en">
                <a:solidFill>
                  <a:schemeClr val="lt1"/>
                </a:solidFill>
                <a:latin typeface="Roboto"/>
                <a:ea typeface="Roboto"/>
                <a:cs typeface="Roboto"/>
                <a:sym typeface="Roboto"/>
              </a:rPr>
              <a:t>Matthew Neel, Tracy Rountree</a:t>
            </a:r>
            <a:endParaRPr>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6329850" y="1597375"/>
            <a:ext cx="1733550"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Super Mario Example</a:t>
            </a:r>
            <a:endParaRPr>
              <a:latin typeface="Roboto"/>
              <a:ea typeface="Roboto"/>
              <a:cs typeface="Roboto"/>
              <a:sym typeface="Roboto"/>
            </a:endParaRPr>
          </a:p>
        </p:txBody>
      </p:sp>
      <p:sp>
        <p:nvSpPr>
          <p:cNvPr id="128" name="Google Shape;128;p24"/>
          <p:cNvSpPr txBox="1"/>
          <p:nvPr>
            <p:ph idx="1" type="body"/>
          </p:nvPr>
        </p:nvSpPr>
        <p:spPr>
          <a:xfrm>
            <a:off x="4946575" y="1768425"/>
            <a:ext cx="3643200" cy="308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Dialogue: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Player jumps to interact with the block and avoid the goomba</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Notes: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(SFX) Block-hit sound plays</a:t>
            </a:r>
            <a:endParaRPr>
              <a:latin typeface="Roboto"/>
              <a:ea typeface="Roboto"/>
              <a:cs typeface="Roboto"/>
              <a:sym typeface="Roboto"/>
            </a:endParaRPr>
          </a:p>
        </p:txBody>
      </p:sp>
      <p:pic>
        <p:nvPicPr>
          <p:cNvPr id="129" name="Google Shape;129;p24"/>
          <p:cNvPicPr preferRelativeResize="0"/>
          <p:nvPr/>
        </p:nvPicPr>
        <p:blipFill>
          <a:blip r:embed="rId3">
            <a:alphaModFix/>
          </a:blip>
          <a:stretch>
            <a:fillRect/>
          </a:stretch>
        </p:blipFill>
        <p:spPr>
          <a:xfrm>
            <a:off x="375100" y="1768425"/>
            <a:ext cx="4108814" cy="3081600"/>
          </a:xfrm>
          <a:prstGeom prst="rect">
            <a:avLst/>
          </a:prstGeom>
          <a:noFill/>
          <a:ln>
            <a:noFill/>
          </a:ln>
        </p:spPr>
      </p:pic>
      <p:sp>
        <p:nvSpPr>
          <p:cNvPr id="130" name="Google Shape;130;p24"/>
          <p:cNvSpPr/>
          <p:nvPr/>
        </p:nvSpPr>
        <p:spPr>
          <a:xfrm rot="-2357271">
            <a:off x="1293999" y="4102712"/>
            <a:ext cx="773669" cy="42638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2616750" y="1531700"/>
            <a:ext cx="3910500" cy="174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a:ea typeface="Roboto"/>
                <a:cs typeface="Roboto"/>
                <a:sym typeface="Roboto"/>
              </a:rPr>
              <a:t>Get Good at Git</a:t>
            </a:r>
            <a:endParaRPr>
              <a:latin typeface="Roboto"/>
              <a:ea typeface="Roboto"/>
              <a:cs typeface="Roboto"/>
              <a:sym typeface="Roboto"/>
            </a:endParaRPr>
          </a:p>
        </p:txBody>
      </p:sp>
      <p:sp>
        <p:nvSpPr>
          <p:cNvPr id="136" name="Google Shape;136;p25"/>
          <p:cNvSpPr txBox="1"/>
          <p:nvPr>
            <p:ph idx="1" type="subTitle"/>
          </p:nvPr>
        </p:nvSpPr>
        <p:spPr>
          <a:xfrm>
            <a:off x="1723650" y="3987250"/>
            <a:ext cx="5696700" cy="5502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0"/>
              </a:spcAft>
              <a:buNone/>
            </a:pPr>
            <a:r>
              <a:rPr lang="en">
                <a:latin typeface="Roboto"/>
                <a:ea typeface="Roboto"/>
                <a:cs typeface="Roboto"/>
                <a:sym typeface="Roboto"/>
              </a:rPr>
              <a:t>By Carson, </a:t>
            </a:r>
            <a:r>
              <a:rPr lang="en">
                <a:solidFill>
                  <a:schemeClr val="lt1"/>
                </a:solidFill>
                <a:latin typeface="Roboto"/>
                <a:ea typeface="Roboto"/>
                <a:cs typeface="Roboto"/>
                <a:sym typeface="Roboto"/>
              </a:rPr>
              <a:t>Kevin, </a:t>
            </a:r>
            <a:r>
              <a:rPr lang="en">
                <a:latin typeface="Roboto"/>
                <a:ea typeface="Roboto"/>
                <a:cs typeface="Roboto"/>
                <a:sym typeface="Roboto"/>
              </a:rPr>
              <a:t>Logan, </a:t>
            </a:r>
            <a:r>
              <a:rPr lang="en">
                <a:solidFill>
                  <a:schemeClr val="lt1"/>
                </a:solidFill>
                <a:latin typeface="Roboto"/>
                <a:ea typeface="Roboto"/>
                <a:cs typeface="Roboto"/>
                <a:sym typeface="Roboto"/>
              </a:rPr>
              <a:t>Matthew, Tracy Rountree</a:t>
            </a:r>
            <a:endParaRPr>
              <a:latin typeface="Roboto"/>
              <a:ea typeface="Roboto"/>
              <a:cs typeface="Roboto"/>
              <a:sym typeface="Roboto"/>
            </a:endParaRPr>
          </a:p>
        </p:txBody>
      </p:sp>
      <p:pic>
        <p:nvPicPr>
          <p:cNvPr id="137" name="Google Shape;137;p25"/>
          <p:cNvPicPr preferRelativeResize="0"/>
          <p:nvPr/>
        </p:nvPicPr>
        <p:blipFill>
          <a:blip r:embed="rId3">
            <a:alphaModFix/>
          </a:blip>
          <a:stretch>
            <a:fillRect/>
          </a:stretch>
        </p:blipFill>
        <p:spPr>
          <a:xfrm>
            <a:off x="6863250" y="1597375"/>
            <a:ext cx="1733550" cy="173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832600" y="844000"/>
            <a:ext cx="75846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You Need Version Control</a:t>
            </a:r>
            <a:endParaRPr/>
          </a:p>
        </p:txBody>
      </p:sp>
      <p:sp>
        <p:nvSpPr>
          <p:cNvPr id="143" name="Google Shape;143;p26"/>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Have you ever broken a project and had to spend hours reading through code to find where things went wrong?</a:t>
            </a:r>
            <a:endParaRPr/>
          </a:p>
          <a:p>
            <a:pPr indent="-330200" lvl="0" marL="457200" rtl="0" algn="l">
              <a:spcBef>
                <a:spcPts val="0"/>
              </a:spcBef>
              <a:spcAft>
                <a:spcPts val="0"/>
              </a:spcAft>
              <a:buSzPts val="1600"/>
              <a:buChar char="-"/>
            </a:pPr>
            <a:r>
              <a:rPr lang="en"/>
              <a:t>Have you ever wanted to work collaboratively with others on a project without screwing around?</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What is Git?</a:t>
            </a:r>
            <a:endParaRPr>
              <a:latin typeface="Roboto"/>
              <a:ea typeface="Roboto"/>
              <a:cs typeface="Roboto"/>
              <a:sym typeface="Roboto"/>
            </a:endParaRPr>
          </a:p>
        </p:txBody>
      </p:sp>
      <p:sp>
        <p:nvSpPr>
          <p:cNvPr id="149" name="Google Shape;149;p27"/>
          <p:cNvSpPr txBox="1"/>
          <p:nvPr>
            <p:ph idx="1" type="body"/>
          </p:nvPr>
        </p:nvSpPr>
        <p:spPr>
          <a:xfrm>
            <a:off x="832600" y="1643804"/>
            <a:ext cx="5810400" cy="2976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Popular Revision Control Software.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Created by Linus Torvald in 200</a:t>
            </a:r>
            <a:r>
              <a:rPr lang="en">
                <a:latin typeface="Roboto"/>
                <a:ea typeface="Roboto"/>
                <a:cs typeface="Roboto"/>
                <a:sym typeface="Roboto"/>
              </a:rPr>
              <a:t>5.</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Allows for multiple people to work on the same project without worry.</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Nearly every operation is local.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Offline work is much easier with Git than other RCS systems.</a:t>
            </a:r>
            <a:endParaRPr>
              <a:latin typeface="Roboto"/>
              <a:ea typeface="Roboto"/>
              <a:cs typeface="Roboto"/>
              <a:sym typeface="Roboto"/>
            </a:endParaRPr>
          </a:p>
        </p:txBody>
      </p:sp>
      <p:pic>
        <p:nvPicPr>
          <p:cNvPr id="150" name="Google Shape;150;p27"/>
          <p:cNvPicPr preferRelativeResize="0"/>
          <p:nvPr/>
        </p:nvPicPr>
        <p:blipFill>
          <a:blip r:embed="rId3">
            <a:alphaModFix/>
          </a:blip>
          <a:stretch>
            <a:fillRect/>
          </a:stretch>
        </p:blipFill>
        <p:spPr>
          <a:xfrm>
            <a:off x="6643000" y="1415200"/>
            <a:ext cx="2196200" cy="2652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What is Github?</a:t>
            </a:r>
            <a:endParaRPr>
              <a:latin typeface="Roboto"/>
              <a:ea typeface="Roboto"/>
              <a:cs typeface="Roboto"/>
              <a:sym typeface="Roboto"/>
            </a:endParaRPr>
          </a:p>
        </p:txBody>
      </p:sp>
      <p:sp>
        <p:nvSpPr>
          <p:cNvPr id="156" name="Google Shape;156;p28"/>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Git is not Github</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Github is a cloud-based hosting platform for Git repositories</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Github is owned by Microsoft</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Popular alternatives to Github include: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Bitbucket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GitLab</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Self-hosted</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We have chosen to use Github in our demonstration later on in this presentation</a:t>
            </a:r>
            <a:endParaRPr>
              <a:latin typeface="Roboto"/>
              <a:ea typeface="Roboto"/>
              <a:cs typeface="Roboto"/>
              <a:sym typeface="Roboto"/>
            </a:endParaRPr>
          </a:p>
        </p:txBody>
      </p:sp>
      <p:pic>
        <p:nvPicPr>
          <p:cNvPr id="157" name="Google Shape;157;p28"/>
          <p:cNvPicPr preferRelativeResize="0"/>
          <p:nvPr/>
        </p:nvPicPr>
        <p:blipFill>
          <a:blip r:embed="rId3">
            <a:alphaModFix/>
          </a:blip>
          <a:stretch>
            <a:fillRect/>
          </a:stretch>
        </p:blipFill>
        <p:spPr>
          <a:xfrm>
            <a:off x="6846150" y="1831098"/>
            <a:ext cx="1861450" cy="186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How To Use Git</a:t>
            </a:r>
            <a:endParaRPr>
              <a:latin typeface="Roboto"/>
              <a:ea typeface="Roboto"/>
              <a:cs typeface="Roboto"/>
              <a:sym typeface="Roboto"/>
            </a:endParaRPr>
          </a:p>
        </p:txBody>
      </p:sp>
      <p:sp>
        <p:nvSpPr>
          <p:cNvPr id="163" name="Google Shape;163;p29"/>
          <p:cNvSpPr txBox="1"/>
          <p:nvPr>
            <p:ph idx="1" type="body"/>
          </p:nvPr>
        </p:nvSpPr>
        <p:spPr>
          <a:xfrm>
            <a:off x="832600" y="1643800"/>
            <a:ext cx="54177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Four popular methods: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Command line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Web client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Desktop application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Text-Editor/IDE integration</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We will later demonstrate how to use Git through VSCode</a:t>
            </a:r>
            <a:endParaRPr>
              <a:latin typeface="Roboto"/>
              <a:ea typeface="Roboto"/>
              <a:cs typeface="Roboto"/>
              <a:sym typeface="Roboto"/>
            </a:endParaRPr>
          </a:p>
        </p:txBody>
      </p:sp>
      <p:pic>
        <p:nvPicPr>
          <p:cNvPr id="164" name="Google Shape;164;p29"/>
          <p:cNvPicPr preferRelativeResize="0"/>
          <p:nvPr/>
        </p:nvPicPr>
        <p:blipFill>
          <a:blip r:embed="rId3">
            <a:alphaModFix/>
          </a:blip>
          <a:stretch>
            <a:fillRect/>
          </a:stretch>
        </p:blipFill>
        <p:spPr>
          <a:xfrm>
            <a:off x="6493975" y="1805675"/>
            <a:ext cx="2196201" cy="2196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832600" y="844000"/>
            <a:ext cx="71982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Basic Git Terminology</a:t>
            </a:r>
            <a:endParaRPr>
              <a:latin typeface="Roboto"/>
              <a:ea typeface="Roboto"/>
              <a:cs typeface="Roboto"/>
              <a:sym typeface="Roboto"/>
            </a:endParaRPr>
          </a:p>
        </p:txBody>
      </p:sp>
      <p:sp>
        <p:nvSpPr>
          <p:cNvPr id="170" name="Google Shape;170;p30"/>
          <p:cNvSpPr txBox="1"/>
          <p:nvPr>
            <p:ph idx="1" type="body"/>
          </p:nvPr>
        </p:nvSpPr>
        <p:spPr>
          <a:xfrm>
            <a:off x="832600" y="1643800"/>
            <a:ext cx="6727200" cy="29109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Roboto"/>
              <a:buChar char="-"/>
            </a:pPr>
            <a:r>
              <a:rPr lang="en">
                <a:latin typeface="Roboto"/>
                <a:ea typeface="Roboto"/>
                <a:cs typeface="Roboto"/>
                <a:sym typeface="Roboto"/>
              </a:rPr>
              <a:t>Version</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Shows the current version of Git installed.</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Init: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In order to use Git, you first need to initialize Git within your directory</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Creates a “.git” folder which stores data about your project</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Commit: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Commits message to repository</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Includes brief description for other users</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Clone:</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To clone a repository is to copy it from a remote addres</a:t>
            </a:r>
            <a:r>
              <a:rPr lang="en">
                <a:latin typeface="Roboto"/>
                <a:ea typeface="Roboto"/>
                <a:cs typeface="Roboto"/>
                <a:sym typeface="Roboto"/>
              </a:rPr>
              <a:t>s to your local machine</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Status:</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Shows all </a:t>
            </a:r>
            <a:r>
              <a:rPr lang="en">
                <a:latin typeface="Roboto"/>
                <a:ea typeface="Roboto"/>
                <a:cs typeface="Roboto"/>
                <a:sym typeface="Roboto"/>
              </a:rPr>
              <a:t>commits on the current branch.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Git Terminology Cont.</a:t>
            </a:r>
            <a:endParaRPr>
              <a:latin typeface="Roboto"/>
              <a:ea typeface="Roboto"/>
              <a:cs typeface="Roboto"/>
              <a:sym typeface="Roboto"/>
            </a:endParaRPr>
          </a:p>
        </p:txBody>
      </p:sp>
      <p:sp>
        <p:nvSpPr>
          <p:cNvPr id="176" name="Google Shape;176;p31"/>
          <p:cNvSpPr txBox="1"/>
          <p:nvPr>
            <p:ph idx="1" type="body"/>
          </p:nvPr>
        </p:nvSpPr>
        <p:spPr>
          <a:xfrm>
            <a:off x="832600" y="1643800"/>
            <a:ext cx="7132200" cy="3499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Add: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Git will not automatically track changes to files. You need to directly add files to the Staging Area whenever you create or modify files</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Staging Area: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 preview of your next commit. Staged </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Revert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a:t>
            </a:r>
            <a:r>
              <a:rPr lang="en">
                <a:latin typeface="Roboto"/>
                <a:ea typeface="Roboto"/>
                <a:cs typeface="Roboto"/>
                <a:sym typeface="Roboto"/>
              </a:rPr>
              <a:t>it revert &lt;commit&gt;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Go back (revert) to a previous version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“Undo” a commit, in this class, used primarily by TL 1</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Remote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git remote add origin &lt;url&gt;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Used to help set up git with a server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Popular examples: GitHub, GitLab, etc.</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Git Terminology Cont.</a:t>
            </a:r>
            <a:endParaRPr>
              <a:latin typeface="Roboto"/>
              <a:ea typeface="Roboto"/>
              <a:cs typeface="Roboto"/>
              <a:sym typeface="Roboto"/>
            </a:endParaRPr>
          </a:p>
        </p:txBody>
      </p:sp>
      <p:sp>
        <p:nvSpPr>
          <p:cNvPr id="182" name="Google Shape;182;p32"/>
          <p:cNvSpPr txBox="1"/>
          <p:nvPr>
            <p:ph idx="1" type="body"/>
          </p:nvPr>
        </p:nvSpPr>
        <p:spPr>
          <a:xfrm>
            <a:off x="832600" y="1643800"/>
            <a:ext cx="7132200" cy="33990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Roboto"/>
              <a:buChar char="-"/>
            </a:pPr>
            <a:r>
              <a:rPr lang="en">
                <a:latin typeface="Roboto"/>
                <a:ea typeface="Roboto"/>
                <a:cs typeface="Roboto"/>
                <a:sym typeface="Roboto"/>
              </a:rPr>
              <a:t>Stash</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git stash</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Nifty feature to save half-done work when you aren’t ready to commit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Useful if you need to go to do quick work on a different branch, or quickly revert to a working state</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Branches</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g</a:t>
            </a:r>
            <a:r>
              <a:rPr lang="en">
                <a:latin typeface="Roboto"/>
                <a:ea typeface="Roboto"/>
                <a:cs typeface="Roboto"/>
                <a:sym typeface="Roboto"/>
              </a:rPr>
              <a:t>it branch &lt;branch-name&gt;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Create a new line of development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Do work on a different branch, and merge when you’re ready</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In this class, mainly used by TL 6</a:t>
            </a:r>
            <a:endParaRPr>
              <a:latin typeface="Roboto"/>
              <a:ea typeface="Roboto"/>
              <a:cs typeface="Roboto"/>
              <a:sym typeface="Roboto"/>
            </a:endParaRPr>
          </a:p>
          <a:p>
            <a:pPr indent="-322580" lvl="0" marL="457200" rtl="0" algn="l">
              <a:spcBef>
                <a:spcPts val="0"/>
              </a:spcBef>
              <a:spcAft>
                <a:spcPts val="0"/>
              </a:spcAft>
              <a:buSzPct val="100000"/>
              <a:buFont typeface="Roboto"/>
              <a:buChar char="-"/>
            </a:pPr>
            <a:r>
              <a:rPr lang="en">
                <a:latin typeface="Roboto"/>
                <a:ea typeface="Roboto"/>
                <a:cs typeface="Roboto"/>
                <a:sym typeface="Roboto"/>
              </a:rPr>
              <a:t>Merge</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g</a:t>
            </a:r>
            <a:r>
              <a:rPr lang="en">
                <a:latin typeface="Roboto"/>
                <a:ea typeface="Roboto"/>
                <a:cs typeface="Roboto"/>
                <a:sym typeface="Roboto"/>
              </a:rPr>
              <a:t>it merge &lt;commit&gt;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Join two or more development histories together</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g</a:t>
            </a:r>
            <a:r>
              <a:rPr lang="en">
                <a:latin typeface="Roboto"/>
                <a:ea typeface="Roboto"/>
                <a:cs typeface="Roboto"/>
                <a:sym typeface="Roboto"/>
              </a:rPr>
              <a:t>it rebase works </a:t>
            </a:r>
            <a:r>
              <a:rPr lang="en">
                <a:latin typeface="Roboto"/>
                <a:ea typeface="Roboto"/>
                <a:cs typeface="Roboto"/>
                <a:sym typeface="Roboto"/>
              </a:rPr>
              <a:t>similarly</a:t>
            </a:r>
            <a:r>
              <a:rPr lang="en">
                <a:latin typeface="Roboto"/>
                <a:ea typeface="Roboto"/>
                <a:cs typeface="Roboto"/>
                <a:sym typeface="Roboto"/>
              </a:rPr>
              <a:t> but the way the commit history is kept is different</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The way to squish two (or more) branches together into one</a:t>
            </a:r>
            <a:endParaRPr>
              <a:latin typeface="Roboto"/>
              <a:ea typeface="Roboto"/>
              <a:cs typeface="Roboto"/>
              <a:sym typeface="Roboto"/>
            </a:endParaRPr>
          </a:p>
          <a:p>
            <a:pPr indent="-310832" lvl="1" marL="914400" rtl="0" algn="l">
              <a:spcBef>
                <a:spcPts val="0"/>
              </a:spcBef>
              <a:spcAft>
                <a:spcPts val="0"/>
              </a:spcAft>
              <a:buSzPct val="100000"/>
              <a:buFont typeface="Roboto"/>
              <a:buChar char="-"/>
            </a:pPr>
            <a:r>
              <a:rPr lang="en">
                <a:latin typeface="Roboto"/>
                <a:ea typeface="Roboto"/>
                <a:cs typeface="Roboto"/>
                <a:sym typeface="Roboto"/>
              </a:rPr>
              <a:t>What happens if we work on both branches at the same time?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Git Terminology Cont.</a:t>
            </a:r>
            <a:endParaRPr>
              <a:latin typeface="Roboto"/>
              <a:ea typeface="Roboto"/>
              <a:cs typeface="Roboto"/>
              <a:sym typeface="Roboto"/>
            </a:endParaRPr>
          </a:p>
        </p:txBody>
      </p:sp>
      <p:sp>
        <p:nvSpPr>
          <p:cNvPr id="188" name="Google Shape;188;p33"/>
          <p:cNvSpPr txBox="1"/>
          <p:nvPr>
            <p:ph idx="1" type="body"/>
          </p:nvPr>
        </p:nvSpPr>
        <p:spPr>
          <a:xfrm>
            <a:off x="832600" y="1643800"/>
            <a:ext cx="71322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Divergent Branches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 feature of git that allows you to do work on multiple branches at once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Sometimes very easy to merge, “fast-forward”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Sometimes not so much</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Merge Conflicts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same part of  file has been modified in different ways on two branches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Generally have to simply choose what version you want to keep</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832600" y="844000"/>
            <a:ext cx="6705000" cy="79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Systems Analysis Presentations</a:t>
            </a:r>
            <a:endParaRPr>
              <a:latin typeface="Roboto"/>
              <a:ea typeface="Roboto"/>
              <a:cs typeface="Roboto"/>
              <a:sym typeface="Roboto"/>
            </a:endParaRPr>
          </a:p>
        </p:txBody>
      </p:sp>
      <p:sp>
        <p:nvSpPr>
          <p:cNvPr id="75" name="Google Shape;75;p16"/>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What are they?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 demonstration of your plan for your project’s game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When are they?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February 14th</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Don’t Ignore .gitignore</a:t>
            </a:r>
            <a:endParaRPr>
              <a:latin typeface="Roboto"/>
              <a:ea typeface="Roboto"/>
              <a:cs typeface="Roboto"/>
              <a:sym typeface="Roboto"/>
            </a:endParaRPr>
          </a:p>
        </p:txBody>
      </p:sp>
      <p:sp>
        <p:nvSpPr>
          <p:cNvPr id="194" name="Google Shape;194;p34"/>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Some files don’t need to be included in your Git repo</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Build files (*.o, etc…)</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Cache files</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.gitignore templates can be found online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Don’t be afraid to add to your .gitignore if the template doesn’t cover your project’s needs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Live Demo</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Git Best Practices</a:t>
            </a:r>
            <a:endParaRPr>
              <a:latin typeface="Roboto"/>
              <a:ea typeface="Roboto"/>
              <a:cs typeface="Roboto"/>
              <a:sym typeface="Roboto"/>
            </a:endParaRPr>
          </a:p>
        </p:txBody>
      </p:sp>
      <p:sp>
        <p:nvSpPr>
          <p:cNvPr id="205" name="Google Shape;205;p36"/>
          <p:cNvSpPr txBox="1"/>
          <p:nvPr>
            <p:ph idx="1" type="body"/>
          </p:nvPr>
        </p:nvSpPr>
        <p:spPr>
          <a:xfrm>
            <a:off x="832600" y="1643804"/>
            <a:ext cx="5810400" cy="2910900"/>
          </a:xfrm>
          <a:prstGeom prst="rect">
            <a:avLst/>
          </a:prstGeom>
        </p:spPr>
        <p:txBody>
          <a:bodyPr anchorCtr="0" anchor="t" bIns="91425" lIns="91425" spcFirstLastPara="1" rIns="91425" wrap="square" tIns="91425">
            <a:normAutofit fontScale="77500"/>
          </a:bodyPr>
          <a:lstStyle/>
          <a:p>
            <a:pPr indent="-307340" lvl="0" marL="457200" rtl="0" algn="l">
              <a:spcBef>
                <a:spcPts val="0"/>
              </a:spcBef>
              <a:spcAft>
                <a:spcPts val="0"/>
              </a:spcAft>
              <a:buSzPct val="100000"/>
              <a:buFont typeface="Roboto"/>
              <a:buChar char="-"/>
            </a:pPr>
            <a:r>
              <a:rPr lang="en">
                <a:latin typeface="Roboto"/>
                <a:ea typeface="Roboto"/>
                <a:cs typeface="Roboto"/>
                <a:sym typeface="Roboto"/>
              </a:rPr>
              <a:t>You should ideally never git push --force</a:t>
            </a:r>
            <a:endParaRPr>
              <a:latin typeface="Roboto"/>
              <a:ea typeface="Roboto"/>
              <a:cs typeface="Roboto"/>
              <a:sym typeface="Roboto"/>
            </a:endParaRPr>
          </a:p>
          <a:p>
            <a:pPr indent="-307340" lvl="0" marL="457200" rtl="0" algn="l">
              <a:spcBef>
                <a:spcPts val="0"/>
              </a:spcBef>
              <a:spcAft>
                <a:spcPts val="0"/>
              </a:spcAft>
              <a:buSzPct val="100000"/>
              <a:buFont typeface="Roboto"/>
              <a:buChar char="-"/>
            </a:pPr>
            <a:r>
              <a:rPr lang="en">
                <a:latin typeface="Roboto"/>
                <a:ea typeface="Roboto"/>
                <a:cs typeface="Roboto"/>
                <a:sym typeface="Roboto"/>
              </a:rPr>
              <a:t>Each commit should have changes that are related</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A function that prints a name is not related to a function that reads a file into memory (probably) and shouldn’t be included in the same commit</a:t>
            </a:r>
            <a:endParaRPr>
              <a:latin typeface="Roboto"/>
              <a:ea typeface="Roboto"/>
              <a:cs typeface="Roboto"/>
              <a:sym typeface="Roboto"/>
            </a:endParaRPr>
          </a:p>
          <a:p>
            <a:pPr indent="-307340" lvl="0" marL="457200" rtl="0" algn="l">
              <a:spcBef>
                <a:spcPts val="0"/>
              </a:spcBef>
              <a:spcAft>
                <a:spcPts val="0"/>
              </a:spcAft>
              <a:buSzPct val="100000"/>
              <a:buFont typeface="Roboto"/>
              <a:buChar char="-"/>
            </a:pPr>
            <a:r>
              <a:rPr lang="en">
                <a:latin typeface="Roboto"/>
                <a:ea typeface="Roboto"/>
                <a:cs typeface="Roboto"/>
                <a:sym typeface="Roboto"/>
              </a:rPr>
              <a:t>Make small incremental commits</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Reduces the opportunity for merge conflicts to arise</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If something breaks, it’s much easier to identify where things went awry</a:t>
            </a:r>
            <a:endParaRPr>
              <a:latin typeface="Roboto"/>
              <a:ea typeface="Roboto"/>
              <a:cs typeface="Roboto"/>
              <a:sym typeface="Roboto"/>
            </a:endParaRPr>
          </a:p>
          <a:p>
            <a:pPr indent="-307340" lvl="0" marL="457200" rtl="0" algn="l">
              <a:spcBef>
                <a:spcPts val="0"/>
              </a:spcBef>
              <a:spcAft>
                <a:spcPts val="0"/>
              </a:spcAft>
              <a:buSzPct val="100000"/>
              <a:buFont typeface="Roboto"/>
              <a:buChar char="-"/>
            </a:pPr>
            <a:r>
              <a:rPr lang="en">
                <a:latin typeface="Roboto"/>
                <a:ea typeface="Roboto"/>
                <a:cs typeface="Roboto"/>
                <a:sym typeface="Roboto"/>
              </a:rPr>
              <a:t>Write descriptive commit messages</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Poor example: “Fixed bug”</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Good example: “Fixed issue where camera didn’t reset on player respawn”</a:t>
            </a:r>
            <a:endParaRPr>
              <a:latin typeface="Roboto"/>
              <a:ea typeface="Roboto"/>
              <a:cs typeface="Roboto"/>
              <a:sym typeface="Roboto"/>
            </a:endParaRPr>
          </a:p>
          <a:p>
            <a:pPr indent="-307340" lvl="0" marL="457200" rtl="0" algn="l">
              <a:spcBef>
                <a:spcPts val="0"/>
              </a:spcBef>
              <a:spcAft>
                <a:spcPts val="0"/>
              </a:spcAft>
              <a:buSzPct val="100000"/>
              <a:buFont typeface="Roboto"/>
              <a:buChar char="-"/>
            </a:pPr>
            <a:r>
              <a:rPr lang="en">
                <a:latin typeface="Roboto"/>
                <a:ea typeface="Roboto"/>
                <a:cs typeface="Roboto"/>
                <a:sym typeface="Roboto"/>
              </a:rPr>
              <a:t>Have a consistent commit message style e.g.</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Capitalize the first letter of the message</a:t>
            </a:r>
            <a:endParaRPr>
              <a:latin typeface="Roboto"/>
              <a:ea typeface="Roboto"/>
              <a:cs typeface="Roboto"/>
              <a:sym typeface="Roboto"/>
            </a:endParaRPr>
          </a:p>
          <a:p>
            <a:pPr indent="-297497" lvl="1" marL="914400" rtl="0" algn="l">
              <a:spcBef>
                <a:spcPts val="0"/>
              </a:spcBef>
              <a:spcAft>
                <a:spcPts val="0"/>
              </a:spcAft>
              <a:buSzPct val="100000"/>
              <a:buFont typeface="Roboto"/>
              <a:buChar char="-"/>
            </a:pPr>
            <a:r>
              <a:rPr lang="en">
                <a:latin typeface="Roboto"/>
                <a:ea typeface="Roboto"/>
                <a:cs typeface="Roboto"/>
                <a:sym typeface="Roboto"/>
              </a:rPr>
              <a:t>Start with a verb</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Requirements</a:t>
            </a:r>
            <a:endParaRPr>
              <a:latin typeface="Roboto"/>
              <a:ea typeface="Roboto"/>
              <a:cs typeface="Roboto"/>
              <a:sym typeface="Roboto"/>
            </a:endParaRPr>
          </a:p>
        </p:txBody>
      </p:sp>
      <p:sp>
        <p:nvSpPr>
          <p:cNvPr id="81" name="Google Shape;81;p17"/>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RFP (group)</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Champion Document (individual)</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Presentation (group)</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What is Storyboarding?</a:t>
            </a:r>
            <a:endParaRPr>
              <a:latin typeface="Roboto"/>
              <a:ea typeface="Roboto"/>
              <a:cs typeface="Roboto"/>
              <a:sym typeface="Roboto"/>
            </a:endParaRPr>
          </a:p>
        </p:txBody>
      </p:sp>
      <p:sp>
        <p:nvSpPr>
          <p:cNvPr id="87" name="Google Shape;87;p18"/>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A storyboard consists of an array of image panels with accompanying text</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 way of visualizing key points in your game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Images/scenes are visualized in sequential order to convey the flow of the game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 storyboard should simply convey the following: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What characters are in the frame and how are they moving?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What is the dialogue of the scene?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position of the camera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Any other critical information that is necessary to the flow</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Why Storyboard?</a:t>
            </a:r>
            <a:endParaRPr>
              <a:latin typeface="Roboto"/>
              <a:ea typeface="Roboto"/>
              <a:cs typeface="Roboto"/>
              <a:sym typeface="Roboto"/>
            </a:endParaRPr>
          </a:p>
        </p:txBody>
      </p:sp>
      <p:sp>
        <p:nvSpPr>
          <p:cNvPr id="93" name="Google Shape;93;p19"/>
          <p:cNvSpPr txBox="1"/>
          <p:nvPr>
            <p:ph idx="1" type="body"/>
          </p:nvPr>
        </p:nvSpPr>
        <p:spPr>
          <a:xfrm>
            <a:off x="832600" y="1643804"/>
            <a:ext cx="5810400" cy="291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By storyboarding, you are outlining a </a:t>
            </a:r>
            <a:r>
              <a:rPr lang="en">
                <a:latin typeface="Roboto"/>
                <a:ea typeface="Roboto"/>
                <a:cs typeface="Roboto"/>
                <a:sym typeface="Roboto"/>
              </a:rPr>
              <a:t>direction </a:t>
            </a:r>
            <a:r>
              <a:rPr lang="en">
                <a:latin typeface="Roboto"/>
                <a:ea typeface="Roboto"/>
                <a:cs typeface="Roboto"/>
                <a:sym typeface="Roboto"/>
              </a:rPr>
              <a:t>for your project</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You will be able to spot issues and brainstorm fixes before you’ve invested real time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Since little technical knowledge is required, it’s easy to get opinions and collaborate with others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Example Storyboard</a:t>
            </a:r>
            <a:endParaRPr>
              <a:latin typeface="Roboto"/>
              <a:ea typeface="Roboto"/>
              <a:cs typeface="Roboto"/>
              <a:sym typeface="Roboto"/>
            </a:endParaRPr>
          </a:p>
        </p:txBody>
      </p:sp>
      <p:pic>
        <p:nvPicPr>
          <p:cNvPr id="99" name="Google Shape;99;p20"/>
          <p:cNvPicPr preferRelativeResize="0"/>
          <p:nvPr/>
        </p:nvPicPr>
        <p:blipFill>
          <a:blip r:embed="rId3">
            <a:alphaModFix/>
          </a:blip>
          <a:stretch>
            <a:fillRect/>
          </a:stretch>
        </p:blipFill>
        <p:spPr>
          <a:xfrm>
            <a:off x="2628612" y="1727000"/>
            <a:ext cx="3886776" cy="3070701"/>
          </a:xfrm>
          <a:prstGeom prst="rect">
            <a:avLst/>
          </a:prstGeom>
          <a:noFill/>
          <a:ln>
            <a:noFill/>
          </a:ln>
        </p:spPr>
      </p:pic>
      <p:sp>
        <p:nvSpPr>
          <p:cNvPr id="100" name="Google Shape;100;p20"/>
          <p:cNvSpPr txBox="1"/>
          <p:nvPr>
            <p:ph type="title"/>
          </p:nvPr>
        </p:nvSpPr>
        <p:spPr>
          <a:xfrm>
            <a:off x="3080475" y="48411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
                <a:latin typeface="Roboto"/>
                <a:ea typeface="Roboto"/>
                <a:cs typeface="Roboto"/>
                <a:sym typeface="Roboto"/>
              </a:rPr>
              <a:t>https://sites.google.com/site/videogamedesigntsanh/home/storyboard</a:t>
            </a:r>
            <a:endParaRPr sz="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Super Mario Example</a:t>
            </a:r>
            <a:endParaRPr>
              <a:latin typeface="Roboto"/>
              <a:ea typeface="Roboto"/>
              <a:cs typeface="Roboto"/>
              <a:sym typeface="Roboto"/>
            </a:endParaRPr>
          </a:p>
        </p:txBody>
      </p:sp>
      <p:sp>
        <p:nvSpPr>
          <p:cNvPr id="106" name="Google Shape;106;p21"/>
          <p:cNvSpPr txBox="1"/>
          <p:nvPr>
            <p:ph idx="1" type="body"/>
          </p:nvPr>
        </p:nvSpPr>
        <p:spPr>
          <a:xfrm>
            <a:off x="4946575" y="1768425"/>
            <a:ext cx="3643200" cy="308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Dialogue: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User can select between 1 and 2 player mode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Notes: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No music playing</a:t>
            </a:r>
            <a:endParaRPr>
              <a:latin typeface="Roboto"/>
              <a:ea typeface="Roboto"/>
              <a:cs typeface="Roboto"/>
              <a:sym typeface="Roboto"/>
            </a:endParaRPr>
          </a:p>
        </p:txBody>
      </p:sp>
      <p:pic>
        <p:nvPicPr>
          <p:cNvPr id="107" name="Google Shape;107;p21"/>
          <p:cNvPicPr preferRelativeResize="0"/>
          <p:nvPr/>
        </p:nvPicPr>
        <p:blipFill>
          <a:blip r:embed="rId3">
            <a:alphaModFix/>
          </a:blip>
          <a:stretch>
            <a:fillRect/>
          </a:stretch>
        </p:blipFill>
        <p:spPr>
          <a:xfrm>
            <a:off x="375100" y="1768475"/>
            <a:ext cx="4108848" cy="308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Super Mario Example</a:t>
            </a:r>
            <a:endParaRPr>
              <a:latin typeface="Roboto"/>
              <a:ea typeface="Roboto"/>
              <a:cs typeface="Roboto"/>
              <a:sym typeface="Roboto"/>
            </a:endParaRPr>
          </a:p>
        </p:txBody>
      </p:sp>
      <p:sp>
        <p:nvSpPr>
          <p:cNvPr id="113" name="Google Shape;113;p22"/>
          <p:cNvSpPr txBox="1"/>
          <p:nvPr>
            <p:ph idx="1" type="body"/>
          </p:nvPr>
        </p:nvSpPr>
        <p:spPr>
          <a:xfrm>
            <a:off x="4946575" y="1768425"/>
            <a:ext cx="3643200" cy="308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Dialogue: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Action:</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Notes: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Display important information to the player</a:t>
            </a:r>
            <a:endParaRPr>
              <a:latin typeface="Roboto"/>
              <a:ea typeface="Roboto"/>
              <a:cs typeface="Roboto"/>
              <a:sym typeface="Roboto"/>
            </a:endParaRPr>
          </a:p>
        </p:txBody>
      </p:sp>
      <p:pic>
        <p:nvPicPr>
          <p:cNvPr id="114" name="Google Shape;114;p22"/>
          <p:cNvPicPr preferRelativeResize="0"/>
          <p:nvPr/>
        </p:nvPicPr>
        <p:blipFill>
          <a:blip r:embed="rId3">
            <a:alphaModFix/>
          </a:blip>
          <a:stretch>
            <a:fillRect/>
          </a:stretch>
        </p:blipFill>
        <p:spPr>
          <a:xfrm>
            <a:off x="375100" y="1768475"/>
            <a:ext cx="4108824" cy="308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2600" y="844000"/>
            <a:ext cx="58104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Super Mario Example</a:t>
            </a:r>
            <a:endParaRPr>
              <a:latin typeface="Roboto"/>
              <a:ea typeface="Roboto"/>
              <a:cs typeface="Roboto"/>
              <a:sym typeface="Roboto"/>
            </a:endParaRPr>
          </a:p>
        </p:txBody>
      </p:sp>
      <p:sp>
        <p:nvSpPr>
          <p:cNvPr id="120" name="Google Shape;120;p23"/>
          <p:cNvSpPr txBox="1"/>
          <p:nvPr>
            <p:ph idx="1" type="body"/>
          </p:nvPr>
        </p:nvSpPr>
        <p:spPr>
          <a:xfrm>
            <a:off x="4946575" y="1768425"/>
            <a:ext cx="3643200" cy="308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a:latin typeface="Roboto"/>
                <a:ea typeface="Roboto"/>
                <a:cs typeface="Roboto"/>
                <a:sym typeface="Roboto"/>
              </a:rPr>
              <a:t>Dialogue:</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Player is able to move the character to the right</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a:latin typeface="Roboto"/>
                <a:ea typeface="Roboto"/>
                <a:cs typeface="Roboto"/>
                <a:sym typeface="Roboto"/>
              </a:rPr>
              <a:t>Notes: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(SFX) Overworld music begins to play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Time begins to count down</a:t>
            </a:r>
            <a:endParaRPr>
              <a:latin typeface="Roboto"/>
              <a:ea typeface="Roboto"/>
              <a:cs typeface="Roboto"/>
              <a:sym typeface="Roboto"/>
            </a:endParaRPr>
          </a:p>
        </p:txBody>
      </p:sp>
      <p:pic>
        <p:nvPicPr>
          <p:cNvPr id="121" name="Google Shape;121;p23"/>
          <p:cNvPicPr preferRelativeResize="0"/>
          <p:nvPr/>
        </p:nvPicPr>
        <p:blipFill>
          <a:blip r:embed="rId3">
            <a:alphaModFix/>
          </a:blip>
          <a:stretch>
            <a:fillRect/>
          </a:stretch>
        </p:blipFill>
        <p:spPr>
          <a:xfrm>
            <a:off x="375100" y="1768475"/>
            <a:ext cx="4108819" cy="3081600"/>
          </a:xfrm>
          <a:prstGeom prst="rect">
            <a:avLst/>
          </a:prstGeom>
          <a:noFill/>
          <a:ln>
            <a:noFill/>
          </a:ln>
        </p:spPr>
      </p:pic>
      <p:sp>
        <p:nvSpPr>
          <p:cNvPr id="122" name="Google Shape;122;p23"/>
          <p:cNvSpPr/>
          <p:nvPr/>
        </p:nvSpPr>
        <p:spPr>
          <a:xfrm>
            <a:off x="1336275" y="4158875"/>
            <a:ext cx="773700" cy="426600"/>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