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79" r:id="rId3"/>
    <p:sldId id="281" r:id="rId4"/>
    <p:sldId id="280" r:id="rId5"/>
    <p:sldId id="282" r:id="rId6"/>
    <p:sldId id="283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72113B-41FA-450E-B533-F51733045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547A1-4E75-45C1-86D0-E9CB21525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703" y="2317426"/>
            <a:ext cx="3750954" cy="224119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CB5E9E0-7C44-46B5-B3E8-E62887B31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BF252-25EB-4540-BA5E-F9D77F7E4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849" y="1348844"/>
            <a:ext cx="5716338" cy="3042706"/>
          </a:xfrm>
        </p:spPr>
        <p:txBody>
          <a:bodyPr>
            <a:normAutofit/>
          </a:bodyPr>
          <a:lstStyle/>
          <a:p>
            <a:r>
              <a:rPr lang="en-US" sz="4800" dirty="0"/>
              <a:t>Parenting in the Age of Screens II – predictive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775B5-444B-4586-81C9-7E9B17E6E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7386" y="4682062"/>
            <a:ext cx="5355264" cy="9502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Data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F88855-34D7-45DF-9DB8-682E4A358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6981A1-6AD0-44A6-84F4-420410F3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9FF0FB-30CE-40B4-B3F2-A565E71CE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216A06-7EF2-4C72-8D1E-8959D3EB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147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51CE4-ED57-49DA-A030-7604516B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400" dirty="0" err="1">
                <a:solidFill>
                  <a:srgbClr val="FFFFFF"/>
                </a:solidFill>
              </a:rPr>
              <a:t>DataFrames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1DF6ED-DF04-4D40-8247-5794213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All values were still string values but I converted them into numerical data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FF3AFD3-7BA2-4E17-88A0-5FCE63760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14" y="2112581"/>
            <a:ext cx="8040222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1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51CE4-ED57-49DA-A030-7604516B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Using Sub-</a:t>
            </a:r>
            <a:r>
              <a:rPr lang="en-US" sz="2400" dirty="0" err="1">
                <a:solidFill>
                  <a:srgbClr val="FFFFFF"/>
                </a:solidFill>
              </a:rPr>
              <a:t>DataFrames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1DF6ED-DF04-4D40-8247-5794213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Thought it was better to isolate </a:t>
            </a:r>
            <a:r>
              <a:rPr lang="en-US" sz="1400" dirty="0" err="1">
                <a:solidFill>
                  <a:srgbClr val="FFFFFF"/>
                </a:solidFill>
              </a:rPr>
              <a:t>dataframes</a:t>
            </a:r>
            <a:r>
              <a:rPr lang="en-US" sz="1400" dirty="0">
                <a:solidFill>
                  <a:srgbClr val="FFFFFF"/>
                </a:solidFill>
              </a:rPr>
              <a:t> consisting of two columns for modeling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DFCED-B2FA-4829-9F30-8EB047286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76" y="2149813"/>
            <a:ext cx="8026657" cy="121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95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51CE4-ED57-49DA-A030-7604516B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Logistical Regression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1DF6ED-DF04-4D40-8247-5794213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Decided to do logistical regression on my transformed data</a:t>
            </a:r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D1D78EF9-8716-4154-83AD-18EC8FE9A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03" y="1996867"/>
            <a:ext cx="8099803" cy="126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36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51CE4-ED57-49DA-A030-7604516B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Summary of the 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1DF6ED-DF04-4D40-8247-5794213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Example: Summary of the model with Parent’s Income vs. Child’s Time on the Smartphone</a:t>
            </a:r>
          </a:p>
        </p:txBody>
      </p:sp>
      <p:pic>
        <p:nvPicPr>
          <p:cNvPr id="10" name="Picture 9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1D606285-16CB-4860-B73E-6EB4EB0A4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36" y="495304"/>
            <a:ext cx="2819794" cy="1771897"/>
          </a:xfrm>
          <a:prstGeom prst="rect">
            <a:avLst/>
          </a:prstGeom>
        </p:spPr>
      </p:pic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4DE6ED91-628A-45E2-949A-4D9766DF0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20" y="2504945"/>
            <a:ext cx="6554115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05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51CE4-ED57-49DA-A030-7604516B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Prediction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1DF6ED-DF04-4D40-8247-5794213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Input values from the smallest value - 1 (income or time) to the greatest values 3 (time) or 9 (income) depending on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6FE55-0EF9-4B99-8F9D-FB691CBA7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86" y="1362712"/>
            <a:ext cx="7978238" cy="27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63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51CE4-ED57-49DA-A030-7604516B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Plotting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1DF6ED-DF04-4D40-8247-5794213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2F04FDC-161F-4C13-9097-F9319F0C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66" y="1384810"/>
            <a:ext cx="8048078" cy="278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21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51CE4-ED57-49DA-A030-7604516B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Plotting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1DF6ED-DF04-4D40-8247-5794213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Example: Parent’s Income vs Child’s Time on Smartphones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8 more plots in my code</a:t>
            </a:r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FE29F42E-08B4-4BC7-92CD-98F3CACDC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403" y="1029867"/>
            <a:ext cx="7204737" cy="426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24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51CE4-ED57-49DA-A030-7604516B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1DF6ED-DF04-4D40-8247-5794213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Example: Parent’s Income vs Child’s Time on Smartphones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8 more plots in my code</a:t>
            </a:r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FE29F42E-08B4-4BC7-92CD-98F3CACDC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403" y="1029867"/>
            <a:ext cx="7204737" cy="426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6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1FFA-3EE0-4218-B03A-FC185C02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9B14F-53C8-4E3E-BA7F-8FBC9A551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0577"/>
            <a:ext cx="10058400" cy="4344463"/>
          </a:xfrm>
        </p:spPr>
        <p:txBody>
          <a:bodyPr>
            <a:normAutofit fontScale="92500"/>
          </a:bodyPr>
          <a:lstStyle/>
          <a:p>
            <a:r>
              <a:rPr lang="en-US" dirty="0"/>
              <a:t>1. It is difficult to decide what values to transform my categorical data to.</a:t>
            </a:r>
            <a:br>
              <a:rPr lang="en-US" dirty="0"/>
            </a:br>
            <a:r>
              <a:rPr lang="en-US" dirty="0"/>
              <a:t>2. Logistical Regression is better for categorical data</a:t>
            </a:r>
            <a:br>
              <a:rPr lang="en-US" dirty="0"/>
            </a:br>
            <a:r>
              <a:rPr lang="en-US" dirty="0"/>
              <a:t>3. Results of </a:t>
            </a:r>
            <a:r>
              <a:rPr lang="en-US"/>
              <a:t>Predictive Analysis</a:t>
            </a:r>
            <a:endParaRPr lang="en-US" dirty="0"/>
          </a:p>
          <a:p>
            <a:r>
              <a:rPr lang="en-US" dirty="0"/>
              <a:t># Parent's income Vs. Parent's Time on Smartphone – Positive, slight correlation</a:t>
            </a:r>
          </a:p>
          <a:p>
            <a:r>
              <a:rPr lang="en-US" dirty="0"/>
              <a:t># Parent's income Vs. Parent's Time on Social Media – Positive, slight correlation</a:t>
            </a:r>
          </a:p>
          <a:p>
            <a:r>
              <a:rPr lang="en-US" dirty="0"/>
              <a:t># Parent's income Vs. Parent's Time on Video Game– Positive, slight correlation</a:t>
            </a:r>
          </a:p>
          <a:p>
            <a:r>
              <a:rPr lang="en-US" dirty="0"/>
              <a:t># Parent's income Vs. Child's Time on Smartphone– Positive, slight correlation</a:t>
            </a:r>
          </a:p>
          <a:p>
            <a:r>
              <a:rPr lang="en-US" dirty="0"/>
              <a:t># Parent's income Vs. Child's Time on Social Media– Positive, slight correlation</a:t>
            </a:r>
          </a:p>
          <a:p>
            <a:r>
              <a:rPr lang="en-US" dirty="0"/>
              <a:t># Parent's income Vs. Child's Time on Video Games– Positive, slight correlation</a:t>
            </a:r>
          </a:p>
          <a:p>
            <a:r>
              <a:rPr lang="en-US" dirty="0"/>
              <a:t># Parent's Time on Smartphone Vs. Child's Time on Smartphone– Positive, slight correlation</a:t>
            </a:r>
          </a:p>
          <a:p>
            <a:r>
              <a:rPr lang="en-US" dirty="0"/>
              <a:t># Parent's Time on Social Media Vs. Child's Time on Social Media– Positive, slight correlation</a:t>
            </a:r>
          </a:p>
          <a:p>
            <a:r>
              <a:rPr lang="en-US" dirty="0"/>
              <a:t># Parent's Time on Video Games Vs. Child's Time on Video Games– Positive, slight correlation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5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2093-AFC8-44A0-BEE2-BAF47B6A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1278-CCA2-4975-93D9-59C64968D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the studies of child psychologists on smartphone usage</a:t>
            </a:r>
          </a:p>
          <a:p>
            <a:r>
              <a:rPr lang="en-US" dirty="0"/>
              <a:t>Technology usage in the pandemic for children</a:t>
            </a:r>
          </a:p>
          <a:p>
            <a:r>
              <a:rPr lang="en-US" dirty="0"/>
              <a:t>Felt it was difficult to do predictive analytics on data provided</a:t>
            </a:r>
          </a:p>
          <a:p>
            <a:r>
              <a:rPr lang="en-US" dirty="0"/>
              <a:t>Plan to add logistical regression comparing household income to a child’s smartphone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6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786D0-25C8-4C82-84A3-E0052A3B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Parent’s Income Bar Chart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0247007-EB83-4595-BE2A-E891E7D1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62" y="1185737"/>
            <a:ext cx="7561991" cy="451493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F8A5BF-CE03-427C-9E29-86271E553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- Around 2/3 of the parents surveyed make more than $40,000 a year, the other 1/3 of parents surveyed make less than $40,000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00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99209-49FA-45AF-9B09-2CE51D27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Parent’s Income Pie Chart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8B1D386E-9AF5-4477-A973-EF7986BAD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62" y="1185737"/>
            <a:ext cx="7561991" cy="4514933"/>
          </a:xfrm>
          <a:prstGeom prst="rect">
            <a:avLst/>
          </a:prstGeom>
        </p:spPr>
      </p:pic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A9C9465E-3017-473C-A285-D5A6DFC33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- Around 2/3 of the parents surveyed make more than $40,000 a year, the other 1/3 of parents surveyed make less than $40,000</a:t>
            </a:r>
          </a:p>
        </p:txBody>
      </p:sp>
    </p:spTree>
    <p:extLst>
      <p:ext uri="{BB962C8B-B14F-4D97-AF65-F5344CB8AC3E}">
        <p14:creationId xmlns:p14="http://schemas.microsoft.com/office/powerpoint/2010/main" val="315685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FF09A-4395-4B39-9B42-429E96FE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Mapping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076F3684-334D-40D6-890D-5AEE07957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62" y="2318358"/>
            <a:ext cx="7561991" cy="2249691"/>
          </a:xfrm>
          <a:prstGeom prst="rect">
            <a:avLst/>
          </a:prstGeom>
        </p:spPr>
      </p:pic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01B70ED8-15AC-4C33-8B38-C9DD9D58D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Because I had categorical data I needed to transform the values to numerical data.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 easiest way was to map them to values 1-9, from those in the lowest income bracket to the highest income bracket in the survey</a:t>
            </a:r>
          </a:p>
        </p:txBody>
      </p:sp>
    </p:spTree>
    <p:extLst>
      <p:ext uri="{BB962C8B-B14F-4D97-AF65-F5344CB8AC3E}">
        <p14:creationId xmlns:p14="http://schemas.microsoft.com/office/powerpoint/2010/main" val="151085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51CE4-ED57-49DA-A030-7604516B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Attempting to find a distribution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12B0BE4-07B1-415F-A355-0BCDCEAE0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62" y="1865561"/>
            <a:ext cx="7561991" cy="315528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1DF6ED-DF04-4D40-8247-5794213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Wasn’t sure what kind of distribution I wanted to analyze because I had categorical data that was mapped</a:t>
            </a:r>
          </a:p>
          <a:p>
            <a:r>
              <a:rPr lang="en-US" sz="1400" dirty="0">
                <a:solidFill>
                  <a:srgbClr val="FFFFFF"/>
                </a:solidFill>
              </a:rPr>
              <a:t>Decided to try the Chi-Squared Test for a Poisson Distribution</a:t>
            </a:r>
          </a:p>
        </p:txBody>
      </p:sp>
    </p:spTree>
    <p:extLst>
      <p:ext uri="{BB962C8B-B14F-4D97-AF65-F5344CB8AC3E}">
        <p14:creationId xmlns:p14="http://schemas.microsoft.com/office/powerpoint/2010/main" val="382383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51CE4-ED57-49DA-A030-7604516B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Poisson not a good fit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1DF6ED-DF04-4D40-8247-5794213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Turns out the Poisson Distribution was not a good fit.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Chi-Squared results should ideally be close to 1, I had values close to 1000. Definitely not a good fit</a:t>
            </a:r>
          </a:p>
          <a:p>
            <a:r>
              <a:rPr lang="en-US" sz="1400" dirty="0">
                <a:solidFill>
                  <a:srgbClr val="FFFFFF"/>
                </a:solidFill>
              </a:rPr>
              <a:t>Expected Vs. Actual results were also not consistently similar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478BE14-852E-4169-A87C-2B701F391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569" y="1475208"/>
            <a:ext cx="5525271" cy="600159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E597869-2DD8-4ECC-A6AC-9438BAC2C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569" y="3137522"/>
            <a:ext cx="4639322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6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51CE4-ED57-49DA-A030-7604516B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Working with R Vectors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1DF6ED-DF04-4D40-8247-5794213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Regardless of the analytics I wanted to do on my data, I needed to transform them</a:t>
            </a:r>
          </a:p>
          <a:p>
            <a:r>
              <a:rPr lang="en-US" sz="1400" dirty="0">
                <a:solidFill>
                  <a:srgbClr val="FFFFFF"/>
                </a:solidFill>
              </a:rPr>
              <a:t>I also needed to deal with ‘Refused’ responses and ‘NA’/missing data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BD7B502-6D70-476E-8A00-C03C2B78D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34" y="848810"/>
            <a:ext cx="8089141" cy="2149608"/>
          </a:xfrm>
          <a:prstGeom prst="rect">
            <a:avLst/>
          </a:prstGeom>
        </p:spPr>
      </p:pic>
      <p:pic>
        <p:nvPicPr>
          <p:cNvPr id="8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EA1C4F65-7FF8-4AB3-8AFE-0969C4CB4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34" y="3333301"/>
            <a:ext cx="7888245" cy="223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7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51CE4-ED57-49DA-A030-7604516B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400" dirty="0" err="1">
                <a:solidFill>
                  <a:srgbClr val="FFFFFF"/>
                </a:solidFill>
              </a:rPr>
              <a:t>DataFrames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1DF6ED-DF04-4D40-8247-5794213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R </a:t>
            </a:r>
            <a:r>
              <a:rPr lang="en-US" sz="1400" dirty="0" err="1">
                <a:solidFill>
                  <a:srgbClr val="FFFFFF"/>
                </a:solidFill>
              </a:rPr>
              <a:t>DataFrames</a:t>
            </a:r>
            <a:r>
              <a:rPr lang="en-US" sz="1400" dirty="0">
                <a:solidFill>
                  <a:srgbClr val="FFFFFF"/>
                </a:solidFill>
              </a:rPr>
              <a:t> data structure is easier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Transformed ‘Refused’ data to ‘NA’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Transformed my income data for lowest income bracket to highest income bracket. Valued 1-9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Transformed my parent’s time usage and child’s time usage data of smartphones, social media, and video games. Valued 1-3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4DD4E4F-5992-484A-B8BC-700C05929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53" y="1206019"/>
            <a:ext cx="6154009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14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629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Garamond</vt:lpstr>
      <vt:lpstr>Savon</vt:lpstr>
      <vt:lpstr>Parenting in the Age of Screens II – predictive Analytics</vt:lpstr>
      <vt:lpstr>Thoughts and Improvements</vt:lpstr>
      <vt:lpstr>Parent’s Income Bar Chart</vt:lpstr>
      <vt:lpstr>Parent’s Income Pie Chart</vt:lpstr>
      <vt:lpstr>Mapping Data</vt:lpstr>
      <vt:lpstr>Attempting to find a distribution</vt:lpstr>
      <vt:lpstr>Poisson not a good fit</vt:lpstr>
      <vt:lpstr>Working with R Vectors</vt:lpstr>
      <vt:lpstr>DataFrames</vt:lpstr>
      <vt:lpstr>DataFrames</vt:lpstr>
      <vt:lpstr>Using Sub-DataFrames</vt:lpstr>
      <vt:lpstr>Logistical Regression</vt:lpstr>
      <vt:lpstr>Summary of the Models</vt:lpstr>
      <vt:lpstr>Prediction </vt:lpstr>
      <vt:lpstr>Plotting 1</vt:lpstr>
      <vt:lpstr>Plotting 2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Parenting in the Age of Screens</dc:title>
  <dc:creator>Kevin</dc:creator>
  <cp:lastModifiedBy>Kevin</cp:lastModifiedBy>
  <cp:revision>26</cp:revision>
  <dcterms:created xsi:type="dcterms:W3CDTF">2021-03-13T18:15:31Z</dcterms:created>
  <dcterms:modified xsi:type="dcterms:W3CDTF">2021-03-26T06:52:36Z</dcterms:modified>
</cp:coreProperties>
</file>