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59" r:id="rId3"/>
    <p:sldId id="261" r:id="rId4"/>
    <p:sldId id="263" r:id="rId5"/>
    <p:sldId id="264" r:id="rId6"/>
    <p:sldId id="275" r:id="rId7"/>
    <p:sldId id="294" r:id="rId8"/>
    <p:sldId id="296" r:id="rId9"/>
    <p:sldId id="295" r:id="rId10"/>
    <p:sldId id="272" r:id="rId11"/>
    <p:sldId id="277" r:id="rId12"/>
    <p:sldId id="273" r:id="rId13"/>
    <p:sldId id="274" r:id="rId14"/>
    <p:sldId id="276" r:id="rId15"/>
    <p:sldId id="278" r:id="rId16"/>
    <p:sldId id="279" r:id="rId17"/>
    <p:sldId id="267" r:id="rId18"/>
    <p:sldId id="260" r:id="rId19"/>
    <p:sldId id="262" r:id="rId20"/>
    <p:sldId id="265" r:id="rId21"/>
    <p:sldId id="268" r:id="rId22"/>
    <p:sldId id="258" r:id="rId23"/>
    <p:sldId id="266" r:id="rId24"/>
    <p:sldId id="269" r:id="rId25"/>
    <p:sldId id="270" r:id="rId26"/>
    <p:sldId id="271" r:id="rId27"/>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8605" autoAdjust="0"/>
  </p:normalViewPr>
  <p:slideViewPr>
    <p:cSldViewPr snapToGrid="0">
      <p:cViewPr varScale="1">
        <p:scale>
          <a:sx n="102" d="100"/>
          <a:sy n="102" d="100"/>
        </p:scale>
        <p:origin x="900" y="102"/>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A2246934-A9CC-41EE-85D6-8C4FAB80F477}" type="datetimeFigureOut">
              <a:rPr lang="en-US" smtClean="0"/>
              <a:t>8/27/2021</a:t>
            </a:fld>
            <a:endParaRPr lang="en-US"/>
          </a:p>
        </p:txBody>
      </p:sp>
      <p:sp>
        <p:nvSpPr>
          <p:cNvPr id="4" name="Footer Placeholder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5C61F1CB-6084-4C73-BA00-4AC793887EE2}" type="slidenum">
              <a:rPr lang="en-US" smtClean="0"/>
              <a:t>‹#›</a:t>
            </a:fld>
            <a:endParaRPr lang="en-US"/>
          </a:p>
        </p:txBody>
      </p:sp>
    </p:spTree>
    <p:extLst>
      <p:ext uri="{BB962C8B-B14F-4D97-AF65-F5344CB8AC3E}">
        <p14:creationId xmlns:p14="http://schemas.microsoft.com/office/powerpoint/2010/main" val="188163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4B80D403-6CF1-4196-9209-47B5BE337EF8}" type="datetimeFigureOut">
              <a:rPr lang="en-US" smtClean="0"/>
              <a:t>8/27/2021</a:t>
            </a:fld>
            <a:endParaRPr lang="en-US"/>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F5DAD982-6F30-47A9-BDF7-F671F06DFE76}" type="slidenum">
              <a:rPr lang="en-US" smtClean="0"/>
              <a:t>‹#›</a:t>
            </a:fld>
            <a:endParaRPr lang="en-US"/>
          </a:p>
        </p:txBody>
      </p:sp>
    </p:spTree>
    <p:extLst>
      <p:ext uri="{BB962C8B-B14F-4D97-AF65-F5344CB8AC3E}">
        <p14:creationId xmlns:p14="http://schemas.microsoft.com/office/powerpoint/2010/main" val="363998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and record message</a:t>
            </a:r>
          </a:p>
          <a:p>
            <a:r>
              <a:rPr lang="en-US" dirty="0" smtClean="0"/>
              <a:t>Initialize table</a:t>
            </a:r>
          </a:p>
          <a:p>
            <a:r>
              <a:rPr lang="en-US" dirty="0" smtClean="0"/>
              <a:t>Update table</a:t>
            </a:r>
          </a:p>
          <a:p>
            <a:r>
              <a:rPr lang="en-US" dirty="0" smtClean="0"/>
              <a:t>Match transactions</a:t>
            </a:r>
          </a:p>
          <a:p>
            <a:endParaRPr lang="en-US" dirty="0"/>
          </a:p>
        </p:txBody>
      </p:sp>
      <p:sp>
        <p:nvSpPr>
          <p:cNvPr id="4" name="Slide Number Placeholder 3"/>
          <p:cNvSpPr>
            <a:spLocks noGrp="1"/>
          </p:cNvSpPr>
          <p:nvPr>
            <p:ph type="sldNum" sz="quarter" idx="10"/>
          </p:nvPr>
        </p:nvSpPr>
        <p:spPr/>
        <p:txBody>
          <a:bodyPr/>
          <a:lstStyle/>
          <a:p>
            <a:fld id="{F5DAD982-6F30-47A9-BDF7-F671F06DFE76}" type="slidenum">
              <a:rPr lang="en-US" smtClean="0"/>
              <a:t>6</a:t>
            </a:fld>
            <a:endParaRPr lang="en-US"/>
          </a:p>
        </p:txBody>
      </p:sp>
    </p:spTree>
    <p:extLst>
      <p:ext uri="{BB962C8B-B14F-4D97-AF65-F5344CB8AC3E}">
        <p14:creationId xmlns:p14="http://schemas.microsoft.com/office/powerpoint/2010/main" val="380790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and record message</a:t>
            </a:r>
          </a:p>
          <a:p>
            <a:r>
              <a:rPr lang="en-US" dirty="0" smtClean="0"/>
              <a:t>Initialize table</a:t>
            </a:r>
          </a:p>
          <a:p>
            <a:r>
              <a:rPr lang="en-US" dirty="0" smtClean="0"/>
              <a:t>Update table</a:t>
            </a:r>
          </a:p>
          <a:p>
            <a:r>
              <a:rPr lang="en-US" dirty="0" smtClean="0"/>
              <a:t>Match transactions</a:t>
            </a:r>
          </a:p>
          <a:p>
            <a:endParaRPr lang="en-US" dirty="0"/>
          </a:p>
        </p:txBody>
      </p:sp>
      <p:sp>
        <p:nvSpPr>
          <p:cNvPr id="4" name="Slide Number Placeholder 3"/>
          <p:cNvSpPr>
            <a:spLocks noGrp="1"/>
          </p:cNvSpPr>
          <p:nvPr>
            <p:ph type="sldNum" sz="quarter" idx="10"/>
          </p:nvPr>
        </p:nvSpPr>
        <p:spPr/>
        <p:txBody>
          <a:bodyPr/>
          <a:lstStyle/>
          <a:p>
            <a:fld id="{F5DAD982-6F30-47A9-BDF7-F671F06DFE76}" type="slidenum">
              <a:rPr lang="en-US" smtClean="0"/>
              <a:t>7</a:t>
            </a:fld>
            <a:endParaRPr lang="en-US"/>
          </a:p>
        </p:txBody>
      </p:sp>
    </p:spTree>
    <p:extLst>
      <p:ext uri="{BB962C8B-B14F-4D97-AF65-F5344CB8AC3E}">
        <p14:creationId xmlns:p14="http://schemas.microsoft.com/office/powerpoint/2010/main" val="58492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and record message</a:t>
            </a:r>
          </a:p>
          <a:p>
            <a:r>
              <a:rPr lang="en-US" dirty="0" smtClean="0"/>
              <a:t>Initialize table</a:t>
            </a:r>
          </a:p>
          <a:p>
            <a:r>
              <a:rPr lang="en-US" dirty="0" smtClean="0"/>
              <a:t>Update table</a:t>
            </a:r>
          </a:p>
          <a:p>
            <a:r>
              <a:rPr lang="en-US" dirty="0" smtClean="0"/>
              <a:t>Match transactions</a:t>
            </a:r>
          </a:p>
          <a:p>
            <a:endParaRPr lang="en-US" dirty="0"/>
          </a:p>
        </p:txBody>
      </p:sp>
      <p:sp>
        <p:nvSpPr>
          <p:cNvPr id="4" name="Slide Number Placeholder 3"/>
          <p:cNvSpPr>
            <a:spLocks noGrp="1"/>
          </p:cNvSpPr>
          <p:nvPr>
            <p:ph type="sldNum" sz="quarter" idx="10"/>
          </p:nvPr>
        </p:nvSpPr>
        <p:spPr/>
        <p:txBody>
          <a:bodyPr/>
          <a:lstStyle/>
          <a:p>
            <a:fld id="{F5DAD982-6F30-47A9-BDF7-F671F06DFE76}" type="slidenum">
              <a:rPr lang="en-US" smtClean="0"/>
              <a:t>8</a:t>
            </a:fld>
            <a:endParaRPr lang="en-US"/>
          </a:p>
        </p:txBody>
      </p:sp>
    </p:spTree>
    <p:extLst>
      <p:ext uri="{BB962C8B-B14F-4D97-AF65-F5344CB8AC3E}">
        <p14:creationId xmlns:p14="http://schemas.microsoft.com/office/powerpoint/2010/main" val="263027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and record message</a:t>
            </a:r>
          </a:p>
          <a:p>
            <a:r>
              <a:rPr lang="en-US" dirty="0" smtClean="0"/>
              <a:t>Initialize table</a:t>
            </a:r>
          </a:p>
          <a:p>
            <a:r>
              <a:rPr lang="en-US" dirty="0" smtClean="0"/>
              <a:t>Update table</a:t>
            </a:r>
          </a:p>
          <a:p>
            <a:r>
              <a:rPr lang="en-US" dirty="0" smtClean="0"/>
              <a:t>Match transactions</a:t>
            </a:r>
          </a:p>
          <a:p>
            <a:endParaRPr lang="en-US" dirty="0"/>
          </a:p>
        </p:txBody>
      </p:sp>
      <p:sp>
        <p:nvSpPr>
          <p:cNvPr id="4" name="Slide Number Placeholder 3"/>
          <p:cNvSpPr>
            <a:spLocks noGrp="1"/>
          </p:cNvSpPr>
          <p:nvPr>
            <p:ph type="sldNum" sz="quarter" idx="10"/>
          </p:nvPr>
        </p:nvSpPr>
        <p:spPr/>
        <p:txBody>
          <a:bodyPr/>
          <a:lstStyle/>
          <a:p>
            <a:fld id="{F5DAD982-6F30-47A9-BDF7-F671F06DFE76}" type="slidenum">
              <a:rPr lang="en-US" smtClean="0"/>
              <a:t>9</a:t>
            </a:fld>
            <a:endParaRPr lang="en-US"/>
          </a:p>
        </p:txBody>
      </p:sp>
    </p:spTree>
    <p:extLst>
      <p:ext uri="{BB962C8B-B14F-4D97-AF65-F5344CB8AC3E}">
        <p14:creationId xmlns:p14="http://schemas.microsoft.com/office/powerpoint/2010/main" val="195443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292817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395856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439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177440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5398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411159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191010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87134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290916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128A8-3D1C-49B1-BDFE-51EC436EDA22}"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311185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1128A8-3D1C-49B1-BDFE-51EC436EDA22}"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11383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1128A8-3D1C-49B1-BDFE-51EC436EDA22}"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292335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1128A8-3D1C-49B1-BDFE-51EC436EDA22}"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29545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128A8-3D1C-49B1-BDFE-51EC436EDA22}"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375050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1128A8-3D1C-49B1-BDFE-51EC436EDA22}"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328065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1128A8-3D1C-49B1-BDFE-51EC436EDA22}"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297C-94D8-48D5-B2D7-FE97CD5435DA}" type="slidenum">
              <a:rPr lang="en-US" smtClean="0"/>
              <a:t>‹#›</a:t>
            </a:fld>
            <a:endParaRPr lang="en-US"/>
          </a:p>
        </p:txBody>
      </p:sp>
    </p:spTree>
    <p:extLst>
      <p:ext uri="{BB962C8B-B14F-4D97-AF65-F5344CB8AC3E}">
        <p14:creationId xmlns:p14="http://schemas.microsoft.com/office/powerpoint/2010/main" val="324565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1128A8-3D1C-49B1-BDFE-51EC436EDA22}" type="datetimeFigureOut">
              <a:rPr lang="en-US" smtClean="0"/>
              <a:t>8/27/2021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6297C-94D8-48D5-B2D7-FE97CD5435DA}" type="slidenum">
              <a:rPr lang="en-US" smtClean="0"/>
              <a:t>‹#›</a:t>
            </a:fld>
            <a:endParaRPr lang="en-US"/>
          </a:p>
        </p:txBody>
      </p:sp>
    </p:spTree>
    <p:extLst>
      <p:ext uri="{BB962C8B-B14F-4D97-AF65-F5344CB8AC3E}">
        <p14:creationId xmlns:p14="http://schemas.microsoft.com/office/powerpoint/2010/main" val="2317313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ilto:1.27@84000"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Bloomberg </a:t>
            </a:r>
            <a:r>
              <a:rPr lang="en-US" dirty="0" err="1" smtClean="0"/>
              <a:t>orderbook</a:t>
            </a:r>
            <a:r>
              <a:rPr lang="en-US" dirty="0" smtClean="0"/>
              <a:t> project</a:t>
            </a:r>
            <a:endParaRPr lang="en-US" dirty="0"/>
          </a:p>
        </p:txBody>
      </p:sp>
      <p:sp>
        <p:nvSpPr>
          <p:cNvPr id="3" name="Subtitle 2"/>
          <p:cNvSpPr>
            <a:spLocks noGrp="1"/>
          </p:cNvSpPr>
          <p:nvPr>
            <p:ph type="subTitle" idx="1"/>
          </p:nvPr>
        </p:nvSpPr>
        <p:spPr/>
        <p:txBody>
          <a:bodyPr/>
          <a:lstStyle/>
          <a:p>
            <a:r>
              <a:rPr lang="en-US" dirty="0" smtClean="0"/>
              <a:t>Nicolas Luk</a:t>
            </a:r>
            <a:endParaRPr lang="en-US" dirty="0"/>
          </a:p>
        </p:txBody>
      </p:sp>
    </p:spTree>
    <p:extLst>
      <p:ext uri="{BB962C8B-B14F-4D97-AF65-F5344CB8AC3E}">
        <p14:creationId xmlns:p14="http://schemas.microsoft.com/office/powerpoint/2010/main" val="3407047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a:t>
            </a:r>
            <a:endParaRPr lang="en-US" dirty="0"/>
          </a:p>
        </p:txBody>
      </p:sp>
      <p:sp>
        <p:nvSpPr>
          <p:cNvPr id="3" name="Content Placeholder 2"/>
          <p:cNvSpPr>
            <a:spLocks noGrp="1"/>
          </p:cNvSpPr>
          <p:nvPr>
            <p:ph idx="1"/>
          </p:nvPr>
        </p:nvSpPr>
        <p:spPr/>
        <p:txBody>
          <a:bodyPr/>
          <a:lstStyle/>
          <a:p>
            <a:r>
              <a:rPr lang="en-US" dirty="0" smtClean="0"/>
              <a:t>From the graph, we can see </a:t>
            </a:r>
            <a:r>
              <a:rPr lang="en-US" dirty="0" err="1" smtClean="0"/>
              <a:t>Hafoo</a:t>
            </a:r>
            <a:r>
              <a:rPr lang="en-US" dirty="0" smtClean="0"/>
              <a:t> Securities is the top buyer which bought 68,000  shares</a:t>
            </a:r>
            <a:endParaRPr lang="en-US" dirty="0"/>
          </a:p>
        </p:txBody>
      </p:sp>
      <p:pic>
        <p:nvPicPr>
          <p:cNvPr id="4" name="Picture 3"/>
          <p:cNvPicPr>
            <a:picLocks noChangeAspect="1"/>
          </p:cNvPicPr>
          <p:nvPr/>
        </p:nvPicPr>
        <p:blipFill>
          <a:blip r:embed="rId2"/>
          <a:stretch>
            <a:fillRect/>
          </a:stretch>
        </p:blipFill>
        <p:spPr>
          <a:xfrm>
            <a:off x="2592930" y="2892829"/>
            <a:ext cx="6230054" cy="3250276"/>
          </a:xfrm>
          <a:prstGeom prst="rect">
            <a:avLst/>
          </a:prstGeom>
        </p:spPr>
      </p:pic>
    </p:spTree>
    <p:extLst>
      <p:ext uri="{BB962C8B-B14F-4D97-AF65-F5344CB8AC3E}">
        <p14:creationId xmlns:p14="http://schemas.microsoft.com/office/powerpoint/2010/main" val="1419797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(Matching results)</a:t>
            </a:r>
            <a:endParaRPr lang="en-US" dirty="0"/>
          </a:p>
        </p:txBody>
      </p:sp>
      <p:sp>
        <p:nvSpPr>
          <p:cNvPr id="3" name="Content Placeholder 2"/>
          <p:cNvSpPr>
            <a:spLocks noGrp="1"/>
          </p:cNvSpPr>
          <p:nvPr>
            <p:ph idx="1"/>
          </p:nvPr>
        </p:nvSpPr>
        <p:spPr/>
        <p:txBody>
          <a:bodyPr/>
          <a:lstStyle/>
          <a:p>
            <a:r>
              <a:rPr lang="en-US" dirty="0" smtClean="0"/>
              <a:t>Compared with CCASS (Left) which shows the net change in brokers share holding on 12/8/2021, the code was able to identify 3 broker’s activities.</a:t>
            </a:r>
          </a:p>
          <a:p>
            <a:r>
              <a:rPr lang="en-US" dirty="0" smtClean="0"/>
              <a:t>The reason of discrepancy is due to:</a:t>
            </a:r>
          </a:p>
          <a:p>
            <a:pPr lvl="1"/>
            <a:r>
              <a:rPr lang="en-US" dirty="0"/>
              <a:t>Some broker would not be able to be identified if the delay between an order being submitted and an order being filled is too small. Those brokers would be named as ‘Unknown’</a:t>
            </a:r>
          </a:p>
          <a:p>
            <a:pPr lvl="1"/>
            <a:r>
              <a:rPr lang="en-US" dirty="0" smtClean="0"/>
              <a:t>Only half of the broker activity was captured (Broker was identified when buy and was identified as ‘Unknown’ when sell</a:t>
            </a:r>
          </a:p>
        </p:txBody>
      </p:sp>
      <p:pic>
        <p:nvPicPr>
          <p:cNvPr id="11" name="Picture 10"/>
          <p:cNvPicPr>
            <a:picLocks noChangeAspect="1"/>
          </p:cNvPicPr>
          <p:nvPr/>
        </p:nvPicPr>
        <p:blipFill>
          <a:blip r:embed="rId2"/>
          <a:stretch>
            <a:fillRect/>
          </a:stretch>
        </p:blipFill>
        <p:spPr>
          <a:xfrm>
            <a:off x="4975668" y="4732807"/>
            <a:ext cx="3638388" cy="1764252"/>
          </a:xfrm>
          <a:prstGeom prst="rect">
            <a:avLst/>
          </a:prstGeom>
        </p:spPr>
      </p:pic>
      <p:pic>
        <p:nvPicPr>
          <p:cNvPr id="12" name="Picture 11"/>
          <p:cNvPicPr>
            <a:picLocks noChangeAspect="1"/>
          </p:cNvPicPr>
          <p:nvPr/>
        </p:nvPicPr>
        <p:blipFill>
          <a:blip r:embed="rId3"/>
          <a:stretch>
            <a:fillRect/>
          </a:stretch>
        </p:blipFill>
        <p:spPr>
          <a:xfrm>
            <a:off x="1343608" y="4732807"/>
            <a:ext cx="2338590" cy="1916707"/>
          </a:xfrm>
          <a:prstGeom prst="rect">
            <a:avLst/>
          </a:prstGeom>
        </p:spPr>
      </p:pic>
    </p:spTree>
    <p:extLst>
      <p:ext uri="{BB962C8B-B14F-4D97-AF65-F5344CB8AC3E}">
        <p14:creationId xmlns:p14="http://schemas.microsoft.com/office/powerpoint/2010/main" val="3172729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This code is strongly dependent on the completeness of the message</a:t>
            </a:r>
          </a:p>
          <a:p>
            <a:pPr lvl="1"/>
            <a:r>
              <a:rPr lang="en-US" dirty="0" smtClean="0"/>
              <a:t>MBO and TOP should come in a pair, or else there will be a mismatch in </a:t>
            </a:r>
            <a:r>
              <a:rPr lang="en-US" dirty="0" err="1" smtClean="0"/>
              <a:t>mbo</a:t>
            </a:r>
            <a:r>
              <a:rPr lang="en-US" dirty="0"/>
              <a:t> </a:t>
            </a:r>
            <a:r>
              <a:rPr lang="en-US" dirty="0" smtClean="0"/>
              <a:t>&amp; top bid ask table</a:t>
            </a:r>
          </a:p>
          <a:p>
            <a:endParaRPr lang="en-US" dirty="0"/>
          </a:p>
        </p:txBody>
      </p:sp>
      <p:pic>
        <p:nvPicPr>
          <p:cNvPr id="7" name="Picture 6"/>
          <p:cNvPicPr>
            <a:picLocks noChangeAspect="1"/>
          </p:cNvPicPr>
          <p:nvPr/>
        </p:nvPicPr>
        <p:blipFill>
          <a:blip r:embed="rId2"/>
          <a:stretch>
            <a:fillRect/>
          </a:stretch>
        </p:blipFill>
        <p:spPr>
          <a:xfrm>
            <a:off x="2345412" y="3683000"/>
            <a:ext cx="7154188" cy="2588551"/>
          </a:xfrm>
          <a:prstGeom prst="rect">
            <a:avLst/>
          </a:prstGeom>
        </p:spPr>
      </p:pic>
      <p:cxnSp>
        <p:nvCxnSpPr>
          <p:cNvPr id="9" name="Straight Arrow Connector 8"/>
          <p:cNvCxnSpPr/>
          <p:nvPr/>
        </p:nvCxnSpPr>
        <p:spPr>
          <a:xfrm flipV="1">
            <a:off x="2154912" y="4521200"/>
            <a:ext cx="381000" cy="63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0796" y="4227468"/>
            <a:ext cx="2129366" cy="600164"/>
          </a:xfrm>
          <a:prstGeom prst="rect">
            <a:avLst/>
          </a:prstGeom>
          <a:noFill/>
        </p:spPr>
        <p:txBody>
          <a:bodyPr wrap="square" rtlCol="0">
            <a:spAutoFit/>
          </a:bodyPr>
          <a:lstStyle/>
          <a:p>
            <a:r>
              <a:rPr lang="en-US" sz="1100" dirty="0" smtClean="0"/>
              <a:t>A MBO-BID (ADD/DEL) is expected as there’s a sudden change in the 3</a:t>
            </a:r>
            <a:r>
              <a:rPr lang="en-US" sz="1100" baseline="30000" dirty="0" smtClean="0"/>
              <a:t>rd</a:t>
            </a:r>
            <a:r>
              <a:rPr lang="en-US" sz="1100" dirty="0" smtClean="0"/>
              <a:t> position</a:t>
            </a:r>
            <a:endParaRPr lang="en-US" sz="1100" dirty="0"/>
          </a:p>
        </p:txBody>
      </p:sp>
    </p:spTree>
    <p:extLst>
      <p:ext uri="{BB962C8B-B14F-4D97-AF65-F5344CB8AC3E}">
        <p14:creationId xmlns:p14="http://schemas.microsoft.com/office/powerpoint/2010/main" val="2612248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Further </a:t>
            </a:r>
            <a:r>
              <a:rPr lang="en-US" dirty="0"/>
              <a:t>testing should be conducted when there’s more data available</a:t>
            </a:r>
          </a:p>
          <a:p>
            <a:r>
              <a:rPr lang="en-US" dirty="0"/>
              <a:t>The current code is based on messages from a text file, some part of the code has to be changed when it comes to application but the logic should be fine</a:t>
            </a:r>
          </a:p>
          <a:p>
            <a:endParaRPr lang="en-US" dirty="0" smtClean="0"/>
          </a:p>
          <a:p>
            <a:r>
              <a:rPr lang="en-US" dirty="0" smtClean="0"/>
              <a:t>Some </a:t>
            </a:r>
            <a:r>
              <a:rPr lang="en-US" dirty="0"/>
              <a:t>trades might not be identified based on message delay, </a:t>
            </a:r>
            <a:r>
              <a:rPr lang="en-US" dirty="0" smtClean="0"/>
              <a:t>please manually check </a:t>
            </a:r>
            <a:r>
              <a:rPr lang="en-US" dirty="0"/>
              <a:t>with </a:t>
            </a:r>
            <a:r>
              <a:rPr lang="en-US" dirty="0" err="1"/>
              <a:t>del_hist</a:t>
            </a:r>
            <a:r>
              <a:rPr lang="en-US" dirty="0"/>
              <a:t> (14:24:02.14</a:t>
            </a:r>
            <a:r>
              <a:rPr lang="en-US" b="1" dirty="0"/>
              <a:t>1</a:t>
            </a:r>
            <a:r>
              <a:rPr lang="en-US" dirty="0"/>
              <a:t>)</a:t>
            </a:r>
          </a:p>
          <a:p>
            <a:endParaRPr lang="en-US" dirty="0"/>
          </a:p>
          <a:p>
            <a:pPr marL="0" indent="0">
              <a:buNone/>
            </a:pPr>
            <a:r>
              <a:rPr lang="en-US" dirty="0"/>
              <a:t>     transaction </a:t>
            </a:r>
            <a:r>
              <a:rPr lang="en-US" dirty="0" smtClean="0"/>
              <a:t>history (14:24:02.14</a:t>
            </a:r>
            <a:r>
              <a:rPr lang="en-US" b="1" dirty="0" smtClean="0"/>
              <a:t>3</a:t>
            </a:r>
            <a:r>
              <a:rPr lang="en-US" dirty="0"/>
              <a:t>)</a:t>
            </a:r>
          </a:p>
          <a:p>
            <a:endParaRPr lang="en-US" dirty="0"/>
          </a:p>
        </p:txBody>
      </p:sp>
      <p:pic>
        <p:nvPicPr>
          <p:cNvPr id="4" name="Picture 3"/>
          <p:cNvPicPr>
            <a:picLocks noChangeAspect="1"/>
          </p:cNvPicPr>
          <p:nvPr/>
        </p:nvPicPr>
        <p:blipFill>
          <a:blip r:embed="rId2"/>
          <a:stretch>
            <a:fillRect/>
          </a:stretch>
        </p:blipFill>
        <p:spPr>
          <a:xfrm>
            <a:off x="747444" y="5378431"/>
            <a:ext cx="7335274" cy="266737"/>
          </a:xfrm>
          <a:prstGeom prst="rect">
            <a:avLst/>
          </a:prstGeom>
        </p:spPr>
      </p:pic>
      <p:pic>
        <p:nvPicPr>
          <p:cNvPr id="5" name="Picture 4"/>
          <p:cNvPicPr>
            <a:picLocks noChangeAspect="1"/>
          </p:cNvPicPr>
          <p:nvPr/>
        </p:nvPicPr>
        <p:blipFill>
          <a:blip r:embed="rId3"/>
          <a:stretch>
            <a:fillRect/>
          </a:stretch>
        </p:blipFill>
        <p:spPr>
          <a:xfrm>
            <a:off x="747444" y="6073757"/>
            <a:ext cx="4815156" cy="247685"/>
          </a:xfrm>
          <a:prstGeom prst="rect">
            <a:avLst/>
          </a:prstGeom>
        </p:spPr>
      </p:pic>
    </p:spTree>
    <p:extLst>
      <p:ext uri="{BB962C8B-B14F-4D97-AF65-F5344CB8AC3E}">
        <p14:creationId xmlns:p14="http://schemas.microsoft.com/office/powerpoint/2010/main" val="1733968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The volume of the yellow trades is double counted</a:t>
            </a:r>
          </a:p>
        </p:txBody>
      </p:sp>
      <p:pic>
        <p:nvPicPr>
          <p:cNvPr id="4" name="Picture 3"/>
          <p:cNvPicPr>
            <a:picLocks noChangeAspect="1"/>
          </p:cNvPicPr>
          <p:nvPr/>
        </p:nvPicPr>
        <p:blipFill>
          <a:blip r:embed="rId2"/>
          <a:stretch>
            <a:fillRect/>
          </a:stretch>
        </p:blipFill>
        <p:spPr>
          <a:xfrm>
            <a:off x="6944451" y="1398069"/>
            <a:ext cx="3744702" cy="5056678"/>
          </a:xfrm>
          <a:prstGeom prst="rect">
            <a:avLst/>
          </a:prstGeom>
        </p:spPr>
      </p:pic>
      <p:pic>
        <p:nvPicPr>
          <p:cNvPr id="5" name="Picture 4"/>
          <p:cNvPicPr>
            <a:picLocks noChangeAspect="1"/>
          </p:cNvPicPr>
          <p:nvPr/>
        </p:nvPicPr>
        <p:blipFill>
          <a:blip r:embed="rId3"/>
          <a:stretch>
            <a:fillRect/>
          </a:stretch>
        </p:blipFill>
        <p:spPr>
          <a:xfrm>
            <a:off x="1866917" y="3536509"/>
            <a:ext cx="5077534" cy="3010320"/>
          </a:xfrm>
          <a:prstGeom prst="rect">
            <a:avLst/>
          </a:prstGeom>
        </p:spPr>
      </p:pic>
    </p:spTree>
    <p:extLst>
      <p:ext uri="{BB962C8B-B14F-4D97-AF65-F5344CB8AC3E}">
        <p14:creationId xmlns:p14="http://schemas.microsoft.com/office/powerpoint/2010/main" val="394057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lstStyle/>
          <a:p>
            <a:r>
              <a:rPr lang="en-US" dirty="0" smtClean="0"/>
              <a:t>Should remove half of the size when the code captured both sides of the transaction (Yellow examples)</a:t>
            </a:r>
          </a:p>
          <a:p>
            <a:r>
              <a:rPr lang="en-US" dirty="0" smtClean="0"/>
              <a:t>Should plot a graph with different brokers at the same price</a:t>
            </a:r>
          </a:p>
          <a:p>
            <a:r>
              <a:rPr lang="en-US" dirty="0" smtClean="0"/>
              <a:t>Check with Tiffany</a:t>
            </a:r>
          </a:p>
          <a:p>
            <a:endParaRPr lang="en-US" dirty="0"/>
          </a:p>
        </p:txBody>
      </p:sp>
    </p:spTree>
    <p:extLst>
      <p:ext uri="{BB962C8B-B14F-4D97-AF65-F5344CB8AC3E}">
        <p14:creationId xmlns:p14="http://schemas.microsoft.com/office/powerpoint/2010/main" val="1258237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1955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message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07305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format (Simple/Bloomberg QR)</a:t>
            </a:r>
            <a:endParaRPr lang="en-US" dirty="0"/>
          </a:p>
        </p:txBody>
      </p:sp>
      <p:sp>
        <p:nvSpPr>
          <p:cNvPr id="3" name="Content Placeholder 2"/>
          <p:cNvSpPr>
            <a:spLocks noGrp="1"/>
          </p:cNvSpPr>
          <p:nvPr>
            <p:ph idx="1"/>
          </p:nvPr>
        </p:nvSpPr>
        <p:spPr/>
        <p:txBody>
          <a:bodyPr/>
          <a:lstStyle/>
          <a:p>
            <a:r>
              <a:rPr lang="en-US" dirty="0" smtClean="0"/>
              <a:t>Whenever there’s a trade, a message will be generated, and we extract the </a:t>
            </a:r>
            <a:r>
              <a:rPr lang="en-US" b="1" dirty="0" smtClean="0"/>
              <a:t>last price</a:t>
            </a:r>
            <a:r>
              <a:rPr lang="en-US" dirty="0" smtClean="0"/>
              <a:t>, </a:t>
            </a:r>
            <a:r>
              <a:rPr lang="en-US" b="1" dirty="0" smtClean="0"/>
              <a:t>last size</a:t>
            </a:r>
            <a:r>
              <a:rPr lang="en-US" dirty="0" smtClean="0"/>
              <a:t> and </a:t>
            </a:r>
            <a:r>
              <a:rPr lang="en-US" b="1" dirty="0" smtClean="0"/>
              <a:t>transaction time</a:t>
            </a:r>
          </a:p>
          <a:p>
            <a:r>
              <a:rPr lang="en-US" dirty="0" smtClean="0"/>
              <a:t>The trade data will be stored in a csv file </a:t>
            </a:r>
          </a:p>
          <a:p>
            <a:pPr marL="0" indent="0">
              <a:buNone/>
            </a:pPr>
            <a:r>
              <a:rPr lang="en-US" dirty="0" smtClean="0"/>
              <a:t>=&gt;{stock_code}HK_data_{date}.csv</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5954" y="2740818"/>
            <a:ext cx="2221755" cy="3599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709" y="2749419"/>
            <a:ext cx="2614136" cy="3427544"/>
          </a:xfrm>
          <a:prstGeom prst="rect">
            <a:avLst/>
          </a:prstGeom>
        </p:spPr>
      </p:pic>
      <p:pic>
        <p:nvPicPr>
          <p:cNvPr id="6" name="Picture 5"/>
          <p:cNvPicPr>
            <a:picLocks noChangeAspect="1"/>
          </p:cNvPicPr>
          <p:nvPr/>
        </p:nvPicPr>
        <p:blipFill>
          <a:blip r:embed="rId4"/>
          <a:stretch>
            <a:fillRect/>
          </a:stretch>
        </p:blipFill>
        <p:spPr>
          <a:xfrm>
            <a:off x="577963" y="3784364"/>
            <a:ext cx="6219623" cy="2140447"/>
          </a:xfrm>
          <a:prstGeom prst="rect">
            <a:avLst/>
          </a:prstGeom>
        </p:spPr>
      </p:pic>
    </p:spTree>
    <p:extLst>
      <p:ext uri="{BB962C8B-B14F-4D97-AF65-F5344CB8AC3E}">
        <p14:creationId xmlns:p14="http://schemas.microsoft.com/office/powerpoint/2010/main" val="1493816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 Table</a:t>
            </a:r>
            <a:endParaRPr lang="en-US" dirty="0"/>
          </a:p>
        </p:txBody>
      </p:sp>
      <p:sp>
        <p:nvSpPr>
          <p:cNvPr id="3" name="Content Placeholder 2"/>
          <p:cNvSpPr>
            <a:spLocks noGrp="1"/>
          </p:cNvSpPr>
          <p:nvPr>
            <p:ph idx="1"/>
          </p:nvPr>
        </p:nvSpPr>
        <p:spPr/>
        <p:txBody>
          <a:bodyPr/>
          <a:lstStyle/>
          <a:p>
            <a:r>
              <a:rPr lang="en-US" dirty="0" smtClean="0"/>
              <a:t>The code reads the message and generates 4 tables</a:t>
            </a:r>
          </a:p>
          <a:p>
            <a:pPr marL="971550" lvl="1" indent="-514350">
              <a:buFont typeface="+mj-lt"/>
              <a:buAutoNum type="arabicPeriod"/>
            </a:pPr>
            <a:r>
              <a:rPr lang="en-US" dirty="0" smtClean="0"/>
              <a:t>{stock_code}_mbo_ask_table_{date}.csv</a:t>
            </a:r>
          </a:p>
          <a:p>
            <a:pPr marL="971550" lvl="1" indent="-514350">
              <a:buFont typeface="+mj-lt"/>
              <a:buAutoNum type="arabicPeriod"/>
            </a:pPr>
            <a:r>
              <a:rPr lang="en-US" dirty="0" smtClean="0"/>
              <a:t>{stock_code}_mbo_bid_table_{date}.csv</a:t>
            </a:r>
          </a:p>
          <a:p>
            <a:pPr marL="971550" lvl="1" indent="-514350">
              <a:buFont typeface="+mj-lt"/>
              <a:buAutoNum type="arabicPeriod"/>
            </a:pPr>
            <a:r>
              <a:rPr lang="en-US" dirty="0" smtClean="0"/>
              <a:t>{stock_code}_top_ask_table_{date}.csv</a:t>
            </a:r>
          </a:p>
          <a:p>
            <a:pPr marL="971550" lvl="1" indent="-514350">
              <a:buFont typeface="+mj-lt"/>
              <a:buAutoNum type="arabicPeriod"/>
            </a:pPr>
            <a:r>
              <a:rPr lang="en-US" dirty="0" smtClean="0"/>
              <a:t>{stock_code}_top_bid_table_{date}.csv</a:t>
            </a:r>
          </a:p>
          <a:p>
            <a:r>
              <a:rPr lang="en-US" dirty="0" smtClean="0"/>
              <a:t>Top table consist of Price, Position and Broker Code</a:t>
            </a:r>
          </a:p>
          <a:p>
            <a:endParaRPr lang="en-US" dirty="0" smtClean="0"/>
          </a:p>
          <a:p>
            <a:endParaRPr lang="en-US" dirty="0" smtClean="0"/>
          </a:p>
          <a:p>
            <a:r>
              <a:rPr lang="en-US" dirty="0" smtClean="0"/>
              <a:t>MBO table consist of Price, Position, Size and Order ID</a:t>
            </a:r>
          </a:p>
          <a:p>
            <a:endParaRPr lang="en-US" dirty="0"/>
          </a:p>
        </p:txBody>
      </p:sp>
      <p:pic>
        <p:nvPicPr>
          <p:cNvPr id="5" name="Picture 4"/>
          <p:cNvPicPr>
            <a:picLocks noChangeAspect="1"/>
          </p:cNvPicPr>
          <p:nvPr/>
        </p:nvPicPr>
        <p:blipFill>
          <a:blip r:embed="rId2"/>
          <a:stretch>
            <a:fillRect/>
          </a:stretch>
        </p:blipFill>
        <p:spPr>
          <a:xfrm>
            <a:off x="1038738" y="5791674"/>
            <a:ext cx="4923651" cy="685896"/>
          </a:xfrm>
          <a:prstGeom prst="rect">
            <a:avLst/>
          </a:prstGeom>
        </p:spPr>
      </p:pic>
      <p:pic>
        <p:nvPicPr>
          <p:cNvPr id="6" name="Picture 5"/>
          <p:cNvPicPr>
            <a:picLocks noChangeAspect="1"/>
          </p:cNvPicPr>
          <p:nvPr/>
        </p:nvPicPr>
        <p:blipFill>
          <a:blip r:embed="rId3"/>
          <a:stretch>
            <a:fillRect/>
          </a:stretch>
        </p:blipFill>
        <p:spPr>
          <a:xfrm>
            <a:off x="1038738" y="4499233"/>
            <a:ext cx="3647963" cy="784898"/>
          </a:xfrm>
          <a:prstGeom prst="rect">
            <a:avLst/>
          </a:prstGeom>
        </p:spPr>
      </p:pic>
    </p:spTree>
    <p:extLst>
      <p:ext uri="{BB962C8B-B14F-4D97-AF65-F5344CB8AC3E}">
        <p14:creationId xmlns:p14="http://schemas.microsoft.com/office/powerpoint/2010/main" val="3657354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subscription</a:t>
            </a:r>
            <a:endParaRPr lang="en-US" dirty="0"/>
          </a:p>
        </p:txBody>
      </p:sp>
      <p:sp>
        <p:nvSpPr>
          <p:cNvPr id="3" name="Content Placeholder 2"/>
          <p:cNvSpPr>
            <a:spLocks noGrp="1"/>
          </p:cNvSpPr>
          <p:nvPr>
            <p:ph idx="1"/>
          </p:nvPr>
        </p:nvSpPr>
        <p:spPr/>
        <p:txBody>
          <a:bodyPr/>
          <a:lstStyle/>
          <a:p>
            <a:r>
              <a:rPr lang="en-US" dirty="0" smtClean="0"/>
              <a:t>Simple subscription (free/Bloomberg QR)</a:t>
            </a:r>
          </a:p>
          <a:p>
            <a:pPr lvl="1"/>
            <a:r>
              <a:rPr lang="en-US" dirty="0" smtClean="0"/>
              <a:t>Necessary to match a trade</a:t>
            </a:r>
          </a:p>
          <a:p>
            <a:pPr lvl="1"/>
            <a:r>
              <a:rPr lang="en-US" dirty="0" smtClean="0"/>
              <a:t>Gives: Last traded price, last traded time and last traded size</a:t>
            </a:r>
          </a:p>
          <a:p>
            <a:r>
              <a:rPr lang="en-US" dirty="0" smtClean="0"/>
              <a:t>B-PIPE</a:t>
            </a:r>
          </a:p>
          <a:p>
            <a:pPr lvl="1"/>
            <a:r>
              <a:rPr lang="en-US" dirty="0" smtClean="0"/>
              <a:t>Market by Order (MBO/Bloomberg Order Book):</a:t>
            </a:r>
          </a:p>
          <a:p>
            <a:pPr lvl="2"/>
            <a:r>
              <a:rPr lang="en-US" dirty="0" smtClean="0"/>
              <a:t>Gives you update about current position of the order book, gives information</a:t>
            </a:r>
          </a:p>
          <a:p>
            <a:pPr lvl="2"/>
            <a:r>
              <a:rPr lang="en-US" dirty="0" smtClean="0"/>
              <a:t>e.g. Price, Position, </a:t>
            </a:r>
            <a:r>
              <a:rPr lang="en-US" b="1" dirty="0" smtClean="0"/>
              <a:t>Size, Order ID</a:t>
            </a:r>
          </a:p>
          <a:p>
            <a:pPr lvl="1"/>
            <a:r>
              <a:rPr lang="en-US" dirty="0" smtClean="0"/>
              <a:t>Top Broker (TOP/Bloomberg Broker Book):</a:t>
            </a:r>
          </a:p>
          <a:p>
            <a:pPr lvl="2"/>
            <a:r>
              <a:rPr lang="en-US" dirty="0" smtClean="0"/>
              <a:t>Gives you update about the broker position</a:t>
            </a:r>
          </a:p>
          <a:p>
            <a:pPr lvl="2"/>
            <a:r>
              <a:rPr lang="en-US" dirty="0" smtClean="0"/>
              <a:t>e.g. Price, Position, </a:t>
            </a:r>
            <a:r>
              <a:rPr lang="en-US" b="1" dirty="0" smtClean="0"/>
              <a:t>Broker Code</a:t>
            </a:r>
          </a:p>
          <a:p>
            <a:pPr lvl="2"/>
            <a:endParaRPr lang="en-US" dirty="0" smtClean="0"/>
          </a:p>
          <a:p>
            <a:pPr lvl="1"/>
            <a:endParaRPr lang="en-US" dirty="0"/>
          </a:p>
        </p:txBody>
      </p:sp>
    </p:spTree>
    <p:extLst>
      <p:ext uri="{BB962C8B-B14F-4D97-AF65-F5344CB8AC3E}">
        <p14:creationId xmlns:p14="http://schemas.microsoft.com/office/powerpoint/2010/main" val="115302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endParaRPr lang="en-US" dirty="0"/>
          </a:p>
        </p:txBody>
      </p:sp>
      <p:sp>
        <p:nvSpPr>
          <p:cNvPr id="3" name="Content Placeholder 2"/>
          <p:cNvSpPr>
            <a:spLocks noGrp="1"/>
          </p:cNvSpPr>
          <p:nvPr>
            <p:ph idx="1"/>
          </p:nvPr>
        </p:nvSpPr>
        <p:spPr/>
        <p:txBody>
          <a:bodyPr/>
          <a:lstStyle/>
          <a:p>
            <a:r>
              <a:rPr lang="en-US" dirty="0" smtClean="0"/>
              <a:t>The extracted message will then be stored into a csv file</a:t>
            </a:r>
          </a:p>
          <a:p>
            <a:pPr>
              <a:buFont typeface="Symbol" panose="05050102010706020507" pitchFamily="18" charset="2"/>
              <a:buChar char="Þ"/>
            </a:pPr>
            <a:r>
              <a:rPr lang="en-US" dirty="0" smtClean="0"/>
              <a:t>{stock_code}_event_log_{date}.csv</a:t>
            </a:r>
          </a:p>
          <a:p>
            <a:pPr marL="0" indent="0">
              <a:buNone/>
            </a:pPr>
            <a:r>
              <a:rPr lang="en-US" dirty="0" smtClean="0"/>
              <a:t>This could be used to double check whether the code correctly interpret the incoming message or not</a:t>
            </a:r>
            <a:endParaRPr lang="en-US" dirty="0"/>
          </a:p>
        </p:txBody>
      </p:sp>
      <p:pic>
        <p:nvPicPr>
          <p:cNvPr id="4" name="Picture 3"/>
          <p:cNvPicPr>
            <a:picLocks noChangeAspect="1"/>
          </p:cNvPicPr>
          <p:nvPr/>
        </p:nvPicPr>
        <p:blipFill>
          <a:blip r:embed="rId2"/>
          <a:stretch>
            <a:fillRect/>
          </a:stretch>
        </p:blipFill>
        <p:spPr>
          <a:xfrm>
            <a:off x="505269" y="3668883"/>
            <a:ext cx="9224877" cy="2602668"/>
          </a:xfrm>
          <a:prstGeom prst="rect">
            <a:avLst/>
          </a:prstGeom>
        </p:spPr>
      </p:pic>
    </p:spTree>
    <p:extLst>
      <p:ext uri="{BB962C8B-B14F-4D97-AF65-F5344CB8AC3E}">
        <p14:creationId xmlns:p14="http://schemas.microsoft.com/office/powerpoint/2010/main" val="3863040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message and update table</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76298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event log and update table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MBO table:</a:t>
            </a:r>
          </a:p>
          <a:p>
            <a:r>
              <a:rPr lang="en-US" dirty="0" smtClean="0"/>
              <a:t>ADD:	The code adds a new row at the specific position with the price and size to the </a:t>
            </a:r>
            <a:r>
              <a:rPr lang="en-US" dirty="0" err="1" smtClean="0"/>
              <a:t>mbo</a:t>
            </a:r>
            <a:r>
              <a:rPr lang="en-US" dirty="0" smtClean="0"/>
              <a:t> ask table as ‘MARKET_SUBTYPE” == “ASK” (Price: 1.28, Size: 4000, Position: 1)</a:t>
            </a:r>
          </a:p>
          <a:p>
            <a:endParaRPr lang="en-US" dirty="0"/>
          </a:p>
          <a:p>
            <a:r>
              <a:rPr lang="en-US" dirty="0" smtClean="0"/>
              <a:t>MOD: The code modifies the existing position in the </a:t>
            </a:r>
            <a:r>
              <a:rPr lang="en-US" dirty="0" err="1" smtClean="0"/>
              <a:t>mbo</a:t>
            </a:r>
            <a:r>
              <a:rPr lang="en-US" dirty="0" smtClean="0"/>
              <a:t> bid table as “MARKET_SUBTYPE” == “BID” </a:t>
            </a:r>
            <a:r>
              <a:rPr lang="en-US" dirty="0"/>
              <a:t>(Price: 1.28, Size: </a:t>
            </a:r>
            <a:r>
              <a:rPr lang="en-US" dirty="0" smtClean="0"/>
              <a:t>20000</a:t>
            </a:r>
            <a:r>
              <a:rPr lang="en-US" dirty="0"/>
              <a:t>, Position: 1</a:t>
            </a:r>
            <a:r>
              <a:rPr lang="en-US" dirty="0" smtClean="0"/>
              <a:t>)</a:t>
            </a:r>
          </a:p>
          <a:p>
            <a:endParaRPr lang="en-US" dirty="0"/>
          </a:p>
          <a:p>
            <a:endParaRPr lang="en-US" dirty="0" smtClean="0"/>
          </a:p>
          <a:p>
            <a:r>
              <a:rPr lang="en-US" dirty="0" smtClean="0"/>
              <a:t>DEL: The code deletes an existing position in ask </a:t>
            </a:r>
            <a:r>
              <a:rPr lang="en-US" dirty="0" err="1" smtClean="0"/>
              <a:t>mbo</a:t>
            </a:r>
            <a:r>
              <a:rPr lang="en-US" dirty="0" smtClean="0"/>
              <a:t> table (Price</a:t>
            </a:r>
            <a:r>
              <a:rPr lang="en-US" dirty="0"/>
              <a:t>: 1.28, Size: </a:t>
            </a:r>
            <a:r>
              <a:rPr lang="en-US" dirty="0" smtClean="0"/>
              <a:t>16000</a:t>
            </a:r>
            <a:r>
              <a:rPr lang="en-US" dirty="0"/>
              <a:t>, Position: 1</a:t>
            </a:r>
            <a:r>
              <a:rPr lang="en-US" dirty="0" smtClean="0"/>
              <a:t>), the deleted position will be stored into a </a:t>
            </a:r>
            <a:r>
              <a:rPr lang="en-US" dirty="0" err="1" smtClean="0"/>
              <a:t>delete_history</a:t>
            </a:r>
            <a:r>
              <a:rPr lang="en-US" dirty="0" smtClean="0"/>
              <a:t> file =&gt; {stock_code}_del_hist_{date}.csv</a:t>
            </a:r>
            <a:endParaRPr lang="en-US" dirty="0"/>
          </a:p>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878891" y="3332233"/>
            <a:ext cx="8193554" cy="481528"/>
          </a:xfrm>
          <a:prstGeom prst="rect">
            <a:avLst/>
          </a:prstGeom>
        </p:spPr>
      </p:pic>
      <p:pic>
        <p:nvPicPr>
          <p:cNvPr id="5" name="Picture 4"/>
          <p:cNvPicPr>
            <a:picLocks noChangeAspect="1"/>
          </p:cNvPicPr>
          <p:nvPr/>
        </p:nvPicPr>
        <p:blipFill>
          <a:blip r:embed="rId3"/>
          <a:stretch>
            <a:fillRect/>
          </a:stretch>
        </p:blipFill>
        <p:spPr>
          <a:xfrm>
            <a:off x="878891" y="4435120"/>
            <a:ext cx="8256796" cy="369638"/>
          </a:xfrm>
          <a:prstGeom prst="rect">
            <a:avLst/>
          </a:prstGeom>
        </p:spPr>
      </p:pic>
      <p:pic>
        <p:nvPicPr>
          <p:cNvPr id="6" name="Picture 5"/>
          <p:cNvPicPr>
            <a:picLocks noChangeAspect="1"/>
          </p:cNvPicPr>
          <p:nvPr/>
        </p:nvPicPr>
        <p:blipFill>
          <a:blip r:embed="rId4"/>
          <a:stretch>
            <a:fillRect/>
          </a:stretch>
        </p:blipFill>
        <p:spPr>
          <a:xfrm>
            <a:off x="878891" y="5958131"/>
            <a:ext cx="8256796" cy="626840"/>
          </a:xfrm>
          <a:prstGeom prst="rect">
            <a:avLst/>
          </a:prstGeom>
        </p:spPr>
      </p:pic>
    </p:spTree>
    <p:extLst>
      <p:ext uri="{BB962C8B-B14F-4D97-AF65-F5344CB8AC3E}">
        <p14:creationId xmlns:p14="http://schemas.microsoft.com/office/powerpoint/2010/main" val="3255415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event log and update table</a:t>
            </a:r>
          </a:p>
        </p:txBody>
      </p:sp>
      <p:sp>
        <p:nvSpPr>
          <p:cNvPr id="3" name="Content Placeholder 2"/>
          <p:cNvSpPr>
            <a:spLocks noGrp="1"/>
          </p:cNvSpPr>
          <p:nvPr>
            <p:ph idx="1"/>
          </p:nvPr>
        </p:nvSpPr>
        <p:spPr/>
        <p:txBody>
          <a:bodyPr/>
          <a:lstStyle/>
          <a:p>
            <a:pPr marL="0" indent="0">
              <a:buNone/>
            </a:pPr>
            <a:r>
              <a:rPr lang="en-US" dirty="0" smtClean="0"/>
              <a:t>TOP table:</a:t>
            </a:r>
          </a:p>
          <a:p>
            <a:r>
              <a:rPr lang="en-US" dirty="0" smtClean="0"/>
              <a:t>REPLACE: The previous position will be replaced </a:t>
            </a:r>
            <a:r>
              <a:rPr lang="en-US" dirty="0"/>
              <a:t>b</a:t>
            </a:r>
            <a:r>
              <a:rPr lang="en-US" dirty="0" smtClean="0"/>
              <a:t>y the new one (Position = 4, Price = 1.32, Broker = “7357”)</a:t>
            </a:r>
          </a:p>
          <a:p>
            <a:pPr marL="0" indent="0">
              <a:buNone/>
            </a:pPr>
            <a:endParaRPr lang="en-US" dirty="0"/>
          </a:p>
        </p:txBody>
      </p:sp>
      <p:pic>
        <p:nvPicPr>
          <p:cNvPr id="4" name="Picture 3"/>
          <p:cNvPicPr>
            <a:picLocks noChangeAspect="1"/>
          </p:cNvPicPr>
          <p:nvPr/>
        </p:nvPicPr>
        <p:blipFill>
          <a:blip r:embed="rId2"/>
          <a:stretch>
            <a:fillRect/>
          </a:stretch>
        </p:blipFill>
        <p:spPr>
          <a:xfrm>
            <a:off x="797098" y="3229175"/>
            <a:ext cx="7249494" cy="536490"/>
          </a:xfrm>
          <a:prstGeom prst="rect">
            <a:avLst/>
          </a:prstGeom>
        </p:spPr>
      </p:pic>
    </p:spTree>
    <p:extLst>
      <p:ext uri="{BB962C8B-B14F-4D97-AF65-F5344CB8AC3E}">
        <p14:creationId xmlns:p14="http://schemas.microsoft.com/office/powerpoint/2010/main" val="1362634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Ask table DEL: Position 3 </a:t>
            </a:r>
            <a:r>
              <a:rPr lang="en-US" dirty="0" smtClean="0">
                <a:hlinkClick r:id="rId2"/>
              </a:rPr>
              <a:t>1.27@84000</a:t>
            </a:r>
            <a:r>
              <a:rPr lang="en-US" dirty="0" smtClean="0"/>
              <a:t> was deleted (Left)</a:t>
            </a:r>
          </a:p>
          <a:p>
            <a:r>
              <a:rPr lang="en-US" dirty="0" smtClean="0"/>
              <a:t>New ask position 3 becomes 1.28 with the broker code “8575” (Right)</a:t>
            </a:r>
          </a:p>
          <a:p>
            <a:r>
              <a:rPr lang="en-US" dirty="0" smtClean="0"/>
              <a:t>Broker position below 3 all shifted up</a:t>
            </a:r>
          </a:p>
          <a:p>
            <a:endParaRPr lang="en-US" dirty="0"/>
          </a:p>
        </p:txBody>
      </p:sp>
      <p:pic>
        <p:nvPicPr>
          <p:cNvPr id="4" name="Picture 3"/>
          <p:cNvPicPr>
            <a:picLocks noChangeAspect="1"/>
          </p:cNvPicPr>
          <p:nvPr/>
        </p:nvPicPr>
        <p:blipFill>
          <a:blip r:embed="rId3"/>
          <a:stretch>
            <a:fillRect/>
          </a:stretch>
        </p:blipFill>
        <p:spPr>
          <a:xfrm>
            <a:off x="677334" y="3401276"/>
            <a:ext cx="5753134" cy="1789113"/>
          </a:xfrm>
          <a:prstGeom prst="rect">
            <a:avLst/>
          </a:prstGeom>
        </p:spPr>
      </p:pic>
      <p:pic>
        <p:nvPicPr>
          <p:cNvPr id="6" name="Picture 5"/>
          <p:cNvPicPr>
            <a:picLocks noChangeAspect="1"/>
          </p:cNvPicPr>
          <p:nvPr/>
        </p:nvPicPr>
        <p:blipFill>
          <a:blip r:embed="rId4"/>
          <a:stretch>
            <a:fillRect/>
          </a:stretch>
        </p:blipFill>
        <p:spPr>
          <a:xfrm>
            <a:off x="7132320" y="3039310"/>
            <a:ext cx="3896336" cy="3662130"/>
          </a:xfrm>
          <a:prstGeom prst="rect">
            <a:avLst/>
          </a:prstGeom>
        </p:spPr>
      </p:pic>
    </p:spTree>
    <p:extLst>
      <p:ext uri="{BB962C8B-B14F-4D97-AF65-F5344CB8AC3E}">
        <p14:creationId xmlns:p14="http://schemas.microsoft.com/office/powerpoint/2010/main" val="375016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transactions</a:t>
            </a:r>
            <a:endParaRPr lang="en-US" dirty="0"/>
          </a:p>
        </p:txBody>
      </p:sp>
      <p:sp>
        <p:nvSpPr>
          <p:cNvPr id="3" name="Content Placeholder 2"/>
          <p:cNvSpPr>
            <a:spLocks noGrp="1"/>
          </p:cNvSpPr>
          <p:nvPr>
            <p:ph idx="1"/>
          </p:nvPr>
        </p:nvSpPr>
        <p:spPr/>
        <p:txBody>
          <a:bodyPr/>
          <a:lstStyle/>
          <a:p>
            <a:r>
              <a:rPr lang="en-US" dirty="0" smtClean="0"/>
              <a:t>The code compares the transaction history (left) and the delete history (right)</a:t>
            </a:r>
          </a:p>
          <a:p>
            <a:pPr marL="0" indent="0">
              <a:buNone/>
            </a:pPr>
            <a:endParaRPr lang="en-US" dirty="0"/>
          </a:p>
        </p:txBody>
      </p:sp>
      <p:pic>
        <p:nvPicPr>
          <p:cNvPr id="5" name="Picture 4"/>
          <p:cNvPicPr>
            <a:picLocks noChangeAspect="1"/>
          </p:cNvPicPr>
          <p:nvPr/>
        </p:nvPicPr>
        <p:blipFill>
          <a:blip r:embed="rId2"/>
          <a:stretch>
            <a:fillRect/>
          </a:stretch>
        </p:blipFill>
        <p:spPr>
          <a:xfrm>
            <a:off x="1130531" y="2596987"/>
            <a:ext cx="3657599" cy="3568313"/>
          </a:xfrm>
          <a:prstGeom prst="rect">
            <a:avLst/>
          </a:prstGeom>
        </p:spPr>
      </p:pic>
      <p:pic>
        <p:nvPicPr>
          <p:cNvPr id="6" name="Picture 5"/>
          <p:cNvPicPr>
            <a:picLocks noChangeAspect="1"/>
          </p:cNvPicPr>
          <p:nvPr/>
        </p:nvPicPr>
        <p:blipFill>
          <a:blip r:embed="rId3"/>
          <a:stretch>
            <a:fillRect/>
          </a:stretch>
        </p:blipFill>
        <p:spPr>
          <a:xfrm>
            <a:off x="5474143" y="2596987"/>
            <a:ext cx="4253056" cy="3920164"/>
          </a:xfrm>
          <a:prstGeom prst="rect">
            <a:avLst/>
          </a:prstGeom>
        </p:spPr>
      </p:pic>
    </p:spTree>
    <p:extLst>
      <p:ext uri="{BB962C8B-B14F-4D97-AF65-F5344CB8AC3E}">
        <p14:creationId xmlns:p14="http://schemas.microsoft.com/office/powerpoint/2010/main" val="4137433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transactions</a:t>
            </a:r>
            <a:endParaRPr lang="en-US" dirty="0"/>
          </a:p>
        </p:txBody>
      </p:sp>
      <p:sp>
        <p:nvSpPr>
          <p:cNvPr id="3" name="Content Placeholder 2"/>
          <p:cNvSpPr>
            <a:spLocks noGrp="1"/>
          </p:cNvSpPr>
          <p:nvPr>
            <p:ph idx="1"/>
          </p:nvPr>
        </p:nvSpPr>
        <p:spPr/>
        <p:txBody>
          <a:bodyPr/>
          <a:lstStyle/>
          <a:p>
            <a:r>
              <a:rPr lang="en-US" dirty="0" smtClean="0"/>
              <a:t>The code matches most of the trades and generate a csv file</a:t>
            </a:r>
          </a:p>
          <a:p>
            <a:pPr>
              <a:buFont typeface="Symbol" panose="05050102010706020507" pitchFamily="18" charset="2"/>
              <a:buChar char="Þ"/>
            </a:pPr>
            <a:r>
              <a:rPr lang="en-US" dirty="0" smtClean="0"/>
              <a:t>{self.stock_code}_identified_trades_{date}.csv</a:t>
            </a:r>
          </a:p>
          <a:p>
            <a:pPr marL="0" indent="0">
              <a:buNone/>
            </a:pPr>
            <a:r>
              <a:rPr lang="en-US" dirty="0" smtClean="0"/>
              <a:t>*Some trade might not be identified, please check with </a:t>
            </a:r>
            <a:r>
              <a:rPr lang="en-US" dirty="0" err="1" smtClean="0"/>
              <a:t>del_hist</a:t>
            </a:r>
            <a:endParaRPr lang="en-US" dirty="0" smtClean="0"/>
          </a:p>
          <a:p>
            <a:r>
              <a:rPr lang="en-US" dirty="0" smtClean="0"/>
              <a:t>The code will compute a market depth csv</a:t>
            </a:r>
            <a:endParaRPr lang="en-US" dirty="0"/>
          </a:p>
        </p:txBody>
      </p:sp>
      <p:pic>
        <p:nvPicPr>
          <p:cNvPr id="4" name="Picture 3"/>
          <p:cNvPicPr>
            <a:picLocks noChangeAspect="1"/>
          </p:cNvPicPr>
          <p:nvPr/>
        </p:nvPicPr>
        <p:blipFill>
          <a:blip r:embed="rId2"/>
          <a:stretch>
            <a:fillRect/>
          </a:stretch>
        </p:blipFill>
        <p:spPr>
          <a:xfrm>
            <a:off x="7842225" y="1489509"/>
            <a:ext cx="3744702" cy="5056678"/>
          </a:xfrm>
          <a:prstGeom prst="rect">
            <a:avLst/>
          </a:prstGeom>
        </p:spPr>
      </p:pic>
      <p:pic>
        <p:nvPicPr>
          <p:cNvPr id="5" name="Picture 4"/>
          <p:cNvPicPr>
            <a:picLocks noChangeAspect="1"/>
          </p:cNvPicPr>
          <p:nvPr/>
        </p:nvPicPr>
        <p:blipFill>
          <a:blip r:embed="rId3"/>
          <a:stretch>
            <a:fillRect/>
          </a:stretch>
        </p:blipFill>
        <p:spPr>
          <a:xfrm>
            <a:off x="922098" y="3719389"/>
            <a:ext cx="5077534" cy="3010320"/>
          </a:xfrm>
          <a:prstGeom prst="rect">
            <a:avLst/>
          </a:prstGeom>
        </p:spPr>
      </p:pic>
    </p:spTree>
    <p:extLst>
      <p:ext uri="{BB962C8B-B14F-4D97-AF65-F5344CB8AC3E}">
        <p14:creationId xmlns:p14="http://schemas.microsoft.com/office/powerpoint/2010/main" val="1932572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Type (BPIPE) – MKTDEPTH_EVENT_SUBTYPE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Table Message (TABLE_INITPAINT)</a:t>
            </a:r>
          </a:p>
          <a:p>
            <a:pPr lvl="1"/>
            <a:r>
              <a:rPr lang="en-US" dirty="0" smtClean="0"/>
              <a:t>Gives information of the current table</a:t>
            </a:r>
          </a:p>
          <a:p>
            <a:pPr lvl="1"/>
            <a:r>
              <a:rPr lang="en-US" dirty="0" smtClean="0"/>
              <a:t>Will be empty if subscribe before market opens</a:t>
            </a:r>
          </a:p>
          <a:p>
            <a:pPr lvl="1"/>
            <a:r>
              <a:rPr lang="en-US" dirty="0" smtClean="0"/>
              <a:t>2 table messages per stock, 1: TOP, 2:MBO</a:t>
            </a:r>
          </a:p>
          <a:p>
            <a:pPr marL="514350" indent="-514350">
              <a:buFont typeface="+mj-lt"/>
              <a:buAutoNum type="arabicPeriod"/>
            </a:pPr>
            <a:r>
              <a:rPr lang="en-US" dirty="0" smtClean="0"/>
              <a:t>Updates (MBO and TOP)</a:t>
            </a:r>
          </a:p>
          <a:p>
            <a:pPr lvl="1"/>
            <a:r>
              <a:rPr lang="en-US" dirty="0" smtClean="0"/>
              <a:t>Gives the latest status of a specific position</a:t>
            </a:r>
          </a:p>
          <a:p>
            <a:pPr lvl="1"/>
            <a:r>
              <a:rPr lang="en-US" dirty="0" smtClean="0"/>
              <a:t>Only give 1 position information per message</a:t>
            </a:r>
          </a:p>
        </p:txBody>
      </p:sp>
      <p:pic>
        <p:nvPicPr>
          <p:cNvPr id="9" name="Picture 8"/>
          <p:cNvPicPr>
            <a:picLocks noChangeAspect="1"/>
          </p:cNvPicPr>
          <p:nvPr/>
        </p:nvPicPr>
        <p:blipFill>
          <a:blip r:embed="rId2"/>
          <a:stretch>
            <a:fillRect/>
          </a:stretch>
        </p:blipFill>
        <p:spPr>
          <a:xfrm>
            <a:off x="6375748" y="1930400"/>
            <a:ext cx="4576176" cy="2310418"/>
          </a:xfrm>
          <a:prstGeom prst="rect">
            <a:avLst/>
          </a:prstGeom>
        </p:spPr>
      </p:pic>
      <p:pic>
        <p:nvPicPr>
          <p:cNvPr id="10" name="Picture 9"/>
          <p:cNvPicPr>
            <a:picLocks noChangeAspect="1"/>
          </p:cNvPicPr>
          <p:nvPr/>
        </p:nvPicPr>
        <p:blipFill>
          <a:blip r:embed="rId3"/>
          <a:stretch>
            <a:fillRect/>
          </a:stretch>
        </p:blipFill>
        <p:spPr>
          <a:xfrm>
            <a:off x="838200" y="5025610"/>
            <a:ext cx="4927816" cy="1501958"/>
          </a:xfrm>
          <a:prstGeom prst="rect">
            <a:avLst/>
          </a:prstGeom>
        </p:spPr>
      </p:pic>
      <p:pic>
        <p:nvPicPr>
          <p:cNvPr id="11" name="Picture 10"/>
          <p:cNvPicPr>
            <a:picLocks noChangeAspect="1"/>
          </p:cNvPicPr>
          <p:nvPr/>
        </p:nvPicPr>
        <p:blipFill>
          <a:blip r:embed="rId4"/>
          <a:stretch>
            <a:fillRect/>
          </a:stretch>
        </p:blipFill>
        <p:spPr>
          <a:xfrm>
            <a:off x="5974561" y="4902493"/>
            <a:ext cx="5170694" cy="1625075"/>
          </a:xfrm>
          <a:prstGeom prst="rect">
            <a:avLst/>
          </a:prstGeom>
        </p:spPr>
      </p:pic>
    </p:spTree>
    <p:extLst>
      <p:ext uri="{BB962C8B-B14F-4D97-AF65-F5344CB8AC3E}">
        <p14:creationId xmlns:p14="http://schemas.microsoft.com/office/powerpoint/2010/main" val="160086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Message – MBO Updates</a:t>
            </a:r>
            <a:endParaRPr lang="en-US" dirty="0"/>
          </a:p>
        </p:txBody>
      </p:sp>
      <p:sp>
        <p:nvSpPr>
          <p:cNvPr id="3" name="Content Placeholder 2"/>
          <p:cNvSpPr>
            <a:spLocks noGrp="1"/>
          </p:cNvSpPr>
          <p:nvPr>
            <p:ph idx="1"/>
          </p:nvPr>
        </p:nvSpPr>
        <p:spPr/>
        <p:txBody>
          <a:bodyPr/>
          <a:lstStyle/>
          <a:p>
            <a:r>
              <a:rPr lang="en-US" dirty="0" smtClean="0"/>
              <a:t>When there’s any movement in the order book, multiple messages will be sent</a:t>
            </a:r>
          </a:p>
          <a:p>
            <a:r>
              <a:rPr lang="en-US" dirty="0" smtClean="0"/>
              <a:t>Movement includes:</a:t>
            </a:r>
          </a:p>
          <a:p>
            <a:pPr marL="800100" lvl="1" indent="-342900">
              <a:buFont typeface="+mj-lt"/>
              <a:buAutoNum type="arabicPeriod"/>
            </a:pPr>
            <a:r>
              <a:rPr lang="en-US" dirty="0" smtClean="0"/>
              <a:t>ADD - Submitted a new order </a:t>
            </a:r>
          </a:p>
          <a:p>
            <a:pPr marL="800100" lvl="1" indent="-342900">
              <a:buFont typeface="+mj-lt"/>
              <a:buAutoNum type="arabicPeriod"/>
            </a:pPr>
            <a:r>
              <a:rPr lang="en-US" dirty="0" smtClean="0"/>
              <a:t>MOD - Modified an existing order</a:t>
            </a:r>
          </a:p>
          <a:p>
            <a:pPr marL="800100" lvl="1" indent="-342900">
              <a:buFont typeface="+mj-lt"/>
              <a:buAutoNum type="arabicPeriod"/>
            </a:pPr>
            <a:r>
              <a:rPr lang="en-US" dirty="0" smtClean="0"/>
              <a:t>DEL - Cancelled an order</a:t>
            </a:r>
          </a:p>
          <a:p>
            <a:pPr marL="800100" lvl="1" indent="-342900">
              <a:buFont typeface="+mj-lt"/>
              <a:buAutoNum type="arabicPeriod"/>
            </a:pPr>
            <a:r>
              <a:rPr lang="en-US" dirty="0" smtClean="0"/>
              <a:t>DEL - An Order was filled</a:t>
            </a:r>
          </a:p>
          <a:p>
            <a:r>
              <a:rPr lang="en-US" dirty="0" smtClean="0"/>
              <a:t>Position, Price, Size, time will be extracted</a:t>
            </a:r>
          </a:p>
        </p:txBody>
      </p:sp>
      <p:pic>
        <p:nvPicPr>
          <p:cNvPr id="7" name="Picture 6"/>
          <p:cNvPicPr>
            <a:picLocks noChangeAspect="1"/>
          </p:cNvPicPr>
          <p:nvPr/>
        </p:nvPicPr>
        <p:blipFill>
          <a:blip r:embed="rId2"/>
          <a:stretch>
            <a:fillRect/>
          </a:stretch>
        </p:blipFill>
        <p:spPr>
          <a:xfrm>
            <a:off x="4826784" y="2606245"/>
            <a:ext cx="4973466" cy="1917826"/>
          </a:xfrm>
          <a:prstGeom prst="rect">
            <a:avLst/>
          </a:prstGeom>
        </p:spPr>
      </p:pic>
      <p:pic>
        <p:nvPicPr>
          <p:cNvPr id="8" name="Picture 7"/>
          <p:cNvPicPr>
            <a:picLocks noChangeAspect="1"/>
          </p:cNvPicPr>
          <p:nvPr/>
        </p:nvPicPr>
        <p:blipFill>
          <a:blip r:embed="rId3"/>
          <a:stretch>
            <a:fillRect/>
          </a:stretch>
        </p:blipFill>
        <p:spPr>
          <a:xfrm>
            <a:off x="7082194" y="2606245"/>
            <a:ext cx="3857356" cy="1917826"/>
          </a:xfrm>
          <a:prstGeom prst="rect">
            <a:avLst/>
          </a:prstGeom>
        </p:spPr>
      </p:pic>
      <p:pic>
        <p:nvPicPr>
          <p:cNvPr id="9" name="Picture 8"/>
          <p:cNvPicPr>
            <a:picLocks noChangeAspect="1"/>
          </p:cNvPicPr>
          <p:nvPr/>
        </p:nvPicPr>
        <p:blipFill>
          <a:blip r:embed="rId4"/>
          <a:stretch>
            <a:fillRect/>
          </a:stretch>
        </p:blipFill>
        <p:spPr>
          <a:xfrm>
            <a:off x="6126435" y="4833265"/>
            <a:ext cx="3673815" cy="1653753"/>
          </a:xfrm>
          <a:prstGeom prst="rect">
            <a:avLst/>
          </a:prstGeom>
        </p:spPr>
      </p:pic>
    </p:spTree>
    <p:extLst>
      <p:ext uri="{BB962C8B-B14F-4D97-AF65-F5344CB8AC3E}">
        <p14:creationId xmlns:p14="http://schemas.microsoft.com/office/powerpoint/2010/main" val="181763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Message – TOP Updates</a:t>
            </a:r>
            <a:endParaRPr lang="en-US" dirty="0"/>
          </a:p>
        </p:txBody>
      </p:sp>
      <p:sp>
        <p:nvSpPr>
          <p:cNvPr id="3" name="Content Placeholder 2"/>
          <p:cNvSpPr>
            <a:spLocks noGrp="1"/>
          </p:cNvSpPr>
          <p:nvPr>
            <p:ph idx="1"/>
          </p:nvPr>
        </p:nvSpPr>
        <p:spPr/>
        <p:txBody>
          <a:bodyPr/>
          <a:lstStyle/>
          <a:p>
            <a:r>
              <a:rPr lang="en-US" dirty="0" smtClean="0"/>
              <a:t>Movements:</a:t>
            </a:r>
          </a:p>
          <a:p>
            <a:pPr lvl="1"/>
            <a:r>
              <a:rPr lang="en-US" dirty="0" smtClean="0"/>
              <a:t>REPLACE – Replaces the existing position with the updated broker and price</a:t>
            </a:r>
          </a:p>
          <a:p>
            <a:pPr marL="457200" lvl="1" indent="0">
              <a:buNone/>
            </a:pPr>
            <a:r>
              <a:rPr lang="en-US" dirty="0" smtClean="0"/>
              <a:t>(This does not give any information about the size)</a:t>
            </a:r>
          </a:p>
          <a:p>
            <a:pPr indent="-285750"/>
            <a:r>
              <a:rPr lang="en-US" dirty="0" smtClean="0"/>
              <a:t>Price and Broker code and time will be extracted</a:t>
            </a:r>
          </a:p>
        </p:txBody>
      </p:sp>
      <p:pic>
        <p:nvPicPr>
          <p:cNvPr id="4" name="Picture 3"/>
          <p:cNvPicPr>
            <a:picLocks noChangeAspect="1"/>
          </p:cNvPicPr>
          <p:nvPr/>
        </p:nvPicPr>
        <p:blipFill>
          <a:blip r:embed="rId2"/>
          <a:stretch>
            <a:fillRect/>
          </a:stretch>
        </p:blipFill>
        <p:spPr>
          <a:xfrm>
            <a:off x="813979" y="3890356"/>
            <a:ext cx="7631752" cy="2638889"/>
          </a:xfrm>
          <a:prstGeom prst="rect">
            <a:avLst/>
          </a:prstGeom>
        </p:spPr>
      </p:pic>
    </p:spTree>
    <p:extLst>
      <p:ext uri="{BB962C8B-B14F-4D97-AF65-F5344CB8AC3E}">
        <p14:creationId xmlns:p14="http://schemas.microsoft.com/office/powerpoint/2010/main" val="418084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logic – Read message (No trade)</a:t>
            </a:r>
            <a:endParaRPr lang="en-US" dirty="0"/>
          </a:p>
        </p:txBody>
      </p:sp>
      <p:grpSp>
        <p:nvGrpSpPr>
          <p:cNvPr id="83" name="Group 82"/>
          <p:cNvGrpSpPr/>
          <p:nvPr/>
        </p:nvGrpSpPr>
        <p:grpSpPr>
          <a:xfrm>
            <a:off x="797819" y="1930400"/>
            <a:ext cx="9371651" cy="3120852"/>
            <a:chOff x="30511" y="2206381"/>
            <a:chExt cx="9440267" cy="2934103"/>
          </a:xfrm>
        </p:grpSpPr>
        <p:sp>
          <p:nvSpPr>
            <p:cNvPr id="78" name="TextBox 77"/>
            <p:cNvSpPr txBox="1"/>
            <p:nvPr/>
          </p:nvSpPr>
          <p:spPr>
            <a:xfrm rot="19983498">
              <a:off x="6498067" y="2420150"/>
              <a:ext cx="1114066" cy="390635"/>
            </a:xfrm>
            <a:prstGeom prst="rect">
              <a:avLst/>
            </a:prstGeom>
            <a:noFill/>
          </p:spPr>
          <p:txBody>
            <a:bodyPr wrap="square" rtlCol="0">
              <a:spAutoFit/>
            </a:bodyPr>
            <a:lstStyle/>
            <a:p>
              <a:r>
                <a:rPr lang="en-US" sz="1050" dirty="0" smtClean="0"/>
                <a:t>If message is: MBO DEL</a:t>
              </a:r>
              <a:endParaRPr lang="en-US" sz="1050" dirty="0"/>
            </a:p>
          </p:txBody>
        </p:sp>
        <p:grpSp>
          <p:nvGrpSpPr>
            <p:cNvPr id="82" name="Group 81"/>
            <p:cNvGrpSpPr/>
            <p:nvPr/>
          </p:nvGrpSpPr>
          <p:grpSpPr>
            <a:xfrm>
              <a:off x="30511" y="2206381"/>
              <a:ext cx="9440267" cy="2934103"/>
              <a:chOff x="30511" y="2206381"/>
              <a:chExt cx="9440267" cy="2934103"/>
            </a:xfrm>
          </p:grpSpPr>
          <p:grpSp>
            <p:nvGrpSpPr>
              <p:cNvPr id="81" name="Group 80"/>
              <p:cNvGrpSpPr/>
              <p:nvPr/>
            </p:nvGrpSpPr>
            <p:grpSpPr>
              <a:xfrm>
                <a:off x="30511" y="2933648"/>
                <a:ext cx="9440267" cy="2206836"/>
                <a:chOff x="30511" y="2933648"/>
                <a:chExt cx="9440267" cy="2206836"/>
              </a:xfrm>
            </p:grpSpPr>
            <p:grpSp>
              <p:nvGrpSpPr>
                <p:cNvPr id="69" name="Group 68"/>
                <p:cNvGrpSpPr/>
                <p:nvPr/>
              </p:nvGrpSpPr>
              <p:grpSpPr>
                <a:xfrm>
                  <a:off x="30511" y="2933648"/>
                  <a:ext cx="6772257" cy="2206836"/>
                  <a:chOff x="30511" y="2933648"/>
                  <a:chExt cx="6772257" cy="2206836"/>
                </a:xfrm>
              </p:grpSpPr>
              <p:sp>
                <p:nvSpPr>
                  <p:cNvPr id="63" name="Rounded Rectangle 62"/>
                  <p:cNvSpPr/>
                  <p:nvPr/>
                </p:nvSpPr>
                <p:spPr>
                  <a:xfrm>
                    <a:off x="39037" y="3294102"/>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MBO</a:t>
                    </a:r>
                  </a:p>
                  <a:p>
                    <a:pPr algn="ctr"/>
                    <a:r>
                      <a:rPr lang="en-US" sz="1200" dirty="0" smtClean="0"/>
                      <a:t>(ADD,MOD,DEL)</a:t>
                    </a:r>
                    <a:endParaRPr lang="en-US" sz="1200" dirty="0"/>
                  </a:p>
                </p:txBody>
              </p:sp>
              <p:grpSp>
                <p:nvGrpSpPr>
                  <p:cNvPr id="68" name="Group 67"/>
                  <p:cNvGrpSpPr/>
                  <p:nvPr/>
                </p:nvGrpSpPr>
                <p:grpSpPr>
                  <a:xfrm>
                    <a:off x="30511" y="2933648"/>
                    <a:ext cx="6772257" cy="2206836"/>
                    <a:chOff x="30511" y="2933648"/>
                    <a:chExt cx="6772257" cy="2206836"/>
                  </a:xfrm>
                </p:grpSpPr>
                <p:grpSp>
                  <p:nvGrpSpPr>
                    <p:cNvPr id="43" name="Group 42"/>
                    <p:cNvGrpSpPr/>
                    <p:nvPr/>
                  </p:nvGrpSpPr>
                  <p:grpSpPr>
                    <a:xfrm>
                      <a:off x="30511" y="2933648"/>
                      <a:ext cx="6772257" cy="2206005"/>
                      <a:chOff x="357770" y="3409113"/>
                      <a:chExt cx="6772257" cy="2206005"/>
                    </a:xfrm>
                  </p:grpSpPr>
                  <p:sp>
                    <p:nvSpPr>
                      <p:cNvPr id="9" name="Rectangle 8"/>
                      <p:cNvSpPr/>
                      <p:nvPr/>
                    </p:nvSpPr>
                    <p:spPr>
                      <a:xfrm>
                        <a:off x="5791678" y="4875285"/>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(MBO/TOP) -(BID/ASK) Table</a:t>
                        </a:r>
                        <a:endParaRPr lang="en-US" sz="1200" dirty="0"/>
                      </a:p>
                    </p:txBody>
                  </p:sp>
                  <p:sp>
                    <p:nvSpPr>
                      <p:cNvPr id="10" name="Rectangle 9"/>
                      <p:cNvSpPr/>
                      <p:nvPr/>
                    </p:nvSpPr>
                    <p:spPr>
                      <a:xfrm>
                        <a:off x="5791678" y="3613192"/>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log</a:t>
                        </a:r>
                        <a:endParaRPr lang="en-US" dirty="0"/>
                      </a:p>
                    </p:txBody>
                  </p:sp>
                  <p:cxnSp>
                    <p:nvCxnSpPr>
                      <p:cNvPr id="17" name="Straight Arrow Connector 16"/>
                      <p:cNvCxnSpPr/>
                      <p:nvPr/>
                    </p:nvCxnSpPr>
                    <p:spPr>
                      <a:xfrm>
                        <a:off x="1901674" y="4247281"/>
                        <a:ext cx="560993" cy="291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901674" y="4812060"/>
                        <a:ext cx="560993" cy="33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27598" y="4150689"/>
                        <a:ext cx="517525" cy="262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26066" y="4812060"/>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9973849">
                        <a:off x="4095845" y="3961498"/>
                        <a:ext cx="1219433" cy="253916"/>
                      </a:xfrm>
                      <a:prstGeom prst="rect">
                        <a:avLst/>
                      </a:prstGeom>
                      <a:noFill/>
                    </p:spPr>
                    <p:txBody>
                      <a:bodyPr wrap="square" rtlCol="0">
                        <a:spAutoFit/>
                      </a:bodyPr>
                      <a:lstStyle/>
                      <a:p>
                        <a:r>
                          <a:rPr lang="en-US" sz="1050" dirty="0" smtClean="0"/>
                          <a:t>Update messages</a:t>
                        </a:r>
                        <a:endParaRPr lang="en-US" sz="1050" dirty="0"/>
                      </a:p>
                    </p:txBody>
                  </p:sp>
                  <p:sp>
                    <p:nvSpPr>
                      <p:cNvPr id="37" name="TextBox 36"/>
                      <p:cNvSpPr txBox="1"/>
                      <p:nvPr/>
                    </p:nvSpPr>
                    <p:spPr>
                      <a:xfrm rot="1935079">
                        <a:off x="4170736" y="5099519"/>
                        <a:ext cx="1286008" cy="238722"/>
                      </a:xfrm>
                      <a:prstGeom prst="rect">
                        <a:avLst/>
                      </a:prstGeom>
                      <a:noFill/>
                    </p:spPr>
                    <p:txBody>
                      <a:bodyPr wrap="square" rtlCol="0">
                        <a:spAutoFit/>
                      </a:bodyPr>
                      <a:lstStyle/>
                      <a:p>
                        <a:r>
                          <a:rPr lang="en-US" sz="1050" dirty="0" smtClean="0"/>
                          <a:t>Table messages</a:t>
                        </a:r>
                        <a:endParaRPr lang="en-US" sz="1050" dirty="0"/>
                      </a:p>
                    </p:txBody>
                  </p:sp>
                  <p:sp>
                    <p:nvSpPr>
                      <p:cNvPr id="42" name="TextBox 41"/>
                      <p:cNvSpPr txBox="1"/>
                      <p:nvPr/>
                    </p:nvSpPr>
                    <p:spPr>
                      <a:xfrm>
                        <a:off x="357770" y="3409113"/>
                        <a:ext cx="2938453" cy="307777"/>
                      </a:xfrm>
                      <a:prstGeom prst="rect">
                        <a:avLst/>
                      </a:prstGeom>
                      <a:noFill/>
                    </p:spPr>
                    <p:txBody>
                      <a:bodyPr wrap="square" rtlCol="0">
                        <a:spAutoFit/>
                      </a:bodyPr>
                      <a:lstStyle/>
                      <a:p>
                        <a:r>
                          <a:rPr lang="en-US" sz="1400" dirty="0" smtClean="0"/>
                          <a:t>All activities:</a:t>
                        </a:r>
                        <a:endParaRPr lang="en-US" sz="1400" dirty="0"/>
                      </a:p>
                    </p:txBody>
                  </p:sp>
                </p:grpSp>
                <p:grpSp>
                  <p:nvGrpSpPr>
                    <p:cNvPr id="67" name="Group 66"/>
                    <p:cNvGrpSpPr/>
                    <p:nvPr/>
                  </p:nvGrpSpPr>
                  <p:grpSpPr>
                    <a:xfrm>
                      <a:off x="39037" y="3675224"/>
                      <a:ext cx="3753114" cy="1465260"/>
                      <a:chOff x="39037" y="3675224"/>
                      <a:chExt cx="3753114" cy="1465260"/>
                    </a:xfrm>
                  </p:grpSpPr>
                  <p:sp>
                    <p:nvSpPr>
                      <p:cNvPr id="21" name="Oval 20"/>
                      <p:cNvSpPr/>
                      <p:nvPr/>
                    </p:nvSpPr>
                    <p:spPr>
                      <a:xfrm>
                        <a:off x="2354049" y="3675224"/>
                        <a:ext cx="1438102" cy="993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64" name="Rounded Rectangle 63"/>
                      <p:cNvSpPr/>
                      <p:nvPr/>
                    </p:nvSpPr>
                    <p:spPr>
                      <a:xfrm>
                        <a:off x="39037" y="4399820"/>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a:t>
                        </a:r>
                      </a:p>
                      <a:p>
                        <a:pPr algn="ctr"/>
                        <a:r>
                          <a:rPr lang="en-US" sz="1200" dirty="0" smtClean="0"/>
                          <a:t>(REPLACE)</a:t>
                        </a:r>
                        <a:endParaRPr lang="en-US" sz="1200" dirty="0"/>
                      </a:p>
                    </p:txBody>
                  </p:sp>
                </p:grpSp>
              </p:grpSp>
            </p:grpSp>
            <p:sp>
              <p:nvSpPr>
                <p:cNvPr id="75" name="Curved Left Arrow 74"/>
                <p:cNvSpPr/>
                <p:nvPr/>
              </p:nvSpPr>
              <p:spPr>
                <a:xfrm>
                  <a:off x="6983084" y="3612991"/>
                  <a:ext cx="760396" cy="12381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7828704" y="3771816"/>
                  <a:ext cx="1642074" cy="830997"/>
                </a:xfrm>
                <a:prstGeom prst="rect">
                  <a:avLst/>
                </a:prstGeom>
                <a:noFill/>
              </p:spPr>
              <p:txBody>
                <a:bodyPr wrap="square" rtlCol="0">
                  <a:spAutoFit/>
                </a:bodyPr>
                <a:lstStyle/>
                <a:p>
                  <a:r>
                    <a:rPr lang="en-US" sz="1200" dirty="0" smtClean="0"/>
                    <a:t>Read messages and update table</a:t>
                  </a:r>
                </a:p>
                <a:p>
                  <a:r>
                    <a:rPr lang="en-US" sz="1200" dirty="0" smtClean="0"/>
                    <a:t>MBO: ADD/DEL/MOD</a:t>
                  </a:r>
                </a:p>
                <a:p>
                  <a:r>
                    <a:rPr lang="en-US" sz="1200" dirty="0" smtClean="0"/>
                    <a:t>TOP: REPLACE</a:t>
                  </a:r>
                  <a:endParaRPr lang="en-US" sz="1200" dirty="0"/>
                </a:p>
              </p:txBody>
            </p:sp>
          </p:grpSp>
          <p:cxnSp>
            <p:nvCxnSpPr>
              <p:cNvPr id="77" name="Straight Arrow Connector 76"/>
              <p:cNvCxnSpPr/>
              <p:nvPr/>
            </p:nvCxnSpPr>
            <p:spPr>
              <a:xfrm rot="18048419">
                <a:off x="6796329" y="2664991"/>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480387" y="2206381"/>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history</a:t>
                </a:r>
                <a:endParaRPr lang="en-US" dirty="0"/>
              </a:p>
            </p:txBody>
          </p:sp>
        </p:grpSp>
      </p:grpSp>
      <p:grpSp>
        <p:nvGrpSpPr>
          <p:cNvPr id="121" name="Group 120"/>
          <p:cNvGrpSpPr/>
          <p:nvPr/>
        </p:nvGrpSpPr>
        <p:grpSpPr>
          <a:xfrm>
            <a:off x="539436" y="6111117"/>
            <a:ext cx="2829379" cy="651533"/>
            <a:chOff x="4208029" y="477411"/>
            <a:chExt cx="2829379" cy="651533"/>
          </a:xfrm>
        </p:grpSpPr>
        <p:sp>
          <p:nvSpPr>
            <p:cNvPr id="122" name="Rounded Rectangle 121"/>
            <p:cNvSpPr/>
            <p:nvPr/>
          </p:nvSpPr>
          <p:spPr>
            <a:xfrm>
              <a:off x="4208029" y="489602"/>
              <a:ext cx="662660" cy="59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Message</a:t>
              </a:r>
              <a:endParaRPr lang="en-US" sz="900" dirty="0"/>
            </a:p>
          </p:txBody>
        </p:sp>
        <p:sp>
          <p:nvSpPr>
            <p:cNvPr id="123" name="Oval 122"/>
            <p:cNvSpPr/>
            <p:nvPr/>
          </p:nvSpPr>
          <p:spPr>
            <a:xfrm>
              <a:off x="5265938" y="477411"/>
              <a:ext cx="713824" cy="651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Code</a:t>
              </a:r>
              <a:endParaRPr lang="en-US" sz="900" dirty="0"/>
            </a:p>
          </p:txBody>
        </p:sp>
        <p:sp>
          <p:nvSpPr>
            <p:cNvPr id="124" name="Rectangle 123"/>
            <p:cNvSpPr/>
            <p:nvPr/>
          </p:nvSpPr>
          <p:spPr>
            <a:xfrm>
              <a:off x="6373098" y="489937"/>
              <a:ext cx="664310" cy="59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File</a:t>
              </a:r>
              <a:endParaRPr lang="en-US" sz="900" dirty="0"/>
            </a:p>
          </p:txBody>
        </p:sp>
      </p:grpSp>
    </p:spTree>
    <p:extLst>
      <p:ext uri="{BB962C8B-B14F-4D97-AF65-F5344CB8AC3E}">
        <p14:creationId xmlns:p14="http://schemas.microsoft.com/office/powerpoint/2010/main" val="105223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logic – Read message (Trade) </a:t>
            </a:r>
            <a:endParaRPr lang="en-US" dirty="0"/>
          </a:p>
        </p:txBody>
      </p:sp>
      <p:grpSp>
        <p:nvGrpSpPr>
          <p:cNvPr id="65" name="Group 64"/>
          <p:cNvGrpSpPr/>
          <p:nvPr/>
        </p:nvGrpSpPr>
        <p:grpSpPr>
          <a:xfrm>
            <a:off x="395733" y="1653250"/>
            <a:ext cx="3171669" cy="1195353"/>
            <a:chOff x="350075" y="1655352"/>
            <a:chExt cx="3194890" cy="1123824"/>
          </a:xfrm>
        </p:grpSpPr>
        <p:grpSp>
          <p:nvGrpSpPr>
            <p:cNvPr id="41" name="Group 40"/>
            <p:cNvGrpSpPr/>
            <p:nvPr/>
          </p:nvGrpSpPr>
          <p:grpSpPr>
            <a:xfrm>
              <a:off x="350075" y="1655352"/>
              <a:ext cx="3194890" cy="1117821"/>
              <a:chOff x="757648" y="1206792"/>
              <a:chExt cx="3194890" cy="1117821"/>
            </a:xfrm>
          </p:grpSpPr>
          <p:sp>
            <p:nvSpPr>
              <p:cNvPr id="8" name="Rectangle 7"/>
              <p:cNvSpPr/>
              <p:nvPr/>
            </p:nvSpPr>
            <p:spPr>
              <a:xfrm>
                <a:off x="2614189" y="1584780"/>
                <a:ext cx="1338349" cy="739833"/>
              </a:xfrm>
              <a:prstGeom prst="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Trade history</a:t>
                </a:r>
                <a:endParaRPr lang="en-US" dirty="0"/>
              </a:p>
            </p:txBody>
          </p:sp>
          <p:cxnSp>
            <p:nvCxnSpPr>
              <p:cNvPr id="39" name="Straight Arrow Connector 38"/>
              <p:cNvCxnSpPr/>
              <p:nvPr/>
            </p:nvCxnSpPr>
            <p:spPr>
              <a:xfrm>
                <a:off x="2227537" y="1954697"/>
                <a:ext cx="241540"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7648" y="1206792"/>
                <a:ext cx="2938453" cy="289360"/>
              </a:xfrm>
              <a:prstGeom prst="rect">
                <a:avLst/>
              </a:prstGeom>
              <a:noFill/>
              <a:ln>
                <a:solidFill>
                  <a:schemeClr val="accent5"/>
                </a:solidFill>
              </a:ln>
            </p:spPr>
            <p:txBody>
              <a:bodyPr wrap="square" rtlCol="0">
                <a:spAutoFit/>
              </a:bodyPr>
              <a:lstStyle/>
              <a:p>
                <a:r>
                  <a:rPr lang="en-US" sz="1400" b="1" dirty="0" smtClean="0"/>
                  <a:t>Only when there is a trade:</a:t>
                </a:r>
                <a:endParaRPr lang="en-US" sz="1400" b="1" dirty="0"/>
              </a:p>
            </p:txBody>
          </p:sp>
        </p:grpSp>
        <p:sp>
          <p:nvSpPr>
            <p:cNvPr id="62" name="Rounded Rectangle 61"/>
            <p:cNvSpPr/>
            <p:nvPr/>
          </p:nvSpPr>
          <p:spPr>
            <a:xfrm>
              <a:off x="380205" y="2038512"/>
              <a:ext cx="1335024" cy="740664"/>
            </a:xfrm>
            <a:prstGeom prst="roundRect">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QR</a:t>
              </a:r>
              <a:endParaRPr lang="en-US" dirty="0"/>
            </a:p>
          </p:txBody>
        </p:sp>
      </p:grpSp>
      <p:grpSp>
        <p:nvGrpSpPr>
          <p:cNvPr id="5" name="Group 4"/>
          <p:cNvGrpSpPr/>
          <p:nvPr/>
        </p:nvGrpSpPr>
        <p:grpSpPr>
          <a:xfrm>
            <a:off x="539436" y="6111117"/>
            <a:ext cx="2829379" cy="651533"/>
            <a:chOff x="4208029" y="477411"/>
            <a:chExt cx="2829379" cy="651533"/>
          </a:xfrm>
        </p:grpSpPr>
        <p:sp>
          <p:nvSpPr>
            <p:cNvPr id="110" name="Rounded Rectangle 109"/>
            <p:cNvSpPr/>
            <p:nvPr/>
          </p:nvSpPr>
          <p:spPr>
            <a:xfrm>
              <a:off x="4208029" y="489602"/>
              <a:ext cx="662660" cy="59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Message</a:t>
              </a:r>
              <a:endParaRPr lang="en-US" sz="900" dirty="0"/>
            </a:p>
          </p:txBody>
        </p:sp>
        <p:sp>
          <p:nvSpPr>
            <p:cNvPr id="111" name="Oval 110"/>
            <p:cNvSpPr/>
            <p:nvPr/>
          </p:nvSpPr>
          <p:spPr>
            <a:xfrm>
              <a:off x="5265938" y="477411"/>
              <a:ext cx="713824" cy="651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Code</a:t>
              </a:r>
              <a:endParaRPr lang="en-US" sz="900" dirty="0"/>
            </a:p>
          </p:txBody>
        </p:sp>
        <p:sp>
          <p:nvSpPr>
            <p:cNvPr id="112" name="Rectangle 111"/>
            <p:cNvSpPr/>
            <p:nvPr/>
          </p:nvSpPr>
          <p:spPr>
            <a:xfrm>
              <a:off x="6373098" y="489937"/>
              <a:ext cx="664310" cy="59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File</a:t>
              </a:r>
              <a:endParaRPr lang="en-US" sz="900" dirty="0"/>
            </a:p>
          </p:txBody>
        </p:sp>
      </p:grpSp>
      <p:grpSp>
        <p:nvGrpSpPr>
          <p:cNvPr id="50" name="Group 49"/>
          <p:cNvGrpSpPr/>
          <p:nvPr/>
        </p:nvGrpSpPr>
        <p:grpSpPr>
          <a:xfrm>
            <a:off x="395733" y="2435224"/>
            <a:ext cx="9371651" cy="3120852"/>
            <a:chOff x="30511" y="2206381"/>
            <a:chExt cx="9440267" cy="2934103"/>
          </a:xfrm>
        </p:grpSpPr>
        <p:sp>
          <p:nvSpPr>
            <p:cNvPr id="51" name="TextBox 50"/>
            <p:cNvSpPr txBox="1"/>
            <p:nvPr/>
          </p:nvSpPr>
          <p:spPr>
            <a:xfrm rot="19983498">
              <a:off x="6498067" y="2420150"/>
              <a:ext cx="1114066" cy="390635"/>
            </a:xfrm>
            <a:prstGeom prst="rect">
              <a:avLst/>
            </a:prstGeom>
            <a:noFill/>
          </p:spPr>
          <p:txBody>
            <a:bodyPr wrap="square" rtlCol="0">
              <a:spAutoFit/>
            </a:bodyPr>
            <a:lstStyle/>
            <a:p>
              <a:r>
                <a:rPr lang="en-US" sz="1050" dirty="0" smtClean="0"/>
                <a:t>If message is: MBO DEL</a:t>
              </a:r>
              <a:endParaRPr lang="en-US" sz="1050" dirty="0"/>
            </a:p>
          </p:txBody>
        </p:sp>
        <p:grpSp>
          <p:nvGrpSpPr>
            <p:cNvPr id="52" name="Group 51"/>
            <p:cNvGrpSpPr/>
            <p:nvPr/>
          </p:nvGrpSpPr>
          <p:grpSpPr>
            <a:xfrm>
              <a:off x="30511" y="2206381"/>
              <a:ext cx="9440267" cy="2934103"/>
              <a:chOff x="30511" y="2206381"/>
              <a:chExt cx="9440267" cy="2934103"/>
            </a:xfrm>
          </p:grpSpPr>
          <p:grpSp>
            <p:nvGrpSpPr>
              <p:cNvPr id="53" name="Group 52"/>
              <p:cNvGrpSpPr/>
              <p:nvPr/>
            </p:nvGrpSpPr>
            <p:grpSpPr>
              <a:xfrm>
                <a:off x="30511" y="2933648"/>
                <a:ext cx="9440267" cy="2206836"/>
                <a:chOff x="30511" y="2933648"/>
                <a:chExt cx="9440267" cy="2206836"/>
              </a:xfrm>
            </p:grpSpPr>
            <p:grpSp>
              <p:nvGrpSpPr>
                <p:cNvPr id="56" name="Group 55"/>
                <p:cNvGrpSpPr/>
                <p:nvPr/>
              </p:nvGrpSpPr>
              <p:grpSpPr>
                <a:xfrm>
                  <a:off x="30511" y="2933648"/>
                  <a:ext cx="6772257" cy="2206836"/>
                  <a:chOff x="30511" y="2933648"/>
                  <a:chExt cx="6772257" cy="2206836"/>
                </a:xfrm>
              </p:grpSpPr>
              <p:sp>
                <p:nvSpPr>
                  <p:cNvPr id="59" name="Rounded Rectangle 58"/>
                  <p:cNvSpPr/>
                  <p:nvPr/>
                </p:nvSpPr>
                <p:spPr>
                  <a:xfrm>
                    <a:off x="39037" y="3294102"/>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MBO</a:t>
                    </a:r>
                  </a:p>
                  <a:p>
                    <a:pPr algn="ctr"/>
                    <a:r>
                      <a:rPr lang="en-US" sz="1200" dirty="0" smtClean="0"/>
                      <a:t>(ADD,MOD,DEL)</a:t>
                    </a:r>
                    <a:endParaRPr lang="en-US" sz="1200" dirty="0"/>
                  </a:p>
                </p:txBody>
              </p:sp>
              <p:grpSp>
                <p:nvGrpSpPr>
                  <p:cNvPr id="60" name="Group 59"/>
                  <p:cNvGrpSpPr/>
                  <p:nvPr/>
                </p:nvGrpSpPr>
                <p:grpSpPr>
                  <a:xfrm>
                    <a:off x="30511" y="2933648"/>
                    <a:ext cx="6772257" cy="2206836"/>
                    <a:chOff x="30511" y="2933648"/>
                    <a:chExt cx="6772257" cy="2206836"/>
                  </a:xfrm>
                </p:grpSpPr>
                <p:grpSp>
                  <p:nvGrpSpPr>
                    <p:cNvPr id="61" name="Group 60"/>
                    <p:cNvGrpSpPr/>
                    <p:nvPr/>
                  </p:nvGrpSpPr>
                  <p:grpSpPr>
                    <a:xfrm>
                      <a:off x="30511" y="2933648"/>
                      <a:ext cx="6772257" cy="2206005"/>
                      <a:chOff x="357770" y="3409113"/>
                      <a:chExt cx="6772257" cy="2206005"/>
                    </a:xfrm>
                  </p:grpSpPr>
                  <p:sp>
                    <p:nvSpPr>
                      <p:cNvPr id="72" name="Rectangle 71"/>
                      <p:cNvSpPr/>
                      <p:nvPr/>
                    </p:nvSpPr>
                    <p:spPr>
                      <a:xfrm>
                        <a:off x="5791678" y="4875285"/>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(MBO/TOP) -(BID/ASK) Table</a:t>
                        </a:r>
                        <a:endParaRPr lang="en-US" sz="1200" dirty="0"/>
                      </a:p>
                    </p:txBody>
                  </p:sp>
                  <p:sp>
                    <p:nvSpPr>
                      <p:cNvPr id="73" name="Rectangle 72"/>
                      <p:cNvSpPr/>
                      <p:nvPr/>
                    </p:nvSpPr>
                    <p:spPr>
                      <a:xfrm>
                        <a:off x="5791678" y="3613192"/>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log</a:t>
                        </a:r>
                        <a:endParaRPr lang="en-US" dirty="0"/>
                      </a:p>
                    </p:txBody>
                  </p:sp>
                  <p:cxnSp>
                    <p:nvCxnSpPr>
                      <p:cNvPr id="74" name="Straight Arrow Connector 73"/>
                      <p:cNvCxnSpPr/>
                      <p:nvPr/>
                    </p:nvCxnSpPr>
                    <p:spPr>
                      <a:xfrm>
                        <a:off x="1901674" y="4247281"/>
                        <a:ext cx="560993" cy="291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1901674" y="4812060"/>
                        <a:ext cx="560993" cy="33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4527598" y="4150689"/>
                        <a:ext cx="517525" cy="262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526066" y="4812060"/>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973849">
                        <a:off x="4095845" y="3961498"/>
                        <a:ext cx="1219433" cy="253916"/>
                      </a:xfrm>
                      <a:prstGeom prst="rect">
                        <a:avLst/>
                      </a:prstGeom>
                      <a:noFill/>
                    </p:spPr>
                    <p:txBody>
                      <a:bodyPr wrap="square" rtlCol="0">
                        <a:spAutoFit/>
                      </a:bodyPr>
                      <a:lstStyle/>
                      <a:p>
                        <a:r>
                          <a:rPr lang="en-US" sz="1050" dirty="0" smtClean="0"/>
                          <a:t>Update messages</a:t>
                        </a:r>
                        <a:endParaRPr lang="en-US" sz="1050" dirty="0"/>
                      </a:p>
                    </p:txBody>
                  </p:sp>
                  <p:sp>
                    <p:nvSpPr>
                      <p:cNvPr id="87" name="TextBox 86"/>
                      <p:cNvSpPr txBox="1"/>
                      <p:nvPr/>
                    </p:nvSpPr>
                    <p:spPr>
                      <a:xfrm rot="1935079">
                        <a:off x="4170736" y="5099519"/>
                        <a:ext cx="1286008" cy="238722"/>
                      </a:xfrm>
                      <a:prstGeom prst="rect">
                        <a:avLst/>
                      </a:prstGeom>
                      <a:noFill/>
                    </p:spPr>
                    <p:txBody>
                      <a:bodyPr wrap="square" rtlCol="0">
                        <a:spAutoFit/>
                      </a:bodyPr>
                      <a:lstStyle/>
                      <a:p>
                        <a:r>
                          <a:rPr lang="en-US" sz="1050" dirty="0" smtClean="0"/>
                          <a:t>Table messages</a:t>
                        </a:r>
                        <a:endParaRPr lang="en-US" sz="1050" dirty="0"/>
                      </a:p>
                    </p:txBody>
                  </p:sp>
                  <p:sp>
                    <p:nvSpPr>
                      <p:cNvPr id="88" name="TextBox 87"/>
                      <p:cNvSpPr txBox="1"/>
                      <p:nvPr/>
                    </p:nvSpPr>
                    <p:spPr>
                      <a:xfrm>
                        <a:off x="357770" y="3409113"/>
                        <a:ext cx="2938453" cy="307777"/>
                      </a:xfrm>
                      <a:prstGeom prst="rect">
                        <a:avLst/>
                      </a:prstGeom>
                      <a:noFill/>
                    </p:spPr>
                    <p:txBody>
                      <a:bodyPr wrap="square" rtlCol="0">
                        <a:spAutoFit/>
                      </a:bodyPr>
                      <a:lstStyle/>
                      <a:p>
                        <a:r>
                          <a:rPr lang="en-US" sz="1400" dirty="0" smtClean="0"/>
                          <a:t>All activities:</a:t>
                        </a:r>
                        <a:endParaRPr lang="en-US" sz="1400" dirty="0"/>
                      </a:p>
                    </p:txBody>
                  </p:sp>
                </p:grpSp>
                <p:grpSp>
                  <p:nvGrpSpPr>
                    <p:cNvPr id="66" name="Group 65"/>
                    <p:cNvGrpSpPr/>
                    <p:nvPr/>
                  </p:nvGrpSpPr>
                  <p:grpSpPr>
                    <a:xfrm>
                      <a:off x="39037" y="3675224"/>
                      <a:ext cx="3753114" cy="1465260"/>
                      <a:chOff x="39037" y="3675224"/>
                      <a:chExt cx="3753114" cy="1465260"/>
                    </a:xfrm>
                  </p:grpSpPr>
                  <p:sp>
                    <p:nvSpPr>
                      <p:cNvPr id="70" name="Oval 69"/>
                      <p:cNvSpPr/>
                      <p:nvPr/>
                    </p:nvSpPr>
                    <p:spPr>
                      <a:xfrm>
                        <a:off x="2354049" y="3675224"/>
                        <a:ext cx="1438102" cy="993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71" name="Rounded Rectangle 70"/>
                      <p:cNvSpPr/>
                      <p:nvPr/>
                    </p:nvSpPr>
                    <p:spPr>
                      <a:xfrm>
                        <a:off x="39037" y="4399820"/>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a:t>
                        </a:r>
                      </a:p>
                      <a:p>
                        <a:pPr algn="ctr"/>
                        <a:r>
                          <a:rPr lang="en-US" sz="1200" dirty="0" smtClean="0"/>
                          <a:t>(REPLACE)</a:t>
                        </a:r>
                        <a:endParaRPr lang="en-US" sz="1200" dirty="0"/>
                      </a:p>
                    </p:txBody>
                  </p:sp>
                </p:grpSp>
              </p:grpSp>
            </p:grpSp>
            <p:sp>
              <p:nvSpPr>
                <p:cNvPr id="57" name="Curved Left Arrow 56"/>
                <p:cNvSpPr/>
                <p:nvPr/>
              </p:nvSpPr>
              <p:spPr>
                <a:xfrm>
                  <a:off x="6983084" y="3612991"/>
                  <a:ext cx="760396" cy="12381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p:cNvSpPr txBox="1"/>
                <p:nvPr/>
              </p:nvSpPr>
              <p:spPr>
                <a:xfrm>
                  <a:off x="7828704" y="3771816"/>
                  <a:ext cx="1642074" cy="830997"/>
                </a:xfrm>
                <a:prstGeom prst="rect">
                  <a:avLst/>
                </a:prstGeom>
                <a:noFill/>
              </p:spPr>
              <p:txBody>
                <a:bodyPr wrap="square" rtlCol="0">
                  <a:spAutoFit/>
                </a:bodyPr>
                <a:lstStyle/>
                <a:p>
                  <a:r>
                    <a:rPr lang="en-US" sz="1200" dirty="0" smtClean="0"/>
                    <a:t>Read messages and update table</a:t>
                  </a:r>
                </a:p>
                <a:p>
                  <a:r>
                    <a:rPr lang="en-US" sz="1200" dirty="0" smtClean="0"/>
                    <a:t>MBO: ADD/DEL/MOD</a:t>
                  </a:r>
                </a:p>
                <a:p>
                  <a:r>
                    <a:rPr lang="en-US" sz="1200" dirty="0" smtClean="0"/>
                    <a:t>TOP: REPLACE</a:t>
                  </a:r>
                  <a:endParaRPr lang="en-US" sz="1200" dirty="0"/>
                </a:p>
              </p:txBody>
            </p:sp>
          </p:grpSp>
          <p:cxnSp>
            <p:nvCxnSpPr>
              <p:cNvPr id="54" name="Straight Arrow Connector 53"/>
              <p:cNvCxnSpPr/>
              <p:nvPr/>
            </p:nvCxnSpPr>
            <p:spPr>
              <a:xfrm rot="18048419">
                <a:off x="6796329" y="2664991"/>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480387" y="2206381"/>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history</a:t>
                </a:r>
                <a:endParaRPr lang="en-US" dirty="0"/>
              </a:p>
            </p:txBody>
          </p:sp>
        </p:grpSp>
      </p:grpSp>
    </p:spTree>
    <p:extLst>
      <p:ext uri="{BB962C8B-B14F-4D97-AF65-F5344CB8AC3E}">
        <p14:creationId xmlns:p14="http://schemas.microsoft.com/office/powerpoint/2010/main" val="96550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logic - Match </a:t>
            </a:r>
            <a:endParaRPr lang="en-US" dirty="0"/>
          </a:p>
        </p:txBody>
      </p:sp>
      <p:sp>
        <p:nvSpPr>
          <p:cNvPr id="8" name="Rectangle 7"/>
          <p:cNvSpPr/>
          <p:nvPr/>
        </p:nvSpPr>
        <p:spPr>
          <a:xfrm>
            <a:off x="1970015" y="3538619"/>
            <a:ext cx="1328622" cy="78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Trade history</a:t>
            </a:r>
            <a:endParaRPr lang="en-US" dirty="0"/>
          </a:p>
        </p:txBody>
      </p:sp>
      <p:sp>
        <p:nvSpPr>
          <p:cNvPr id="79" name="Rectangle 78"/>
          <p:cNvSpPr/>
          <p:nvPr/>
        </p:nvSpPr>
        <p:spPr>
          <a:xfrm>
            <a:off x="4004096" y="4562228"/>
            <a:ext cx="1328622" cy="78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history</a:t>
            </a:r>
            <a:endParaRPr lang="en-US" dirty="0"/>
          </a:p>
        </p:txBody>
      </p:sp>
      <p:cxnSp>
        <p:nvCxnSpPr>
          <p:cNvPr id="97" name="Straight Arrow Connector 96"/>
          <p:cNvCxnSpPr/>
          <p:nvPr/>
        </p:nvCxnSpPr>
        <p:spPr>
          <a:xfrm flipV="1">
            <a:off x="3430424" y="3746028"/>
            <a:ext cx="409569" cy="15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3917723" y="3079016"/>
            <a:ext cx="1427650" cy="1056596"/>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a:t>
            </a:r>
            <a:endParaRPr lang="en-US" dirty="0"/>
          </a:p>
        </p:txBody>
      </p:sp>
      <p:cxnSp>
        <p:nvCxnSpPr>
          <p:cNvPr id="105" name="Straight Arrow Connector 104"/>
          <p:cNvCxnSpPr/>
          <p:nvPr/>
        </p:nvCxnSpPr>
        <p:spPr>
          <a:xfrm flipV="1">
            <a:off x="5332718" y="2785346"/>
            <a:ext cx="529868" cy="351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spect="1"/>
          </p:cNvPicPr>
          <p:nvPr/>
        </p:nvPicPr>
        <p:blipFill>
          <a:blip r:embed="rId3"/>
          <a:stretch>
            <a:fillRect/>
          </a:stretch>
        </p:blipFill>
        <p:spPr>
          <a:xfrm>
            <a:off x="6219032" y="1510866"/>
            <a:ext cx="3770068" cy="2235162"/>
          </a:xfrm>
          <a:prstGeom prst="rect">
            <a:avLst/>
          </a:prstGeom>
        </p:spPr>
      </p:pic>
      <p:cxnSp>
        <p:nvCxnSpPr>
          <p:cNvPr id="107" name="Straight Arrow Connector 106"/>
          <p:cNvCxnSpPr/>
          <p:nvPr/>
        </p:nvCxnSpPr>
        <p:spPr>
          <a:xfrm>
            <a:off x="5423103" y="4022603"/>
            <a:ext cx="541356" cy="3029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9" name="Picture 108"/>
          <p:cNvPicPr>
            <a:picLocks noChangeAspect="1"/>
          </p:cNvPicPr>
          <p:nvPr/>
        </p:nvPicPr>
        <p:blipFill>
          <a:blip r:embed="rId4"/>
          <a:stretch>
            <a:fillRect/>
          </a:stretch>
        </p:blipFill>
        <p:spPr>
          <a:xfrm>
            <a:off x="6100069" y="3932080"/>
            <a:ext cx="5189972" cy="2777150"/>
          </a:xfrm>
          <a:prstGeom prst="rect">
            <a:avLst/>
          </a:prstGeom>
        </p:spPr>
      </p:pic>
      <p:cxnSp>
        <p:nvCxnSpPr>
          <p:cNvPr id="44" name="Straight Arrow Connector 43"/>
          <p:cNvCxnSpPr/>
          <p:nvPr/>
        </p:nvCxnSpPr>
        <p:spPr>
          <a:xfrm flipH="1" flipV="1">
            <a:off x="4625720" y="4189416"/>
            <a:ext cx="5828" cy="3190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39436" y="6111117"/>
            <a:ext cx="2829379" cy="651533"/>
            <a:chOff x="4208029" y="477411"/>
            <a:chExt cx="2829379" cy="651533"/>
          </a:xfrm>
        </p:grpSpPr>
        <p:sp>
          <p:nvSpPr>
            <p:cNvPr id="46" name="Rounded Rectangle 45"/>
            <p:cNvSpPr/>
            <p:nvPr/>
          </p:nvSpPr>
          <p:spPr>
            <a:xfrm>
              <a:off x="4208029" y="489602"/>
              <a:ext cx="662660" cy="59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Message</a:t>
              </a:r>
              <a:endParaRPr lang="en-US" sz="900" dirty="0"/>
            </a:p>
          </p:txBody>
        </p:sp>
        <p:sp>
          <p:nvSpPr>
            <p:cNvPr id="47" name="Oval 46"/>
            <p:cNvSpPr/>
            <p:nvPr/>
          </p:nvSpPr>
          <p:spPr>
            <a:xfrm>
              <a:off x="5265938" y="477411"/>
              <a:ext cx="713824" cy="6515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Code</a:t>
              </a:r>
              <a:endParaRPr lang="en-US" sz="900" dirty="0"/>
            </a:p>
          </p:txBody>
        </p:sp>
        <p:sp>
          <p:nvSpPr>
            <p:cNvPr id="48" name="Rectangle 47"/>
            <p:cNvSpPr/>
            <p:nvPr/>
          </p:nvSpPr>
          <p:spPr>
            <a:xfrm>
              <a:off x="6373098" y="489937"/>
              <a:ext cx="664310" cy="59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File</a:t>
              </a:r>
              <a:endParaRPr lang="en-US" sz="900" dirty="0"/>
            </a:p>
          </p:txBody>
        </p:sp>
      </p:grpSp>
    </p:spTree>
    <p:extLst>
      <p:ext uri="{BB962C8B-B14F-4D97-AF65-F5344CB8AC3E}">
        <p14:creationId xmlns:p14="http://schemas.microsoft.com/office/powerpoint/2010/main" val="31059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logic – Overall </a:t>
            </a:r>
            <a:endParaRPr lang="en-US" dirty="0"/>
          </a:p>
        </p:txBody>
      </p:sp>
      <p:grpSp>
        <p:nvGrpSpPr>
          <p:cNvPr id="65" name="Group 64"/>
          <p:cNvGrpSpPr/>
          <p:nvPr/>
        </p:nvGrpSpPr>
        <p:grpSpPr>
          <a:xfrm>
            <a:off x="2991466" y="1814267"/>
            <a:ext cx="3171669" cy="1195353"/>
            <a:chOff x="350075" y="1655352"/>
            <a:chExt cx="3194890" cy="1123824"/>
          </a:xfrm>
        </p:grpSpPr>
        <p:grpSp>
          <p:nvGrpSpPr>
            <p:cNvPr id="41" name="Group 40"/>
            <p:cNvGrpSpPr/>
            <p:nvPr/>
          </p:nvGrpSpPr>
          <p:grpSpPr>
            <a:xfrm>
              <a:off x="350075" y="1655352"/>
              <a:ext cx="3194890" cy="1117821"/>
              <a:chOff x="757648" y="1206792"/>
              <a:chExt cx="3194890" cy="1117821"/>
            </a:xfrm>
          </p:grpSpPr>
          <p:sp>
            <p:nvSpPr>
              <p:cNvPr id="8" name="Rectangle 7"/>
              <p:cNvSpPr/>
              <p:nvPr/>
            </p:nvSpPr>
            <p:spPr>
              <a:xfrm>
                <a:off x="2614189" y="1584780"/>
                <a:ext cx="1338349" cy="7398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Trade history</a:t>
                </a:r>
                <a:endParaRPr lang="en-US" dirty="0"/>
              </a:p>
            </p:txBody>
          </p:sp>
          <p:cxnSp>
            <p:nvCxnSpPr>
              <p:cNvPr id="39" name="Straight Arrow Connector 38"/>
              <p:cNvCxnSpPr/>
              <p:nvPr/>
            </p:nvCxnSpPr>
            <p:spPr>
              <a:xfrm>
                <a:off x="2227537" y="1954697"/>
                <a:ext cx="2415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7648" y="1206792"/>
                <a:ext cx="2938453" cy="307777"/>
              </a:xfrm>
              <a:prstGeom prst="rect">
                <a:avLst/>
              </a:prstGeom>
              <a:noFill/>
            </p:spPr>
            <p:txBody>
              <a:bodyPr wrap="square" rtlCol="0">
                <a:spAutoFit/>
              </a:bodyPr>
              <a:lstStyle/>
              <a:p>
                <a:r>
                  <a:rPr lang="en-US" sz="1400" dirty="0" smtClean="0"/>
                  <a:t>Only when there is a trade:</a:t>
                </a:r>
                <a:endParaRPr lang="en-US" sz="1400" dirty="0"/>
              </a:p>
            </p:txBody>
          </p:sp>
        </p:grpSp>
        <p:sp>
          <p:nvSpPr>
            <p:cNvPr id="62" name="Rounded Rectangle 61"/>
            <p:cNvSpPr/>
            <p:nvPr/>
          </p:nvSpPr>
          <p:spPr>
            <a:xfrm>
              <a:off x="380205" y="2038512"/>
              <a:ext cx="1335024" cy="74066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QR</a:t>
              </a:r>
              <a:endParaRPr lang="en-US" dirty="0"/>
            </a:p>
          </p:txBody>
        </p:sp>
      </p:grpSp>
      <p:grpSp>
        <p:nvGrpSpPr>
          <p:cNvPr id="83" name="Group 82"/>
          <p:cNvGrpSpPr/>
          <p:nvPr/>
        </p:nvGrpSpPr>
        <p:grpSpPr>
          <a:xfrm>
            <a:off x="387269" y="3239922"/>
            <a:ext cx="8671864" cy="3120852"/>
            <a:chOff x="350074" y="2206381"/>
            <a:chExt cx="8735353" cy="2934103"/>
          </a:xfrm>
        </p:grpSpPr>
        <p:sp>
          <p:nvSpPr>
            <p:cNvPr id="78" name="TextBox 77"/>
            <p:cNvSpPr txBox="1"/>
            <p:nvPr/>
          </p:nvSpPr>
          <p:spPr>
            <a:xfrm rot="19983498">
              <a:off x="5956490" y="2412589"/>
              <a:ext cx="1114066" cy="390635"/>
            </a:xfrm>
            <a:prstGeom prst="rect">
              <a:avLst/>
            </a:prstGeom>
            <a:noFill/>
          </p:spPr>
          <p:txBody>
            <a:bodyPr wrap="square" rtlCol="0">
              <a:spAutoFit/>
            </a:bodyPr>
            <a:lstStyle/>
            <a:p>
              <a:r>
                <a:rPr lang="en-US" sz="1050" dirty="0" smtClean="0"/>
                <a:t>If message is: MBO DEL</a:t>
              </a:r>
              <a:endParaRPr lang="en-US" sz="1050" dirty="0"/>
            </a:p>
          </p:txBody>
        </p:sp>
        <p:grpSp>
          <p:nvGrpSpPr>
            <p:cNvPr id="82" name="Group 81"/>
            <p:cNvGrpSpPr/>
            <p:nvPr/>
          </p:nvGrpSpPr>
          <p:grpSpPr>
            <a:xfrm>
              <a:off x="350074" y="2206381"/>
              <a:ext cx="8735353" cy="2934103"/>
              <a:chOff x="350074" y="2206381"/>
              <a:chExt cx="8735353" cy="2934103"/>
            </a:xfrm>
          </p:grpSpPr>
          <p:grpSp>
            <p:nvGrpSpPr>
              <p:cNvPr id="81" name="Group 80"/>
              <p:cNvGrpSpPr/>
              <p:nvPr/>
            </p:nvGrpSpPr>
            <p:grpSpPr>
              <a:xfrm>
                <a:off x="350074" y="2933648"/>
                <a:ext cx="8735353" cy="2206836"/>
                <a:chOff x="350074" y="2933648"/>
                <a:chExt cx="8735353" cy="2206836"/>
              </a:xfrm>
            </p:grpSpPr>
            <p:grpSp>
              <p:nvGrpSpPr>
                <p:cNvPr id="69" name="Group 68"/>
                <p:cNvGrpSpPr/>
                <p:nvPr/>
              </p:nvGrpSpPr>
              <p:grpSpPr>
                <a:xfrm>
                  <a:off x="350074" y="2933648"/>
                  <a:ext cx="6067338" cy="2206836"/>
                  <a:chOff x="350074" y="2933648"/>
                  <a:chExt cx="6067338" cy="2206836"/>
                </a:xfrm>
              </p:grpSpPr>
              <p:sp>
                <p:nvSpPr>
                  <p:cNvPr id="63" name="Rounded Rectangle 62"/>
                  <p:cNvSpPr/>
                  <p:nvPr/>
                </p:nvSpPr>
                <p:spPr>
                  <a:xfrm>
                    <a:off x="358600" y="3294102"/>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MBO</a:t>
                    </a:r>
                  </a:p>
                  <a:p>
                    <a:pPr algn="ctr"/>
                    <a:r>
                      <a:rPr lang="en-US" sz="1200" dirty="0" smtClean="0"/>
                      <a:t>(ADD,MOD,DEL)</a:t>
                    </a:r>
                    <a:endParaRPr lang="en-US" sz="1200" dirty="0"/>
                  </a:p>
                </p:txBody>
              </p:sp>
              <p:grpSp>
                <p:nvGrpSpPr>
                  <p:cNvPr id="68" name="Group 67"/>
                  <p:cNvGrpSpPr/>
                  <p:nvPr/>
                </p:nvGrpSpPr>
                <p:grpSpPr>
                  <a:xfrm>
                    <a:off x="350074" y="2933648"/>
                    <a:ext cx="6067338" cy="2206836"/>
                    <a:chOff x="350074" y="2933648"/>
                    <a:chExt cx="6067338" cy="2206836"/>
                  </a:xfrm>
                </p:grpSpPr>
                <p:grpSp>
                  <p:nvGrpSpPr>
                    <p:cNvPr id="43" name="Group 42"/>
                    <p:cNvGrpSpPr/>
                    <p:nvPr/>
                  </p:nvGrpSpPr>
                  <p:grpSpPr>
                    <a:xfrm>
                      <a:off x="350074" y="2933648"/>
                      <a:ext cx="6067338" cy="2206005"/>
                      <a:chOff x="677333" y="3409113"/>
                      <a:chExt cx="6067338" cy="2206005"/>
                    </a:xfrm>
                  </p:grpSpPr>
                  <p:sp>
                    <p:nvSpPr>
                      <p:cNvPr id="9" name="Rectangle 8"/>
                      <p:cNvSpPr/>
                      <p:nvPr/>
                    </p:nvSpPr>
                    <p:spPr>
                      <a:xfrm>
                        <a:off x="5406322" y="4875285"/>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(MBO/TOP) -(BID/ASK) Table</a:t>
                        </a:r>
                        <a:endParaRPr lang="en-US" sz="1200" dirty="0"/>
                      </a:p>
                    </p:txBody>
                  </p:sp>
                  <p:sp>
                    <p:nvSpPr>
                      <p:cNvPr id="10" name="Rectangle 9"/>
                      <p:cNvSpPr/>
                      <p:nvPr/>
                    </p:nvSpPr>
                    <p:spPr>
                      <a:xfrm>
                        <a:off x="5406320" y="3613192"/>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log</a:t>
                        </a:r>
                        <a:endParaRPr lang="en-US" dirty="0"/>
                      </a:p>
                    </p:txBody>
                  </p:sp>
                  <p:cxnSp>
                    <p:nvCxnSpPr>
                      <p:cNvPr id="17" name="Straight Arrow Connector 16"/>
                      <p:cNvCxnSpPr/>
                      <p:nvPr/>
                    </p:nvCxnSpPr>
                    <p:spPr>
                      <a:xfrm>
                        <a:off x="2221229" y="4247281"/>
                        <a:ext cx="560993" cy="291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221229" y="4812060"/>
                        <a:ext cx="560993" cy="33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27598" y="4150689"/>
                        <a:ext cx="517525" cy="262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26066" y="4812060"/>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9973849">
                        <a:off x="4152241" y="3961498"/>
                        <a:ext cx="1219433" cy="253916"/>
                      </a:xfrm>
                      <a:prstGeom prst="rect">
                        <a:avLst/>
                      </a:prstGeom>
                      <a:noFill/>
                    </p:spPr>
                    <p:txBody>
                      <a:bodyPr wrap="square" rtlCol="0">
                        <a:spAutoFit/>
                      </a:bodyPr>
                      <a:lstStyle/>
                      <a:p>
                        <a:r>
                          <a:rPr lang="en-US" sz="1050" dirty="0" smtClean="0"/>
                          <a:t>Update messages</a:t>
                        </a:r>
                        <a:endParaRPr lang="en-US" sz="1050" dirty="0"/>
                      </a:p>
                    </p:txBody>
                  </p:sp>
                  <p:sp>
                    <p:nvSpPr>
                      <p:cNvPr id="37" name="TextBox 36"/>
                      <p:cNvSpPr txBox="1"/>
                      <p:nvPr/>
                    </p:nvSpPr>
                    <p:spPr>
                      <a:xfrm rot="1935079">
                        <a:off x="4170736" y="5099519"/>
                        <a:ext cx="1286008" cy="238722"/>
                      </a:xfrm>
                      <a:prstGeom prst="rect">
                        <a:avLst/>
                      </a:prstGeom>
                      <a:noFill/>
                    </p:spPr>
                    <p:txBody>
                      <a:bodyPr wrap="square" rtlCol="0">
                        <a:spAutoFit/>
                      </a:bodyPr>
                      <a:lstStyle/>
                      <a:p>
                        <a:r>
                          <a:rPr lang="en-US" sz="1050" dirty="0" smtClean="0"/>
                          <a:t>Table messages</a:t>
                        </a:r>
                        <a:endParaRPr lang="en-US" sz="1050" dirty="0"/>
                      </a:p>
                    </p:txBody>
                  </p:sp>
                  <p:sp>
                    <p:nvSpPr>
                      <p:cNvPr id="42" name="TextBox 41"/>
                      <p:cNvSpPr txBox="1"/>
                      <p:nvPr/>
                    </p:nvSpPr>
                    <p:spPr>
                      <a:xfrm>
                        <a:off x="677333" y="3409113"/>
                        <a:ext cx="2938453" cy="307777"/>
                      </a:xfrm>
                      <a:prstGeom prst="rect">
                        <a:avLst/>
                      </a:prstGeom>
                      <a:noFill/>
                    </p:spPr>
                    <p:txBody>
                      <a:bodyPr wrap="square" rtlCol="0">
                        <a:spAutoFit/>
                      </a:bodyPr>
                      <a:lstStyle/>
                      <a:p>
                        <a:r>
                          <a:rPr lang="en-US" sz="1400" dirty="0" smtClean="0"/>
                          <a:t>All activities:</a:t>
                        </a:r>
                        <a:endParaRPr lang="en-US" sz="1400" dirty="0"/>
                      </a:p>
                    </p:txBody>
                  </p:sp>
                </p:grpSp>
                <p:grpSp>
                  <p:nvGrpSpPr>
                    <p:cNvPr id="67" name="Group 66"/>
                    <p:cNvGrpSpPr/>
                    <p:nvPr/>
                  </p:nvGrpSpPr>
                  <p:grpSpPr>
                    <a:xfrm>
                      <a:off x="358600" y="3675224"/>
                      <a:ext cx="3696717" cy="1465260"/>
                      <a:chOff x="358600" y="3675224"/>
                      <a:chExt cx="3696717" cy="1465260"/>
                    </a:xfrm>
                  </p:grpSpPr>
                  <p:sp>
                    <p:nvSpPr>
                      <p:cNvPr id="21" name="Oval 20"/>
                      <p:cNvSpPr/>
                      <p:nvPr/>
                    </p:nvSpPr>
                    <p:spPr>
                      <a:xfrm>
                        <a:off x="2617215" y="3675224"/>
                        <a:ext cx="1438102" cy="993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64" name="Rounded Rectangle 63"/>
                      <p:cNvSpPr/>
                      <p:nvPr/>
                    </p:nvSpPr>
                    <p:spPr>
                      <a:xfrm>
                        <a:off x="358600" y="4399820"/>
                        <a:ext cx="1335024" cy="740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a:t>
                        </a:r>
                      </a:p>
                      <a:p>
                        <a:pPr algn="ctr"/>
                        <a:r>
                          <a:rPr lang="en-US" sz="1200" dirty="0" smtClean="0"/>
                          <a:t>(REPLACE)</a:t>
                        </a:r>
                        <a:endParaRPr lang="en-US" sz="1200" dirty="0"/>
                      </a:p>
                    </p:txBody>
                  </p:sp>
                </p:grpSp>
              </p:grpSp>
            </p:grpSp>
            <p:sp>
              <p:nvSpPr>
                <p:cNvPr id="75" name="Curved Left Arrow 74"/>
                <p:cNvSpPr/>
                <p:nvPr/>
              </p:nvSpPr>
              <p:spPr>
                <a:xfrm>
                  <a:off x="6597727" y="3612991"/>
                  <a:ext cx="760395" cy="12381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7443353" y="3771816"/>
                  <a:ext cx="1642074" cy="830997"/>
                </a:xfrm>
                <a:prstGeom prst="rect">
                  <a:avLst/>
                </a:prstGeom>
                <a:noFill/>
              </p:spPr>
              <p:txBody>
                <a:bodyPr wrap="square" rtlCol="0">
                  <a:spAutoFit/>
                </a:bodyPr>
                <a:lstStyle/>
                <a:p>
                  <a:r>
                    <a:rPr lang="en-US" sz="1200" dirty="0" smtClean="0"/>
                    <a:t>Read messages and update table</a:t>
                  </a:r>
                </a:p>
                <a:p>
                  <a:r>
                    <a:rPr lang="en-US" sz="1200" dirty="0" smtClean="0"/>
                    <a:t>MBO: ADD/DEL/MOD</a:t>
                  </a:r>
                </a:p>
                <a:p>
                  <a:r>
                    <a:rPr lang="en-US" sz="1200" dirty="0" smtClean="0"/>
                    <a:t>TOP: REPLACE</a:t>
                  </a:r>
                  <a:endParaRPr lang="en-US" sz="1200" dirty="0"/>
                </a:p>
              </p:txBody>
            </p:sp>
          </p:grpSp>
          <p:cxnSp>
            <p:nvCxnSpPr>
              <p:cNvPr id="77" name="Straight Arrow Connector 76"/>
              <p:cNvCxnSpPr/>
              <p:nvPr/>
            </p:nvCxnSpPr>
            <p:spPr>
              <a:xfrm rot="18048419">
                <a:off x="6194801" y="2664991"/>
                <a:ext cx="517525" cy="310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878851" y="2206381"/>
                <a:ext cx="1338349" cy="739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history</a:t>
                </a:r>
                <a:endParaRPr lang="en-US" dirty="0"/>
              </a:p>
            </p:txBody>
          </p:sp>
        </p:grpSp>
      </p:grpSp>
      <p:cxnSp>
        <p:nvCxnSpPr>
          <p:cNvPr id="97" name="Straight Arrow Connector 96"/>
          <p:cNvCxnSpPr/>
          <p:nvPr/>
        </p:nvCxnSpPr>
        <p:spPr>
          <a:xfrm flipV="1">
            <a:off x="6294922" y="2423722"/>
            <a:ext cx="409569" cy="1550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7527077" y="2881829"/>
            <a:ext cx="5828" cy="3190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782221" y="1756710"/>
            <a:ext cx="1427650" cy="105659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a:t>
            </a:r>
            <a:endParaRPr lang="en-US" dirty="0"/>
          </a:p>
        </p:txBody>
      </p:sp>
      <p:cxnSp>
        <p:nvCxnSpPr>
          <p:cNvPr id="105" name="Straight Arrow Connector 104"/>
          <p:cNvCxnSpPr/>
          <p:nvPr/>
        </p:nvCxnSpPr>
        <p:spPr>
          <a:xfrm flipV="1">
            <a:off x="8197216" y="1463040"/>
            <a:ext cx="529868" cy="351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spect="1"/>
          </p:cNvPicPr>
          <p:nvPr/>
        </p:nvPicPr>
        <p:blipFill>
          <a:blip r:embed="rId3"/>
          <a:stretch>
            <a:fillRect/>
          </a:stretch>
        </p:blipFill>
        <p:spPr>
          <a:xfrm>
            <a:off x="8828957" y="653710"/>
            <a:ext cx="2867527" cy="1700072"/>
          </a:xfrm>
          <a:prstGeom prst="rect">
            <a:avLst/>
          </a:prstGeom>
        </p:spPr>
      </p:pic>
      <p:cxnSp>
        <p:nvCxnSpPr>
          <p:cNvPr id="107" name="Straight Arrow Connector 106"/>
          <p:cNvCxnSpPr/>
          <p:nvPr/>
        </p:nvCxnSpPr>
        <p:spPr>
          <a:xfrm>
            <a:off x="8287601" y="2700297"/>
            <a:ext cx="541356" cy="3029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9" name="Picture 108"/>
          <p:cNvPicPr>
            <a:picLocks noChangeAspect="1"/>
          </p:cNvPicPr>
          <p:nvPr/>
        </p:nvPicPr>
        <p:blipFill>
          <a:blip r:embed="rId4"/>
          <a:stretch>
            <a:fillRect/>
          </a:stretch>
        </p:blipFill>
        <p:spPr>
          <a:xfrm>
            <a:off x="8964568" y="2609774"/>
            <a:ext cx="3086262" cy="2077176"/>
          </a:xfrm>
          <a:prstGeom prst="rect">
            <a:avLst/>
          </a:prstGeom>
        </p:spPr>
      </p:pic>
      <p:grpSp>
        <p:nvGrpSpPr>
          <p:cNvPr id="44" name="Group 43"/>
          <p:cNvGrpSpPr/>
          <p:nvPr/>
        </p:nvGrpSpPr>
        <p:grpSpPr>
          <a:xfrm>
            <a:off x="8964568" y="6060671"/>
            <a:ext cx="2829379" cy="651533"/>
            <a:chOff x="4208029" y="477411"/>
            <a:chExt cx="2829379" cy="651533"/>
          </a:xfrm>
          <a:solidFill>
            <a:srgbClr val="00B0F0"/>
          </a:solidFill>
        </p:grpSpPr>
        <p:sp>
          <p:nvSpPr>
            <p:cNvPr id="45" name="Rounded Rectangle 44"/>
            <p:cNvSpPr/>
            <p:nvPr/>
          </p:nvSpPr>
          <p:spPr>
            <a:xfrm>
              <a:off x="4208029" y="489602"/>
              <a:ext cx="662660" cy="597843"/>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Message</a:t>
              </a:r>
              <a:endParaRPr lang="en-US" sz="900" dirty="0"/>
            </a:p>
          </p:txBody>
        </p:sp>
        <p:sp>
          <p:nvSpPr>
            <p:cNvPr id="46" name="Oval 45"/>
            <p:cNvSpPr/>
            <p:nvPr/>
          </p:nvSpPr>
          <p:spPr>
            <a:xfrm>
              <a:off x="5265938" y="477411"/>
              <a:ext cx="713824" cy="6515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Code</a:t>
              </a:r>
              <a:endParaRPr lang="en-US" sz="900" dirty="0"/>
            </a:p>
          </p:txBody>
        </p:sp>
        <p:sp>
          <p:nvSpPr>
            <p:cNvPr id="47" name="Rectangle 46"/>
            <p:cNvSpPr/>
            <p:nvPr/>
          </p:nvSpPr>
          <p:spPr>
            <a:xfrm>
              <a:off x="6373098" y="489937"/>
              <a:ext cx="664310" cy="5971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File</a:t>
              </a:r>
              <a:endParaRPr lang="en-US" sz="900" dirty="0"/>
            </a:p>
          </p:txBody>
        </p:sp>
      </p:grpSp>
    </p:spTree>
    <p:extLst>
      <p:ext uri="{BB962C8B-B14F-4D97-AF65-F5344CB8AC3E}">
        <p14:creationId xmlns:p14="http://schemas.microsoft.com/office/powerpoint/2010/main" val="2403927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1739</TotalTime>
  <Words>1176</Words>
  <Application>Microsoft Office PowerPoint</Application>
  <PresentationFormat>Widescreen</PresentationFormat>
  <Paragraphs>192</Paragraphs>
  <Slides>26</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Trebuchet MS</vt:lpstr>
      <vt:lpstr>Wingdings 3</vt:lpstr>
      <vt:lpstr>Facet</vt:lpstr>
      <vt:lpstr>Bloomberg orderbook project</vt:lpstr>
      <vt:lpstr>Types of subscription</vt:lpstr>
      <vt:lpstr>Message Type (BPIPE) – MKTDEPTH_EVENT_SUBTYPE</vt:lpstr>
      <vt:lpstr>Update Message – MBO Updates</vt:lpstr>
      <vt:lpstr>Update Message – TOP Updates</vt:lpstr>
      <vt:lpstr>Code logic – Read message (No trade)</vt:lpstr>
      <vt:lpstr>Code logic – Read message (Trade) </vt:lpstr>
      <vt:lpstr>Code logic - Match </vt:lpstr>
      <vt:lpstr>Code logic – Overall </vt:lpstr>
      <vt:lpstr>End result</vt:lpstr>
      <vt:lpstr>Checking (Matching results)</vt:lpstr>
      <vt:lpstr>Comments</vt:lpstr>
      <vt:lpstr>Comments</vt:lpstr>
      <vt:lpstr>Comments</vt:lpstr>
      <vt:lpstr>Remarks</vt:lpstr>
      <vt:lpstr>Appendix</vt:lpstr>
      <vt:lpstr>Store message</vt:lpstr>
      <vt:lpstr>Message format (Simple/Bloomberg QR)</vt:lpstr>
      <vt:lpstr>Message - Table</vt:lpstr>
      <vt:lpstr>Message</vt:lpstr>
      <vt:lpstr>Store message and update table</vt:lpstr>
      <vt:lpstr>Read event log and update table</vt:lpstr>
      <vt:lpstr>Read event log and update table</vt:lpstr>
      <vt:lpstr>Example</vt:lpstr>
      <vt:lpstr>Matching transactions</vt:lpstr>
      <vt:lpstr>Matching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Bloomberg orderbook project</dc:title>
  <dc:creator>Nicolas Luk</dc:creator>
  <cp:lastModifiedBy>Nicolas Luk</cp:lastModifiedBy>
  <cp:revision>45</cp:revision>
  <cp:lastPrinted>2021-08-23T09:28:31Z</cp:lastPrinted>
  <dcterms:created xsi:type="dcterms:W3CDTF">2021-08-19T07:25:59Z</dcterms:created>
  <dcterms:modified xsi:type="dcterms:W3CDTF">2021-08-27T08:21:59Z</dcterms:modified>
</cp:coreProperties>
</file>