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rtin Schulz" userId="497f68f456bd5ac9" providerId="LiveId" clId="{A24E2ED6-DC17-4E75-9A61-A961C1ECCBE7}"/>
    <pc:docChg chg="undo custSel modSld modMainMaster">
      <pc:chgData name="Kevin Martin Schulz" userId="497f68f456bd5ac9" providerId="LiveId" clId="{A24E2ED6-DC17-4E75-9A61-A961C1ECCBE7}" dt="2023-09-21T12:58:47.074" v="76" actId="20577"/>
      <pc:docMkLst>
        <pc:docMk/>
      </pc:docMkLst>
      <pc:sldChg chg="delSp modSp mod">
        <pc:chgData name="Kevin Martin Schulz" userId="497f68f456bd5ac9" providerId="LiveId" clId="{A24E2ED6-DC17-4E75-9A61-A961C1ECCBE7}" dt="2023-09-21T12:49:18.190" v="5" actId="478"/>
        <pc:sldMkLst>
          <pc:docMk/>
          <pc:sldMk cId="193143965" sldId="298"/>
        </pc:sldMkLst>
        <pc:spChg chg="mod">
          <ac:chgData name="Kevin Martin Schulz" userId="497f68f456bd5ac9" providerId="LiveId" clId="{A24E2ED6-DC17-4E75-9A61-A961C1ECCBE7}" dt="2023-09-21T12:49:16.555" v="4" actId="27636"/>
          <ac:spMkLst>
            <pc:docMk/>
            <pc:sldMk cId="193143965" sldId="298"/>
            <ac:spMk id="3" creationId="{255E1F2F-E259-4EA8-9FFD-3A10AF541859}"/>
          </ac:spMkLst>
        </pc:spChg>
        <pc:picChg chg="del">
          <ac:chgData name="Kevin Martin Schulz" userId="497f68f456bd5ac9" providerId="LiveId" clId="{A24E2ED6-DC17-4E75-9A61-A961C1ECCBE7}" dt="2023-09-21T12:49:18.190" v="5" actId="478"/>
          <ac:picMkLst>
            <pc:docMk/>
            <pc:sldMk cId="193143965" sldId="298"/>
            <ac:picMk id="6" creationId="{9A7456A8-DDE8-F8AE-10BA-E17938076BC5}"/>
          </ac:picMkLst>
        </pc:picChg>
      </pc:sldChg>
      <pc:sldChg chg="modSp mod">
        <pc:chgData name="Kevin Martin Schulz" userId="497f68f456bd5ac9" providerId="LiveId" clId="{A24E2ED6-DC17-4E75-9A61-A961C1ECCBE7}" dt="2023-09-21T12:49:58.172" v="40" actId="20577"/>
        <pc:sldMkLst>
          <pc:docMk/>
          <pc:sldMk cId="1802397212" sldId="300"/>
        </pc:sldMkLst>
        <pc:spChg chg="mod">
          <ac:chgData name="Kevin Martin Schulz" userId="497f68f456bd5ac9" providerId="LiveId" clId="{A24E2ED6-DC17-4E75-9A61-A961C1ECCBE7}" dt="2023-09-21T12:49:58.172" v="40" actId="20577"/>
          <ac:spMkLst>
            <pc:docMk/>
            <pc:sldMk cId="1802397212" sldId="300"/>
            <ac:spMk id="3" creationId="{759D6F3B-1873-2030-7424-E6821E7EE98D}"/>
          </ac:spMkLst>
        </pc:spChg>
      </pc:sldChg>
      <pc:sldChg chg="modSp mod">
        <pc:chgData name="Kevin Martin Schulz" userId="497f68f456bd5ac9" providerId="LiveId" clId="{A24E2ED6-DC17-4E75-9A61-A961C1ECCBE7}" dt="2023-09-21T12:58:47.074" v="76" actId="20577"/>
        <pc:sldMkLst>
          <pc:docMk/>
          <pc:sldMk cId="3939537241" sldId="301"/>
        </pc:sldMkLst>
        <pc:spChg chg="mod">
          <ac:chgData name="Kevin Martin Schulz" userId="497f68f456bd5ac9" providerId="LiveId" clId="{A24E2ED6-DC17-4E75-9A61-A961C1ECCBE7}" dt="2023-09-21T12:58:47.074" v="76" actId="20577"/>
          <ac:spMkLst>
            <pc:docMk/>
            <pc:sldMk cId="3939537241" sldId="301"/>
            <ac:spMk id="3" creationId="{5545B766-7062-9D60-9DE8-065F0EECD5C2}"/>
          </ac:spMkLst>
        </pc:spChg>
      </pc:sldChg>
      <pc:sldChg chg="addSp delSp modSp mod">
        <pc:chgData name="Kevin Martin Schulz" userId="497f68f456bd5ac9" providerId="LiveId" clId="{A24E2ED6-DC17-4E75-9A61-A961C1ECCBE7}" dt="2023-09-21T12:50:44.895" v="44" actId="20577"/>
        <pc:sldMkLst>
          <pc:docMk/>
          <pc:sldMk cId="3313271605" sldId="309"/>
        </pc:sldMkLst>
        <pc:spChg chg="mod">
          <ac:chgData name="Kevin Martin Schulz" userId="497f68f456bd5ac9" providerId="LiveId" clId="{A24E2ED6-DC17-4E75-9A61-A961C1ECCBE7}" dt="2023-09-21T12:50:44.895" v="44" actId="20577"/>
          <ac:spMkLst>
            <pc:docMk/>
            <pc:sldMk cId="3313271605" sldId="309"/>
            <ac:spMk id="4" creationId="{E6189447-3164-5AE8-9E6C-5A2AE1942F01}"/>
          </ac:spMkLst>
        </pc:spChg>
        <pc:spChg chg="add mod">
          <ac:chgData name="Kevin Martin Schulz" userId="497f68f456bd5ac9" providerId="LiveId" clId="{A24E2ED6-DC17-4E75-9A61-A961C1ECCBE7}" dt="2023-09-21T12:50:41.504" v="41" actId="478"/>
          <ac:spMkLst>
            <pc:docMk/>
            <pc:sldMk cId="3313271605" sldId="309"/>
            <ac:spMk id="5" creationId="{4DD757F7-0742-404D-5680-28088ECFED3F}"/>
          </ac:spMkLst>
        </pc:spChg>
        <pc:picChg chg="del">
          <ac:chgData name="Kevin Martin Schulz" userId="497f68f456bd5ac9" providerId="LiveId" clId="{A24E2ED6-DC17-4E75-9A61-A961C1ECCBE7}" dt="2023-09-21T12:50:41.504" v="41" actId="478"/>
          <ac:picMkLst>
            <pc:docMk/>
            <pc:sldMk cId="3313271605" sldId="309"/>
            <ac:picMk id="10" creationId="{95805E99-2B84-9369-2460-03CCDC33A629}"/>
          </ac:picMkLst>
        </pc:picChg>
      </pc:sldChg>
      <pc:sldMasterChg chg="modSldLayout">
        <pc:chgData name="Kevin Martin Schulz" userId="497f68f456bd5ac9" providerId="LiveId" clId="{A24E2ED6-DC17-4E75-9A61-A961C1ECCBE7}" dt="2023-09-21T12:49:27.853" v="6" actId="478"/>
        <pc:sldMasterMkLst>
          <pc:docMk/>
          <pc:sldMasterMk cId="354603096" sldId="2147483660"/>
        </pc:sldMasterMkLst>
        <pc:sldLayoutChg chg="delSp mod">
          <pc:chgData name="Kevin Martin Schulz" userId="497f68f456bd5ac9" providerId="LiveId" clId="{A24E2ED6-DC17-4E75-9A61-A961C1ECCBE7}" dt="2023-09-21T12:49:27.853" v="6" actId="478"/>
          <pc:sldLayoutMkLst>
            <pc:docMk/>
            <pc:sldMasterMk cId="354603096" sldId="2147483660"/>
            <pc:sldLayoutMk cId="2540465968" sldId="2147483662"/>
          </pc:sldLayoutMkLst>
          <pc:picChg chg="del">
            <ac:chgData name="Kevin Martin Schulz" userId="497f68f456bd5ac9" providerId="LiveId" clId="{A24E2ED6-DC17-4E75-9A61-A961C1ECCBE7}" dt="2023-09-21T12:49:27.853" v="6" actId="478"/>
            <ac:picMkLst>
              <pc:docMk/>
              <pc:sldMasterMk cId="354603096" sldId="2147483660"/>
              <pc:sldLayoutMk cId="2540465968" sldId="2147483662"/>
              <ac:picMk id="5" creationId="{99D171FB-E7C1-8AB7-E101-4389323D9E9C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21.09.2023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21.09.2023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91440" indent="-180000">
              <a:lnSpc>
                <a:spcPct val="11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21.09.2023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18000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5">
            <a:lumMod val="60000"/>
            <a:lumOff val="40000"/>
          </a:schemeClr>
        </a:buClr>
        <a:buSzPct val="100000"/>
        <a:buFont typeface="Wingdings" panose="05000000000000000000" pitchFamily="2" charset="2"/>
        <a:buChar char="§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Marktanalyse zur Erweiterung des Süßwarensortiments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fontScale="77500" lnSpcReduction="20000"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Fallstudie</a:t>
            </a:r>
          </a:p>
          <a:p>
            <a:pPr rtl="0">
              <a:lnSpc>
                <a:spcPct val="100000"/>
              </a:lnSpc>
            </a:pPr>
            <a:r>
              <a:rPr lang="de-DE" sz="1600" dirty="0"/>
              <a:t>Präsentiert von Kevin Schulz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DA2A-BDB4-16FD-FFF7-1290F39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 für das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4B286-7949-B75E-5F14-F302B851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063973" cy="4154576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Schwerpunkt auf die Entwicklung eines schokoladenhaltigen Produkts legen</a:t>
            </a:r>
          </a:p>
          <a:p>
            <a:r>
              <a:rPr lang="de-DE" dirty="0"/>
              <a:t>Fruchtiger Geschmack ist unsicher</a:t>
            </a:r>
          </a:p>
          <a:p>
            <a:pPr lvl="1"/>
            <a:r>
              <a:rPr lang="de-DE" dirty="0"/>
              <a:t>Bevor Entscheidung bzgl. fruchtiger Produkte gefällt wird, sollte hier eine vertiefte Analyse durchgeführt werden</a:t>
            </a:r>
          </a:p>
          <a:p>
            <a:pPr lvl="1"/>
            <a:r>
              <a:rPr lang="de-DE" dirty="0"/>
              <a:t>Wechselwirkungen müssen analysiert werden</a:t>
            </a:r>
          </a:p>
          <a:p>
            <a:pPr lvl="1"/>
            <a:r>
              <a:rPr lang="de-DE" dirty="0"/>
              <a:t>Möglich wäre sogar eine Kombination von Schokolade und fruchtigem Geschmack</a:t>
            </a:r>
          </a:p>
          <a:p>
            <a:r>
              <a:rPr lang="de-DE" dirty="0"/>
              <a:t>Erdnuss- oder Mandelgeschmack zeigt ebenfalls einen positiven Einfluss</a:t>
            </a:r>
          </a:p>
          <a:p>
            <a:pPr lvl="1"/>
            <a:r>
              <a:rPr lang="de-DE" dirty="0"/>
              <a:t>Schokolade mit Erdnuss-/Mandelgeschmack lässt sich gut kombinieren</a:t>
            </a:r>
          </a:p>
          <a:p>
            <a:pPr lvl="1"/>
            <a:r>
              <a:rPr lang="de-DE" dirty="0"/>
              <a:t>Erfolg von Produkten wie „</a:t>
            </a:r>
            <a:r>
              <a:rPr lang="de-DE" dirty="0" err="1"/>
              <a:t>Reese‘s</a:t>
            </a:r>
            <a:r>
              <a:rPr lang="de-DE" dirty="0"/>
              <a:t>“ unterschreiben das (Platz 1 und 2 nach „</a:t>
            </a:r>
            <a:r>
              <a:rPr lang="de-DE" dirty="0" err="1"/>
              <a:t>winpercent</a:t>
            </a:r>
            <a:r>
              <a:rPr lang="de-DE" dirty="0"/>
              <a:t>“ sortiert)</a:t>
            </a:r>
          </a:p>
          <a:p>
            <a:r>
              <a:rPr lang="de-DE" dirty="0"/>
              <a:t>Ressourcen nicht auf nicht-signifikante Merkmale verschwenden. Darunter fallen:</a:t>
            </a:r>
          </a:p>
          <a:p>
            <a:pPr lvl="1"/>
            <a:r>
              <a:rPr lang="de-DE" dirty="0"/>
              <a:t>Nougathaltige Süßigkeiten</a:t>
            </a:r>
          </a:p>
          <a:p>
            <a:pPr lvl="1"/>
            <a:r>
              <a:rPr lang="de-DE" dirty="0"/>
              <a:t>Riegelformat (hohe Korrelation mit „</a:t>
            </a:r>
            <a:r>
              <a:rPr lang="de-DE" dirty="0" err="1"/>
              <a:t>winpercent</a:t>
            </a:r>
            <a:r>
              <a:rPr lang="de-DE" dirty="0"/>
              <a:t>“ liegt an hoher Korrelation von 0,6 mit Schokolade)</a:t>
            </a:r>
          </a:p>
          <a:p>
            <a:pPr lvl="1"/>
            <a:r>
              <a:rPr lang="de-DE" dirty="0"/>
              <a:t>Mehrfachverpackung</a:t>
            </a:r>
          </a:p>
          <a:p>
            <a:r>
              <a:rPr lang="de-DE" dirty="0"/>
              <a:t>Weitere Analysen sind vorteilhaft:</a:t>
            </a:r>
          </a:p>
          <a:p>
            <a:pPr lvl="1"/>
            <a:r>
              <a:rPr lang="de-DE" dirty="0"/>
              <a:t>Daten sind nicht wissenschaftlich erhoben worden</a:t>
            </a:r>
          </a:p>
          <a:p>
            <a:pPr lvl="1"/>
            <a:r>
              <a:rPr lang="de-DE" dirty="0"/>
              <a:t>Es kann „Bias“ durch Markenbekanntheit oder Marketingmaßnahmen der einzelnen Unternehmen geben</a:t>
            </a:r>
          </a:p>
          <a:p>
            <a:pPr marL="201168" lvl="1" indent="0">
              <a:buNone/>
            </a:pPr>
            <a:endParaRPr lang="de-DE" dirty="0"/>
          </a:p>
        </p:txBody>
      </p:sp>
      <p:pic>
        <p:nvPicPr>
          <p:cNvPr id="5" name="Grafik 4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67FB34FA-1E80-9145-E233-AE34E54D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742" y="3583810"/>
            <a:ext cx="3197666" cy="11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6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A19508-505E-D6F9-9AB2-DA9D0A8B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4565"/>
            <a:ext cx="3517567" cy="4025762"/>
          </a:xfrm>
        </p:spPr>
        <p:txBody>
          <a:bodyPr anchor="b">
            <a:normAutofit/>
          </a:bodyPr>
          <a:lstStyle/>
          <a:p>
            <a:r>
              <a:rPr lang="de-DE" sz="2500" dirty="0"/>
              <a:t>Vielen Dank für Ihre Aufmerksamkeit!</a:t>
            </a:r>
            <a:br>
              <a:rPr lang="de-DE" sz="2500" dirty="0"/>
            </a:br>
            <a:br>
              <a:rPr lang="de-DE" sz="2500" dirty="0"/>
            </a:br>
            <a:r>
              <a:rPr lang="de-DE" sz="2500" dirty="0"/>
              <a:t>Marktanalyse zur Erweiterung des Süßwarensortiments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189447-3164-5AE8-9E6C-5A2AE194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5012715"/>
            <a:ext cx="3517567" cy="1094841"/>
          </a:xfrm>
        </p:spPr>
        <p:txBody>
          <a:bodyPr>
            <a:normAutofit/>
          </a:bodyPr>
          <a:lstStyle/>
          <a:p>
            <a:r>
              <a:rPr lang="de-DE" dirty="0"/>
              <a:t>Fallstudie</a:t>
            </a:r>
          </a:p>
          <a:p>
            <a:r>
              <a:rPr lang="de-DE" dirty="0"/>
              <a:t>Präsentiert von Kevin Schulz</a:t>
            </a:r>
          </a:p>
        </p:txBody>
      </p:sp>
      <p:pic>
        <p:nvPicPr>
          <p:cNvPr id="12" name="Grafik 11" descr="Ein Bild, das Essen, Süßigkeiten, Snack, Süßwaren enthält.&#10;&#10;Automatisch generierte Beschreibung">
            <a:extLst>
              <a:ext uri="{FF2B5EF4-FFF2-40B4-BE49-F238E27FC236}">
                <a16:creationId xmlns:a16="http://schemas.microsoft.com/office/drawing/2014/main" id="{DEDEAE1A-2D9F-5F53-6AB9-CEDC5A58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3" y="0"/>
            <a:ext cx="9144000" cy="6858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D757F7-0742-404D-5680-28088ECF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7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AB176-DE5F-BC36-623D-98C05A4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in 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D6F3B-1873-2030-7424-E6821E7E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rIns="0">
            <a:normAutofit/>
          </a:bodyPr>
          <a:lstStyle/>
          <a:p>
            <a:pPr marL="91440" lvl="1" indent="-18000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b="1" dirty="0"/>
              <a:t>Ziel: E</a:t>
            </a:r>
            <a:r>
              <a:rPr lang="de-DE" sz="2000" dirty="0"/>
              <a:t>in Unternehmen möchte das Süßwarensortiment um eine neue Süßigkeit erweitern</a:t>
            </a:r>
          </a:p>
          <a:p>
            <a:pPr marL="91440" lvl="1" indent="-18000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b="1" dirty="0"/>
              <a:t>Problemstellung: </a:t>
            </a:r>
            <a:r>
              <a:rPr lang="de-DE" sz="2000" dirty="0"/>
              <a:t>Es besteht Uneinigkeit über Charakteristika der Süßigkeit</a:t>
            </a:r>
          </a:p>
          <a:p>
            <a:pPr marL="91440" lvl="1" indent="-18000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b="1" dirty="0"/>
              <a:t>Aufgabe: </a:t>
            </a:r>
            <a:r>
              <a:rPr lang="de-DE" sz="2000" dirty="0"/>
              <a:t>Die ausschlaggebenden Charakteristika für den Gewinn sollen ermittelt werden</a:t>
            </a:r>
          </a:p>
          <a:p>
            <a:pPr marL="91440" lvl="1" indent="-18000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b="1" dirty="0"/>
              <a:t>Vorgehensweise:</a:t>
            </a:r>
          </a:p>
          <a:p>
            <a:pPr marL="437220" lvl="2" indent="-34290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arabicPeriod"/>
            </a:pPr>
            <a:r>
              <a:rPr lang="de-DE" sz="1600" dirty="0"/>
              <a:t>Beauftragung eines Marktforschungsunternehmens</a:t>
            </a:r>
          </a:p>
          <a:p>
            <a:pPr marL="437220" lvl="2" indent="-34290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arabicPeriod"/>
            </a:pPr>
            <a:r>
              <a:rPr lang="de-DE" sz="1600" dirty="0"/>
              <a:t>Analyse der bereitgestellten Daten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Süßigkeiten, Süßwaren, Partybedarf, Herz enthält.&#10;&#10;Automatisch generierte Beschreibung">
            <a:extLst>
              <a:ext uri="{FF2B5EF4-FFF2-40B4-BE49-F238E27FC236}">
                <a16:creationId xmlns:a16="http://schemas.microsoft.com/office/drawing/2014/main" id="{E28741FE-927B-8805-F6BB-40026ED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5" y="3856842"/>
            <a:ext cx="2266907" cy="22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0061A-9262-917C-B383-7DB204B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5B766-7062-9D60-9DE8-065F0EEC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8369994" cy="376089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Herkunft: </a:t>
            </a:r>
            <a:r>
              <a:rPr lang="de-DE" sz="2000" dirty="0"/>
              <a:t>Daten wurden von einem Marktforschungsunternehmen erhoben</a:t>
            </a:r>
            <a:br>
              <a:rPr lang="de-DE" sz="1600" dirty="0"/>
            </a:br>
            <a:r>
              <a:rPr lang="de-DE" sz="1400" dirty="0">
                <a:effectLst/>
                <a:latin typeface="Arial" panose="020B0604020202020204" pitchFamily="34" charset="0"/>
              </a:rPr>
              <a:t>https://github.com/fivethirtyeight/data/tree/master/candy-power-ranking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Ziel:</a:t>
            </a:r>
            <a:r>
              <a:rPr lang="de-DE" sz="2000" dirty="0"/>
              <a:t> Beliebtheit von Süßigkeiten bestimmen, basierend auf einem Head-</a:t>
            </a:r>
            <a:r>
              <a:rPr lang="de-DE" sz="2000" dirty="0" err="1"/>
              <a:t>to</a:t>
            </a:r>
            <a:r>
              <a:rPr lang="de-DE" sz="2000" dirty="0"/>
              <a:t>-Head-Vergleich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Methode: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Über 8.000 Menschen wurden befragt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Jeder Befragte konnte mehrere Süßigkeiten miteinander vergleichen und nach Präferenz voten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Über 269.000 Head-</a:t>
            </a:r>
            <a:r>
              <a:rPr lang="de-DE" sz="1800" dirty="0" err="1"/>
              <a:t>to</a:t>
            </a:r>
            <a:r>
              <a:rPr lang="de-DE" sz="1800" dirty="0"/>
              <a:t>-Head-Vergleiche zwischen Süßigkeiten kamen zustande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Datensatzinhalt: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Süßwarenname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Binäre Charakteristika (z.B. enthält Schokolade? Ja/Nein)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Informationen über Zuckergehalt und Preis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Prozentsatz der Vergleiche, die eine Süßigkeit gewonnen hat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ACBDCD-12F7-01BC-279F-899729CB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496" y="2108201"/>
            <a:ext cx="1310754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6A860-13C3-B120-3970-0AE5D41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14AC2-57C8-2288-83AE-99A39A55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16660" cy="376089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Ermittlung der ausschlaggebenden Charakteristika mithilfe zwei Analysemethoden:</a:t>
            </a:r>
          </a:p>
          <a:p>
            <a:pPr marL="365760" indent="-457200">
              <a:buFont typeface="+mj-lt"/>
              <a:buAutoNum type="arabicPeriod"/>
            </a:pPr>
            <a:r>
              <a:rPr lang="de-DE" b="1" dirty="0"/>
              <a:t>Korrelationsanalyse</a:t>
            </a:r>
          </a:p>
          <a:p>
            <a:pPr lvl="1"/>
            <a:r>
              <a:rPr lang="de-DE" dirty="0"/>
              <a:t>Misst den linearen Zusammenhang zwischen zwei Variablen</a:t>
            </a:r>
          </a:p>
          <a:p>
            <a:pPr lvl="1"/>
            <a:r>
              <a:rPr lang="de-DE" dirty="0"/>
              <a:t>Werte zwischen -1 und 1</a:t>
            </a:r>
          </a:p>
          <a:p>
            <a:pPr lvl="1"/>
            <a:r>
              <a:rPr lang="de-DE" dirty="0"/>
              <a:t>Nahe 1 bedeutet starke positive Korrelation: wenn eine Variable steigt, dann steigt auch die andere</a:t>
            </a:r>
          </a:p>
          <a:p>
            <a:pPr lvl="1"/>
            <a:r>
              <a:rPr lang="de-DE" dirty="0"/>
              <a:t>Nahe -1 bedeutet starke negative Korrelation: wenn eine Variable steigt, dann fällt die andere</a:t>
            </a:r>
          </a:p>
          <a:p>
            <a:pPr lvl="1"/>
            <a:r>
              <a:rPr lang="de-DE" dirty="0"/>
              <a:t>Ein Wert nahe 0 bedeutet wenig bis keinen linearen Zusammenhang</a:t>
            </a:r>
          </a:p>
          <a:p>
            <a:pPr lvl="1"/>
            <a:r>
              <a:rPr lang="de-DE" b="1" dirty="0"/>
              <a:t>Nutzen: </a:t>
            </a:r>
            <a:r>
              <a:rPr lang="de-DE" dirty="0"/>
              <a:t>Hilft uns, Beziehungen zwischen verschiedenen Charakteristika der Süßigkeiten und deren Beliebtheit zu identifizieren.</a:t>
            </a:r>
          </a:p>
          <a:p>
            <a:pPr marL="201168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DB72DB3E-4FE0-4096-58B4-FEF3C2A1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09" y="2199737"/>
            <a:ext cx="3827561" cy="30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6A860-13C3-B120-3970-0AE5D41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14AC2-57C8-2288-83AE-99A39A55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41329" cy="419770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Ermittlung der ausschlaggebenden Charakteristika mithilfe zwei Analysemethoden:</a:t>
            </a:r>
          </a:p>
          <a:p>
            <a:pPr marL="365760" indent="-457200">
              <a:buFont typeface="+mj-lt"/>
              <a:buAutoNum type="arabicPeriod" startAt="2"/>
            </a:pPr>
            <a:r>
              <a:rPr lang="de-DE" b="1" dirty="0"/>
              <a:t>Regressionsanalyse</a:t>
            </a:r>
          </a:p>
          <a:p>
            <a:pPr lvl="1"/>
            <a:r>
              <a:rPr lang="de-DE" dirty="0"/>
              <a:t>Bestimmt die Beziehung zwischen einer abhängigen und einer oder mehreren unabhängigen Variablen</a:t>
            </a:r>
          </a:p>
          <a:p>
            <a:pPr lvl="1"/>
            <a:r>
              <a:rPr lang="de-DE" dirty="0"/>
              <a:t>Liefert Regressionskoeffizienten für jede unabhängige Variable</a:t>
            </a:r>
          </a:p>
          <a:p>
            <a:pPr lvl="1"/>
            <a:r>
              <a:rPr lang="de-DE" dirty="0"/>
              <a:t>Positive Koeffizienten zeigen an, dass wenn die unabhängige Variable steigt, die abhängige Variable ebenfalls steigt</a:t>
            </a:r>
          </a:p>
          <a:p>
            <a:pPr lvl="1"/>
            <a:r>
              <a:rPr lang="de-DE" dirty="0"/>
              <a:t>Negative Koeffizienten zeigen, dass wenn die unabhängige Variable steigt, die abhängige Variable fällt</a:t>
            </a:r>
          </a:p>
          <a:p>
            <a:pPr lvl="1"/>
            <a:r>
              <a:rPr lang="de-DE" dirty="0"/>
              <a:t>Ein Koeffizient nahe 0 deutet darauf hin, dass die unabhängige Variable wenig bis keinen Einfluss auf die abhängige Variable hat</a:t>
            </a:r>
          </a:p>
          <a:p>
            <a:pPr lvl="1"/>
            <a:r>
              <a:rPr lang="de-DE" b="1" dirty="0"/>
              <a:t>Nutzen: </a:t>
            </a:r>
            <a:r>
              <a:rPr lang="de-DE" dirty="0"/>
              <a:t>Erlaubt Vorhersagen über die abhängige Variable basierend auf den Werten der unabhängigen Variablen und hilft, die genaue Beziehung zwischen den Variablen zu bestimmen</a:t>
            </a:r>
          </a:p>
          <a:p>
            <a:pPr lvl="1"/>
            <a:endParaRPr lang="de-DE" dirty="0"/>
          </a:p>
        </p:txBody>
      </p:sp>
      <p:pic>
        <p:nvPicPr>
          <p:cNvPr id="6" name="Grafik 5" descr="Ein Bild, das Reihe, Diagramm, Text enthält.&#10;&#10;Automatisch generierte Beschreibung">
            <a:extLst>
              <a:ext uri="{FF2B5EF4-FFF2-40B4-BE49-F238E27FC236}">
                <a16:creationId xmlns:a16="http://schemas.microsoft.com/office/drawing/2014/main" id="{6DB06406-767F-9926-6019-D122C7A5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09" y="2375059"/>
            <a:ext cx="3714002" cy="21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3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8F45D-6EFA-BA8D-2D3B-3167105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41F1A-D669-A2A2-B7E4-14860C27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85775" cy="3760891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Korrelationsanalyse</a:t>
            </a:r>
            <a:endParaRPr lang="de-DE" dirty="0"/>
          </a:p>
          <a:p>
            <a:pPr marL="342900" indent="-342900"/>
            <a:r>
              <a:rPr lang="de-DE" dirty="0"/>
              <a:t>Ermittlung der Korrelation zwischen „</a:t>
            </a:r>
            <a:r>
              <a:rPr lang="de-DE" dirty="0" err="1"/>
              <a:t>Winpercent</a:t>
            </a:r>
            <a:r>
              <a:rPr lang="de-DE" dirty="0"/>
              <a:t>“ und aller anderen Charakteristika</a:t>
            </a:r>
          </a:p>
          <a:p>
            <a:pPr marL="342900" indent="-342900"/>
            <a:r>
              <a:rPr lang="de-DE" dirty="0"/>
              <a:t>Stärkste positive (+) Korrelation mit Süßigkeiten, die Schokolade enthalten</a:t>
            </a:r>
          </a:p>
          <a:p>
            <a:pPr marL="342900" indent="-342900"/>
            <a:r>
              <a:rPr lang="de-DE" dirty="0"/>
              <a:t>Stärkste negative (-) Korrelation mit fruchtigen Süßigkeiten</a:t>
            </a:r>
          </a:p>
          <a:p>
            <a:pPr marL="342900" indent="-342900"/>
            <a:r>
              <a:rPr lang="de-DE" dirty="0"/>
              <a:t>Nougathaltige Süßigkeiten und Süßigkeiten, welche mit mehreren in einer Box enthalten sind, scheinen wenig bis keinen linearen Zusammenhang mit „</a:t>
            </a:r>
            <a:r>
              <a:rPr lang="de-DE" dirty="0" err="1"/>
              <a:t>winpercent</a:t>
            </a:r>
            <a:r>
              <a:rPr lang="de-DE" dirty="0"/>
              <a:t>“ zu haben</a:t>
            </a:r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3D935FE-30A3-9BEA-5C8A-CBF9C8B2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01" y="2243557"/>
            <a:ext cx="3574889" cy="34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8F45D-6EFA-BA8D-2D3B-3167105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Datenanalyse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41F1A-D669-A2A2-B7E4-14860C27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297550" cy="3760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u="sng" dirty="0"/>
              <a:t>Regressionsanalyse</a:t>
            </a:r>
            <a:endParaRPr lang="de-DE" dirty="0"/>
          </a:p>
          <a:p>
            <a:pPr marL="342900" indent="-342900"/>
            <a:r>
              <a:rPr lang="de-DE" dirty="0"/>
              <a:t>Schätzung des Einflusses von Charakteristika auf „</a:t>
            </a:r>
            <a:r>
              <a:rPr lang="de-DE" dirty="0" err="1"/>
              <a:t>Winpercent</a:t>
            </a:r>
            <a:r>
              <a:rPr lang="de-DE" dirty="0"/>
              <a:t>“</a:t>
            </a:r>
          </a:p>
          <a:p>
            <a:pPr marL="342900" indent="-342900"/>
            <a:r>
              <a:rPr lang="de-DE" dirty="0"/>
              <a:t>Signifikante positive (+) Einflüsse:</a:t>
            </a:r>
          </a:p>
          <a:p>
            <a:pPr marL="635508" lvl="1" indent="-342900"/>
            <a:r>
              <a:rPr lang="de-DE" dirty="0"/>
              <a:t>Schokolade</a:t>
            </a:r>
          </a:p>
          <a:p>
            <a:pPr marL="635508" lvl="1" indent="-342900"/>
            <a:r>
              <a:rPr lang="de-DE" dirty="0"/>
              <a:t>Fruchtig (im Konflikt mit Korrelationsanalyse)</a:t>
            </a:r>
          </a:p>
          <a:p>
            <a:pPr marL="635508" lvl="1" indent="-342900"/>
            <a:r>
              <a:rPr lang="de-DE" dirty="0"/>
              <a:t>Erdnuss- oder Mandelgeschmack</a:t>
            </a:r>
          </a:p>
          <a:p>
            <a:pPr marL="342900" indent="-342900"/>
            <a:r>
              <a:rPr lang="de-DE" dirty="0"/>
              <a:t>Nicht signifikante Einflüsse:</a:t>
            </a:r>
          </a:p>
          <a:p>
            <a:pPr marL="635508" lvl="1" indent="-342900"/>
            <a:r>
              <a:rPr lang="de-DE" dirty="0"/>
              <a:t>Nougat</a:t>
            </a:r>
          </a:p>
          <a:p>
            <a:pPr marL="635508" lvl="1" indent="-342900"/>
            <a:r>
              <a:rPr lang="de-DE" dirty="0"/>
              <a:t>Riegelformat (im Konflikt mit Korrelationsanalyse)</a:t>
            </a:r>
          </a:p>
          <a:p>
            <a:pPr marL="635508" lvl="1" indent="-342900"/>
            <a:r>
              <a:rPr lang="de-DE" dirty="0"/>
              <a:t>Erhältlich in Packung mit mehreren Süßigkeiten</a:t>
            </a:r>
          </a:p>
          <a:p>
            <a:pPr marL="342900" indent="-342900"/>
            <a:r>
              <a:rPr lang="de-DE" dirty="0"/>
              <a:t>Negative (-) Einflüsse:</a:t>
            </a:r>
          </a:p>
          <a:p>
            <a:pPr marL="635508" lvl="1" indent="-342900"/>
            <a:r>
              <a:rPr lang="de-DE" dirty="0"/>
              <a:t>Preis (im Konflikt mit Korrelationsanalyse)</a:t>
            </a:r>
          </a:p>
          <a:p>
            <a:pPr marL="635508" lvl="1" indent="-342900"/>
            <a:r>
              <a:rPr lang="de-DE" dirty="0"/>
              <a:t>Harte Konsistenz</a:t>
            </a:r>
          </a:p>
          <a:p>
            <a:pPr marL="0" indent="0">
              <a:buNone/>
            </a:pPr>
            <a:endParaRPr lang="de-DE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6F40B6-DF64-BE44-EBF9-F3BD228F9A19}"/>
              </a:ext>
            </a:extLst>
          </p:cNvPr>
          <p:cNvGrpSpPr/>
          <p:nvPr/>
        </p:nvGrpSpPr>
        <p:grpSpPr>
          <a:xfrm>
            <a:off x="6858217" y="2550032"/>
            <a:ext cx="3373085" cy="3031258"/>
            <a:chOff x="6858217" y="2550032"/>
            <a:chExt cx="3373085" cy="3031258"/>
          </a:xfrm>
        </p:grpSpPr>
        <p:pic>
          <p:nvPicPr>
            <p:cNvPr id="6" name="Grafik 5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789FC58C-20BD-1D97-1843-BEBCA22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217" y="2550032"/>
              <a:ext cx="2655482" cy="3031258"/>
            </a:xfrm>
            <a:prstGeom prst="rect">
              <a:avLst/>
            </a:prstGeom>
          </p:spPr>
        </p:pic>
        <p:pic>
          <p:nvPicPr>
            <p:cNvPr id="8" name="Grafik 7" descr="Ein Bild, das Text, Screenshot, Schrift, Grafikdesign enthält.&#10;&#10;Automatisch generierte Beschreibung">
              <a:extLst>
                <a:ext uri="{FF2B5EF4-FFF2-40B4-BE49-F238E27FC236}">
                  <a16:creationId xmlns:a16="http://schemas.microsoft.com/office/drawing/2014/main" id="{E0244291-0545-A1BA-E5AF-D4449392E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53"/>
            <a:stretch/>
          </p:blipFill>
          <p:spPr>
            <a:xfrm>
              <a:off x="9513699" y="2550032"/>
              <a:ext cx="717603" cy="3031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28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8F45D-6EFA-BA8D-2D3B-3167105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der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41F1A-D669-A2A2-B7E4-14860C27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61484" cy="3760891"/>
          </a:xfrm>
        </p:spPr>
        <p:txBody>
          <a:bodyPr>
            <a:normAutofit/>
          </a:bodyPr>
          <a:lstStyle/>
          <a:p>
            <a:pPr marL="342900" indent="-342900"/>
            <a:r>
              <a:rPr lang="de-DE" dirty="0"/>
              <a:t>Regressionsanalysen versuchen, die kombinierten Effekte mehrerer Variablen zu berücksichtigen</a:t>
            </a:r>
          </a:p>
          <a:p>
            <a:pPr marL="342900" indent="-342900"/>
            <a:r>
              <a:rPr lang="de-DE" dirty="0"/>
              <a:t>Korrelation schaut nur auf linearen Zusammenhang zweier Variablen (siehe folgende Folie)</a:t>
            </a:r>
          </a:p>
          <a:p>
            <a:pPr marL="342900" indent="-342900"/>
            <a:r>
              <a:rPr lang="de-DE" dirty="0"/>
              <a:t>Fruchtige Süßigkeiten als Beispiel:</a:t>
            </a:r>
          </a:p>
          <a:p>
            <a:pPr marL="578358" lvl="1" indent="-285750"/>
            <a:r>
              <a:rPr lang="de-DE" dirty="0"/>
              <a:t>Viele fruchtige Süßigkeiten sind auch hart (Korrelation von 0,39 zwischen diesen Variablen)</a:t>
            </a:r>
          </a:p>
          <a:p>
            <a:pPr marL="578358" lvl="1" indent="-285750"/>
            <a:r>
              <a:rPr lang="de-DE" dirty="0"/>
              <a:t>Harte Konsistenz schneidet sowohl in der Regressions- als auch in der Korrelationsanalyse negativ ab</a:t>
            </a:r>
          </a:p>
          <a:p>
            <a:pPr marL="578358" lvl="1" indent="-285750"/>
            <a:r>
              <a:rPr lang="de-DE" dirty="0"/>
              <a:t>-&gt; Beliebtheit fruchtiger Süßigkeiten wird durch die harte Konsistenz gedrückt</a:t>
            </a:r>
          </a:p>
          <a:p>
            <a:pPr marL="578358" lvl="1" indent="-285750"/>
            <a:r>
              <a:rPr lang="de-DE" dirty="0"/>
              <a:t>Bei der Regressionsanalyse wird der Einfluss von harter Konsistenz jedoch kontrolliert, sodass der positive Effekt des „fruchtig-Seins“ zum Vorschein kommt</a:t>
            </a:r>
          </a:p>
          <a:p>
            <a:pPr marL="578358" lvl="1" indent="-28575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4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uster, Quadrat, Farbigkeit, Rechteck enthält.&#10;&#10;Automatisch generierte Beschreibung">
            <a:extLst>
              <a:ext uri="{FF2B5EF4-FFF2-40B4-BE49-F238E27FC236}">
                <a16:creationId xmlns:a16="http://schemas.microsoft.com/office/drawing/2014/main" id="{40294B78-67A4-DC2D-902C-E45F194B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66" y="2007716"/>
            <a:ext cx="8417726" cy="42395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08F45D-6EFA-BA8D-2D3B-3167105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der Methoden</a:t>
            </a:r>
          </a:p>
        </p:txBody>
      </p:sp>
    </p:spTree>
    <p:extLst>
      <p:ext uri="{BB962C8B-B14F-4D97-AF65-F5344CB8AC3E}">
        <p14:creationId xmlns:p14="http://schemas.microsoft.com/office/powerpoint/2010/main" val="417522784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{3D8577C0-F148-4544-80CD-BAD96392DDB1}tf22712842_win32</Template>
  <TotalTime>0</TotalTime>
  <Words>713</Words>
  <Application>Microsoft Office PowerPoint</Application>
  <PresentationFormat>Breitbild</PresentationFormat>
  <Paragraphs>89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Benutzerdefiniert</vt:lpstr>
      <vt:lpstr>Marktanalyse zur Erweiterung des Süßwarensortiments</vt:lpstr>
      <vt:lpstr>Einleitung in das Problem</vt:lpstr>
      <vt:lpstr>Datenquelle</vt:lpstr>
      <vt:lpstr>Ergebnisse der Datenanalyse</vt:lpstr>
      <vt:lpstr>Ergebnisse der Datenanalyse</vt:lpstr>
      <vt:lpstr>Ergebnisse der Datenanalyse</vt:lpstr>
      <vt:lpstr>Ergebnisse der Datenanalyse</vt:lpstr>
      <vt:lpstr>Konflikte der Methoden</vt:lpstr>
      <vt:lpstr>Konflikte der Methoden</vt:lpstr>
      <vt:lpstr>Empfehlung für das Management</vt:lpstr>
      <vt:lpstr>Vielen Dank für Ihre Aufmerksamkeit!  Marktanalyse zur Erweiterung des Süßwarensortiments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Marktanalyse zur Erweiterung des Süßwarensortiments</dc:title>
  <dc:creator>Kevin Schulz</dc:creator>
  <cp:lastModifiedBy>Kevin Schulz</cp:lastModifiedBy>
  <cp:revision>19</cp:revision>
  <dcterms:created xsi:type="dcterms:W3CDTF">2023-09-18T13:04:51Z</dcterms:created>
  <dcterms:modified xsi:type="dcterms:W3CDTF">2023-09-21T12:58:53Z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