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256" r:id="rId2"/>
    <p:sldId id="257" r:id="rId3"/>
    <p:sldId id="285" r:id="rId4"/>
    <p:sldId id="258" r:id="rId5"/>
    <p:sldId id="259" r:id="rId6"/>
    <p:sldId id="279" r:id="rId7"/>
    <p:sldId id="280" r:id="rId8"/>
    <p:sldId id="281" r:id="rId9"/>
    <p:sldId id="282" r:id="rId10"/>
    <p:sldId id="284" r:id="rId11"/>
    <p:sldId id="260" r:id="rId12"/>
    <p:sldId id="261" r:id="rId13"/>
    <p:sldId id="262" r:id="rId14"/>
    <p:sldId id="263" r:id="rId15"/>
    <p:sldId id="264" r:id="rId16"/>
    <p:sldId id="265" r:id="rId17"/>
    <p:sldId id="266" r:id="rId18"/>
    <p:sldId id="278" r:id="rId19"/>
    <p:sldId id="267" r:id="rId20"/>
    <p:sldId id="268" r:id="rId21"/>
    <p:sldId id="269" r:id="rId22"/>
    <p:sldId id="270" r:id="rId23"/>
    <p:sldId id="288" r:id="rId24"/>
    <p:sldId id="271" r:id="rId25"/>
    <p:sldId id="272" r:id="rId26"/>
    <p:sldId id="273" r:id="rId27"/>
    <p:sldId id="274" r:id="rId28"/>
    <p:sldId id="275" r:id="rId29"/>
    <p:sldId id="276" r:id="rId30"/>
    <p:sldId id="277" r:id="rId31"/>
    <p:sldId id="286" r:id="rId32"/>
    <p:sldId id="28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29"/>
  </p:normalViewPr>
  <p:slideViewPr>
    <p:cSldViewPr snapToGrid="0" snapToObjects="1">
      <p:cViewPr varScale="1">
        <p:scale>
          <a:sx n="108" d="100"/>
          <a:sy n="108" d="100"/>
        </p:scale>
        <p:origin x="162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B22836-68C7-E548-BC7E-C720E8D56B5F}" type="datetimeFigureOut">
              <a:rPr lang="en-US" smtClean="0"/>
              <a:t>2/7/19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701A6F-5E82-7E48-8D9D-7DAED99E5471}" type="slidenum">
              <a:rPr lang="en-US" smtClean="0"/>
              <a:t>‹#›</a:t>
            </a:fld>
            <a:endParaRPr lang="en-US"/>
          </a:p>
        </p:txBody>
      </p:sp>
    </p:spTree>
    <p:extLst>
      <p:ext uri="{BB962C8B-B14F-4D97-AF65-F5344CB8AC3E}">
        <p14:creationId xmlns:p14="http://schemas.microsoft.com/office/powerpoint/2010/main" val="17620632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000">
                <a:solidFill>
                  <a:schemeClr val="tx1"/>
                </a:solidFill>
                <a:latin typeface="Times" charset="0"/>
                <a:ea typeface="ＭＳ Ｐゴシック" charset="0"/>
                <a:cs typeface="ＭＳ Ｐゴシック" charset="0"/>
              </a:defRPr>
            </a:lvl1pPr>
            <a:lvl2pPr marL="37931725" indent="-37474525">
              <a:defRPr sz="4000">
                <a:solidFill>
                  <a:schemeClr val="tx1"/>
                </a:solidFill>
                <a:latin typeface="Times" charset="0"/>
                <a:ea typeface="ＭＳ Ｐゴシック" charset="0"/>
              </a:defRPr>
            </a:lvl2pPr>
            <a:lvl3pPr>
              <a:defRPr sz="4000">
                <a:solidFill>
                  <a:schemeClr val="tx1"/>
                </a:solidFill>
                <a:latin typeface="Times" charset="0"/>
                <a:ea typeface="ＭＳ Ｐゴシック" charset="0"/>
              </a:defRPr>
            </a:lvl3pPr>
            <a:lvl4pPr>
              <a:defRPr sz="4000">
                <a:solidFill>
                  <a:schemeClr val="tx1"/>
                </a:solidFill>
                <a:latin typeface="Times" charset="0"/>
                <a:ea typeface="ＭＳ Ｐゴシック" charset="0"/>
              </a:defRPr>
            </a:lvl4pPr>
            <a:lvl5pPr>
              <a:defRPr sz="4000">
                <a:solidFill>
                  <a:schemeClr val="tx1"/>
                </a:solidFill>
                <a:latin typeface="Times" charset="0"/>
                <a:ea typeface="ＭＳ Ｐゴシック" charset="0"/>
              </a:defRPr>
            </a:lvl5pPr>
            <a:lvl6pPr marL="457200" eaLnBrk="0" fontAlgn="base" hangingPunct="0">
              <a:spcBef>
                <a:spcPct val="0"/>
              </a:spcBef>
              <a:spcAft>
                <a:spcPct val="0"/>
              </a:spcAft>
              <a:defRPr sz="4000">
                <a:solidFill>
                  <a:schemeClr val="tx1"/>
                </a:solidFill>
                <a:latin typeface="Times" charset="0"/>
                <a:ea typeface="ＭＳ Ｐゴシック" charset="0"/>
              </a:defRPr>
            </a:lvl6pPr>
            <a:lvl7pPr marL="914400" eaLnBrk="0" fontAlgn="base" hangingPunct="0">
              <a:spcBef>
                <a:spcPct val="0"/>
              </a:spcBef>
              <a:spcAft>
                <a:spcPct val="0"/>
              </a:spcAft>
              <a:defRPr sz="4000">
                <a:solidFill>
                  <a:schemeClr val="tx1"/>
                </a:solidFill>
                <a:latin typeface="Times" charset="0"/>
                <a:ea typeface="ＭＳ Ｐゴシック" charset="0"/>
              </a:defRPr>
            </a:lvl7pPr>
            <a:lvl8pPr marL="1371600" eaLnBrk="0" fontAlgn="base" hangingPunct="0">
              <a:spcBef>
                <a:spcPct val="0"/>
              </a:spcBef>
              <a:spcAft>
                <a:spcPct val="0"/>
              </a:spcAft>
              <a:defRPr sz="4000">
                <a:solidFill>
                  <a:schemeClr val="tx1"/>
                </a:solidFill>
                <a:latin typeface="Times" charset="0"/>
                <a:ea typeface="ＭＳ Ｐゴシック" charset="0"/>
              </a:defRPr>
            </a:lvl8pPr>
            <a:lvl9pPr marL="1828800" eaLnBrk="0" fontAlgn="base" hangingPunct="0">
              <a:spcBef>
                <a:spcPct val="0"/>
              </a:spcBef>
              <a:spcAft>
                <a:spcPct val="0"/>
              </a:spcAft>
              <a:defRPr sz="4000">
                <a:solidFill>
                  <a:schemeClr val="tx1"/>
                </a:solidFill>
                <a:latin typeface="Times" charset="0"/>
                <a:ea typeface="ＭＳ Ｐゴシック" charset="0"/>
              </a:defRPr>
            </a:lvl9pPr>
          </a:lstStyle>
          <a:p>
            <a:fld id="{F4348F0F-B76B-5B42-948E-F6BF23DD70BD}" type="slidenum">
              <a:rPr lang="en-US" sz="1200">
                <a:latin typeface="Arial" charset="0"/>
              </a:rPr>
              <a:pPr/>
              <a:t>6</a:t>
            </a:fld>
            <a:endParaRPr lang="en-US" sz="1200">
              <a:latin typeface="Arial"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ea typeface="ＭＳ Ｐゴシック" charset="0"/>
                <a:cs typeface="ＭＳ Ｐゴシック" charset="0"/>
              </a:rPr>
              <a:t>Let</a:t>
            </a:r>
            <a:r>
              <a:rPr lang="ja-JP" altLang="en-US">
                <a:ea typeface="ＭＳ Ｐゴシック" charset="0"/>
                <a:cs typeface="ＭＳ Ｐゴシック" charset="0"/>
              </a:rPr>
              <a:t>’</a:t>
            </a:r>
            <a:r>
              <a:rPr lang="en-US">
                <a:ea typeface="ＭＳ Ｐゴシック" charset="0"/>
                <a:cs typeface="ＭＳ Ｐゴシック" charset="0"/>
              </a:rPr>
              <a:t>s begin by asking if people tend to marry other people of about the same age.  Our experience tells us </a:t>
            </a:r>
            <a:r>
              <a:rPr lang="ja-JP" altLang="en-US">
                <a:ea typeface="ＭＳ Ｐゴシック" charset="0"/>
                <a:cs typeface="ＭＳ Ｐゴシック" charset="0"/>
              </a:rPr>
              <a:t>“</a:t>
            </a:r>
            <a:r>
              <a:rPr lang="en-US">
                <a:ea typeface="ＭＳ Ｐゴシック" charset="0"/>
                <a:cs typeface="ＭＳ Ｐゴシック" charset="0"/>
              </a:rPr>
              <a:t>yes,</a:t>
            </a:r>
            <a:r>
              <a:rPr lang="ja-JP" altLang="en-US">
                <a:ea typeface="ＭＳ Ｐゴシック" charset="0"/>
                <a:cs typeface="ＭＳ Ｐゴシック" charset="0"/>
              </a:rPr>
              <a:t>”</a:t>
            </a:r>
            <a:r>
              <a:rPr lang="en-US">
                <a:ea typeface="ＭＳ Ｐゴシック" charset="0"/>
                <a:cs typeface="ＭＳ Ｐゴシック" charset="0"/>
              </a:rPr>
              <a:t> but how good is the correspondence?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000">
                <a:solidFill>
                  <a:schemeClr val="tx1"/>
                </a:solidFill>
                <a:latin typeface="Times" charset="0"/>
                <a:ea typeface="ＭＳ Ｐゴシック" charset="0"/>
                <a:cs typeface="ＭＳ Ｐゴシック" charset="0"/>
              </a:defRPr>
            </a:lvl1pPr>
            <a:lvl2pPr marL="37931725" indent="-37474525">
              <a:defRPr sz="4000">
                <a:solidFill>
                  <a:schemeClr val="tx1"/>
                </a:solidFill>
                <a:latin typeface="Times" charset="0"/>
                <a:ea typeface="ＭＳ Ｐゴシック" charset="0"/>
              </a:defRPr>
            </a:lvl2pPr>
            <a:lvl3pPr>
              <a:defRPr sz="4000">
                <a:solidFill>
                  <a:schemeClr val="tx1"/>
                </a:solidFill>
                <a:latin typeface="Times" charset="0"/>
                <a:ea typeface="ＭＳ Ｐゴシック" charset="0"/>
              </a:defRPr>
            </a:lvl3pPr>
            <a:lvl4pPr>
              <a:defRPr sz="4000">
                <a:solidFill>
                  <a:schemeClr val="tx1"/>
                </a:solidFill>
                <a:latin typeface="Times" charset="0"/>
                <a:ea typeface="ＭＳ Ｐゴシック" charset="0"/>
              </a:defRPr>
            </a:lvl4pPr>
            <a:lvl5pPr>
              <a:defRPr sz="4000">
                <a:solidFill>
                  <a:schemeClr val="tx1"/>
                </a:solidFill>
                <a:latin typeface="Times" charset="0"/>
                <a:ea typeface="ＭＳ Ｐゴシック" charset="0"/>
              </a:defRPr>
            </a:lvl5pPr>
            <a:lvl6pPr marL="457200" eaLnBrk="0" fontAlgn="base" hangingPunct="0">
              <a:spcBef>
                <a:spcPct val="0"/>
              </a:spcBef>
              <a:spcAft>
                <a:spcPct val="0"/>
              </a:spcAft>
              <a:defRPr sz="4000">
                <a:solidFill>
                  <a:schemeClr val="tx1"/>
                </a:solidFill>
                <a:latin typeface="Times" charset="0"/>
                <a:ea typeface="ＭＳ Ｐゴシック" charset="0"/>
              </a:defRPr>
            </a:lvl6pPr>
            <a:lvl7pPr marL="914400" eaLnBrk="0" fontAlgn="base" hangingPunct="0">
              <a:spcBef>
                <a:spcPct val="0"/>
              </a:spcBef>
              <a:spcAft>
                <a:spcPct val="0"/>
              </a:spcAft>
              <a:defRPr sz="4000">
                <a:solidFill>
                  <a:schemeClr val="tx1"/>
                </a:solidFill>
                <a:latin typeface="Times" charset="0"/>
                <a:ea typeface="ＭＳ Ｐゴシック" charset="0"/>
              </a:defRPr>
            </a:lvl7pPr>
            <a:lvl8pPr marL="1371600" eaLnBrk="0" fontAlgn="base" hangingPunct="0">
              <a:spcBef>
                <a:spcPct val="0"/>
              </a:spcBef>
              <a:spcAft>
                <a:spcPct val="0"/>
              </a:spcAft>
              <a:defRPr sz="4000">
                <a:solidFill>
                  <a:schemeClr val="tx1"/>
                </a:solidFill>
                <a:latin typeface="Times" charset="0"/>
                <a:ea typeface="ＭＳ Ｐゴシック" charset="0"/>
              </a:defRPr>
            </a:lvl8pPr>
            <a:lvl9pPr marL="1828800" eaLnBrk="0" fontAlgn="base" hangingPunct="0">
              <a:spcBef>
                <a:spcPct val="0"/>
              </a:spcBef>
              <a:spcAft>
                <a:spcPct val="0"/>
              </a:spcAft>
              <a:defRPr sz="4000">
                <a:solidFill>
                  <a:schemeClr val="tx1"/>
                </a:solidFill>
                <a:latin typeface="Times" charset="0"/>
                <a:ea typeface="ＭＳ Ｐゴシック" charset="0"/>
              </a:defRPr>
            </a:lvl9pPr>
          </a:lstStyle>
          <a:p>
            <a:fld id="{7F7E2656-60BF-7D4F-A45B-BC74EF3E3789}" type="slidenum">
              <a:rPr lang="en-US" sz="1200">
                <a:latin typeface="Arial" charset="0"/>
              </a:rPr>
              <a:pPr/>
              <a:t>7</a:t>
            </a:fld>
            <a:endParaRPr lang="en-US" sz="1200">
              <a:latin typeface="Arial"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ea typeface="ＭＳ Ｐゴシック" charset="0"/>
                <a:cs typeface="ＭＳ Ｐゴシック" charset="0"/>
              </a:rPr>
              <a:t>One way to address the question is to look at pairs of ages for a sample of married couples.  The table shows the ages of 10 married couples.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000">
                <a:solidFill>
                  <a:schemeClr val="tx1"/>
                </a:solidFill>
                <a:latin typeface="Times" charset="0"/>
                <a:ea typeface="ＭＳ Ｐゴシック" charset="0"/>
                <a:cs typeface="ＭＳ Ｐゴシック" charset="0"/>
              </a:defRPr>
            </a:lvl1pPr>
            <a:lvl2pPr marL="37931725" indent="-37474525">
              <a:defRPr sz="4000">
                <a:solidFill>
                  <a:schemeClr val="tx1"/>
                </a:solidFill>
                <a:latin typeface="Times" charset="0"/>
                <a:ea typeface="ＭＳ Ｐゴシック" charset="0"/>
              </a:defRPr>
            </a:lvl2pPr>
            <a:lvl3pPr>
              <a:defRPr sz="4000">
                <a:solidFill>
                  <a:schemeClr val="tx1"/>
                </a:solidFill>
                <a:latin typeface="Times" charset="0"/>
                <a:ea typeface="ＭＳ Ｐゴシック" charset="0"/>
              </a:defRPr>
            </a:lvl3pPr>
            <a:lvl4pPr>
              <a:defRPr sz="4000">
                <a:solidFill>
                  <a:schemeClr val="tx1"/>
                </a:solidFill>
                <a:latin typeface="Times" charset="0"/>
                <a:ea typeface="ＭＳ Ｐゴシック" charset="0"/>
              </a:defRPr>
            </a:lvl4pPr>
            <a:lvl5pPr>
              <a:defRPr sz="4000">
                <a:solidFill>
                  <a:schemeClr val="tx1"/>
                </a:solidFill>
                <a:latin typeface="Times" charset="0"/>
                <a:ea typeface="ＭＳ Ｐゴシック" charset="0"/>
              </a:defRPr>
            </a:lvl5pPr>
            <a:lvl6pPr marL="457200" eaLnBrk="0" fontAlgn="base" hangingPunct="0">
              <a:spcBef>
                <a:spcPct val="0"/>
              </a:spcBef>
              <a:spcAft>
                <a:spcPct val="0"/>
              </a:spcAft>
              <a:defRPr sz="4000">
                <a:solidFill>
                  <a:schemeClr val="tx1"/>
                </a:solidFill>
                <a:latin typeface="Times" charset="0"/>
                <a:ea typeface="ＭＳ Ｐゴシック" charset="0"/>
              </a:defRPr>
            </a:lvl6pPr>
            <a:lvl7pPr marL="914400" eaLnBrk="0" fontAlgn="base" hangingPunct="0">
              <a:spcBef>
                <a:spcPct val="0"/>
              </a:spcBef>
              <a:spcAft>
                <a:spcPct val="0"/>
              </a:spcAft>
              <a:defRPr sz="4000">
                <a:solidFill>
                  <a:schemeClr val="tx1"/>
                </a:solidFill>
                <a:latin typeface="Times" charset="0"/>
                <a:ea typeface="ＭＳ Ｐゴシック" charset="0"/>
              </a:defRPr>
            </a:lvl7pPr>
            <a:lvl8pPr marL="1371600" eaLnBrk="0" fontAlgn="base" hangingPunct="0">
              <a:spcBef>
                <a:spcPct val="0"/>
              </a:spcBef>
              <a:spcAft>
                <a:spcPct val="0"/>
              </a:spcAft>
              <a:defRPr sz="4000">
                <a:solidFill>
                  <a:schemeClr val="tx1"/>
                </a:solidFill>
                <a:latin typeface="Times" charset="0"/>
                <a:ea typeface="ＭＳ Ｐゴシック" charset="0"/>
              </a:defRPr>
            </a:lvl8pPr>
            <a:lvl9pPr marL="1828800" eaLnBrk="0" fontAlgn="base" hangingPunct="0">
              <a:spcBef>
                <a:spcPct val="0"/>
              </a:spcBef>
              <a:spcAft>
                <a:spcPct val="0"/>
              </a:spcAft>
              <a:defRPr sz="4000">
                <a:solidFill>
                  <a:schemeClr val="tx1"/>
                </a:solidFill>
                <a:latin typeface="Times" charset="0"/>
                <a:ea typeface="ＭＳ Ｐゴシック" charset="0"/>
              </a:defRPr>
            </a:lvl9pPr>
          </a:lstStyle>
          <a:p>
            <a:fld id="{5C69F414-2992-E444-8CB9-BCE0CAF0206B}" type="slidenum">
              <a:rPr lang="en-US" sz="1200">
                <a:latin typeface="Arial" charset="0"/>
              </a:rPr>
              <a:pPr/>
              <a:t>8</a:t>
            </a:fld>
            <a:endParaRPr lang="en-US" sz="1200">
              <a:latin typeface="Arial"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ea typeface="ＭＳ Ｐゴシック" charset="0"/>
                <a:cs typeface="ＭＳ Ｐゴシック" charset="0"/>
              </a:rPr>
              <a:t>Going across the columns we see that, yes, husbands and wives tend to be of about the same age, with men having a tendency to be slightly older than their wives.  This is no big surprise, but at least the data bear out our experiences, which is not always the case. The pairs of ages in the table are from a dataset consisting of 282 pairs of spousal ages, too many to make sense of from a table. </a:t>
            </a:r>
          </a:p>
          <a:p>
            <a:pPr eaLnBrk="1" hangingPunct="1"/>
            <a:endParaRPr lang="en-US">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000">
                <a:solidFill>
                  <a:schemeClr val="tx1"/>
                </a:solidFill>
                <a:latin typeface="Times" charset="0"/>
                <a:ea typeface="ＭＳ Ｐゴシック" charset="0"/>
                <a:cs typeface="ＭＳ Ｐゴシック" charset="0"/>
              </a:defRPr>
            </a:lvl1pPr>
            <a:lvl2pPr marL="37931725" indent="-37474525">
              <a:defRPr sz="4000">
                <a:solidFill>
                  <a:schemeClr val="tx1"/>
                </a:solidFill>
                <a:latin typeface="Times" charset="0"/>
                <a:ea typeface="ＭＳ Ｐゴシック" charset="0"/>
              </a:defRPr>
            </a:lvl2pPr>
            <a:lvl3pPr>
              <a:defRPr sz="4000">
                <a:solidFill>
                  <a:schemeClr val="tx1"/>
                </a:solidFill>
                <a:latin typeface="Times" charset="0"/>
                <a:ea typeface="ＭＳ Ｐゴシック" charset="0"/>
              </a:defRPr>
            </a:lvl3pPr>
            <a:lvl4pPr>
              <a:defRPr sz="4000">
                <a:solidFill>
                  <a:schemeClr val="tx1"/>
                </a:solidFill>
                <a:latin typeface="Times" charset="0"/>
                <a:ea typeface="ＭＳ Ｐゴシック" charset="0"/>
              </a:defRPr>
            </a:lvl4pPr>
            <a:lvl5pPr>
              <a:defRPr sz="4000">
                <a:solidFill>
                  <a:schemeClr val="tx1"/>
                </a:solidFill>
                <a:latin typeface="Times" charset="0"/>
                <a:ea typeface="ＭＳ Ｐゴシック" charset="0"/>
              </a:defRPr>
            </a:lvl5pPr>
            <a:lvl6pPr marL="457200" eaLnBrk="0" fontAlgn="base" hangingPunct="0">
              <a:spcBef>
                <a:spcPct val="0"/>
              </a:spcBef>
              <a:spcAft>
                <a:spcPct val="0"/>
              </a:spcAft>
              <a:defRPr sz="4000">
                <a:solidFill>
                  <a:schemeClr val="tx1"/>
                </a:solidFill>
                <a:latin typeface="Times" charset="0"/>
                <a:ea typeface="ＭＳ Ｐゴシック" charset="0"/>
              </a:defRPr>
            </a:lvl6pPr>
            <a:lvl7pPr marL="914400" eaLnBrk="0" fontAlgn="base" hangingPunct="0">
              <a:spcBef>
                <a:spcPct val="0"/>
              </a:spcBef>
              <a:spcAft>
                <a:spcPct val="0"/>
              </a:spcAft>
              <a:defRPr sz="4000">
                <a:solidFill>
                  <a:schemeClr val="tx1"/>
                </a:solidFill>
                <a:latin typeface="Times" charset="0"/>
                <a:ea typeface="ＭＳ Ｐゴシック" charset="0"/>
              </a:defRPr>
            </a:lvl7pPr>
            <a:lvl8pPr marL="1371600" eaLnBrk="0" fontAlgn="base" hangingPunct="0">
              <a:spcBef>
                <a:spcPct val="0"/>
              </a:spcBef>
              <a:spcAft>
                <a:spcPct val="0"/>
              </a:spcAft>
              <a:defRPr sz="4000">
                <a:solidFill>
                  <a:schemeClr val="tx1"/>
                </a:solidFill>
                <a:latin typeface="Times" charset="0"/>
                <a:ea typeface="ＭＳ Ｐゴシック" charset="0"/>
              </a:defRPr>
            </a:lvl8pPr>
            <a:lvl9pPr marL="1828800" eaLnBrk="0" fontAlgn="base" hangingPunct="0">
              <a:spcBef>
                <a:spcPct val="0"/>
              </a:spcBef>
              <a:spcAft>
                <a:spcPct val="0"/>
              </a:spcAft>
              <a:defRPr sz="4000">
                <a:solidFill>
                  <a:schemeClr val="tx1"/>
                </a:solidFill>
                <a:latin typeface="Times" charset="0"/>
                <a:ea typeface="ＭＳ Ｐゴシック" charset="0"/>
              </a:defRPr>
            </a:lvl9pPr>
          </a:lstStyle>
          <a:p>
            <a:fld id="{E39364D9-4C75-6046-A04B-E0FFE24705E0}" type="slidenum">
              <a:rPr lang="en-US" sz="1200">
                <a:latin typeface="Arial" charset="0"/>
              </a:rPr>
              <a:pPr/>
              <a:t>9</a:t>
            </a:fld>
            <a:endParaRPr lang="en-US" sz="1200">
              <a:latin typeface="Arial"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ea typeface="ＭＳ Ｐゴシック" charset="0"/>
                <a:cs typeface="ＭＳ Ｐゴシック" charset="0"/>
              </a:rPr>
              <a:t>What we need is a way to summarize the 282 pairs of ages.  We know that each variable can be summarized by a histogram and by a mean and standard deviation. </a:t>
            </a:r>
            <a:r>
              <a:rPr lang="en-US" sz="1400" dirty="0">
                <a:ea typeface="ＭＳ Ｐゴシック" charset="0"/>
                <a:cs typeface="ＭＳ Ｐゴシック" charset="0"/>
              </a:rPr>
              <a:t>Each distribution is fairly skewed with a long right tail. Although some wives are older than their husbands, this information cannot be determined from the histograms or from the means and standard deviations.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000">
                <a:solidFill>
                  <a:schemeClr val="tx1"/>
                </a:solidFill>
                <a:latin typeface="Times" charset="0"/>
                <a:ea typeface="ＭＳ Ｐゴシック" charset="0"/>
                <a:cs typeface="ＭＳ Ｐゴシック" charset="0"/>
              </a:defRPr>
            </a:lvl1pPr>
            <a:lvl2pPr marL="37931725" indent="-37474525">
              <a:defRPr sz="4000">
                <a:solidFill>
                  <a:schemeClr val="tx1"/>
                </a:solidFill>
                <a:latin typeface="Times" charset="0"/>
                <a:ea typeface="ＭＳ Ｐゴシック" charset="0"/>
              </a:defRPr>
            </a:lvl2pPr>
            <a:lvl3pPr>
              <a:defRPr sz="4000">
                <a:solidFill>
                  <a:schemeClr val="tx1"/>
                </a:solidFill>
                <a:latin typeface="Times" charset="0"/>
                <a:ea typeface="ＭＳ Ｐゴシック" charset="0"/>
              </a:defRPr>
            </a:lvl3pPr>
            <a:lvl4pPr>
              <a:defRPr sz="4000">
                <a:solidFill>
                  <a:schemeClr val="tx1"/>
                </a:solidFill>
                <a:latin typeface="Times" charset="0"/>
                <a:ea typeface="ＭＳ Ｐゴシック" charset="0"/>
              </a:defRPr>
            </a:lvl4pPr>
            <a:lvl5pPr>
              <a:defRPr sz="4000">
                <a:solidFill>
                  <a:schemeClr val="tx1"/>
                </a:solidFill>
                <a:latin typeface="Times" charset="0"/>
                <a:ea typeface="ＭＳ Ｐゴシック" charset="0"/>
              </a:defRPr>
            </a:lvl5pPr>
            <a:lvl6pPr marL="457200" eaLnBrk="0" fontAlgn="base" hangingPunct="0">
              <a:spcBef>
                <a:spcPct val="0"/>
              </a:spcBef>
              <a:spcAft>
                <a:spcPct val="0"/>
              </a:spcAft>
              <a:defRPr sz="4000">
                <a:solidFill>
                  <a:schemeClr val="tx1"/>
                </a:solidFill>
                <a:latin typeface="Times" charset="0"/>
                <a:ea typeface="ＭＳ Ｐゴシック" charset="0"/>
              </a:defRPr>
            </a:lvl6pPr>
            <a:lvl7pPr marL="914400" eaLnBrk="0" fontAlgn="base" hangingPunct="0">
              <a:spcBef>
                <a:spcPct val="0"/>
              </a:spcBef>
              <a:spcAft>
                <a:spcPct val="0"/>
              </a:spcAft>
              <a:defRPr sz="4000">
                <a:solidFill>
                  <a:schemeClr val="tx1"/>
                </a:solidFill>
                <a:latin typeface="Times" charset="0"/>
                <a:ea typeface="ＭＳ Ｐゴシック" charset="0"/>
              </a:defRPr>
            </a:lvl7pPr>
            <a:lvl8pPr marL="1371600" eaLnBrk="0" fontAlgn="base" hangingPunct="0">
              <a:spcBef>
                <a:spcPct val="0"/>
              </a:spcBef>
              <a:spcAft>
                <a:spcPct val="0"/>
              </a:spcAft>
              <a:defRPr sz="4000">
                <a:solidFill>
                  <a:schemeClr val="tx1"/>
                </a:solidFill>
                <a:latin typeface="Times" charset="0"/>
                <a:ea typeface="ＭＳ Ｐゴシック" charset="0"/>
              </a:defRPr>
            </a:lvl8pPr>
            <a:lvl9pPr marL="1828800" eaLnBrk="0" fontAlgn="base" hangingPunct="0">
              <a:spcBef>
                <a:spcPct val="0"/>
              </a:spcBef>
              <a:spcAft>
                <a:spcPct val="0"/>
              </a:spcAft>
              <a:defRPr sz="4000">
                <a:solidFill>
                  <a:schemeClr val="tx1"/>
                </a:solidFill>
                <a:latin typeface="Times" charset="0"/>
                <a:ea typeface="ＭＳ Ｐゴシック" charset="0"/>
              </a:defRPr>
            </a:lvl9pPr>
          </a:lstStyle>
          <a:p>
            <a:fld id="{46D77EA9-C65D-ED4D-80AA-46AE7374A07B}" type="slidenum">
              <a:rPr lang="en-US" sz="1200">
                <a:latin typeface="Arial" charset="0"/>
              </a:rPr>
              <a:pPr/>
              <a:t>10</a:t>
            </a:fld>
            <a:endParaRPr lang="en-US" sz="1200">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ea typeface="ＭＳ Ｐゴシック" charset="0"/>
                <a:cs typeface="ＭＳ Ｐゴシック" charset="0"/>
              </a:rPr>
              <a:t>We can learn much more by displaying the bivariate data in a graphical form that maintains the pairing.  The figure shows a scatter plot of the paired ages.  The x-axis represents the age of the husband and the y-axis the age of the wife. Each blue dot represents one married couple. The graph shows clearly </a:t>
            </a:r>
            <a:r>
              <a:rPr lang="en-US" sz="1400">
                <a:ea typeface="ＭＳ Ｐゴシック" charset="0"/>
                <a:cs typeface="ＭＳ Ｐゴシック" charset="0"/>
              </a:rPr>
              <a:t>that there is a strong relationship between the husband</a:t>
            </a:r>
            <a:r>
              <a:rPr lang="ja-JP" altLang="en-US" sz="1400">
                <a:ea typeface="ＭＳ Ｐゴシック" charset="0"/>
                <a:cs typeface="ＭＳ Ｐゴシック" charset="0"/>
              </a:rPr>
              <a:t>’</a:t>
            </a:r>
            <a:r>
              <a:rPr lang="en-US" sz="1400">
                <a:ea typeface="ＭＳ Ｐゴシック" charset="0"/>
                <a:cs typeface="ＭＳ Ｐゴシック" charset="0"/>
              </a:rPr>
              <a:t>s age and the wife</a:t>
            </a:r>
            <a:r>
              <a:rPr lang="ja-JP" altLang="en-US" sz="1400">
                <a:ea typeface="ＭＳ Ｐゴシック" charset="0"/>
                <a:cs typeface="ＭＳ Ｐゴシック" charset="0"/>
              </a:rPr>
              <a:t>’</a:t>
            </a:r>
            <a:r>
              <a:rPr lang="en-US" sz="1400">
                <a:ea typeface="ＭＳ Ｐゴシック" charset="0"/>
                <a:cs typeface="ＭＳ Ｐゴシック" charset="0"/>
              </a:rPr>
              <a:t>s age:  the older the husband, the older the wife</a:t>
            </a:r>
          </a:p>
          <a:p>
            <a:pPr eaLnBrk="1" hangingPunct="1"/>
            <a:endParaRPr lang="en-US">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t>
            </a:r>
            <a:r>
              <a:rPr lang="en-US" dirty="0" err="1"/>
              <a:t>Kellstedt</a:t>
            </a:r>
            <a:r>
              <a:rPr lang="en-US" dirty="0"/>
              <a:t> and Whitten, The</a:t>
            </a:r>
            <a:r>
              <a:rPr lang="en-US" baseline="0" dirty="0"/>
              <a:t> Fundamentals of Political Science Research</a:t>
            </a:r>
            <a:endParaRPr lang="en-US" dirty="0"/>
          </a:p>
        </p:txBody>
      </p:sp>
      <p:sp>
        <p:nvSpPr>
          <p:cNvPr id="4" name="Slide Number Placeholder 3"/>
          <p:cNvSpPr>
            <a:spLocks noGrp="1"/>
          </p:cNvSpPr>
          <p:nvPr>
            <p:ph type="sldNum" sz="quarter" idx="10"/>
          </p:nvPr>
        </p:nvSpPr>
        <p:spPr/>
        <p:txBody>
          <a:bodyPr/>
          <a:lstStyle/>
          <a:p>
            <a:fld id="{06701A6F-5E82-7E48-8D9D-7DAED99E5471}" type="slidenum">
              <a:rPr lang="en-US" smtClean="0"/>
              <a:t>23</a:t>
            </a:fld>
            <a:endParaRPr lang="en-US"/>
          </a:p>
        </p:txBody>
      </p:sp>
    </p:spTree>
    <p:extLst>
      <p:ext uri="{BB962C8B-B14F-4D97-AF65-F5344CB8AC3E}">
        <p14:creationId xmlns:p14="http://schemas.microsoft.com/office/powerpoint/2010/main" val="18915750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9C8A794-CED9-7B4D-8A11-F837D3246989}" type="datetimeFigureOut">
              <a:rPr lang="en-US" smtClean="0"/>
              <a:t>2/7/19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6C5148A-735D-EC4A-A50E-2EC84652F25A}"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9C8A794-CED9-7B4D-8A11-F837D3246989}" type="datetimeFigureOut">
              <a:rPr lang="en-US" smtClean="0"/>
              <a:t>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148A-735D-EC4A-A50E-2EC84652F25A}"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9C8A794-CED9-7B4D-8A11-F837D3246989}" type="datetimeFigureOut">
              <a:rPr lang="en-US" smtClean="0"/>
              <a:t>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148A-735D-EC4A-A50E-2EC84652F25A}"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4893" y="609600"/>
            <a:ext cx="7774214" cy="1143000"/>
          </a:xfrm>
        </p:spPr>
        <p:txBody>
          <a:bodyPr lIns="53337" tIns="26668" rIns="53337" bIns="26668"/>
          <a:lstStyle/>
          <a:p>
            <a:r>
              <a:rPr lang="en-US"/>
              <a:t>Click to edit Master title style</a:t>
            </a:r>
          </a:p>
        </p:txBody>
      </p:sp>
      <p:sp>
        <p:nvSpPr>
          <p:cNvPr id="3" name="Text Placeholder 2"/>
          <p:cNvSpPr>
            <a:spLocks noGrp="1"/>
          </p:cNvSpPr>
          <p:nvPr>
            <p:ph type="body" sz="half" idx="1"/>
          </p:nvPr>
        </p:nvSpPr>
        <p:spPr>
          <a:xfrm>
            <a:off x="684893" y="1981200"/>
            <a:ext cx="3778250" cy="4533900"/>
          </a:xfrm>
        </p:spPr>
        <p:txBody>
          <a:bodyPr lIns="53337" tIns="26668" rIns="53337" bIns="2666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0858" y="1981200"/>
            <a:ext cx="3778250" cy="2152650"/>
          </a:xfrm>
        </p:spPr>
        <p:txBody>
          <a:bodyPr lIns="53337" tIns="26668" rIns="53337" bIns="2666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0858" y="4362450"/>
            <a:ext cx="3778250" cy="2152650"/>
          </a:xfrm>
        </p:spPr>
        <p:txBody>
          <a:bodyPr lIns="53337" tIns="26668" rIns="53337" bIns="2666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003394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9C8A794-CED9-7B4D-8A11-F837D3246989}" type="datetimeFigureOut">
              <a:rPr lang="en-US" smtClean="0"/>
              <a:t>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148A-735D-EC4A-A50E-2EC84652F25A}"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9C8A794-CED9-7B4D-8A11-F837D3246989}" type="datetimeFigureOut">
              <a:rPr lang="en-US" smtClean="0"/>
              <a:t>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148A-735D-EC4A-A50E-2EC84652F25A}"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9C8A794-CED9-7B4D-8A11-F837D3246989}" type="datetimeFigureOut">
              <a:rPr lang="en-US" smtClean="0"/>
              <a:t>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148A-735D-EC4A-A50E-2EC84652F25A}"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9C8A794-CED9-7B4D-8A11-F837D3246989}" type="datetimeFigureOut">
              <a:rPr lang="en-US" smtClean="0"/>
              <a:t>2/7/19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148A-735D-EC4A-A50E-2EC84652F25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9C8A794-CED9-7B4D-8A11-F837D3246989}" type="datetimeFigureOut">
              <a:rPr lang="en-US" smtClean="0"/>
              <a:t>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148A-735D-EC4A-A50E-2EC84652F25A}"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C8A794-CED9-7B4D-8A11-F837D3246989}" type="datetimeFigureOut">
              <a:rPr lang="en-US" smtClean="0"/>
              <a:t>2/7/19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148A-735D-EC4A-A50E-2EC84652F25A}"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59C8A794-CED9-7B4D-8A11-F837D3246989}" type="datetimeFigureOut">
              <a:rPr lang="en-US" smtClean="0"/>
              <a:t>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148A-735D-EC4A-A50E-2EC84652F25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Drag picture to placeholder or click icon to add</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9C8A794-CED9-7B4D-8A11-F837D3246989}" type="datetimeFigureOut">
              <a:rPr lang="en-US" smtClean="0"/>
              <a:t>2/7/19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6C5148A-735D-EC4A-A50E-2EC84652F25A}"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9C8A794-CED9-7B4D-8A11-F837D3246989}" type="datetimeFigureOut">
              <a:rPr lang="en-US" smtClean="0"/>
              <a:t>2/7/19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6C5148A-735D-EC4A-A50E-2EC84652F25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Correlations</a:t>
            </a:r>
          </a:p>
        </p:txBody>
      </p:sp>
      <p:sp>
        <p:nvSpPr>
          <p:cNvPr id="3" name="Subtitle 2"/>
          <p:cNvSpPr>
            <a:spLocks noGrp="1"/>
          </p:cNvSpPr>
          <p:nvPr>
            <p:ph type="subTitle" idx="1"/>
          </p:nvPr>
        </p:nvSpPr>
        <p:spPr/>
        <p:txBody>
          <a:bodyPr/>
          <a:lstStyle/>
          <a:p>
            <a:r>
              <a:rPr lang="en-US" dirty="0"/>
              <a:t>SSI II</a:t>
            </a:r>
          </a:p>
          <a:p>
            <a:r>
              <a:rPr lang="en-US" dirty="0"/>
              <a:t>February 7, 2018</a:t>
            </a:r>
          </a:p>
        </p:txBody>
      </p:sp>
    </p:spTree>
    <p:extLst>
      <p:ext uri="{BB962C8B-B14F-4D97-AF65-F5344CB8AC3E}">
        <p14:creationId xmlns:p14="http://schemas.microsoft.com/office/powerpoint/2010/main" val="293065488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3667" y="0"/>
            <a:ext cx="7443611" cy="6562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110740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Question:  Is infant mortality lower in wealthier countries?</a:t>
            </a:r>
          </a:p>
        </p:txBody>
      </p:sp>
      <p:sp>
        <p:nvSpPr>
          <p:cNvPr id="3" name="Title 2"/>
          <p:cNvSpPr>
            <a:spLocks noGrp="1"/>
          </p:cNvSpPr>
          <p:nvPr>
            <p:ph type="title"/>
          </p:nvPr>
        </p:nvSpPr>
        <p:spPr/>
        <p:txBody>
          <a:bodyPr/>
          <a:lstStyle/>
          <a:p>
            <a:r>
              <a:rPr lang="en-US" dirty="0"/>
              <a:t>Continuous Variables</a:t>
            </a:r>
          </a:p>
        </p:txBody>
      </p:sp>
      <p:pic>
        <p:nvPicPr>
          <p:cNvPr id="4" name="Picture 3"/>
          <p:cNvPicPr>
            <a:picLocks noChangeAspect="1"/>
          </p:cNvPicPr>
          <p:nvPr/>
        </p:nvPicPr>
        <p:blipFill>
          <a:blip r:embed="rId2"/>
          <a:stretch>
            <a:fillRect/>
          </a:stretch>
        </p:blipFill>
        <p:spPr>
          <a:xfrm>
            <a:off x="1028700" y="2294926"/>
            <a:ext cx="6636115" cy="4563074"/>
          </a:xfrm>
          <a:prstGeom prst="rect">
            <a:avLst/>
          </a:prstGeom>
        </p:spPr>
      </p:pic>
    </p:spTree>
    <p:extLst>
      <p:ext uri="{BB962C8B-B14F-4D97-AF65-F5344CB8AC3E}">
        <p14:creationId xmlns:p14="http://schemas.microsoft.com/office/powerpoint/2010/main" val="337465056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58654"/>
          </a:xfrm>
        </p:spPr>
        <p:txBody>
          <a:bodyPr/>
          <a:lstStyle/>
          <a:p>
            <a:r>
              <a:rPr lang="en-US" dirty="0"/>
              <a:t>A measure of linear association between X and Y</a:t>
            </a:r>
          </a:p>
          <a:p>
            <a:endParaRPr lang="en-US" dirty="0"/>
          </a:p>
          <a:p>
            <a:endParaRPr lang="en-US" dirty="0"/>
          </a:p>
          <a:p>
            <a:r>
              <a:rPr lang="en-US" dirty="0"/>
              <a:t>Compute the mean for each variable</a:t>
            </a:r>
          </a:p>
          <a:p>
            <a:r>
              <a:rPr lang="en-US" dirty="0"/>
              <a:t>Compute the (signed) deviations from the mean of X and for Y for each observation</a:t>
            </a:r>
          </a:p>
          <a:p>
            <a:r>
              <a:rPr lang="en-US" dirty="0"/>
              <a:t>Multiply the X deviation and the Y deviation for each observation</a:t>
            </a:r>
          </a:p>
          <a:p>
            <a:r>
              <a:rPr lang="en-US" dirty="0"/>
              <a:t>Add them all up and divide by the total number of observations minus 1</a:t>
            </a:r>
          </a:p>
        </p:txBody>
      </p:sp>
      <p:sp>
        <p:nvSpPr>
          <p:cNvPr id="3" name="Title 2"/>
          <p:cNvSpPr>
            <a:spLocks noGrp="1"/>
          </p:cNvSpPr>
          <p:nvPr>
            <p:ph type="title"/>
          </p:nvPr>
        </p:nvSpPr>
        <p:spPr/>
        <p:txBody>
          <a:bodyPr/>
          <a:lstStyle/>
          <a:p>
            <a:r>
              <a:rPr lang="en-US" dirty="0"/>
              <a:t>Covariance</a:t>
            </a:r>
          </a:p>
        </p:txBody>
      </p:sp>
      <p:pic>
        <p:nvPicPr>
          <p:cNvPr id="4" name="Picture 3"/>
          <p:cNvPicPr>
            <a:picLocks noChangeAspect="1"/>
          </p:cNvPicPr>
          <p:nvPr/>
        </p:nvPicPr>
        <p:blipFill>
          <a:blip r:embed="rId2"/>
          <a:stretch>
            <a:fillRect/>
          </a:stretch>
        </p:blipFill>
        <p:spPr>
          <a:xfrm>
            <a:off x="1997890" y="1918277"/>
            <a:ext cx="4597400" cy="1397000"/>
          </a:xfrm>
          <a:prstGeom prst="rect">
            <a:avLst/>
          </a:prstGeom>
        </p:spPr>
      </p:pic>
    </p:spTree>
    <p:extLst>
      <p:ext uri="{BB962C8B-B14F-4D97-AF65-F5344CB8AC3E}">
        <p14:creationId xmlns:p14="http://schemas.microsoft.com/office/powerpoint/2010/main" val="314130360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Step 1: Calculate the mean for each variable</a:t>
            </a:r>
          </a:p>
        </p:txBody>
      </p:sp>
      <p:sp>
        <p:nvSpPr>
          <p:cNvPr id="3" name="Title 2"/>
          <p:cNvSpPr>
            <a:spLocks noGrp="1"/>
          </p:cNvSpPr>
          <p:nvPr>
            <p:ph type="title"/>
          </p:nvPr>
        </p:nvSpPr>
        <p:spPr/>
        <p:txBody>
          <a:bodyPr/>
          <a:lstStyle/>
          <a:p>
            <a:r>
              <a:rPr lang="en-US" dirty="0"/>
              <a:t>Covariance</a:t>
            </a:r>
          </a:p>
        </p:txBody>
      </p:sp>
      <p:graphicFrame>
        <p:nvGraphicFramePr>
          <p:cNvPr id="4" name="Table 3"/>
          <p:cNvGraphicFramePr>
            <a:graphicFrameLocks noGrp="1"/>
          </p:cNvGraphicFramePr>
          <p:nvPr>
            <p:extLst>
              <p:ext uri="{D42A27DB-BD31-4B8C-83A1-F6EECF244321}">
                <p14:modId xmlns:p14="http://schemas.microsoft.com/office/powerpoint/2010/main" val="1533247884"/>
              </p:ext>
            </p:extLst>
          </p:nvPr>
        </p:nvGraphicFramePr>
        <p:xfrm>
          <a:off x="319489" y="2391468"/>
          <a:ext cx="8554842" cy="3235960"/>
        </p:xfrm>
        <a:graphic>
          <a:graphicData uri="http://schemas.openxmlformats.org/drawingml/2006/table">
            <a:tbl>
              <a:tblPr firstRow="1" bandRow="1">
                <a:tableStyleId>{5C22544A-7EE6-4342-B048-85BDC9FD1C3A}</a:tableStyleId>
              </a:tblPr>
              <a:tblGrid>
                <a:gridCol w="1425807">
                  <a:extLst>
                    <a:ext uri="{9D8B030D-6E8A-4147-A177-3AD203B41FA5}">
                      <a16:colId xmlns:a16="http://schemas.microsoft.com/office/drawing/2014/main" val="20000"/>
                    </a:ext>
                  </a:extLst>
                </a:gridCol>
                <a:gridCol w="1425807">
                  <a:extLst>
                    <a:ext uri="{9D8B030D-6E8A-4147-A177-3AD203B41FA5}">
                      <a16:colId xmlns:a16="http://schemas.microsoft.com/office/drawing/2014/main" val="20001"/>
                    </a:ext>
                  </a:extLst>
                </a:gridCol>
                <a:gridCol w="1425807">
                  <a:extLst>
                    <a:ext uri="{9D8B030D-6E8A-4147-A177-3AD203B41FA5}">
                      <a16:colId xmlns:a16="http://schemas.microsoft.com/office/drawing/2014/main" val="20002"/>
                    </a:ext>
                  </a:extLst>
                </a:gridCol>
                <a:gridCol w="1425807">
                  <a:extLst>
                    <a:ext uri="{9D8B030D-6E8A-4147-A177-3AD203B41FA5}">
                      <a16:colId xmlns:a16="http://schemas.microsoft.com/office/drawing/2014/main" val="20003"/>
                    </a:ext>
                  </a:extLst>
                </a:gridCol>
                <a:gridCol w="1425807">
                  <a:extLst>
                    <a:ext uri="{9D8B030D-6E8A-4147-A177-3AD203B41FA5}">
                      <a16:colId xmlns:a16="http://schemas.microsoft.com/office/drawing/2014/main" val="20004"/>
                    </a:ext>
                  </a:extLst>
                </a:gridCol>
                <a:gridCol w="1425807">
                  <a:extLst>
                    <a:ext uri="{9D8B030D-6E8A-4147-A177-3AD203B41FA5}">
                      <a16:colId xmlns:a16="http://schemas.microsoft.com/office/drawing/2014/main" val="20005"/>
                    </a:ext>
                  </a:extLst>
                </a:gridCol>
              </a:tblGrid>
              <a:tr h="370840">
                <a:tc>
                  <a:txBody>
                    <a:bodyPr/>
                    <a:lstStyle/>
                    <a:p>
                      <a:r>
                        <a:rPr lang="en-US" dirty="0"/>
                        <a:t>Country</a:t>
                      </a:r>
                    </a:p>
                  </a:txBody>
                  <a:tcPr/>
                </a:tc>
                <a:tc>
                  <a:txBody>
                    <a:bodyPr/>
                    <a:lstStyle/>
                    <a:p>
                      <a:r>
                        <a:rPr lang="en-US" dirty="0"/>
                        <a:t>Y (Infant Mortality)</a:t>
                      </a:r>
                    </a:p>
                  </a:txBody>
                  <a:tcPr/>
                </a:tc>
                <a:tc>
                  <a:txBody>
                    <a:bodyPr/>
                    <a:lstStyle/>
                    <a:p>
                      <a:endParaRPr lang="en-US"/>
                    </a:p>
                  </a:txBody>
                  <a:tcPr/>
                </a:tc>
                <a:tc>
                  <a:txBody>
                    <a:bodyPr/>
                    <a:lstStyle/>
                    <a:p>
                      <a:r>
                        <a:rPr lang="en-US" dirty="0"/>
                        <a:t>X: (</a:t>
                      </a:r>
                      <a:r>
                        <a:rPr lang="en-US" dirty="0" err="1"/>
                        <a:t>GDPpc</a:t>
                      </a:r>
                      <a:r>
                        <a:rPr lang="en-US" baseline="0" dirty="0"/>
                        <a:t> 1990)</a:t>
                      </a: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r>
                        <a:rPr lang="en-US" dirty="0"/>
                        <a:t>Chile</a:t>
                      </a:r>
                    </a:p>
                  </a:txBody>
                  <a:tcPr/>
                </a:tc>
                <a:tc>
                  <a:txBody>
                    <a:bodyPr/>
                    <a:lstStyle/>
                    <a:p>
                      <a:r>
                        <a:rPr lang="en-US" dirty="0"/>
                        <a:t>16</a:t>
                      </a:r>
                    </a:p>
                  </a:txBody>
                  <a:tcPr/>
                </a:tc>
                <a:tc>
                  <a:txBody>
                    <a:bodyPr/>
                    <a:lstStyle/>
                    <a:p>
                      <a:endParaRPr lang="en-US"/>
                    </a:p>
                  </a:txBody>
                  <a:tcPr/>
                </a:tc>
                <a:tc>
                  <a:txBody>
                    <a:bodyPr/>
                    <a:lstStyle/>
                    <a:p>
                      <a:r>
                        <a:rPr lang="en-US" dirty="0"/>
                        <a:t>6148</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dirty="0"/>
                        <a:t>Columbia</a:t>
                      </a:r>
                    </a:p>
                  </a:txBody>
                  <a:tcPr/>
                </a:tc>
                <a:tc>
                  <a:txBody>
                    <a:bodyPr/>
                    <a:lstStyle/>
                    <a:p>
                      <a:r>
                        <a:rPr lang="en-US" dirty="0"/>
                        <a:t>30.4</a:t>
                      </a:r>
                    </a:p>
                  </a:txBody>
                  <a:tcPr/>
                </a:tc>
                <a:tc>
                  <a:txBody>
                    <a:bodyPr/>
                    <a:lstStyle/>
                    <a:p>
                      <a:endParaRPr lang="en-US"/>
                    </a:p>
                  </a:txBody>
                  <a:tcPr/>
                </a:tc>
                <a:tc>
                  <a:txBody>
                    <a:bodyPr/>
                    <a:lstStyle/>
                    <a:p>
                      <a:r>
                        <a:rPr lang="en-US" dirty="0"/>
                        <a:t>4934</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dirty="0"/>
                        <a:t>Ecuador</a:t>
                      </a:r>
                    </a:p>
                  </a:txBody>
                  <a:tcPr/>
                </a:tc>
                <a:tc>
                  <a:txBody>
                    <a:bodyPr/>
                    <a:lstStyle/>
                    <a:p>
                      <a:r>
                        <a:rPr lang="en-US" dirty="0"/>
                        <a:t>45.2</a:t>
                      </a:r>
                    </a:p>
                  </a:txBody>
                  <a:tcPr/>
                </a:tc>
                <a:tc>
                  <a:txBody>
                    <a:bodyPr/>
                    <a:lstStyle/>
                    <a:p>
                      <a:endParaRPr lang="en-US"/>
                    </a:p>
                  </a:txBody>
                  <a:tcPr/>
                </a:tc>
                <a:tc>
                  <a:txBody>
                    <a:bodyPr/>
                    <a:lstStyle/>
                    <a:p>
                      <a:r>
                        <a:rPr lang="en-US" dirty="0"/>
                        <a:t>3774</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a:t>Guatemala</a:t>
                      </a:r>
                    </a:p>
                  </a:txBody>
                  <a:tcPr/>
                </a:tc>
                <a:tc>
                  <a:txBody>
                    <a:bodyPr/>
                    <a:lstStyle/>
                    <a:p>
                      <a:r>
                        <a:rPr lang="en-US" dirty="0"/>
                        <a:t>56.2</a:t>
                      </a:r>
                    </a:p>
                  </a:txBody>
                  <a:tcPr/>
                </a:tc>
                <a:tc>
                  <a:txBody>
                    <a:bodyPr/>
                    <a:lstStyle/>
                    <a:p>
                      <a:endParaRPr lang="en-US"/>
                    </a:p>
                  </a:txBody>
                  <a:tcPr/>
                </a:tc>
                <a:tc>
                  <a:txBody>
                    <a:bodyPr/>
                    <a:lstStyle/>
                    <a:p>
                      <a:r>
                        <a:rPr lang="en-US" dirty="0"/>
                        <a:t>3598</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r>
                        <a:rPr lang="en-US" dirty="0"/>
                        <a:t>Panama</a:t>
                      </a:r>
                    </a:p>
                  </a:txBody>
                  <a:tcPr/>
                </a:tc>
                <a:tc>
                  <a:txBody>
                    <a:bodyPr/>
                    <a:lstStyle/>
                    <a:p>
                      <a:r>
                        <a:rPr lang="en-US" dirty="0"/>
                        <a:t>26.2</a:t>
                      </a:r>
                    </a:p>
                  </a:txBody>
                  <a:tcPr/>
                </a:tc>
                <a:tc>
                  <a:txBody>
                    <a:bodyPr/>
                    <a:lstStyle/>
                    <a:p>
                      <a:endParaRPr lang="en-US"/>
                    </a:p>
                  </a:txBody>
                  <a:tcPr/>
                </a:tc>
                <a:tc>
                  <a:txBody>
                    <a:bodyPr/>
                    <a:lstStyle/>
                    <a:p>
                      <a:r>
                        <a:rPr lang="en-US" dirty="0"/>
                        <a:t>4989</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70840">
                <a:tc>
                  <a:txBody>
                    <a:bodyPr/>
                    <a:lstStyle/>
                    <a:p>
                      <a:r>
                        <a:rPr lang="en-US" dirty="0"/>
                        <a:t>Venezuela</a:t>
                      </a:r>
                    </a:p>
                  </a:txBody>
                  <a:tcPr/>
                </a:tc>
                <a:tc>
                  <a:txBody>
                    <a:bodyPr/>
                    <a:lstStyle/>
                    <a:p>
                      <a:r>
                        <a:rPr lang="en-US" dirty="0"/>
                        <a:t>24.6</a:t>
                      </a:r>
                    </a:p>
                  </a:txBody>
                  <a:tcPr/>
                </a:tc>
                <a:tc>
                  <a:txBody>
                    <a:bodyPr/>
                    <a:lstStyle/>
                    <a:p>
                      <a:endParaRPr lang="en-US"/>
                    </a:p>
                  </a:txBody>
                  <a:tcPr/>
                </a:tc>
                <a:tc>
                  <a:txBody>
                    <a:bodyPr/>
                    <a:lstStyle/>
                    <a:p>
                      <a:r>
                        <a:rPr lang="en-US" dirty="0"/>
                        <a:t>6952</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70840">
                <a:tc>
                  <a:txBody>
                    <a:bodyPr/>
                    <a:lstStyle/>
                    <a:p>
                      <a:r>
                        <a:rPr lang="en-US" dirty="0"/>
                        <a:t>Mean=</a:t>
                      </a:r>
                    </a:p>
                  </a:txBody>
                  <a:tcPr/>
                </a:tc>
                <a:tc>
                  <a:txBody>
                    <a:bodyPr/>
                    <a:lstStyle/>
                    <a:p>
                      <a:r>
                        <a:rPr lang="en-US" dirty="0"/>
                        <a:t>33.1</a:t>
                      </a:r>
                    </a:p>
                  </a:txBody>
                  <a:tcPr/>
                </a:tc>
                <a:tc>
                  <a:txBody>
                    <a:bodyPr/>
                    <a:lstStyle/>
                    <a:p>
                      <a:endParaRPr lang="en-US"/>
                    </a:p>
                  </a:txBody>
                  <a:tcPr/>
                </a:tc>
                <a:tc>
                  <a:txBody>
                    <a:bodyPr/>
                    <a:lstStyle/>
                    <a:p>
                      <a:r>
                        <a:rPr lang="en-US" dirty="0"/>
                        <a:t>5065.8</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4382917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Step 2: Calculate deviations from the mean for each variable and observation</a:t>
            </a:r>
          </a:p>
        </p:txBody>
      </p:sp>
      <p:sp>
        <p:nvSpPr>
          <p:cNvPr id="3" name="Title 2"/>
          <p:cNvSpPr>
            <a:spLocks noGrp="1"/>
          </p:cNvSpPr>
          <p:nvPr>
            <p:ph type="title"/>
          </p:nvPr>
        </p:nvSpPr>
        <p:spPr/>
        <p:txBody>
          <a:bodyPr/>
          <a:lstStyle/>
          <a:p>
            <a:r>
              <a:rPr lang="en-US" dirty="0"/>
              <a:t>Covariance</a:t>
            </a:r>
          </a:p>
        </p:txBody>
      </p:sp>
      <p:graphicFrame>
        <p:nvGraphicFramePr>
          <p:cNvPr id="4" name="Table 3"/>
          <p:cNvGraphicFramePr>
            <a:graphicFrameLocks noGrp="1"/>
          </p:cNvGraphicFramePr>
          <p:nvPr>
            <p:extLst>
              <p:ext uri="{D42A27DB-BD31-4B8C-83A1-F6EECF244321}">
                <p14:modId xmlns:p14="http://schemas.microsoft.com/office/powerpoint/2010/main" val="4051937063"/>
              </p:ext>
            </p:extLst>
          </p:nvPr>
        </p:nvGraphicFramePr>
        <p:xfrm>
          <a:off x="319489" y="2529159"/>
          <a:ext cx="8554842" cy="3235960"/>
        </p:xfrm>
        <a:graphic>
          <a:graphicData uri="http://schemas.openxmlformats.org/drawingml/2006/table">
            <a:tbl>
              <a:tblPr firstRow="1" bandRow="1">
                <a:tableStyleId>{5C22544A-7EE6-4342-B048-85BDC9FD1C3A}</a:tableStyleId>
              </a:tblPr>
              <a:tblGrid>
                <a:gridCol w="1425807">
                  <a:extLst>
                    <a:ext uri="{9D8B030D-6E8A-4147-A177-3AD203B41FA5}">
                      <a16:colId xmlns:a16="http://schemas.microsoft.com/office/drawing/2014/main" val="20000"/>
                    </a:ext>
                  </a:extLst>
                </a:gridCol>
                <a:gridCol w="1425807">
                  <a:extLst>
                    <a:ext uri="{9D8B030D-6E8A-4147-A177-3AD203B41FA5}">
                      <a16:colId xmlns:a16="http://schemas.microsoft.com/office/drawing/2014/main" val="20001"/>
                    </a:ext>
                  </a:extLst>
                </a:gridCol>
                <a:gridCol w="1425807">
                  <a:extLst>
                    <a:ext uri="{9D8B030D-6E8A-4147-A177-3AD203B41FA5}">
                      <a16:colId xmlns:a16="http://schemas.microsoft.com/office/drawing/2014/main" val="20002"/>
                    </a:ext>
                  </a:extLst>
                </a:gridCol>
                <a:gridCol w="1425807">
                  <a:extLst>
                    <a:ext uri="{9D8B030D-6E8A-4147-A177-3AD203B41FA5}">
                      <a16:colId xmlns:a16="http://schemas.microsoft.com/office/drawing/2014/main" val="20003"/>
                    </a:ext>
                  </a:extLst>
                </a:gridCol>
                <a:gridCol w="1425807">
                  <a:extLst>
                    <a:ext uri="{9D8B030D-6E8A-4147-A177-3AD203B41FA5}">
                      <a16:colId xmlns:a16="http://schemas.microsoft.com/office/drawing/2014/main" val="20004"/>
                    </a:ext>
                  </a:extLst>
                </a:gridCol>
                <a:gridCol w="1425807">
                  <a:extLst>
                    <a:ext uri="{9D8B030D-6E8A-4147-A177-3AD203B41FA5}">
                      <a16:colId xmlns:a16="http://schemas.microsoft.com/office/drawing/2014/main" val="20005"/>
                    </a:ext>
                  </a:extLst>
                </a:gridCol>
              </a:tblGrid>
              <a:tr h="370840">
                <a:tc>
                  <a:txBody>
                    <a:bodyPr/>
                    <a:lstStyle/>
                    <a:p>
                      <a:r>
                        <a:rPr lang="en-US" dirty="0"/>
                        <a:t>Country</a:t>
                      </a:r>
                    </a:p>
                  </a:txBody>
                  <a:tcPr/>
                </a:tc>
                <a:tc>
                  <a:txBody>
                    <a:bodyPr/>
                    <a:lstStyle/>
                    <a:p>
                      <a:r>
                        <a:rPr lang="en-US" dirty="0"/>
                        <a:t>Y (Infant Mortality)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Y</a:t>
                      </a:r>
                      <a:r>
                        <a:rPr lang="en-US" b="0" baseline="-25000" dirty="0"/>
                        <a:t>i</a:t>
                      </a:r>
                      <a:r>
                        <a:rPr lang="en-US" b="0" dirty="0"/>
                        <a:t>-</a:t>
                      </a:r>
                      <a:r>
                        <a:rPr lang="en-US" b="0" dirty="0" err="1"/>
                        <a:t>Ȳ</a:t>
                      </a:r>
                      <a:endParaRPr lang="en-US" b="0" dirty="0"/>
                    </a:p>
                    <a:p>
                      <a:endParaRPr lang="en-US" dirty="0"/>
                    </a:p>
                  </a:txBody>
                  <a:tcPr/>
                </a:tc>
                <a:tc>
                  <a:txBody>
                    <a:bodyPr/>
                    <a:lstStyle/>
                    <a:p>
                      <a:r>
                        <a:rPr lang="en-US" dirty="0"/>
                        <a:t>X: (</a:t>
                      </a:r>
                      <a:r>
                        <a:rPr lang="en-US" dirty="0" err="1"/>
                        <a:t>GDPpc</a:t>
                      </a:r>
                      <a:r>
                        <a:rPr lang="en-US" baseline="0" dirty="0"/>
                        <a:t> 1990)</a:t>
                      </a:r>
                      <a:endParaRPr lang="en-US" dirty="0"/>
                    </a:p>
                  </a:txBody>
                  <a:tcPr/>
                </a:tc>
                <a:tc>
                  <a:txBody>
                    <a:bodyPr/>
                    <a:lstStyle/>
                    <a:p>
                      <a:r>
                        <a:rPr lang="en-US" dirty="0"/>
                        <a:t>X</a:t>
                      </a:r>
                      <a:r>
                        <a:rPr lang="en-US" baseline="-25000" dirty="0"/>
                        <a:t>i</a:t>
                      </a:r>
                      <a:r>
                        <a:rPr lang="en-US" dirty="0"/>
                        <a:t>-X̅ </a:t>
                      </a:r>
                      <a:endParaRPr lang="en-US" b="0"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Chile</a:t>
                      </a:r>
                    </a:p>
                  </a:txBody>
                  <a:tcPr/>
                </a:tc>
                <a:tc>
                  <a:txBody>
                    <a:bodyPr/>
                    <a:lstStyle/>
                    <a:p>
                      <a:r>
                        <a:rPr lang="en-US" dirty="0"/>
                        <a:t>16</a:t>
                      </a:r>
                    </a:p>
                  </a:txBody>
                  <a:tcPr/>
                </a:tc>
                <a:tc>
                  <a:txBody>
                    <a:bodyPr/>
                    <a:lstStyle/>
                    <a:p>
                      <a:r>
                        <a:rPr lang="en-US" dirty="0"/>
                        <a:t>-17.1</a:t>
                      </a:r>
                    </a:p>
                  </a:txBody>
                  <a:tcPr/>
                </a:tc>
                <a:tc>
                  <a:txBody>
                    <a:bodyPr/>
                    <a:lstStyle/>
                    <a:p>
                      <a:r>
                        <a:rPr lang="en-US" dirty="0"/>
                        <a:t>6148</a:t>
                      </a:r>
                    </a:p>
                  </a:txBody>
                  <a:tcPr/>
                </a:tc>
                <a:tc>
                  <a:txBody>
                    <a:bodyPr/>
                    <a:lstStyle/>
                    <a:p>
                      <a:r>
                        <a:rPr lang="en-US" dirty="0"/>
                        <a:t>1082.2</a:t>
                      </a:r>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dirty="0"/>
                        <a:t>Columbia</a:t>
                      </a:r>
                    </a:p>
                  </a:txBody>
                  <a:tcPr/>
                </a:tc>
                <a:tc>
                  <a:txBody>
                    <a:bodyPr/>
                    <a:lstStyle/>
                    <a:p>
                      <a:r>
                        <a:rPr lang="en-US" dirty="0"/>
                        <a:t>30.4</a:t>
                      </a:r>
                    </a:p>
                  </a:txBody>
                  <a:tcPr/>
                </a:tc>
                <a:tc>
                  <a:txBody>
                    <a:bodyPr/>
                    <a:lstStyle/>
                    <a:p>
                      <a:r>
                        <a:rPr lang="en-US" dirty="0"/>
                        <a:t>-2.7</a:t>
                      </a:r>
                    </a:p>
                  </a:txBody>
                  <a:tcPr/>
                </a:tc>
                <a:tc>
                  <a:txBody>
                    <a:bodyPr/>
                    <a:lstStyle/>
                    <a:p>
                      <a:r>
                        <a:rPr lang="en-US" dirty="0"/>
                        <a:t>4934</a:t>
                      </a:r>
                    </a:p>
                  </a:txBody>
                  <a:tcPr/>
                </a:tc>
                <a:tc>
                  <a:txBody>
                    <a:bodyPr/>
                    <a:lstStyle/>
                    <a:p>
                      <a:r>
                        <a:rPr lang="en-US" dirty="0"/>
                        <a:t>-131.8</a:t>
                      </a:r>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dirty="0"/>
                        <a:t>Ecuador</a:t>
                      </a:r>
                    </a:p>
                  </a:txBody>
                  <a:tcPr/>
                </a:tc>
                <a:tc>
                  <a:txBody>
                    <a:bodyPr/>
                    <a:lstStyle/>
                    <a:p>
                      <a:r>
                        <a:rPr lang="en-US" dirty="0"/>
                        <a:t>45.2</a:t>
                      </a:r>
                    </a:p>
                  </a:txBody>
                  <a:tcPr/>
                </a:tc>
                <a:tc>
                  <a:txBody>
                    <a:bodyPr/>
                    <a:lstStyle/>
                    <a:p>
                      <a:r>
                        <a:rPr lang="en-US" dirty="0"/>
                        <a:t>12.1</a:t>
                      </a:r>
                    </a:p>
                  </a:txBody>
                  <a:tcPr/>
                </a:tc>
                <a:tc>
                  <a:txBody>
                    <a:bodyPr/>
                    <a:lstStyle/>
                    <a:p>
                      <a:r>
                        <a:rPr lang="en-US" dirty="0"/>
                        <a:t>3774</a:t>
                      </a:r>
                    </a:p>
                  </a:txBody>
                  <a:tcPr/>
                </a:tc>
                <a:tc>
                  <a:txBody>
                    <a:bodyPr/>
                    <a:lstStyle/>
                    <a:p>
                      <a:r>
                        <a:rPr lang="en-US" dirty="0"/>
                        <a:t>-1291.8</a:t>
                      </a:r>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a:t>Guatemala</a:t>
                      </a:r>
                    </a:p>
                  </a:txBody>
                  <a:tcPr/>
                </a:tc>
                <a:tc>
                  <a:txBody>
                    <a:bodyPr/>
                    <a:lstStyle/>
                    <a:p>
                      <a:r>
                        <a:rPr lang="en-US" dirty="0"/>
                        <a:t>56.2</a:t>
                      </a:r>
                    </a:p>
                  </a:txBody>
                  <a:tcPr/>
                </a:tc>
                <a:tc>
                  <a:txBody>
                    <a:bodyPr/>
                    <a:lstStyle/>
                    <a:p>
                      <a:r>
                        <a:rPr lang="en-US" dirty="0"/>
                        <a:t>23.1</a:t>
                      </a:r>
                    </a:p>
                  </a:txBody>
                  <a:tcPr/>
                </a:tc>
                <a:tc>
                  <a:txBody>
                    <a:bodyPr/>
                    <a:lstStyle/>
                    <a:p>
                      <a:r>
                        <a:rPr lang="en-US" dirty="0"/>
                        <a:t>3598</a:t>
                      </a:r>
                    </a:p>
                  </a:txBody>
                  <a:tcPr/>
                </a:tc>
                <a:tc>
                  <a:txBody>
                    <a:bodyPr/>
                    <a:lstStyle/>
                    <a:p>
                      <a:r>
                        <a:rPr lang="en-US" dirty="0"/>
                        <a:t>-1467.8</a:t>
                      </a:r>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r>
                        <a:rPr lang="en-US" dirty="0"/>
                        <a:t>Panama</a:t>
                      </a:r>
                    </a:p>
                  </a:txBody>
                  <a:tcPr/>
                </a:tc>
                <a:tc>
                  <a:txBody>
                    <a:bodyPr/>
                    <a:lstStyle/>
                    <a:p>
                      <a:r>
                        <a:rPr lang="en-US" dirty="0"/>
                        <a:t>26.2</a:t>
                      </a:r>
                    </a:p>
                  </a:txBody>
                  <a:tcPr/>
                </a:tc>
                <a:tc>
                  <a:txBody>
                    <a:bodyPr/>
                    <a:lstStyle/>
                    <a:p>
                      <a:r>
                        <a:rPr lang="en-US" dirty="0"/>
                        <a:t>-6.9</a:t>
                      </a:r>
                    </a:p>
                  </a:txBody>
                  <a:tcPr/>
                </a:tc>
                <a:tc>
                  <a:txBody>
                    <a:bodyPr/>
                    <a:lstStyle/>
                    <a:p>
                      <a:r>
                        <a:rPr lang="en-US" dirty="0"/>
                        <a:t>4989</a:t>
                      </a:r>
                    </a:p>
                  </a:txBody>
                  <a:tcPr/>
                </a:tc>
                <a:tc>
                  <a:txBody>
                    <a:bodyPr/>
                    <a:lstStyle/>
                    <a:p>
                      <a:r>
                        <a:rPr lang="en-US" dirty="0"/>
                        <a:t>-76.8</a:t>
                      </a:r>
                    </a:p>
                  </a:txBody>
                  <a:tcPr/>
                </a:tc>
                <a:tc>
                  <a:txBody>
                    <a:bodyPr/>
                    <a:lstStyle/>
                    <a:p>
                      <a:endParaRPr lang="en-US"/>
                    </a:p>
                  </a:txBody>
                  <a:tcPr/>
                </a:tc>
                <a:extLst>
                  <a:ext uri="{0D108BD9-81ED-4DB2-BD59-A6C34878D82A}">
                    <a16:rowId xmlns:a16="http://schemas.microsoft.com/office/drawing/2014/main" val="10005"/>
                  </a:ext>
                </a:extLst>
              </a:tr>
              <a:tr h="370840">
                <a:tc>
                  <a:txBody>
                    <a:bodyPr/>
                    <a:lstStyle/>
                    <a:p>
                      <a:r>
                        <a:rPr lang="en-US" dirty="0"/>
                        <a:t>Venezuela</a:t>
                      </a:r>
                    </a:p>
                  </a:txBody>
                  <a:tcPr/>
                </a:tc>
                <a:tc>
                  <a:txBody>
                    <a:bodyPr/>
                    <a:lstStyle/>
                    <a:p>
                      <a:r>
                        <a:rPr lang="en-US" dirty="0"/>
                        <a:t>24.6</a:t>
                      </a:r>
                    </a:p>
                  </a:txBody>
                  <a:tcPr/>
                </a:tc>
                <a:tc>
                  <a:txBody>
                    <a:bodyPr/>
                    <a:lstStyle/>
                    <a:p>
                      <a:r>
                        <a:rPr lang="en-US" dirty="0"/>
                        <a:t>-8.5</a:t>
                      </a:r>
                    </a:p>
                  </a:txBody>
                  <a:tcPr/>
                </a:tc>
                <a:tc>
                  <a:txBody>
                    <a:bodyPr/>
                    <a:lstStyle/>
                    <a:p>
                      <a:r>
                        <a:rPr lang="en-US" dirty="0"/>
                        <a:t>6952</a:t>
                      </a:r>
                    </a:p>
                  </a:txBody>
                  <a:tcPr/>
                </a:tc>
                <a:tc>
                  <a:txBody>
                    <a:bodyPr/>
                    <a:lstStyle/>
                    <a:p>
                      <a:r>
                        <a:rPr lang="en-US" dirty="0"/>
                        <a:t>1886.2</a:t>
                      </a:r>
                    </a:p>
                  </a:txBody>
                  <a:tcPr/>
                </a:tc>
                <a:tc>
                  <a:txBody>
                    <a:bodyPr/>
                    <a:lstStyle/>
                    <a:p>
                      <a:endParaRPr lang="en-US"/>
                    </a:p>
                  </a:txBody>
                  <a:tcPr/>
                </a:tc>
                <a:extLst>
                  <a:ext uri="{0D108BD9-81ED-4DB2-BD59-A6C34878D82A}">
                    <a16:rowId xmlns:a16="http://schemas.microsoft.com/office/drawing/2014/main" val="10006"/>
                  </a:ext>
                </a:extLst>
              </a:tr>
              <a:tr h="370840">
                <a:tc>
                  <a:txBody>
                    <a:bodyPr/>
                    <a:lstStyle/>
                    <a:p>
                      <a:endParaRPr lang="en-US" dirty="0"/>
                    </a:p>
                  </a:txBody>
                  <a:tcPr/>
                </a:tc>
                <a:tc>
                  <a:txBody>
                    <a:bodyPr/>
                    <a:lstStyle/>
                    <a:p>
                      <a:r>
                        <a:rPr lang="en-US" dirty="0"/>
                        <a:t>33.1</a:t>
                      </a:r>
                    </a:p>
                  </a:txBody>
                  <a:tcPr/>
                </a:tc>
                <a:tc>
                  <a:txBody>
                    <a:bodyPr/>
                    <a:lstStyle/>
                    <a:p>
                      <a:endParaRPr lang="en-US"/>
                    </a:p>
                  </a:txBody>
                  <a:tcPr/>
                </a:tc>
                <a:tc>
                  <a:txBody>
                    <a:bodyPr/>
                    <a:lstStyle/>
                    <a:p>
                      <a:r>
                        <a:rPr lang="en-US" dirty="0"/>
                        <a:t>5065.8</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97024507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Step 3: Calculate the product of the deviations for each observation</a:t>
            </a:r>
          </a:p>
        </p:txBody>
      </p:sp>
      <p:sp>
        <p:nvSpPr>
          <p:cNvPr id="3" name="Title 2"/>
          <p:cNvSpPr>
            <a:spLocks noGrp="1"/>
          </p:cNvSpPr>
          <p:nvPr>
            <p:ph type="title"/>
          </p:nvPr>
        </p:nvSpPr>
        <p:spPr/>
        <p:txBody>
          <a:bodyPr/>
          <a:lstStyle/>
          <a:p>
            <a:r>
              <a:rPr lang="en-US" dirty="0"/>
              <a:t>Covariance</a:t>
            </a:r>
          </a:p>
        </p:txBody>
      </p:sp>
      <p:graphicFrame>
        <p:nvGraphicFramePr>
          <p:cNvPr id="4" name="Table 3"/>
          <p:cNvGraphicFramePr>
            <a:graphicFrameLocks noGrp="1"/>
          </p:cNvGraphicFramePr>
          <p:nvPr>
            <p:extLst>
              <p:ext uri="{D42A27DB-BD31-4B8C-83A1-F6EECF244321}">
                <p14:modId xmlns:p14="http://schemas.microsoft.com/office/powerpoint/2010/main" val="3943585297"/>
              </p:ext>
            </p:extLst>
          </p:nvPr>
        </p:nvGraphicFramePr>
        <p:xfrm>
          <a:off x="319489" y="2529159"/>
          <a:ext cx="8554842" cy="3510280"/>
        </p:xfrm>
        <a:graphic>
          <a:graphicData uri="http://schemas.openxmlformats.org/drawingml/2006/table">
            <a:tbl>
              <a:tblPr firstRow="1" bandRow="1">
                <a:tableStyleId>{5C22544A-7EE6-4342-B048-85BDC9FD1C3A}</a:tableStyleId>
              </a:tblPr>
              <a:tblGrid>
                <a:gridCol w="1425807">
                  <a:extLst>
                    <a:ext uri="{9D8B030D-6E8A-4147-A177-3AD203B41FA5}">
                      <a16:colId xmlns:a16="http://schemas.microsoft.com/office/drawing/2014/main" val="20000"/>
                    </a:ext>
                  </a:extLst>
                </a:gridCol>
                <a:gridCol w="1238314">
                  <a:extLst>
                    <a:ext uri="{9D8B030D-6E8A-4147-A177-3AD203B41FA5}">
                      <a16:colId xmlns:a16="http://schemas.microsoft.com/office/drawing/2014/main" val="20001"/>
                    </a:ext>
                  </a:extLst>
                </a:gridCol>
                <a:gridCol w="1132242">
                  <a:extLst>
                    <a:ext uri="{9D8B030D-6E8A-4147-A177-3AD203B41FA5}">
                      <a16:colId xmlns:a16="http://schemas.microsoft.com/office/drawing/2014/main" val="20002"/>
                    </a:ext>
                  </a:extLst>
                </a:gridCol>
                <a:gridCol w="1652461">
                  <a:extLst>
                    <a:ext uri="{9D8B030D-6E8A-4147-A177-3AD203B41FA5}">
                      <a16:colId xmlns:a16="http://schemas.microsoft.com/office/drawing/2014/main" val="20003"/>
                    </a:ext>
                  </a:extLst>
                </a:gridCol>
                <a:gridCol w="1392351">
                  <a:extLst>
                    <a:ext uri="{9D8B030D-6E8A-4147-A177-3AD203B41FA5}">
                      <a16:colId xmlns:a16="http://schemas.microsoft.com/office/drawing/2014/main" val="20004"/>
                    </a:ext>
                  </a:extLst>
                </a:gridCol>
                <a:gridCol w="1713667">
                  <a:extLst>
                    <a:ext uri="{9D8B030D-6E8A-4147-A177-3AD203B41FA5}">
                      <a16:colId xmlns:a16="http://schemas.microsoft.com/office/drawing/2014/main" val="20005"/>
                    </a:ext>
                  </a:extLst>
                </a:gridCol>
              </a:tblGrid>
              <a:tr h="370840">
                <a:tc>
                  <a:txBody>
                    <a:bodyPr/>
                    <a:lstStyle/>
                    <a:p>
                      <a:r>
                        <a:rPr lang="en-US" dirty="0"/>
                        <a:t>Country</a:t>
                      </a:r>
                    </a:p>
                  </a:txBody>
                  <a:tcPr/>
                </a:tc>
                <a:tc>
                  <a:txBody>
                    <a:bodyPr/>
                    <a:lstStyle/>
                    <a:p>
                      <a:r>
                        <a:rPr lang="en-US" dirty="0"/>
                        <a:t>Y (Infant Mortality)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Y</a:t>
                      </a:r>
                      <a:r>
                        <a:rPr lang="en-US" b="0" baseline="-25000" dirty="0"/>
                        <a:t>i</a:t>
                      </a:r>
                      <a:r>
                        <a:rPr lang="en-US" b="0" dirty="0"/>
                        <a:t>-</a:t>
                      </a:r>
                      <a:r>
                        <a:rPr lang="en-US" b="0" dirty="0" err="1"/>
                        <a:t>Ȳ</a:t>
                      </a:r>
                      <a:endParaRPr lang="en-US" b="0" dirty="0"/>
                    </a:p>
                    <a:p>
                      <a:endParaRPr lang="en-US" dirty="0"/>
                    </a:p>
                  </a:txBody>
                  <a:tcPr/>
                </a:tc>
                <a:tc>
                  <a:txBody>
                    <a:bodyPr/>
                    <a:lstStyle/>
                    <a:p>
                      <a:r>
                        <a:rPr lang="en-US" dirty="0"/>
                        <a:t>X: (</a:t>
                      </a:r>
                      <a:r>
                        <a:rPr lang="en-US" dirty="0" err="1"/>
                        <a:t>GDPpc</a:t>
                      </a:r>
                      <a:r>
                        <a:rPr lang="en-US" baseline="0" dirty="0"/>
                        <a:t> 1990)</a:t>
                      </a:r>
                      <a:endParaRPr lang="en-US" dirty="0"/>
                    </a:p>
                  </a:txBody>
                  <a:tcPr/>
                </a:tc>
                <a:tc>
                  <a:txBody>
                    <a:bodyPr/>
                    <a:lstStyle/>
                    <a:p>
                      <a:r>
                        <a:rPr lang="en-US" dirty="0"/>
                        <a:t>X</a:t>
                      </a:r>
                      <a:r>
                        <a:rPr lang="en-US" baseline="-25000" dirty="0"/>
                        <a:t>i</a:t>
                      </a:r>
                      <a:r>
                        <a:rPr lang="en-US" dirty="0"/>
                        <a:t>-X̅ </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a:t>
                      </a:r>
                      <a:r>
                        <a:rPr lang="en-US" baseline="-25000" dirty="0"/>
                        <a:t>i</a:t>
                      </a:r>
                      <a:r>
                        <a:rPr lang="en-US" dirty="0"/>
                        <a:t>-X̅)(</a:t>
                      </a:r>
                      <a:r>
                        <a:rPr lang="en-US" b="0" dirty="0"/>
                        <a:t>Y</a:t>
                      </a:r>
                      <a:r>
                        <a:rPr lang="en-US" b="0" baseline="-25000" dirty="0"/>
                        <a:t>i</a:t>
                      </a:r>
                      <a:r>
                        <a:rPr lang="en-US" b="0" dirty="0"/>
                        <a:t>-</a:t>
                      </a:r>
                      <a:r>
                        <a:rPr lang="en-US" b="0" dirty="0" err="1"/>
                        <a:t>Ȳ</a:t>
                      </a:r>
                      <a:r>
                        <a:rPr lang="en-US" dirty="0"/>
                        <a:t>)</a:t>
                      </a:r>
                    </a:p>
                  </a:txBody>
                  <a:tcPr/>
                </a:tc>
                <a:extLst>
                  <a:ext uri="{0D108BD9-81ED-4DB2-BD59-A6C34878D82A}">
                    <a16:rowId xmlns:a16="http://schemas.microsoft.com/office/drawing/2014/main" val="10000"/>
                  </a:ext>
                </a:extLst>
              </a:tr>
              <a:tr h="370840">
                <a:tc>
                  <a:txBody>
                    <a:bodyPr/>
                    <a:lstStyle/>
                    <a:p>
                      <a:r>
                        <a:rPr lang="en-US" dirty="0"/>
                        <a:t>Chile</a:t>
                      </a:r>
                    </a:p>
                  </a:txBody>
                  <a:tcPr/>
                </a:tc>
                <a:tc>
                  <a:txBody>
                    <a:bodyPr/>
                    <a:lstStyle/>
                    <a:p>
                      <a:r>
                        <a:rPr lang="en-US" dirty="0"/>
                        <a:t>16</a:t>
                      </a:r>
                    </a:p>
                  </a:txBody>
                  <a:tcPr/>
                </a:tc>
                <a:tc>
                  <a:txBody>
                    <a:bodyPr/>
                    <a:lstStyle/>
                    <a:p>
                      <a:r>
                        <a:rPr lang="en-US" dirty="0"/>
                        <a:t>-17.1</a:t>
                      </a:r>
                    </a:p>
                  </a:txBody>
                  <a:tcPr/>
                </a:tc>
                <a:tc>
                  <a:txBody>
                    <a:bodyPr/>
                    <a:lstStyle/>
                    <a:p>
                      <a:r>
                        <a:rPr lang="en-US" dirty="0"/>
                        <a:t>6148</a:t>
                      </a:r>
                    </a:p>
                  </a:txBody>
                  <a:tcPr/>
                </a:tc>
                <a:tc>
                  <a:txBody>
                    <a:bodyPr/>
                    <a:lstStyle/>
                    <a:p>
                      <a:r>
                        <a:rPr lang="en-US" dirty="0"/>
                        <a:t>1082.2</a:t>
                      </a:r>
                    </a:p>
                  </a:txBody>
                  <a:tcPr/>
                </a:tc>
                <a:tc>
                  <a:txBody>
                    <a:bodyPr/>
                    <a:lstStyle/>
                    <a:p>
                      <a:r>
                        <a:rPr lang="en-US" dirty="0"/>
                        <a:t>-18505.6</a:t>
                      </a:r>
                    </a:p>
                  </a:txBody>
                  <a:tcPr/>
                </a:tc>
                <a:extLst>
                  <a:ext uri="{0D108BD9-81ED-4DB2-BD59-A6C34878D82A}">
                    <a16:rowId xmlns:a16="http://schemas.microsoft.com/office/drawing/2014/main" val="10001"/>
                  </a:ext>
                </a:extLst>
              </a:tr>
              <a:tr h="370840">
                <a:tc>
                  <a:txBody>
                    <a:bodyPr/>
                    <a:lstStyle/>
                    <a:p>
                      <a:r>
                        <a:rPr lang="en-US" dirty="0"/>
                        <a:t>Columbia</a:t>
                      </a:r>
                    </a:p>
                  </a:txBody>
                  <a:tcPr/>
                </a:tc>
                <a:tc>
                  <a:txBody>
                    <a:bodyPr/>
                    <a:lstStyle/>
                    <a:p>
                      <a:r>
                        <a:rPr lang="en-US" dirty="0"/>
                        <a:t>30.4</a:t>
                      </a:r>
                    </a:p>
                  </a:txBody>
                  <a:tcPr/>
                </a:tc>
                <a:tc>
                  <a:txBody>
                    <a:bodyPr/>
                    <a:lstStyle/>
                    <a:p>
                      <a:r>
                        <a:rPr lang="en-US" dirty="0"/>
                        <a:t>-2.7</a:t>
                      </a:r>
                    </a:p>
                  </a:txBody>
                  <a:tcPr/>
                </a:tc>
                <a:tc>
                  <a:txBody>
                    <a:bodyPr/>
                    <a:lstStyle/>
                    <a:p>
                      <a:r>
                        <a:rPr lang="en-US" dirty="0"/>
                        <a:t>4934</a:t>
                      </a:r>
                    </a:p>
                  </a:txBody>
                  <a:tcPr/>
                </a:tc>
                <a:tc>
                  <a:txBody>
                    <a:bodyPr/>
                    <a:lstStyle/>
                    <a:p>
                      <a:r>
                        <a:rPr lang="en-US" dirty="0"/>
                        <a:t>-131.8</a:t>
                      </a:r>
                    </a:p>
                  </a:txBody>
                  <a:tcPr/>
                </a:tc>
                <a:tc>
                  <a:txBody>
                    <a:bodyPr/>
                    <a:lstStyle/>
                    <a:p>
                      <a:r>
                        <a:rPr lang="en-US" dirty="0"/>
                        <a:t>355.9</a:t>
                      </a:r>
                    </a:p>
                  </a:txBody>
                  <a:tcPr/>
                </a:tc>
                <a:extLst>
                  <a:ext uri="{0D108BD9-81ED-4DB2-BD59-A6C34878D82A}">
                    <a16:rowId xmlns:a16="http://schemas.microsoft.com/office/drawing/2014/main" val="10002"/>
                  </a:ext>
                </a:extLst>
              </a:tr>
              <a:tr h="370840">
                <a:tc>
                  <a:txBody>
                    <a:bodyPr/>
                    <a:lstStyle/>
                    <a:p>
                      <a:r>
                        <a:rPr lang="en-US" dirty="0"/>
                        <a:t>Ecuador</a:t>
                      </a:r>
                    </a:p>
                  </a:txBody>
                  <a:tcPr/>
                </a:tc>
                <a:tc>
                  <a:txBody>
                    <a:bodyPr/>
                    <a:lstStyle/>
                    <a:p>
                      <a:r>
                        <a:rPr lang="en-US" dirty="0"/>
                        <a:t>45.2</a:t>
                      </a:r>
                    </a:p>
                  </a:txBody>
                  <a:tcPr/>
                </a:tc>
                <a:tc>
                  <a:txBody>
                    <a:bodyPr/>
                    <a:lstStyle/>
                    <a:p>
                      <a:r>
                        <a:rPr lang="en-US" dirty="0"/>
                        <a:t>12.1</a:t>
                      </a:r>
                    </a:p>
                  </a:txBody>
                  <a:tcPr/>
                </a:tc>
                <a:tc>
                  <a:txBody>
                    <a:bodyPr/>
                    <a:lstStyle/>
                    <a:p>
                      <a:r>
                        <a:rPr lang="en-US" dirty="0"/>
                        <a:t>3774</a:t>
                      </a:r>
                    </a:p>
                  </a:txBody>
                  <a:tcPr/>
                </a:tc>
                <a:tc>
                  <a:txBody>
                    <a:bodyPr/>
                    <a:lstStyle/>
                    <a:p>
                      <a:r>
                        <a:rPr lang="en-US" dirty="0"/>
                        <a:t>-1291.8</a:t>
                      </a:r>
                    </a:p>
                  </a:txBody>
                  <a:tcPr/>
                </a:tc>
                <a:tc>
                  <a:txBody>
                    <a:bodyPr/>
                    <a:lstStyle/>
                    <a:p>
                      <a:r>
                        <a:rPr lang="en-US" dirty="0"/>
                        <a:t>-15630.8</a:t>
                      </a:r>
                    </a:p>
                  </a:txBody>
                  <a:tcPr/>
                </a:tc>
                <a:extLst>
                  <a:ext uri="{0D108BD9-81ED-4DB2-BD59-A6C34878D82A}">
                    <a16:rowId xmlns:a16="http://schemas.microsoft.com/office/drawing/2014/main" val="10003"/>
                  </a:ext>
                </a:extLst>
              </a:tr>
              <a:tr h="370840">
                <a:tc>
                  <a:txBody>
                    <a:bodyPr/>
                    <a:lstStyle/>
                    <a:p>
                      <a:r>
                        <a:rPr lang="en-US" dirty="0"/>
                        <a:t>Guatemala</a:t>
                      </a:r>
                    </a:p>
                  </a:txBody>
                  <a:tcPr/>
                </a:tc>
                <a:tc>
                  <a:txBody>
                    <a:bodyPr/>
                    <a:lstStyle/>
                    <a:p>
                      <a:r>
                        <a:rPr lang="en-US" dirty="0"/>
                        <a:t>56.2</a:t>
                      </a:r>
                    </a:p>
                  </a:txBody>
                  <a:tcPr/>
                </a:tc>
                <a:tc>
                  <a:txBody>
                    <a:bodyPr/>
                    <a:lstStyle/>
                    <a:p>
                      <a:r>
                        <a:rPr lang="en-US" dirty="0"/>
                        <a:t>23.1</a:t>
                      </a:r>
                    </a:p>
                  </a:txBody>
                  <a:tcPr/>
                </a:tc>
                <a:tc>
                  <a:txBody>
                    <a:bodyPr/>
                    <a:lstStyle/>
                    <a:p>
                      <a:r>
                        <a:rPr lang="en-US" dirty="0"/>
                        <a:t>3598</a:t>
                      </a:r>
                    </a:p>
                  </a:txBody>
                  <a:tcPr/>
                </a:tc>
                <a:tc>
                  <a:txBody>
                    <a:bodyPr/>
                    <a:lstStyle/>
                    <a:p>
                      <a:r>
                        <a:rPr lang="en-US" dirty="0"/>
                        <a:t>-1467.8</a:t>
                      </a:r>
                    </a:p>
                  </a:txBody>
                  <a:tcPr/>
                </a:tc>
                <a:tc>
                  <a:txBody>
                    <a:bodyPr/>
                    <a:lstStyle/>
                    <a:p>
                      <a:r>
                        <a:rPr lang="en-US" dirty="0"/>
                        <a:t>-33906.2</a:t>
                      </a:r>
                    </a:p>
                  </a:txBody>
                  <a:tcPr/>
                </a:tc>
                <a:extLst>
                  <a:ext uri="{0D108BD9-81ED-4DB2-BD59-A6C34878D82A}">
                    <a16:rowId xmlns:a16="http://schemas.microsoft.com/office/drawing/2014/main" val="10004"/>
                  </a:ext>
                </a:extLst>
              </a:tr>
              <a:tr h="370840">
                <a:tc>
                  <a:txBody>
                    <a:bodyPr/>
                    <a:lstStyle/>
                    <a:p>
                      <a:r>
                        <a:rPr lang="en-US" dirty="0"/>
                        <a:t>Panama</a:t>
                      </a:r>
                    </a:p>
                  </a:txBody>
                  <a:tcPr/>
                </a:tc>
                <a:tc>
                  <a:txBody>
                    <a:bodyPr/>
                    <a:lstStyle/>
                    <a:p>
                      <a:r>
                        <a:rPr lang="en-US" dirty="0"/>
                        <a:t>26.2</a:t>
                      </a:r>
                    </a:p>
                  </a:txBody>
                  <a:tcPr/>
                </a:tc>
                <a:tc>
                  <a:txBody>
                    <a:bodyPr/>
                    <a:lstStyle/>
                    <a:p>
                      <a:r>
                        <a:rPr lang="en-US" dirty="0"/>
                        <a:t>-6.9</a:t>
                      </a:r>
                    </a:p>
                  </a:txBody>
                  <a:tcPr/>
                </a:tc>
                <a:tc>
                  <a:txBody>
                    <a:bodyPr/>
                    <a:lstStyle/>
                    <a:p>
                      <a:r>
                        <a:rPr lang="en-US" dirty="0"/>
                        <a:t>4989</a:t>
                      </a:r>
                    </a:p>
                  </a:txBody>
                  <a:tcPr/>
                </a:tc>
                <a:tc>
                  <a:txBody>
                    <a:bodyPr/>
                    <a:lstStyle/>
                    <a:p>
                      <a:r>
                        <a:rPr lang="en-US" dirty="0"/>
                        <a:t>-76.8</a:t>
                      </a:r>
                    </a:p>
                  </a:txBody>
                  <a:tcPr/>
                </a:tc>
                <a:tc>
                  <a:txBody>
                    <a:bodyPr/>
                    <a:lstStyle/>
                    <a:p>
                      <a:r>
                        <a:rPr lang="en-US" dirty="0"/>
                        <a:t>529.9</a:t>
                      </a:r>
                    </a:p>
                  </a:txBody>
                  <a:tcPr/>
                </a:tc>
                <a:extLst>
                  <a:ext uri="{0D108BD9-81ED-4DB2-BD59-A6C34878D82A}">
                    <a16:rowId xmlns:a16="http://schemas.microsoft.com/office/drawing/2014/main" val="10005"/>
                  </a:ext>
                </a:extLst>
              </a:tr>
              <a:tr h="370840">
                <a:tc>
                  <a:txBody>
                    <a:bodyPr/>
                    <a:lstStyle/>
                    <a:p>
                      <a:r>
                        <a:rPr lang="en-US" dirty="0"/>
                        <a:t>Venezuela</a:t>
                      </a:r>
                    </a:p>
                  </a:txBody>
                  <a:tcPr/>
                </a:tc>
                <a:tc>
                  <a:txBody>
                    <a:bodyPr/>
                    <a:lstStyle/>
                    <a:p>
                      <a:r>
                        <a:rPr lang="en-US" dirty="0"/>
                        <a:t>24.6</a:t>
                      </a:r>
                    </a:p>
                  </a:txBody>
                  <a:tcPr/>
                </a:tc>
                <a:tc>
                  <a:txBody>
                    <a:bodyPr/>
                    <a:lstStyle/>
                    <a:p>
                      <a:r>
                        <a:rPr lang="en-US" dirty="0"/>
                        <a:t>-8.5</a:t>
                      </a:r>
                    </a:p>
                  </a:txBody>
                  <a:tcPr/>
                </a:tc>
                <a:tc>
                  <a:txBody>
                    <a:bodyPr/>
                    <a:lstStyle/>
                    <a:p>
                      <a:r>
                        <a:rPr lang="en-US" dirty="0"/>
                        <a:t>6952</a:t>
                      </a:r>
                    </a:p>
                  </a:txBody>
                  <a:tcPr/>
                </a:tc>
                <a:tc>
                  <a:txBody>
                    <a:bodyPr/>
                    <a:lstStyle/>
                    <a:p>
                      <a:r>
                        <a:rPr lang="en-US" dirty="0"/>
                        <a:t>1886.2</a:t>
                      </a:r>
                    </a:p>
                  </a:txBody>
                  <a:tcPr/>
                </a:tc>
                <a:tc>
                  <a:txBody>
                    <a:bodyPr/>
                    <a:lstStyle/>
                    <a:p>
                      <a:r>
                        <a:rPr lang="en-US" dirty="0"/>
                        <a:t>-16032.7</a:t>
                      </a:r>
                    </a:p>
                  </a:txBody>
                  <a:tcPr/>
                </a:tc>
                <a:extLst>
                  <a:ext uri="{0D108BD9-81ED-4DB2-BD59-A6C34878D82A}">
                    <a16:rowId xmlns:a16="http://schemas.microsoft.com/office/drawing/2014/main" val="10006"/>
                  </a:ext>
                </a:extLst>
              </a:tr>
              <a:tr h="370840">
                <a:tc>
                  <a:txBody>
                    <a:bodyPr/>
                    <a:lstStyle/>
                    <a:p>
                      <a:endParaRPr lang="en-US" dirty="0"/>
                    </a:p>
                  </a:txBody>
                  <a:tcPr/>
                </a:tc>
                <a:tc>
                  <a:txBody>
                    <a:bodyPr/>
                    <a:lstStyle/>
                    <a:p>
                      <a:r>
                        <a:rPr lang="en-US" dirty="0"/>
                        <a:t>33.1</a:t>
                      </a:r>
                    </a:p>
                  </a:txBody>
                  <a:tcPr/>
                </a:tc>
                <a:tc>
                  <a:txBody>
                    <a:bodyPr/>
                    <a:lstStyle/>
                    <a:p>
                      <a:endParaRPr lang="en-US"/>
                    </a:p>
                  </a:txBody>
                  <a:tcPr/>
                </a:tc>
                <a:tc>
                  <a:txBody>
                    <a:bodyPr/>
                    <a:lstStyle/>
                    <a:p>
                      <a:r>
                        <a:rPr lang="en-US" dirty="0"/>
                        <a:t>5065.8</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93059936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26953"/>
            <a:ext cx="8229600" cy="4525963"/>
          </a:xfrm>
        </p:spPr>
        <p:txBody>
          <a:bodyPr/>
          <a:lstStyle/>
          <a:p>
            <a:r>
              <a:rPr lang="en-US" dirty="0"/>
              <a:t>Step 4: Calculate the average product (sum across all observations and divide by N-1)</a:t>
            </a:r>
          </a:p>
        </p:txBody>
      </p:sp>
      <p:sp>
        <p:nvSpPr>
          <p:cNvPr id="3" name="Title 2"/>
          <p:cNvSpPr>
            <a:spLocks noGrp="1"/>
          </p:cNvSpPr>
          <p:nvPr>
            <p:ph type="title"/>
          </p:nvPr>
        </p:nvSpPr>
        <p:spPr/>
        <p:txBody>
          <a:bodyPr/>
          <a:lstStyle/>
          <a:p>
            <a:r>
              <a:rPr lang="en-US" dirty="0"/>
              <a:t>Covariance</a:t>
            </a:r>
          </a:p>
        </p:txBody>
      </p:sp>
      <p:graphicFrame>
        <p:nvGraphicFramePr>
          <p:cNvPr id="4" name="Table 3"/>
          <p:cNvGraphicFramePr>
            <a:graphicFrameLocks noGrp="1"/>
          </p:cNvGraphicFramePr>
          <p:nvPr>
            <p:extLst>
              <p:ext uri="{D42A27DB-BD31-4B8C-83A1-F6EECF244321}">
                <p14:modId xmlns:p14="http://schemas.microsoft.com/office/powerpoint/2010/main" val="1472676759"/>
              </p:ext>
            </p:extLst>
          </p:nvPr>
        </p:nvGraphicFramePr>
        <p:xfrm>
          <a:off x="319489" y="2232284"/>
          <a:ext cx="8554842" cy="3510280"/>
        </p:xfrm>
        <a:graphic>
          <a:graphicData uri="http://schemas.openxmlformats.org/drawingml/2006/table">
            <a:tbl>
              <a:tblPr firstRow="1" bandRow="1">
                <a:tableStyleId>{5C22544A-7EE6-4342-B048-85BDC9FD1C3A}</a:tableStyleId>
              </a:tblPr>
              <a:tblGrid>
                <a:gridCol w="1425807">
                  <a:extLst>
                    <a:ext uri="{9D8B030D-6E8A-4147-A177-3AD203B41FA5}">
                      <a16:colId xmlns:a16="http://schemas.microsoft.com/office/drawing/2014/main" val="20000"/>
                    </a:ext>
                  </a:extLst>
                </a:gridCol>
                <a:gridCol w="1238314">
                  <a:extLst>
                    <a:ext uri="{9D8B030D-6E8A-4147-A177-3AD203B41FA5}">
                      <a16:colId xmlns:a16="http://schemas.microsoft.com/office/drawing/2014/main" val="20001"/>
                    </a:ext>
                  </a:extLst>
                </a:gridCol>
                <a:gridCol w="1132242">
                  <a:extLst>
                    <a:ext uri="{9D8B030D-6E8A-4147-A177-3AD203B41FA5}">
                      <a16:colId xmlns:a16="http://schemas.microsoft.com/office/drawing/2014/main" val="20002"/>
                    </a:ext>
                  </a:extLst>
                </a:gridCol>
                <a:gridCol w="1652461">
                  <a:extLst>
                    <a:ext uri="{9D8B030D-6E8A-4147-A177-3AD203B41FA5}">
                      <a16:colId xmlns:a16="http://schemas.microsoft.com/office/drawing/2014/main" val="20003"/>
                    </a:ext>
                  </a:extLst>
                </a:gridCol>
                <a:gridCol w="1392351">
                  <a:extLst>
                    <a:ext uri="{9D8B030D-6E8A-4147-A177-3AD203B41FA5}">
                      <a16:colId xmlns:a16="http://schemas.microsoft.com/office/drawing/2014/main" val="20004"/>
                    </a:ext>
                  </a:extLst>
                </a:gridCol>
                <a:gridCol w="1713667">
                  <a:extLst>
                    <a:ext uri="{9D8B030D-6E8A-4147-A177-3AD203B41FA5}">
                      <a16:colId xmlns:a16="http://schemas.microsoft.com/office/drawing/2014/main" val="20005"/>
                    </a:ext>
                  </a:extLst>
                </a:gridCol>
              </a:tblGrid>
              <a:tr h="370840">
                <a:tc>
                  <a:txBody>
                    <a:bodyPr/>
                    <a:lstStyle/>
                    <a:p>
                      <a:r>
                        <a:rPr lang="en-US" dirty="0"/>
                        <a:t>Country</a:t>
                      </a:r>
                    </a:p>
                  </a:txBody>
                  <a:tcPr/>
                </a:tc>
                <a:tc>
                  <a:txBody>
                    <a:bodyPr/>
                    <a:lstStyle/>
                    <a:p>
                      <a:r>
                        <a:rPr lang="en-US" dirty="0"/>
                        <a:t>Y (Infant Mortality)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Y</a:t>
                      </a:r>
                      <a:r>
                        <a:rPr lang="en-US" b="0" baseline="-25000" dirty="0"/>
                        <a:t>i</a:t>
                      </a:r>
                      <a:r>
                        <a:rPr lang="en-US" b="0" dirty="0"/>
                        <a:t>-</a:t>
                      </a:r>
                      <a:r>
                        <a:rPr lang="en-US" b="0" dirty="0" err="1"/>
                        <a:t>Ȳ</a:t>
                      </a:r>
                      <a:endParaRPr lang="en-US" b="0" dirty="0"/>
                    </a:p>
                  </a:txBody>
                  <a:tcPr/>
                </a:tc>
                <a:tc>
                  <a:txBody>
                    <a:bodyPr/>
                    <a:lstStyle/>
                    <a:p>
                      <a:r>
                        <a:rPr lang="en-US" dirty="0"/>
                        <a:t>X: (</a:t>
                      </a:r>
                      <a:r>
                        <a:rPr lang="en-US" dirty="0" err="1"/>
                        <a:t>GDPpc</a:t>
                      </a:r>
                      <a:r>
                        <a:rPr lang="en-US" baseline="0" dirty="0"/>
                        <a:t> 1990)</a:t>
                      </a:r>
                      <a:endParaRPr lang="en-US" dirty="0"/>
                    </a:p>
                  </a:txBody>
                  <a:tcPr/>
                </a:tc>
                <a:tc>
                  <a:txBody>
                    <a:bodyPr/>
                    <a:lstStyle/>
                    <a:p>
                      <a:r>
                        <a:rPr lang="en-US" dirty="0"/>
                        <a:t>X</a:t>
                      </a:r>
                      <a:r>
                        <a:rPr lang="en-US" baseline="-25000" dirty="0"/>
                        <a:t>i</a:t>
                      </a:r>
                      <a:r>
                        <a:rPr lang="en-US" dirty="0"/>
                        <a:t>-X̅ </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a:t>
                      </a:r>
                      <a:r>
                        <a:rPr lang="en-US" baseline="-25000" dirty="0"/>
                        <a:t>i</a:t>
                      </a:r>
                      <a:r>
                        <a:rPr lang="en-US" dirty="0"/>
                        <a:t>-X̅)(</a:t>
                      </a:r>
                      <a:r>
                        <a:rPr lang="en-US" b="0" dirty="0"/>
                        <a:t>Y</a:t>
                      </a:r>
                      <a:r>
                        <a:rPr lang="en-US" b="0" baseline="-25000" dirty="0"/>
                        <a:t>i</a:t>
                      </a:r>
                      <a:r>
                        <a:rPr lang="en-US" b="0" dirty="0"/>
                        <a:t>-</a:t>
                      </a:r>
                      <a:r>
                        <a:rPr lang="en-US" b="0" dirty="0" err="1"/>
                        <a:t>Ȳ</a:t>
                      </a:r>
                      <a:r>
                        <a:rPr lang="en-US" dirty="0"/>
                        <a:t>)</a:t>
                      </a:r>
                    </a:p>
                  </a:txBody>
                  <a:tcPr/>
                </a:tc>
                <a:extLst>
                  <a:ext uri="{0D108BD9-81ED-4DB2-BD59-A6C34878D82A}">
                    <a16:rowId xmlns:a16="http://schemas.microsoft.com/office/drawing/2014/main" val="10000"/>
                  </a:ext>
                </a:extLst>
              </a:tr>
              <a:tr h="370840">
                <a:tc>
                  <a:txBody>
                    <a:bodyPr/>
                    <a:lstStyle/>
                    <a:p>
                      <a:r>
                        <a:rPr lang="en-US" dirty="0"/>
                        <a:t>Chile</a:t>
                      </a:r>
                    </a:p>
                  </a:txBody>
                  <a:tcPr/>
                </a:tc>
                <a:tc>
                  <a:txBody>
                    <a:bodyPr/>
                    <a:lstStyle/>
                    <a:p>
                      <a:r>
                        <a:rPr lang="en-US" dirty="0"/>
                        <a:t>16</a:t>
                      </a:r>
                    </a:p>
                  </a:txBody>
                  <a:tcPr/>
                </a:tc>
                <a:tc>
                  <a:txBody>
                    <a:bodyPr/>
                    <a:lstStyle/>
                    <a:p>
                      <a:r>
                        <a:rPr lang="en-US" dirty="0"/>
                        <a:t>-17.1</a:t>
                      </a:r>
                    </a:p>
                  </a:txBody>
                  <a:tcPr/>
                </a:tc>
                <a:tc>
                  <a:txBody>
                    <a:bodyPr/>
                    <a:lstStyle/>
                    <a:p>
                      <a:r>
                        <a:rPr lang="en-US" dirty="0"/>
                        <a:t>6148</a:t>
                      </a:r>
                    </a:p>
                  </a:txBody>
                  <a:tcPr/>
                </a:tc>
                <a:tc>
                  <a:txBody>
                    <a:bodyPr/>
                    <a:lstStyle/>
                    <a:p>
                      <a:r>
                        <a:rPr lang="en-US" dirty="0"/>
                        <a:t>1082.2</a:t>
                      </a:r>
                    </a:p>
                  </a:txBody>
                  <a:tcPr/>
                </a:tc>
                <a:tc>
                  <a:txBody>
                    <a:bodyPr/>
                    <a:lstStyle/>
                    <a:p>
                      <a:r>
                        <a:rPr lang="en-US" dirty="0"/>
                        <a:t>-18505.6</a:t>
                      </a:r>
                    </a:p>
                  </a:txBody>
                  <a:tcPr/>
                </a:tc>
                <a:extLst>
                  <a:ext uri="{0D108BD9-81ED-4DB2-BD59-A6C34878D82A}">
                    <a16:rowId xmlns:a16="http://schemas.microsoft.com/office/drawing/2014/main" val="10001"/>
                  </a:ext>
                </a:extLst>
              </a:tr>
              <a:tr h="370840">
                <a:tc>
                  <a:txBody>
                    <a:bodyPr/>
                    <a:lstStyle/>
                    <a:p>
                      <a:r>
                        <a:rPr lang="en-US" dirty="0"/>
                        <a:t>Columbia</a:t>
                      </a:r>
                    </a:p>
                  </a:txBody>
                  <a:tcPr/>
                </a:tc>
                <a:tc>
                  <a:txBody>
                    <a:bodyPr/>
                    <a:lstStyle/>
                    <a:p>
                      <a:r>
                        <a:rPr lang="en-US" dirty="0"/>
                        <a:t>30.4</a:t>
                      </a:r>
                    </a:p>
                  </a:txBody>
                  <a:tcPr/>
                </a:tc>
                <a:tc>
                  <a:txBody>
                    <a:bodyPr/>
                    <a:lstStyle/>
                    <a:p>
                      <a:r>
                        <a:rPr lang="en-US" dirty="0"/>
                        <a:t>-2.7</a:t>
                      </a:r>
                    </a:p>
                  </a:txBody>
                  <a:tcPr/>
                </a:tc>
                <a:tc>
                  <a:txBody>
                    <a:bodyPr/>
                    <a:lstStyle/>
                    <a:p>
                      <a:r>
                        <a:rPr lang="en-US" dirty="0"/>
                        <a:t>4934</a:t>
                      </a:r>
                    </a:p>
                  </a:txBody>
                  <a:tcPr/>
                </a:tc>
                <a:tc>
                  <a:txBody>
                    <a:bodyPr/>
                    <a:lstStyle/>
                    <a:p>
                      <a:r>
                        <a:rPr lang="en-US" dirty="0"/>
                        <a:t>-131.8</a:t>
                      </a:r>
                    </a:p>
                  </a:txBody>
                  <a:tcPr/>
                </a:tc>
                <a:tc>
                  <a:txBody>
                    <a:bodyPr/>
                    <a:lstStyle/>
                    <a:p>
                      <a:r>
                        <a:rPr lang="en-US" dirty="0"/>
                        <a:t>355.9</a:t>
                      </a:r>
                    </a:p>
                  </a:txBody>
                  <a:tcPr/>
                </a:tc>
                <a:extLst>
                  <a:ext uri="{0D108BD9-81ED-4DB2-BD59-A6C34878D82A}">
                    <a16:rowId xmlns:a16="http://schemas.microsoft.com/office/drawing/2014/main" val="10002"/>
                  </a:ext>
                </a:extLst>
              </a:tr>
              <a:tr h="370840">
                <a:tc>
                  <a:txBody>
                    <a:bodyPr/>
                    <a:lstStyle/>
                    <a:p>
                      <a:r>
                        <a:rPr lang="en-US" dirty="0"/>
                        <a:t>Ecuador</a:t>
                      </a:r>
                    </a:p>
                  </a:txBody>
                  <a:tcPr/>
                </a:tc>
                <a:tc>
                  <a:txBody>
                    <a:bodyPr/>
                    <a:lstStyle/>
                    <a:p>
                      <a:r>
                        <a:rPr lang="en-US" dirty="0"/>
                        <a:t>45.2</a:t>
                      </a:r>
                    </a:p>
                  </a:txBody>
                  <a:tcPr/>
                </a:tc>
                <a:tc>
                  <a:txBody>
                    <a:bodyPr/>
                    <a:lstStyle/>
                    <a:p>
                      <a:r>
                        <a:rPr lang="en-US" dirty="0"/>
                        <a:t>12.1</a:t>
                      </a:r>
                    </a:p>
                  </a:txBody>
                  <a:tcPr/>
                </a:tc>
                <a:tc>
                  <a:txBody>
                    <a:bodyPr/>
                    <a:lstStyle/>
                    <a:p>
                      <a:r>
                        <a:rPr lang="en-US" dirty="0"/>
                        <a:t>3774</a:t>
                      </a:r>
                    </a:p>
                  </a:txBody>
                  <a:tcPr/>
                </a:tc>
                <a:tc>
                  <a:txBody>
                    <a:bodyPr/>
                    <a:lstStyle/>
                    <a:p>
                      <a:r>
                        <a:rPr lang="en-US" dirty="0"/>
                        <a:t>-1291.8</a:t>
                      </a:r>
                    </a:p>
                  </a:txBody>
                  <a:tcPr/>
                </a:tc>
                <a:tc>
                  <a:txBody>
                    <a:bodyPr/>
                    <a:lstStyle/>
                    <a:p>
                      <a:r>
                        <a:rPr lang="en-US" dirty="0"/>
                        <a:t>-15630.8</a:t>
                      </a:r>
                    </a:p>
                  </a:txBody>
                  <a:tcPr/>
                </a:tc>
                <a:extLst>
                  <a:ext uri="{0D108BD9-81ED-4DB2-BD59-A6C34878D82A}">
                    <a16:rowId xmlns:a16="http://schemas.microsoft.com/office/drawing/2014/main" val="10003"/>
                  </a:ext>
                </a:extLst>
              </a:tr>
              <a:tr h="370840">
                <a:tc>
                  <a:txBody>
                    <a:bodyPr/>
                    <a:lstStyle/>
                    <a:p>
                      <a:r>
                        <a:rPr lang="en-US" dirty="0"/>
                        <a:t>Guatemala</a:t>
                      </a:r>
                    </a:p>
                  </a:txBody>
                  <a:tcPr/>
                </a:tc>
                <a:tc>
                  <a:txBody>
                    <a:bodyPr/>
                    <a:lstStyle/>
                    <a:p>
                      <a:r>
                        <a:rPr lang="en-US" dirty="0"/>
                        <a:t>56.2</a:t>
                      </a:r>
                    </a:p>
                  </a:txBody>
                  <a:tcPr/>
                </a:tc>
                <a:tc>
                  <a:txBody>
                    <a:bodyPr/>
                    <a:lstStyle/>
                    <a:p>
                      <a:r>
                        <a:rPr lang="en-US" dirty="0"/>
                        <a:t>23.1</a:t>
                      </a:r>
                    </a:p>
                  </a:txBody>
                  <a:tcPr/>
                </a:tc>
                <a:tc>
                  <a:txBody>
                    <a:bodyPr/>
                    <a:lstStyle/>
                    <a:p>
                      <a:r>
                        <a:rPr lang="en-US" dirty="0"/>
                        <a:t>3598</a:t>
                      </a:r>
                    </a:p>
                  </a:txBody>
                  <a:tcPr/>
                </a:tc>
                <a:tc>
                  <a:txBody>
                    <a:bodyPr/>
                    <a:lstStyle/>
                    <a:p>
                      <a:r>
                        <a:rPr lang="en-US" dirty="0"/>
                        <a:t>-1467.8</a:t>
                      </a:r>
                    </a:p>
                  </a:txBody>
                  <a:tcPr/>
                </a:tc>
                <a:tc>
                  <a:txBody>
                    <a:bodyPr/>
                    <a:lstStyle/>
                    <a:p>
                      <a:r>
                        <a:rPr lang="en-US" dirty="0"/>
                        <a:t>-33906.2</a:t>
                      </a:r>
                    </a:p>
                  </a:txBody>
                  <a:tcPr/>
                </a:tc>
                <a:extLst>
                  <a:ext uri="{0D108BD9-81ED-4DB2-BD59-A6C34878D82A}">
                    <a16:rowId xmlns:a16="http://schemas.microsoft.com/office/drawing/2014/main" val="10004"/>
                  </a:ext>
                </a:extLst>
              </a:tr>
              <a:tr h="370840">
                <a:tc>
                  <a:txBody>
                    <a:bodyPr/>
                    <a:lstStyle/>
                    <a:p>
                      <a:r>
                        <a:rPr lang="en-US" dirty="0"/>
                        <a:t>Panama</a:t>
                      </a:r>
                    </a:p>
                  </a:txBody>
                  <a:tcPr/>
                </a:tc>
                <a:tc>
                  <a:txBody>
                    <a:bodyPr/>
                    <a:lstStyle/>
                    <a:p>
                      <a:r>
                        <a:rPr lang="en-US" dirty="0"/>
                        <a:t>26.2</a:t>
                      </a:r>
                    </a:p>
                  </a:txBody>
                  <a:tcPr/>
                </a:tc>
                <a:tc>
                  <a:txBody>
                    <a:bodyPr/>
                    <a:lstStyle/>
                    <a:p>
                      <a:r>
                        <a:rPr lang="en-US" dirty="0"/>
                        <a:t>-6.9</a:t>
                      </a:r>
                    </a:p>
                  </a:txBody>
                  <a:tcPr/>
                </a:tc>
                <a:tc>
                  <a:txBody>
                    <a:bodyPr/>
                    <a:lstStyle/>
                    <a:p>
                      <a:r>
                        <a:rPr lang="en-US" dirty="0"/>
                        <a:t>4989</a:t>
                      </a:r>
                    </a:p>
                  </a:txBody>
                  <a:tcPr/>
                </a:tc>
                <a:tc>
                  <a:txBody>
                    <a:bodyPr/>
                    <a:lstStyle/>
                    <a:p>
                      <a:r>
                        <a:rPr lang="en-US" dirty="0"/>
                        <a:t>-76.8</a:t>
                      </a:r>
                    </a:p>
                  </a:txBody>
                  <a:tcPr/>
                </a:tc>
                <a:tc>
                  <a:txBody>
                    <a:bodyPr/>
                    <a:lstStyle/>
                    <a:p>
                      <a:r>
                        <a:rPr lang="en-US" dirty="0"/>
                        <a:t>529.9</a:t>
                      </a:r>
                    </a:p>
                  </a:txBody>
                  <a:tcPr/>
                </a:tc>
                <a:extLst>
                  <a:ext uri="{0D108BD9-81ED-4DB2-BD59-A6C34878D82A}">
                    <a16:rowId xmlns:a16="http://schemas.microsoft.com/office/drawing/2014/main" val="10005"/>
                  </a:ext>
                </a:extLst>
              </a:tr>
              <a:tr h="370840">
                <a:tc>
                  <a:txBody>
                    <a:bodyPr/>
                    <a:lstStyle/>
                    <a:p>
                      <a:r>
                        <a:rPr lang="en-US" dirty="0"/>
                        <a:t>Venezuela</a:t>
                      </a:r>
                    </a:p>
                  </a:txBody>
                  <a:tcPr/>
                </a:tc>
                <a:tc>
                  <a:txBody>
                    <a:bodyPr/>
                    <a:lstStyle/>
                    <a:p>
                      <a:r>
                        <a:rPr lang="en-US" dirty="0"/>
                        <a:t>24.6</a:t>
                      </a:r>
                    </a:p>
                  </a:txBody>
                  <a:tcPr/>
                </a:tc>
                <a:tc>
                  <a:txBody>
                    <a:bodyPr/>
                    <a:lstStyle/>
                    <a:p>
                      <a:r>
                        <a:rPr lang="en-US" dirty="0"/>
                        <a:t>-8.5</a:t>
                      </a:r>
                    </a:p>
                  </a:txBody>
                  <a:tcPr/>
                </a:tc>
                <a:tc>
                  <a:txBody>
                    <a:bodyPr/>
                    <a:lstStyle/>
                    <a:p>
                      <a:r>
                        <a:rPr lang="en-US" dirty="0"/>
                        <a:t>6952</a:t>
                      </a:r>
                    </a:p>
                  </a:txBody>
                  <a:tcPr/>
                </a:tc>
                <a:tc>
                  <a:txBody>
                    <a:bodyPr/>
                    <a:lstStyle/>
                    <a:p>
                      <a:r>
                        <a:rPr lang="en-US" dirty="0"/>
                        <a:t>1886.2</a:t>
                      </a:r>
                    </a:p>
                  </a:txBody>
                  <a:tcPr/>
                </a:tc>
                <a:tc>
                  <a:txBody>
                    <a:bodyPr/>
                    <a:lstStyle/>
                    <a:p>
                      <a:r>
                        <a:rPr lang="en-US" dirty="0"/>
                        <a:t>-16032.7</a:t>
                      </a:r>
                    </a:p>
                  </a:txBody>
                  <a:tcPr/>
                </a:tc>
                <a:extLst>
                  <a:ext uri="{0D108BD9-81ED-4DB2-BD59-A6C34878D82A}">
                    <a16:rowId xmlns:a16="http://schemas.microsoft.com/office/drawing/2014/main" val="10006"/>
                  </a:ext>
                </a:extLst>
              </a:tr>
              <a:tr h="370840">
                <a:tc>
                  <a:txBody>
                    <a:bodyPr/>
                    <a:lstStyle/>
                    <a:p>
                      <a:endParaRPr lang="en-US" dirty="0"/>
                    </a:p>
                  </a:txBody>
                  <a:tcPr/>
                </a:tc>
                <a:tc>
                  <a:txBody>
                    <a:bodyPr/>
                    <a:lstStyle/>
                    <a:p>
                      <a:r>
                        <a:rPr lang="en-US" dirty="0"/>
                        <a:t>33.1</a:t>
                      </a:r>
                    </a:p>
                  </a:txBody>
                  <a:tcPr/>
                </a:tc>
                <a:tc>
                  <a:txBody>
                    <a:bodyPr/>
                    <a:lstStyle/>
                    <a:p>
                      <a:endParaRPr lang="en-US"/>
                    </a:p>
                  </a:txBody>
                  <a:tcPr/>
                </a:tc>
                <a:tc>
                  <a:txBody>
                    <a:bodyPr/>
                    <a:lstStyle/>
                    <a:p>
                      <a:r>
                        <a:rPr lang="en-US" dirty="0"/>
                        <a:t>5065.8</a:t>
                      </a:r>
                    </a:p>
                  </a:txBody>
                  <a:tcPr/>
                </a:tc>
                <a:tc>
                  <a:txBody>
                    <a:bodyPr/>
                    <a:lstStyle/>
                    <a:p>
                      <a:endParaRPr lang="en-US"/>
                    </a:p>
                  </a:txBody>
                  <a:tcPr/>
                </a:tc>
                <a:tc>
                  <a:txBody>
                    <a:bodyPr/>
                    <a:lstStyle/>
                    <a:p>
                      <a:r>
                        <a:rPr lang="en-US" dirty="0"/>
                        <a:t>-83189.5</a:t>
                      </a:r>
                    </a:p>
                  </a:txBody>
                  <a:tcPr/>
                </a:tc>
                <a:extLst>
                  <a:ext uri="{0D108BD9-81ED-4DB2-BD59-A6C34878D82A}">
                    <a16:rowId xmlns:a16="http://schemas.microsoft.com/office/drawing/2014/main" val="10007"/>
                  </a:ext>
                </a:extLst>
              </a:tr>
            </a:tbl>
          </a:graphicData>
        </a:graphic>
      </p:graphicFrame>
      <p:pic>
        <p:nvPicPr>
          <p:cNvPr id="5" name="Picture 4"/>
          <p:cNvPicPr>
            <a:picLocks noChangeAspect="1"/>
          </p:cNvPicPr>
          <p:nvPr/>
        </p:nvPicPr>
        <p:blipFill>
          <a:blip r:embed="rId2"/>
          <a:stretch>
            <a:fillRect/>
          </a:stretch>
        </p:blipFill>
        <p:spPr>
          <a:xfrm>
            <a:off x="4020794" y="5765119"/>
            <a:ext cx="4927600" cy="1054100"/>
          </a:xfrm>
          <a:prstGeom prst="rect">
            <a:avLst/>
          </a:prstGeom>
        </p:spPr>
      </p:pic>
    </p:spTree>
    <p:extLst>
      <p:ext uri="{BB962C8B-B14F-4D97-AF65-F5344CB8AC3E}">
        <p14:creationId xmlns:p14="http://schemas.microsoft.com/office/powerpoint/2010/main" val="163304757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36258"/>
          </a:xfrm>
        </p:spPr>
        <p:txBody>
          <a:bodyPr>
            <a:normAutofit/>
          </a:bodyPr>
          <a:lstStyle/>
          <a:p>
            <a:r>
              <a:rPr lang="en-US" dirty="0"/>
              <a:t>The correlation coefficient (also known as Pearson’s r) rescales the covariance by dividing by the standard deviations of X and Y</a:t>
            </a:r>
          </a:p>
          <a:p>
            <a:endParaRPr lang="en-US" dirty="0"/>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a:t>Correlation Coefficient</a:t>
            </a:r>
          </a:p>
        </p:txBody>
      </p:sp>
      <p:pic>
        <p:nvPicPr>
          <p:cNvPr id="4" name="Picture 3"/>
          <p:cNvPicPr>
            <a:picLocks noChangeAspect="1"/>
          </p:cNvPicPr>
          <p:nvPr/>
        </p:nvPicPr>
        <p:blipFill>
          <a:blip r:embed="rId2"/>
          <a:stretch>
            <a:fillRect/>
          </a:stretch>
        </p:blipFill>
        <p:spPr>
          <a:xfrm>
            <a:off x="2346134" y="3132167"/>
            <a:ext cx="4141323" cy="963329"/>
          </a:xfrm>
          <a:prstGeom prst="rect">
            <a:avLst/>
          </a:prstGeom>
        </p:spPr>
      </p:pic>
    </p:spTree>
    <p:extLst>
      <p:ext uri="{BB962C8B-B14F-4D97-AF65-F5344CB8AC3E}">
        <p14:creationId xmlns:p14="http://schemas.microsoft.com/office/powerpoint/2010/main" val="15844631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Correlation ranges from -1 to 1</a:t>
            </a:r>
          </a:p>
          <a:p>
            <a:pPr lvl="1"/>
            <a:r>
              <a:rPr lang="en-US" dirty="0"/>
              <a:t>Positive correlation  - if observations fall on a perfectly straight line with positive slope, the correlation is 1</a:t>
            </a:r>
          </a:p>
          <a:p>
            <a:pPr lvl="1"/>
            <a:r>
              <a:rPr lang="en-US" dirty="0"/>
              <a:t>Negative correlation – If observations fall on a perfectly straight line with negative slope, the correlation is -1</a:t>
            </a:r>
          </a:p>
          <a:p>
            <a:pPr lvl="1"/>
            <a:r>
              <a:rPr lang="en-US" dirty="0"/>
              <a:t>No correlation – if observations fall on a straight horizontal or vertical line, the correlation is 0</a:t>
            </a:r>
          </a:p>
          <a:p>
            <a:endParaRPr lang="en-US" dirty="0"/>
          </a:p>
        </p:txBody>
      </p:sp>
      <p:sp>
        <p:nvSpPr>
          <p:cNvPr id="3" name="Title 2"/>
          <p:cNvSpPr>
            <a:spLocks noGrp="1"/>
          </p:cNvSpPr>
          <p:nvPr>
            <p:ph type="title"/>
          </p:nvPr>
        </p:nvSpPr>
        <p:spPr/>
        <p:txBody>
          <a:bodyPr/>
          <a:lstStyle/>
          <a:p>
            <a:r>
              <a:rPr lang="en-US" dirty="0"/>
              <a:t>Correlation Coefficient</a:t>
            </a:r>
          </a:p>
        </p:txBody>
      </p:sp>
    </p:spTree>
    <p:extLst>
      <p:ext uri="{BB962C8B-B14F-4D97-AF65-F5344CB8AC3E}">
        <p14:creationId xmlns:p14="http://schemas.microsoft.com/office/powerpoint/2010/main" val="60963807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Divide the covariance by the standard deviation of X and the standard deviation of Y</a:t>
            </a:r>
          </a:p>
          <a:p>
            <a:endParaRPr lang="en-US" dirty="0"/>
          </a:p>
          <a:p>
            <a:pPr marL="109728" indent="0">
              <a:buNone/>
            </a:pPr>
            <a:endParaRPr lang="en-US" dirty="0"/>
          </a:p>
          <a:p>
            <a:pPr marL="109728" indent="0">
              <a:buNone/>
            </a:pPr>
            <a:endParaRPr lang="en-US" dirty="0"/>
          </a:p>
          <a:p>
            <a:r>
              <a:rPr lang="en-US" dirty="0"/>
              <a:t>Example</a:t>
            </a:r>
          </a:p>
        </p:txBody>
      </p:sp>
      <p:sp>
        <p:nvSpPr>
          <p:cNvPr id="3" name="Title 2"/>
          <p:cNvSpPr>
            <a:spLocks noGrp="1"/>
          </p:cNvSpPr>
          <p:nvPr>
            <p:ph type="title"/>
          </p:nvPr>
        </p:nvSpPr>
        <p:spPr/>
        <p:txBody>
          <a:bodyPr/>
          <a:lstStyle/>
          <a:p>
            <a:r>
              <a:rPr lang="en-US" dirty="0"/>
              <a:t>Correlation </a:t>
            </a:r>
          </a:p>
        </p:txBody>
      </p:sp>
      <p:pic>
        <p:nvPicPr>
          <p:cNvPr id="4" name="Picture 3"/>
          <p:cNvPicPr>
            <a:picLocks noChangeAspect="1"/>
          </p:cNvPicPr>
          <p:nvPr/>
        </p:nvPicPr>
        <p:blipFill>
          <a:blip r:embed="rId2"/>
          <a:stretch>
            <a:fillRect/>
          </a:stretch>
        </p:blipFill>
        <p:spPr>
          <a:xfrm>
            <a:off x="1596388" y="2363014"/>
            <a:ext cx="5295900" cy="1231900"/>
          </a:xfrm>
          <a:prstGeom prst="rect">
            <a:avLst/>
          </a:prstGeom>
        </p:spPr>
      </p:pic>
      <p:pic>
        <p:nvPicPr>
          <p:cNvPr id="5" name="Picture 4"/>
          <p:cNvPicPr>
            <a:picLocks noChangeAspect="1"/>
          </p:cNvPicPr>
          <p:nvPr/>
        </p:nvPicPr>
        <p:blipFill>
          <a:blip r:embed="rId3"/>
          <a:stretch>
            <a:fillRect/>
          </a:stretch>
        </p:blipFill>
        <p:spPr>
          <a:xfrm>
            <a:off x="457200" y="4229043"/>
            <a:ext cx="8559800" cy="2273300"/>
          </a:xfrm>
          <a:prstGeom prst="rect">
            <a:avLst/>
          </a:prstGeom>
        </p:spPr>
      </p:pic>
    </p:spTree>
    <p:extLst>
      <p:ext uri="{BB962C8B-B14F-4D97-AF65-F5344CB8AC3E}">
        <p14:creationId xmlns:p14="http://schemas.microsoft.com/office/powerpoint/2010/main" val="14921497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Bivariate hypothesis tests</a:t>
            </a:r>
          </a:p>
          <a:p>
            <a:pPr lvl="1"/>
            <a:r>
              <a:rPr lang="en-US" dirty="0"/>
              <a:t>Two categorical variables</a:t>
            </a:r>
          </a:p>
          <a:p>
            <a:pPr lvl="1"/>
            <a:r>
              <a:rPr lang="en-US" dirty="0"/>
              <a:t>One categorical and one continuous variable</a:t>
            </a:r>
          </a:p>
        </p:txBody>
      </p:sp>
      <p:sp>
        <p:nvSpPr>
          <p:cNvPr id="3" name="Title 2"/>
          <p:cNvSpPr>
            <a:spLocks noGrp="1"/>
          </p:cNvSpPr>
          <p:nvPr>
            <p:ph type="title"/>
          </p:nvPr>
        </p:nvSpPr>
        <p:spPr/>
        <p:txBody>
          <a:bodyPr/>
          <a:lstStyle/>
          <a:p>
            <a:r>
              <a:rPr lang="en-US" dirty="0"/>
              <a:t>Previously</a:t>
            </a:r>
            <a:r>
              <a:rPr lang="mr-IN" dirty="0"/>
              <a:t>…</a:t>
            </a:r>
            <a:endParaRPr lang="en-US" dirty="0"/>
          </a:p>
        </p:txBody>
      </p:sp>
    </p:spTree>
    <p:extLst>
      <p:ext uri="{BB962C8B-B14F-4D97-AF65-F5344CB8AC3E}">
        <p14:creationId xmlns:p14="http://schemas.microsoft.com/office/powerpoint/2010/main" val="84395638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26153" r="-26153"/>
          <a:stretch>
            <a:fillRect/>
          </a:stretch>
        </p:blipFill>
        <p:spPr>
          <a:xfrm>
            <a:off x="-1736935" y="-16043"/>
            <a:ext cx="12340226" cy="6786649"/>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7862473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22762" r="-22762"/>
          <a:stretch>
            <a:fillRect/>
          </a:stretch>
        </p:blipFill>
        <p:spPr>
          <a:xfrm>
            <a:off x="-1430915" y="274638"/>
            <a:ext cx="11835308" cy="6508964"/>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2204632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13890" b="-13890"/>
          <a:stretch>
            <a:fillRect/>
          </a:stretch>
        </p:blipFill>
        <p:spPr>
          <a:xfrm>
            <a:off x="-113704" y="1116863"/>
            <a:ext cx="9447048" cy="5195513"/>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86849924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rcRect l="-21314" r="-21314"/>
          <a:stretch>
            <a:fillRect/>
          </a:stretch>
        </p:blipFill>
        <p:spPr>
          <a:xfrm>
            <a:off x="-1524992" y="141118"/>
            <a:ext cx="12170132" cy="6693104"/>
          </a:xfrm>
        </p:spPr>
      </p:pic>
    </p:spTree>
    <p:extLst>
      <p:ext uri="{BB962C8B-B14F-4D97-AF65-F5344CB8AC3E}">
        <p14:creationId xmlns:p14="http://schemas.microsoft.com/office/powerpoint/2010/main" val="52959145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t-statistic for correlation coefficient</a:t>
            </a:r>
          </a:p>
          <a:p>
            <a:endParaRPr lang="en-US" dirty="0"/>
          </a:p>
          <a:p>
            <a:endParaRPr lang="en-US" dirty="0"/>
          </a:p>
          <a:p>
            <a:endParaRPr lang="en-US" dirty="0"/>
          </a:p>
          <a:p>
            <a:endParaRPr lang="en-US" dirty="0"/>
          </a:p>
          <a:p>
            <a:r>
              <a:rPr lang="en-US" dirty="0"/>
              <a:t>Follows t distribution with n-2 degrees of freedom</a:t>
            </a:r>
          </a:p>
          <a:p>
            <a:r>
              <a:rPr lang="en-US" dirty="0"/>
              <a:t>Note: Use of absolute value implies a two-tailed test</a:t>
            </a:r>
          </a:p>
        </p:txBody>
      </p:sp>
      <p:sp>
        <p:nvSpPr>
          <p:cNvPr id="3" name="Title 2"/>
          <p:cNvSpPr>
            <a:spLocks noGrp="1"/>
          </p:cNvSpPr>
          <p:nvPr>
            <p:ph type="title"/>
          </p:nvPr>
        </p:nvSpPr>
        <p:spPr/>
        <p:txBody>
          <a:bodyPr>
            <a:normAutofit fontScale="90000"/>
          </a:bodyPr>
          <a:lstStyle/>
          <a:p>
            <a:r>
              <a:rPr lang="en-US" dirty="0"/>
              <a:t>Significance Tests for Correlations</a:t>
            </a:r>
          </a:p>
        </p:txBody>
      </p:sp>
      <p:pic>
        <p:nvPicPr>
          <p:cNvPr id="4" name="Picture 3"/>
          <p:cNvPicPr>
            <a:picLocks noChangeAspect="1"/>
          </p:cNvPicPr>
          <p:nvPr/>
        </p:nvPicPr>
        <p:blipFill>
          <a:blip r:embed="rId2"/>
          <a:stretch>
            <a:fillRect/>
          </a:stretch>
        </p:blipFill>
        <p:spPr>
          <a:xfrm>
            <a:off x="2576890" y="1978517"/>
            <a:ext cx="3365500" cy="1511300"/>
          </a:xfrm>
          <a:prstGeom prst="rect">
            <a:avLst/>
          </a:prstGeom>
        </p:spPr>
      </p:pic>
    </p:spTree>
    <p:extLst>
      <p:ext uri="{BB962C8B-B14F-4D97-AF65-F5344CB8AC3E}">
        <p14:creationId xmlns:p14="http://schemas.microsoft.com/office/powerpoint/2010/main" val="54027571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88832" b="-88832"/>
          <a:stretch>
            <a:fillRect/>
          </a:stretch>
        </p:blipFill>
        <p:spPr>
          <a:xfrm>
            <a:off x="0" y="1481328"/>
            <a:ext cx="9144000" cy="5028847"/>
          </a:xfrm>
        </p:spPr>
      </p:pic>
      <p:sp>
        <p:nvSpPr>
          <p:cNvPr id="3" name="Title 2"/>
          <p:cNvSpPr>
            <a:spLocks noGrp="1"/>
          </p:cNvSpPr>
          <p:nvPr>
            <p:ph type="title"/>
          </p:nvPr>
        </p:nvSpPr>
        <p:spPr/>
        <p:txBody>
          <a:bodyPr>
            <a:normAutofit fontScale="90000"/>
          </a:bodyPr>
          <a:lstStyle/>
          <a:p>
            <a:r>
              <a:rPr lang="en-US" dirty="0"/>
              <a:t>Example: Significance Tests for Correlations</a:t>
            </a:r>
          </a:p>
        </p:txBody>
      </p:sp>
    </p:spTree>
    <p:extLst>
      <p:ext uri="{BB962C8B-B14F-4D97-AF65-F5344CB8AC3E}">
        <p14:creationId xmlns:p14="http://schemas.microsoft.com/office/powerpoint/2010/main" val="60797857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17944" r="-17944"/>
          <a:stretch>
            <a:fillRect/>
          </a:stretch>
        </p:blipFill>
        <p:spPr>
          <a:xfrm>
            <a:off x="-1373917" y="0"/>
            <a:ext cx="12129179" cy="6670581"/>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18594265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2185" r="-2185"/>
          <a:stretch>
            <a:fillRect/>
          </a:stretch>
        </p:blipFill>
        <p:spPr>
          <a:xfrm>
            <a:off x="-94233" y="1178062"/>
            <a:ext cx="9238233" cy="5080672"/>
          </a:xfrm>
        </p:spPr>
      </p:pic>
      <p:sp>
        <p:nvSpPr>
          <p:cNvPr id="3" name="Title 2"/>
          <p:cNvSpPr>
            <a:spLocks noGrp="1"/>
          </p:cNvSpPr>
          <p:nvPr>
            <p:ph type="title"/>
          </p:nvPr>
        </p:nvSpPr>
        <p:spPr/>
        <p:txBody>
          <a:bodyPr/>
          <a:lstStyle/>
          <a:p>
            <a:r>
              <a:rPr lang="en-US" dirty="0"/>
              <a:t>Example 2</a:t>
            </a:r>
          </a:p>
        </p:txBody>
      </p:sp>
      <p:sp>
        <p:nvSpPr>
          <p:cNvPr id="5" name="Rectangle 4"/>
          <p:cNvSpPr/>
          <p:nvPr/>
        </p:nvSpPr>
        <p:spPr>
          <a:xfrm>
            <a:off x="8491813" y="5875007"/>
            <a:ext cx="520220" cy="611980"/>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E70B62B-086F-1745-AF05-AB6A14EAAA1D}"/>
              </a:ext>
            </a:extLst>
          </p:cNvPr>
          <p:cNvSpPr txBox="1"/>
          <p:nvPr/>
        </p:nvSpPr>
        <p:spPr>
          <a:xfrm>
            <a:off x="3135086" y="3289464"/>
            <a:ext cx="201881" cy="523220"/>
          </a:xfrm>
          <a:prstGeom prst="rect">
            <a:avLst/>
          </a:prstGeom>
          <a:solidFill>
            <a:schemeClr val="bg1"/>
          </a:solidFill>
        </p:spPr>
        <p:txBody>
          <a:bodyPr wrap="square" rtlCol="0">
            <a:spAutoFit/>
          </a:bodyPr>
          <a:lstStyle/>
          <a:p>
            <a:r>
              <a:rPr lang="en-US" sz="2800" b="1" dirty="0">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62212680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17944" r="-17944"/>
          <a:stretch>
            <a:fillRect/>
          </a:stretch>
        </p:blipFill>
        <p:spPr>
          <a:xfrm>
            <a:off x="-1373917" y="0"/>
            <a:ext cx="12129179" cy="6670581"/>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41550549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State null and alternative hypotheses about the population</a:t>
            </a:r>
          </a:p>
          <a:p>
            <a:r>
              <a:rPr lang="en-US" dirty="0"/>
              <a:t>Calculate the test statistic from a random sample</a:t>
            </a:r>
          </a:p>
          <a:p>
            <a:r>
              <a:rPr lang="en-US" dirty="0"/>
              <a:t>Compare the test statistic to a critical value or compute the p-value</a:t>
            </a:r>
          </a:p>
          <a:p>
            <a:r>
              <a:rPr lang="en-US" dirty="0"/>
              <a:t>If the test statistic exceeds the critical value or if the p-value is smaller than the significance level, reject the null hypothesis</a:t>
            </a:r>
          </a:p>
        </p:txBody>
      </p:sp>
      <p:sp>
        <p:nvSpPr>
          <p:cNvPr id="3" name="Title 2"/>
          <p:cNvSpPr>
            <a:spLocks noGrp="1"/>
          </p:cNvSpPr>
          <p:nvPr>
            <p:ph type="title"/>
          </p:nvPr>
        </p:nvSpPr>
        <p:spPr/>
        <p:txBody>
          <a:bodyPr>
            <a:normAutofit fontScale="90000"/>
          </a:bodyPr>
          <a:lstStyle/>
          <a:p>
            <a:r>
              <a:rPr lang="en-US" dirty="0"/>
              <a:t>General Steps in Hypothesis Testing</a:t>
            </a:r>
          </a:p>
        </p:txBody>
      </p:sp>
    </p:spTree>
    <p:extLst>
      <p:ext uri="{BB962C8B-B14F-4D97-AF65-F5344CB8AC3E}">
        <p14:creationId xmlns:p14="http://schemas.microsoft.com/office/powerpoint/2010/main" val="36162986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do correlation and </a:t>
            </a:r>
            <a:r>
              <a:rPr lang="en-US" dirty="0" err="1"/>
              <a:t>pearson’s</a:t>
            </a:r>
            <a:r>
              <a:rPr lang="en-US" dirty="0"/>
              <a:t> </a:t>
            </a:r>
            <a:r>
              <a:rPr lang="en-US" i="1" dirty="0"/>
              <a:t>r</a:t>
            </a:r>
            <a:r>
              <a:rPr lang="en-US" dirty="0"/>
              <a:t> tell us (and not tell us)?</a:t>
            </a:r>
          </a:p>
        </p:txBody>
      </p:sp>
      <p:sp>
        <p:nvSpPr>
          <p:cNvPr id="3" name="Title 2"/>
          <p:cNvSpPr>
            <a:spLocks noGrp="1"/>
          </p:cNvSpPr>
          <p:nvPr>
            <p:ph type="title"/>
          </p:nvPr>
        </p:nvSpPr>
        <p:spPr/>
        <p:txBody>
          <a:bodyPr/>
          <a:lstStyle/>
          <a:p>
            <a:r>
              <a:rPr lang="en-US" dirty="0"/>
              <a:t>Essential Questions</a:t>
            </a:r>
          </a:p>
        </p:txBody>
      </p:sp>
    </p:spTree>
    <p:extLst>
      <p:ext uri="{BB962C8B-B14F-4D97-AF65-F5344CB8AC3E}">
        <p14:creationId xmlns:p14="http://schemas.microsoft.com/office/powerpoint/2010/main" val="74112886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481328"/>
            <a:ext cx="8570133" cy="5005659"/>
          </a:xfrm>
        </p:spPr>
        <p:txBody>
          <a:bodyPr>
            <a:normAutofit fontScale="92500" lnSpcReduction="10000"/>
          </a:bodyPr>
          <a:lstStyle/>
          <a:p>
            <a:r>
              <a:rPr lang="en-US" dirty="0"/>
              <a:t>Hypothesis testing relies on principles of statistical inference</a:t>
            </a:r>
          </a:p>
          <a:p>
            <a:r>
              <a:rPr lang="en-US" dirty="0"/>
              <a:t>Test statistics</a:t>
            </a:r>
          </a:p>
          <a:p>
            <a:pPr lvl="1"/>
            <a:r>
              <a:rPr lang="en-US" dirty="0"/>
              <a:t>How many standard errors is the sample from the hypothesis?</a:t>
            </a:r>
          </a:p>
          <a:p>
            <a:pPr lvl="1"/>
            <a:r>
              <a:rPr lang="en-US" dirty="0"/>
              <a:t>Formulas depend on the type of test</a:t>
            </a:r>
          </a:p>
          <a:p>
            <a:r>
              <a:rPr lang="en-US" dirty="0"/>
              <a:t>Null hypothesis testing</a:t>
            </a:r>
          </a:p>
          <a:p>
            <a:pPr lvl="1"/>
            <a:r>
              <a:rPr lang="en-US" dirty="0"/>
              <a:t>State null hypothesis (assumed true) and an alternative hypothesis</a:t>
            </a:r>
          </a:p>
          <a:p>
            <a:pPr lvl="1"/>
            <a:r>
              <a:rPr lang="en-US" dirty="0"/>
              <a:t>Calculate test statistic</a:t>
            </a:r>
          </a:p>
          <a:p>
            <a:pPr lvl="1"/>
            <a:r>
              <a:rPr lang="en-US" dirty="0"/>
              <a:t>Reject null hypothesis in favor of the alternative or fail to reject the null</a:t>
            </a:r>
          </a:p>
          <a:p>
            <a:r>
              <a:rPr lang="en-US" dirty="0"/>
              <a:t>p-value represents the probability of observing a given statistic if the null hypothesis is true</a:t>
            </a:r>
          </a:p>
        </p:txBody>
      </p:sp>
      <p:sp>
        <p:nvSpPr>
          <p:cNvPr id="3" name="Title 2"/>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194885295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do correlation and </a:t>
            </a:r>
            <a:r>
              <a:rPr lang="en-US" dirty="0" err="1"/>
              <a:t>pearson’s</a:t>
            </a:r>
            <a:r>
              <a:rPr lang="en-US" dirty="0"/>
              <a:t> </a:t>
            </a:r>
            <a:r>
              <a:rPr lang="en-US" i="1" dirty="0"/>
              <a:t>r</a:t>
            </a:r>
            <a:r>
              <a:rPr lang="en-US" dirty="0"/>
              <a:t> tell us (and </a:t>
            </a:r>
            <a:r>
              <a:rPr lang="en-US"/>
              <a:t>not tell us)?</a:t>
            </a:r>
          </a:p>
        </p:txBody>
      </p:sp>
      <p:sp>
        <p:nvSpPr>
          <p:cNvPr id="3" name="Title 2"/>
          <p:cNvSpPr>
            <a:spLocks noGrp="1"/>
          </p:cNvSpPr>
          <p:nvPr>
            <p:ph type="title"/>
          </p:nvPr>
        </p:nvSpPr>
        <p:spPr/>
        <p:txBody>
          <a:bodyPr/>
          <a:lstStyle/>
          <a:p>
            <a:r>
              <a:rPr lang="en-US" dirty="0"/>
              <a:t>Essential Questions</a:t>
            </a:r>
          </a:p>
        </p:txBody>
      </p:sp>
    </p:spTree>
    <p:extLst>
      <p:ext uri="{BB962C8B-B14F-4D97-AF65-F5344CB8AC3E}">
        <p14:creationId xmlns:p14="http://schemas.microsoft.com/office/powerpoint/2010/main" val="328153491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Bivariate regression</a:t>
            </a:r>
          </a:p>
          <a:p>
            <a:pPr lvl="1"/>
            <a:r>
              <a:rPr lang="en-US" dirty="0"/>
              <a:t>Another option for two continuous variables</a:t>
            </a:r>
          </a:p>
        </p:txBody>
      </p:sp>
      <p:sp>
        <p:nvSpPr>
          <p:cNvPr id="3" name="Title 2"/>
          <p:cNvSpPr>
            <a:spLocks noGrp="1"/>
          </p:cNvSpPr>
          <p:nvPr>
            <p:ph type="title"/>
          </p:nvPr>
        </p:nvSpPr>
        <p:spPr/>
        <p:txBody>
          <a:bodyPr/>
          <a:lstStyle/>
          <a:p>
            <a:r>
              <a:rPr lang="en-US" dirty="0"/>
              <a:t>Next Time</a:t>
            </a:r>
            <a:r>
              <a:rPr lang="mr-IN" dirty="0"/>
              <a:t>…</a:t>
            </a:r>
            <a:endParaRPr lang="en-US" dirty="0"/>
          </a:p>
        </p:txBody>
      </p:sp>
    </p:spTree>
    <p:extLst>
      <p:ext uri="{BB962C8B-B14F-4D97-AF65-F5344CB8AC3E}">
        <p14:creationId xmlns:p14="http://schemas.microsoft.com/office/powerpoint/2010/main" val="52853277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Which Bivariate Test?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82729204"/>
              </p:ext>
            </p:extLst>
          </p:nvPr>
        </p:nvGraphicFramePr>
        <p:xfrm>
          <a:off x="457200" y="1481138"/>
          <a:ext cx="8229600" cy="4023360"/>
        </p:xfrm>
        <a:graphic>
          <a:graphicData uri="http://schemas.openxmlformats.org/drawingml/2006/table">
            <a:tbl>
              <a:tblPr firstRow="1" bandRow="1">
                <a:tableStyleId>{2D5ABB26-0587-4C30-8999-92F81FD0307C}</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endParaRPr lang="en-US" sz="2400" dirty="0"/>
                    </a:p>
                  </a:txBody>
                  <a:tcPr/>
                </a:tc>
                <a:tc>
                  <a:txBody>
                    <a:bodyPr/>
                    <a:lstStyle/>
                    <a:p>
                      <a:endParaRPr lang="en-US" sz="2400" dirty="0"/>
                    </a:p>
                  </a:txBody>
                  <a:tcPr/>
                </a:tc>
                <a:tc gridSpan="2">
                  <a:txBody>
                    <a:bodyPr/>
                    <a:lstStyle/>
                    <a:p>
                      <a:r>
                        <a:rPr lang="en-US" sz="2400" dirty="0"/>
                        <a:t>Independent Variable Type</a:t>
                      </a:r>
                    </a:p>
                  </a:txBody>
                  <a:tcPr>
                    <a:lnB w="12700" cap="flat" cmpd="sng" algn="ctr">
                      <a:solidFill>
                        <a:scrgbClr r="0" g="0" b="0"/>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000"/>
                  </a:ext>
                </a:extLst>
              </a:tr>
              <a:tr h="370840">
                <a:tc rowSpan="3">
                  <a:txBody>
                    <a:bodyPr/>
                    <a:lstStyle/>
                    <a:p>
                      <a:endParaRPr lang="en-US" sz="2400" dirty="0"/>
                    </a:p>
                    <a:p>
                      <a:endParaRPr lang="en-US" sz="2400" dirty="0"/>
                    </a:p>
                    <a:p>
                      <a:r>
                        <a:rPr lang="en-US" sz="2400" dirty="0"/>
                        <a:t>Dependent</a:t>
                      </a:r>
                      <a:r>
                        <a:rPr lang="en-US" sz="2400" baseline="0" dirty="0"/>
                        <a:t> Variable Type</a:t>
                      </a:r>
                      <a:endParaRPr lang="en-US" sz="2400" dirty="0"/>
                    </a:p>
                  </a:txBody>
                  <a:tcPr/>
                </a:tc>
                <a:tc>
                  <a:txBody>
                    <a:bodyPr/>
                    <a:lstStyle/>
                    <a:p>
                      <a:endParaRPr lang="en-US" sz="2400"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r>
                        <a:rPr lang="en-US" sz="2400" dirty="0"/>
                        <a:t>Categorical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t>Continuous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r>
                        <a:rPr lang="en-US" sz="2400" dirty="0"/>
                        <a:t>Categorical</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solidFill>
                            <a:schemeClr val="bg1">
                              <a:lumMod val="50000"/>
                            </a:schemeClr>
                          </a:solidFill>
                        </a:rPr>
                        <a:t>Tabular Analysis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solidFill>
                            <a:srgbClr val="7F7F7F"/>
                          </a:solidFill>
                        </a:rPr>
                        <a:t>Probit/Logit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r>
                        <a:rPr lang="en-US" sz="2400" dirty="0"/>
                        <a:t>Continuous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solidFill>
                            <a:schemeClr val="bg1">
                              <a:lumMod val="50000"/>
                            </a:schemeClr>
                          </a:solidFill>
                        </a:rPr>
                        <a:t>Difference of Means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t>Correlation</a:t>
                      </a:r>
                      <a:r>
                        <a:rPr lang="en-US" sz="2400" baseline="0" dirty="0"/>
                        <a:t> Coefficient; </a:t>
                      </a:r>
                      <a:r>
                        <a:rPr lang="en-US" sz="2400" baseline="0" dirty="0">
                          <a:solidFill>
                            <a:schemeClr val="bg1">
                              <a:lumMod val="50000"/>
                            </a:schemeClr>
                          </a:solidFill>
                        </a:rPr>
                        <a:t>Bivariate Regression Model</a:t>
                      </a:r>
                      <a:endParaRPr lang="en-US" sz="2400" dirty="0">
                        <a:solidFill>
                          <a:schemeClr val="bg1">
                            <a:lumMod val="50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9903888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83263"/>
          </a:xfrm>
        </p:spPr>
        <p:txBody>
          <a:bodyPr>
            <a:normAutofit fontScale="92500" lnSpcReduction="10000"/>
          </a:bodyPr>
          <a:lstStyle/>
          <a:p>
            <a:r>
              <a:rPr lang="en-US" dirty="0"/>
              <a:t>Independent and dependent variables are both continuous </a:t>
            </a:r>
          </a:p>
          <a:p>
            <a:endParaRPr lang="en-US" dirty="0"/>
          </a:p>
          <a:p>
            <a:endParaRPr lang="en-US" dirty="0"/>
          </a:p>
          <a:p>
            <a:endParaRPr lang="en-US" dirty="0"/>
          </a:p>
          <a:p>
            <a:endParaRPr lang="en-US" dirty="0"/>
          </a:p>
          <a:p>
            <a:endParaRPr lang="en-US" dirty="0"/>
          </a:p>
          <a:p>
            <a:endParaRPr lang="en-US" dirty="0"/>
          </a:p>
          <a:p>
            <a:r>
              <a:rPr lang="en-US" dirty="0"/>
              <a:t>We need to summarize the covariation between the variables</a:t>
            </a:r>
          </a:p>
          <a:p>
            <a:r>
              <a:rPr lang="en-US" dirty="0"/>
              <a:t>When X increases, does Y also increase, decrease, or is there no systematic pattern?</a:t>
            </a:r>
          </a:p>
          <a:p>
            <a:pPr marL="109728" indent="0">
              <a:buNone/>
            </a:pPr>
            <a:endParaRPr lang="en-US" dirty="0"/>
          </a:p>
        </p:txBody>
      </p:sp>
      <p:sp>
        <p:nvSpPr>
          <p:cNvPr id="3" name="Title 2"/>
          <p:cNvSpPr>
            <a:spLocks noGrp="1"/>
          </p:cNvSpPr>
          <p:nvPr>
            <p:ph type="title"/>
          </p:nvPr>
        </p:nvSpPr>
        <p:spPr/>
        <p:txBody>
          <a:bodyPr/>
          <a:lstStyle/>
          <a:p>
            <a:r>
              <a:rPr lang="en-US" dirty="0"/>
              <a:t>Continuous Variables</a:t>
            </a:r>
          </a:p>
        </p:txBody>
      </p:sp>
      <p:pic>
        <p:nvPicPr>
          <p:cNvPr id="4" name="Picture 3"/>
          <p:cNvPicPr>
            <a:picLocks noChangeAspect="1"/>
          </p:cNvPicPr>
          <p:nvPr/>
        </p:nvPicPr>
        <p:blipFill>
          <a:blip r:embed="rId2"/>
          <a:stretch>
            <a:fillRect/>
          </a:stretch>
        </p:blipFill>
        <p:spPr>
          <a:xfrm>
            <a:off x="1095242" y="2312887"/>
            <a:ext cx="6570354" cy="2321263"/>
          </a:xfrm>
          <a:prstGeom prst="rect">
            <a:avLst/>
          </a:prstGeom>
        </p:spPr>
      </p:pic>
    </p:spTree>
    <p:extLst>
      <p:ext uri="{BB962C8B-B14F-4D97-AF65-F5344CB8AC3E}">
        <p14:creationId xmlns:p14="http://schemas.microsoft.com/office/powerpoint/2010/main" val="24813050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272" y="609203"/>
            <a:ext cx="7773458" cy="1143000"/>
          </a:xfrm>
        </p:spPr>
        <p:txBody>
          <a:bodyPr/>
          <a:lstStyle/>
          <a:p>
            <a:pPr eaLnBrk="1" hangingPunct="1"/>
            <a:r>
              <a:rPr lang="en-US">
                <a:latin typeface="Geneva" charset="0"/>
                <a:ea typeface="ＭＳ Ｐゴシック" charset="0"/>
                <a:cs typeface="ＭＳ Ｐゴシック" charset="0"/>
              </a:rPr>
              <a:t>Spousal Age Example</a:t>
            </a:r>
          </a:p>
        </p:txBody>
      </p:sp>
      <p:sp>
        <p:nvSpPr>
          <p:cNvPr id="26627" name="Rectangle 3"/>
          <p:cNvSpPr>
            <a:spLocks noGrp="1" noChangeArrowheads="1"/>
          </p:cNvSpPr>
          <p:nvPr>
            <p:ph type="body" sz="half" idx="1"/>
          </p:nvPr>
        </p:nvSpPr>
        <p:spPr>
          <a:xfrm>
            <a:off x="685271" y="1981399"/>
            <a:ext cx="7696729" cy="4533304"/>
          </a:xfrm>
        </p:spPr>
        <p:txBody>
          <a:bodyPr/>
          <a:lstStyle/>
          <a:p>
            <a:pPr eaLnBrk="1" hangingPunct="1"/>
            <a:r>
              <a:rPr lang="en-US">
                <a:latin typeface="Geneva" charset="0"/>
                <a:ea typeface="ＭＳ Ｐゴシック" charset="0"/>
                <a:cs typeface="ＭＳ Ｐゴシック" charset="0"/>
              </a:rPr>
              <a:t>Do people tend to marry other people of the same age?</a:t>
            </a:r>
          </a:p>
          <a:p>
            <a:pPr eaLnBrk="1" hangingPunct="1"/>
            <a:r>
              <a:rPr lang="en-US">
                <a:latin typeface="Geneva" charset="0"/>
                <a:ea typeface="ＭＳ Ｐゴシック" charset="0"/>
                <a:cs typeface="ＭＳ Ｐゴシック" charset="0"/>
              </a:rPr>
              <a:t>Our experience tells us </a:t>
            </a:r>
            <a:r>
              <a:rPr lang="ja-JP" altLang="en-US">
                <a:latin typeface="Geneva" charset="0"/>
                <a:ea typeface="ＭＳ Ｐゴシック" charset="0"/>
                <a:cs typeface="ＭＳ Ｐゴシック" charset="0"/>
              </a:rPr>
              <a:t>“</a:t>
            </a:r>
            <a:r>
              <a:rPr lang="en-US">
                <a:latin typeface="Geneva" charset="0"/>
                <a:ea typeface="ＭＳ Ｐゴシック" charset="0"/>
                <a:cs typeface="ＭＳ Ｐゴシック" charset="0"/>
              </a:rPr>
              <a:t>yes,</a:t>
            </a:r>
            <a:r>
              <a:rPr lang="ja-JP" altLang="en-US">
                <a:latin typeface="Geneva" charset="0"/>
                <a:ea typeface="ＭＳ Ｐゴシック" charset="0"/>
                <a:cs typeface="ＭＳ Ｐゴシック" charset="0"/>
              </a:rPr>
              <a:t>”</a:t>
            </a:r>
            <a:r>
              <a:rPr lang="en-US">
                <a:latin typeface="Geneva" charset="0"/>
                <a:ea typeface="ＭＳ Ｐゴシック" charset="0"/>
                <a:cs typeface="ＭＳ Ｐゴシック" charset="0"/>
              </a:rPr>
              <a:t> but how good is the correspondence?</a:t>
            </a:r>
          </a:p>
          <a:p>
            <a:pPr eaLnBrk="1" hangingPunct="1"/>
            <a:endParaRPr lang="en-US">
              <a:latin typeface="Geneva" charset="0"/>
              <a:ea typeface="ＭＳ Ｐゴシック" charset="0"/>
              <a:cs typeface="ＭＳ Ｐゴシック" charset="0"/>
            </a:endParaRPr>
          </a:p>
        </p:txBody>
      </p:sp>
    </p:spTree>
    <p:extLst>
      <p:ext uri="{BB962C8B-B14F-4D97-AF65-F5344CB8AC3E}">
        <p14:creationId xmlns:p14="http://schemas.microsoft.com/office/powerpoint/2010/main" val="400732265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272" y="609203"/>
            <a:ext cx="7773458" cy="1143000"/>
          </a:xfrm>
        </p:spPr>
        <p:txBody>
          <a:bodyPr/>
          <a:lstStyle/>
          <a:p>
            <a:pPr eaLnBrk="1" hangingPunct="1"/>
            <a:r>
              <a:rPr lang="en-US">
                <a:latin typeface="Geneva" charset="0"/>
                <a:ea typeface="ＭＳ Ｐゴシック" charset="0"/>
                <a:cs typeface="ＭＳ Ｐゴシック" charset="0"/>
              </a:rPr>
              <a:t>Spousal Age Example</a:t>
            </a:r>
          </a:p>
        </p:txBody>
      </p:sp>
      <p:sp>
        <p:nvSpPr>
          <p:cNvPr id="28675" name="Rectangle 3"/>
          <p:cNvSpPr>
            <a:spLocks noGrp="1" noChangeArrowheads="1"/>
          </p:cNvSpPr>
          <p:nvPr>
            <p:ph type="body" sz="half" idx="1"/>
          </p:nvPr>
        </p:nvSpPr>
        <p:spPr>
          <a:xfrm>
            <a:off x="762000" y="1600399"/>
            <a:ext cx="7370410" cy="2971601"/>
          </a:xfrm>
        </p:spPr>
        <p:txBody>
          <a:bodyPr/>
          <a:lstStyle/>
          <a:p>
            <a:pPr eaLnBrk="1" hangingPunct="1">
              <a:lnSpc>
                <a:spcPct val="90000"/>
              </a:lnSpc>
            </a:pPr>
            <a:r>
              <a:rPr lang="en-US" sz="2900">
                <a:latin typeface="Geneva" charset="0"/>
                <a:ea typeface="ＭＳ Ｐゴシック" charset="0"/>
                <a:cs typeface="ＭＳ Ｐゴシック" charset="0"/>
              </a:rPr>
              <a:t>One way to address the question is to look at pairs of ages for a sample of married couples.</a:t>
            </a:r>
            <a:br>
              <a:rPr lang="en-US" sz="2900">
                <a:latin typeface="Geneva" charset="0"/>
                <a:ea typeface="ＭＳ Ｐゴシック" charset="0"/>
                <a:cs typeface="ＭＳ Ｐゴシック" charset="0"/>
              </a:rPr>
            </a:br>
            <a:endParaRPr lang="en-US" sz="2900">
              <a:latin typeface="Geneva" charset="0"/>
              <a:ea typeface="ＭＳ Ｐゴシック" charset="0"/>
              <a:cs typeface="ＭＳ Ｐゴシック" charset="0"/>
            </a:endParaRPr>
          </a:p>
          <a:p>
            <a:pPr eaLnBrk="1" hangingPunct="1">
              <a:lnSpc>
                <a:spcPct val="90000"/>
              </a:lnSpc>
            </a:pPr>
            <a:r>
              <a:rPr lang="en-US" sz="2900">
                <a:latin typeface="Geneva" charset="0"/>
                <a:ea typeface="ＭＳ Ｐゴシック" charset="0"/>
                <a:cs typeface="ＭＳ Ｐゴシック" charset="0"/>
              </a:rPr>
              <a:t>The table shows the ages of 10 married couples</a:t>
            </a:r>
            <a:r>
              <a:rPr lang="en-US">
                <a:latin typeface="Geneva" charset="0"/>
                <a:ea typeface="ＭＳ Ｐゴシック" charset="0"/>
                <a:cs typeface="ＭＳ Ｐゴシック" charset="0"/>
              </a:rPr>
              <a:t>.</a:t>
            </a:r>
          </a:p>
        </p:txBody>
      </p:sp>
      <p:pic>
        <p:nvPicPr>
          <p:cNvPr id="28676"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714875"/>
            <a:ext cx="8487833" cy="1627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854032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272" y="609203"/>
            <a:ext cx="7773458" cy="1143000"/>
          </a:xfrm>
        </p:spPr>
        <p:txBody>
          <a:bodyPr/>
          <a:lstStyle/>
          <a:p>
            <a:pPr eaLnBrk="1" hangingPunct="1"/>
            <a:r>
              <a:rPr lang="en-US">
                <a:latin typeface="Geneva" charset="0"/>
                <a:ea typeface="ＭＳ Ｐゴシック" charset="0"/>
                <a:cs typeface="ＭＳ Ｐゴシック" charset="0"/>
              </a:rPr>
              <a:t>Spousal Age Example</a:t>
            </a:r>
          </a:p>
        </p:txBody>
      </p:sp>
      <p:sp>
        <p:nvSpPr>
          <p:cNvPr id="30723" name="Rectangle 3"/>
          <p:cNvSpPr>
            <a:spLocks noGrp="1" noChangeArrowheads="1"/>
          </p:cNvSpPr>
          <p:nvPr>
            <p:ph type="body" sz="half" idx="1"/>
          </p:nvPr>
        </p:nvSpPr>
        <p:spPr>
          <a:xfrm>
            <a:off x="762000" y="1600399"/>
            <a:ext cx="7370410" cy="2971601"/>
          </a:xfrm>
        </p:spPr>
        <p:txBody>
          <a:bodyPr/>
          <a:lstStyle/>
          <a:p>
            <a:pPr eaLnBrk="1" hangingPunct="1">
              <a:lnSpc>
                <a:spcPct val="90000"/>
              </a:lnSpc>
            </a:pPr>
            <a:r>
              <a:rPr lang="en-US" sz="3100">
                <a:latin typeface="Geneva" charset="0"/>
                <a:ea typeface="ＭＳ Ｐゴシック" charset="0"/>
                <a:cs typeface="ＭＳ Ｐゴシック" charset="0"/>
              </a:rPr>
              <a:t>Husbands and wives tend to be about the same age</a:t>
            </a:r>
            <a:br>
              <a:rPr lang="en-US" sz="2900">
                <a:latin typeface="Geneva" charset="0"/>
                <a:ea typeface="ＭＳ Ｐゴシック" charset="0"/>
                <a:cs typeface="ＭＳ Ｐゴシック" charset="0"/>
              </a:rPr>
            </a:br>
            <a:endParaRPr lang="en-US" sz="2900">
              <a:latin typeface="Geneva" charset="0"/>
              <a:ea typeface="ＭＳ Ｐゴシック" charset="0"/>
              <a:cs typeface="ＭＳ Ｐゴシック" charset="0"/>
            </a:endParaRPr>
          </a:p>
          <a:p>
            <a:pPr eaLnBrk="1" hangingPunct="1"/>
            <a:r>
              <a:rPr lang="en-US" sz="3100">
                <a:latin typeface="Geneva" charset="0"/>
                <a:ea typeface="ＭＳ Ｐゴシック" charset="0"/>
                <a:cs typeface="ＭＳ Ｐゴシック" charset="0"/>
              </a:rPr>
              <a:t>Men having a tendency to be slightly older than their wives.</a:t>
            </a:r>
            <a:endParaRPr lang="en-US" sz="2800">
              <a:latin typeface="Geneva" charset="0"/>
              <a:ea typeface="ＭＳ Ｐゴシック" charset="0"/>
              <a:cs typeface="ＭＳ Ｐゴシック" charset="0"/>
            </a:endParaRPr>
          </a:p>
        </p:txBody>
      </p:sp>
      <p:pic>
        <p:nvPicPr>
          <p:cNvPr id="30724"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714875"/>
            <a:ext cx="8487833" cy="1627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288169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653522" y="228203"/>
            <a:ext cx="7773458" cy="1143000"/>
          </a:xfrm>
        </p:spPr>
        <p:txBody>
          <a:bodyPr/>
          <a:lstStyle/>
          <a:p>
            <a:pPr eaLnBrk="1" hangingPunct="1"/>
            <a:r>
              <a:rPr lang="en-US">
                <a:latin typeface="Geneva" charset="0"/>
                <a:ea typeface="ＭＳ Ｐゴシック" charset="0"/>
                <a:cs typeface="ＭＳ Ｐゴシック" charset="0"/>
              </a:rPr>
              <a:t>Spousal Age Example 	</a:t>
            </a:r>
          </a:p>
        </p:txBody>
      </p:sp>
      <p:sp>
        <p:nvSpPr>
          <p:cNvPr id="32772" name="Rectangle 17"/>
          <p:cNvSpPr>
            <a:spLocks noChangeArrowheads="1"/>
          </p:cNvSpPr>
          <p:nvPr/>
        </p:nvSpPr>
        <p:spPr bwMode="auto">
          <a:xfrm>
            <a:off x="1590146" y="5091428"/>
            <a:ext cx="269288" cy="5347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33342" tIns="66671" rIns="133342" bIns="66671" anchor="ctr">
            <a:spAutoFit/>
          </a:bodyPr>
          <a:lstStyle/>
          <a:p>
            <a:pPr eaLnBrk="1" hangingPunct="1"/>
            <a:r>
              <a:rPr lang="en-US" sz="2600">
                <a:latin typeface="Arial" charset="0"/>
              </a:rPr>
              <a:t> </a:t>
            </a:r>
          </a:p>
        </p:txBody>
      </p:sp>
      <p:graphicFrame>
        <p:nvGraphicFramePr>
          <p:cNvPr id="32770" name="Object 2"/>
          <p:cNvGraphicFramePr>
            <a:graphicFrameLocks noGrp="1" noChangeAspect="1"/>
          </p:cNvGraphicFramePr>
          <p:nvPr>
            <p:ph sz="quarter" idx="3"/>
          </p:nvPr>
        </p:nvGraphicFramePr>
        <p:xfrm>
          <a:off x="2286000" y="5143500"/>
          <a:ext cx="3778250" cy="945555"/>
        </p:xfrm>
        <a:graphic>
          <a:graphicData uri="http://schemas.openxmlformats.org/presentationml/2006/ole">
            <mc:AlternateContent xmlns:mc="http://schemas.openxmlformats.org/markup-compatibility/2006">
              <mc:Choice xmlns:v="urn:schemas-microsoft-com:vml" Requires="v">
                <p:oleObj spid="_x0000_s7183" name="Worksheet" r:id="rId4" imgW="3468624" imgH="829056" progId="Excel.Sheet.8">
                  <p:embed/>
                </p:oleObj>
              </mc:Choice>
              <mc:Fallback>
                <p:oleObj name="Worksheet" r:id="rId4" imgW="3468624" imgH="829056"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5143500"/>
                        <a:ext cx="3778250" cy="9455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32773" name="Pictur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08000" y="2000250"/>
            <a:ext cx="7984243" cy="2428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8702893"/>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U Blue Bottom Left Swoosh">
  <a:themeElements>
    <a:clrScheme name="European Union">
      <a:dk1>
        <a:sysClr val="windowText" lastClr="000000"/>
      </a:dk1>
      <a:lt1>
        <a:sysClr val="window" lastClr="FFFFFF"/>
      </a:lt1>
      <a:dk2>
        <a:srgbClr val="464646"/>
      </a:dk2>
      <a:lt2>
        <a:srgbClr val="DEF5FA"/>
      </a:lt2>
      <a:accent1>
        <a:srgbClr val="2221BF"/>
      </a:accent1>
      <a:accent2>
        <a:srgbClr val="EBE603"/>
      </a:accent2>
      <a:accent3>
        <a:srgbClr val="EBE4E7"/>
      </a:accent3>
      <a:accent4>
        <a:srgbClr val="161416"/>
      </a:accent4>
      <a:accent5>
        <a:srgbClr val="3771CC"/>
      </a:accent5>
      <a:accent6>
        <a:srgbClr val="16457D"/>
      </a:accent6>
      <a:hlink>
        <a:srgbClr val="316AFF"/>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EU Blue Bottom Left Swoosh.thmx</Template>
  <TotalTime>1116</TotalTime>
  <Words>1154</Words>
  <Application>Microsoft Macintosh PowerPoint</Application>
  <PresentationFormat>On-screen Show (4:3)</PresentationFormat>
  <Paragraphs>269</Paragraphs>
  <Slides>32</Slides>
  <Notes>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4" baseType="lpstr">
      <vt:lpstr>ＭＳ Ｐゴシック</vt:lpstr>
      <vt:lpstr>Arial</vt:lpstr>
      <vt:lpstr>Calibri</vt:lpstr>
      <vt:lpstr>Geneva</vt:lpstr>
      <vt:lpstr>Lucida Sans Unicode</vt:lpstr>
      <vt:lpstr>Mangal</vt:lpstr>
      <vt:lpstr>Times New Roman</vt:lpstr>
      <vt:lpstr>Verdana</vt:lpstr>
      <vt:lpstr>Wingdings 2</vt:lpstr>
      <vt:lpstr>Wingdings 3</vt:lpstr>
      <vt:lpstr>EU Blue Bottom Left Swoosh</vt:lpstr>
      <vt:lpstr>Worksheet</vt:lpstr>
      <vt:lpstr>Correlations</vt:lpstr>
      <vt:lpstr>Previously…</vt:lpstr>
      <vt:lpstr>Essential Questions</vt:lpstr>
      <vt:lpstr>Which Bivariate Test?</vt:lpstr>
      <vt:lpstr>Continuous Variables</vt:lpstr>
      <vt:lpstr>Spousal Age Example</vt:lpstr>
      <vt:lpstr>Spousal Age Example</vt:lpstr>
      <vt:lpstr>Spousal Age Example</vt:lpstr>
      <vt:lpstr>Spousal Age Example  </vt:lpstr>
      <vt:lpstr>PowerPoint Presentation</vt:lpstr>
      <vt:lpstr>Continuous Variables</vt:lpstr>
      <vt:lpstr>Covariance</vt:lpstr>
      <vt:lpstr>Covariance</vt:lpstr>
      <vt:lpstr>Covariance</vt:lpstr>
      <vt:lpstr>Covariance</vt:lpstr>
      <vt:lpstr>Covariance</vt:lpstr>
      <vt:lpstr>Correlation Coefficient</vt:lpstr>
      <vt:lpstr>Correlation Coefficient</vt:lpstr>
      <vt:lpstr>Correlation </vt:lpstr>
      <vt:lpstr>PowerPoint Presentation</vt:lpstr>
      <vt:lpstr>PowerPoint Presentation</vt:lpstr>
      <vt:lpstr>PowerPoint Presentation</vt:lpstr>
      <vt:lpstr>PowerPoint Presentation</vt:lpstr>
      <vt:lpstr>Significance Tests for Correlations</vt:lpstr>
      <vt:lpstr>Example: Significance Tests for Correlations</vt:lpstr>
      <vt:lpstr>PowerPoint Presentation</vt:lpstr>
      <vt:lpstr>Example 2</vt:lpstr>
      <vt:lpstr>PowerPoint Presentation</vt:lpstr>
      <vt:lpstr>General Steps in Hypothesis Testing</vt:lpstr>
      <vt:lpstr>Summary</vt:lpstr>
      <vt:lpstr>Essential Questions</vt:lpstr>
      <vt:lpstr>Next Time…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Correlations</dc:title>
  <dc:creator>Lauren Perez</dc:creator>
  <cp:lastModifiedBy>Lauren Perez</cp:lastModifiedBy>
  <cp:revision>12</cp:revision>
  <dcterms:created xsi:type="dcterms:W3CDTF">2017-02-02T03:42:18Z</dcterms:created>
  <dcterms:modified xsi:type="dcterms:W3CDTF">2019-02-07T19:44:53Z</dcterms:modified>
</cp:coreProperties>
</file>