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sldIdLst>
    <p:sldId id="256" r:id="rId2"/>
    <p:sldId id="257" r:id="rId3"/>
    <p:sldId id="259" r:id="rId4"/>
    <p:sldId id="305" r:id="rId5"/>
    <p:sldId id="306" r:id="rId6"/>
    <p:sldId id="307" r:id="rId7"/>
    <p:sldId id="308" r:id="rId8"/>
    <p:sldId id="309" r:id="rId9"/>
    <p:sldId id="310"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312" r:id="rId29"/>
    <p:sldId id="313"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29"/>
  </p:normalViewPr>
  <p:slideViewPr>
    <p:cSldViewPr snapToGrid="0" snapToObjects="1">
      <p:cViewPr varScale="1">
        <p:scale>
          <a:sx n="108" d="100"/>
          <a:sy n="108" d="100"/>
        </p:scale>
        <p:origin x="16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526818-56B5-EA45-9D76-486CD1A3A55C}" type="datetimeFigureOut">
              <a:rPr lang="en-US" smtClean="0"/>
              <a:t>2/19/19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E90DF9-6FF3-8042-9D41-0A5C0927E904}" type="slidenum">
              <a:rPr lang="en-US" smtClean="0"/>
              <a:t>‹#›</a:t>
            </a:fld>
            <a:endParaRPr lang="en-US"/>
          </a:p>
        </p:txBody>
      </p:sp>
    </p:spTree>
    <p:extLst>
      <p:ext uri="{BB962C8B-B14F-4D97-AF65-F5344CB8AC3E}">
        <p14:creationId xmlns:p14="http://schemas.microsoft.com/office/powerpoint/2010/main" val="7952527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theories are often bivariate, but reality</a:t>
            </a:r>
            <a:r>
              <a:rPr lang="en-US" baseline="0" dirty="0"/>
              <a:t> is multivariate</a:t>
            </a:r>
            <a:endParaRPr lang="en-US" dirty="0"/>
          </a:p>
        </p:txBody>
      </p:sp>
      <p:sp>
        <p:nvSpPr>
          <p:cNvPr id="4" name="Slide Number Placeholder 3"/>
          <p:cNvSpPr>
            <a:spLocks noGrp="1"/>
          </p:cNvSpPr>
          <p:nvPr>
            <p:ph type="sldNum" sz="quarter" idx="10"/>
          </p:nvPr>
        </p:nvSpPr>
        <p:spPr/>
        <p:txBody>
          <a:bodyPr/>
          <a:lstStyle/>
          <a:p>
            <a:fld id="{89377D02-AF63-134A-80D2-3E6F55433B44}" type="slidenum">
              <a:rPr lang="en-US" smtClean="0"/>
              <a:t>4</a:t>
            </a:fld>
            <a:endParaRPr lang="en-US"/>
          </a:p>
        </p:txBody>
      </p:sp>
    </p:spTree>
    <p:extLst>
      <p:ext uri="{BB962C8B-B14F-4D97-AF65-F5344CB8AC3E}">
        <p14:creationId xmlns:p14="http://schemas.microsoft.com/office/powerpoint/2010/main" val="3928613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27C039-B600-4596-BA10-8D1407E20537}" type="slidenum">
              <a:rPr lang="en-US" smtClean="0"/>
              <a:pPr>
                <a:defRPr/>
              </a:pPr>
              <a:t>38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3" name="Slide Image Placeholder 1"/>
          <p:cNvSpPr>
            <a:spLocks noGrp="1" noRot="1" noChangeAspect="1"/>
          </p:cNvSpPr>
          <p:nvPr>
            <p:ph type="sldImg"/>
          </p:nvPr>
        </p:nvSpPr>
        <p:spPr bwMode="auto">
          <a:noFill/>
          <a:ln>
            <a:solidFill>
              <a:srgbClr val="000000"/>
            </a:solidFill>
            <a:miter lim="800000"/>
            <a:headEnd/>
            <a:tailEnd/>
          </a:ln>
        </p:spPr>
      </p:sp>
      <p:sp>
        <p:nvSpPr>
          <p:cNvPr id="545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a:cs typeface="ＭＳ Ｐゴシック"/>
            </a:endParaRPr>
          </a:p>
        </p:txBody>
      </p:sp>
      <p:sp>
        <p:nvSpPr>
          <p:cNvPr id="539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950FAD-1165-4956-89C0-5F19572A71B8}" type="slidenum">
              <a:rPr lang="en-US">
                <a:ea typeface="ＭＳ Ｐゴシック" charset="-128"/>
                <a:cs typeface="ＭＳ Ｐゴシック" charset="-128"/>
              </a:rPr>
              <a:pPr fontAlgn="base">
                <a:spcBef>
                  <a:spcPct val="0"/>
                </a:spcBef>
                <a:spcAft>
                  <a:spcPct val="0"/>
                </a:spcAft>
                <a:defRPr/>
              </a:pPr>
              <a:t>46</a:t>
            </a:fld>
            <a:endParaRPr lang="en-US">
              <a:ea typeface="ＭＳ Ｐゴシック"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“GAD’s effect on local participation in standard deviation terms</a:t>
            </a:r>
            <a:r>
              <a:rPr lang="en-US" baseline="0" dirty="0"/>
              <a:t> is larger than any variable except for group memberships, while RSM’s effect rivals gender, political interest, and media exposure in size” (1009)</a:t>
            </a:r>
            <a:endParaRPr lang="en-US" dirty="0"/>
          </a:p>
        </p:txBody>
      </p:sp>
      <p:sp>
        <p:nvSpPr>
          <p:cNvPr id="4" name="Slide Number Placeholder 3"/>
          <p:cNvSpPr>
            <a:spLocks noGrp="1"/>
          </p:cNvSpPr>
          <p:nvPr>
            <p:ph type="sldNum" sz="quarter" idx="10"/>
          </p:nvPr>
        </p:nvSpPr>
        <p:spPr/>
        <p:txBody>
          <a:bodyPr/>
          <a:lstStyle/>
          <a:p>
            <a:fld id="{9FDCA073-9567-FB41-9518-8F163277E8DB}" type="slidenum">
              <a:rPr lang="en-US" smtClean="0"/>
              <a:t>53</a:t>
            </a:fld>
            <a:endParaRPr lang="en-US"/>
          </a:p>
        </p:txBody>
      </p:sp>
    </p:spTree>
    <p:extLst>
      <p:ext uri="{BB962C8B-B14F-4D97-AF65-F5344CB8AC3E}">
        <p14:creationId xmlns:p14="http://schemas.microsoft.com/office/powerpoint/2010/main" val="140200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27C039-B600-4596-BA10-8D1407E20537}" type="slidenum">
              <a:rPr lang="en-US" smtClean="0"/>
              <a:pPr>
                <a:defRPr/>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5" name="Slide Image Placeholder 1"/>
          <p:cNvSpPr>
            <a:spLocks noGrp="1" noRot="1" noChangeAspect="1"/>
          </p:cNvSpPr>
          <p:nvPr>
            <p:ph type="sldImg"/>
          </p:nvPr>
        </p:nvSpPr>
        <p:spPr bwMode="auto">
          <a:noFill/>
          <a:ln>
            <a:solidFill>
              <a:srgbClr val="000000"/>
            </a:solidFill>
            <a:miter lim="800000"/>
            <a:headEnd/>
            <a:tailEnd/>
          </a:ln>
        </p:spPr>
      </p:sp>
      <p:sp>
        <p:nvSpPr>
          <p:cNvPr id="533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cs typeface="ＭＳ Ｐゴシック"/>
              </a:rPr>
              <a:t>Beta-1 equals the partial derivative of Y over the partial derivative of X (the partial derivative is the derivative with respect to one variable, with all others held constant)</a:t>
            </a:r>
          </a:p>
          <a:p>
            <a:pPr eaLnBrk="1" hangingPunct="1">
              <a:spcBef>
                <a:spcPct val="0"/>
              </a:spcBef>
            </a:pPr>
            <a:r>
              <a:rPr lang="en-US" dirty="0">
                <a:ea typeface="ＭＳ Ｐゴシック"/>
                <a:cs typeface="ＭＳ Ｐゴシック"/>
              </a:rPr>
              <a:t>IMPORTANT – WE CAN ONLY THINK OF REGRESSION COEFFICIENTS AS HOLDING CONSTANT THE VARIABLES INCLUDED IN THEMODEL (this is a limitation of observational studies)</a:t>
            </a:r>
          </a:p>
        </p:txBody>
      </p:sp>
      <p:sp>
        <p:nvSpPr>
          <p:cNvPr id="531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10BF98-691F-4860-9A38-821ECB7C0325}" type="slidenum">
              <a:rPr lang="en-US">
                <a:ea typeface="ＭＳ Ｐゴシック" charset="-128"/>
                <a:cs typeface="ＭＳ Ｐゴシック" charset="-128"/>
              </a:rPr>
              <a:pPr fontAlgn="base">
                <a:spcBef>
                  <a:spcPct val="0"/>
                </a:spcBef>
                <a:spcAft>
                  <a:spcPct val="0"/>
                </a:spcAft>
                <a:defRPr/>
              </a:pPr>
              <a:t>11</a:t>
            </a:fld>
            <a:endParaRPr lang="en-US">
              <a:ea typeface="ＭＳ Ｐゴシック" charset="-128"/>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6E106D-8CDC-4973-B4DE-D27CFDABBED2}" type="slidenum">
              <a:rPr lang="en-US"/>
              <a:pPr/>
              <a:t>28</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ED99C6-84E8-470E-B32F-E960447E7515}"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the effect of Z is captured</a:t>
            </a:r>
            <a:r>
              <a:rPr lang="en-US" baseline="0" dirty="0"/>
              <a:t> in </a:t>
            </a:r>
            <a:r>
              <a:rPr lang="en-US" baseline="0" dirty="0" err="1"/>
              <a:t>u^hat</a:t>
            </a:r>
            <a:endParaRPr lang="en-US" dirty="0"/>
          </a:p>
        </p:txBody>
      </p:sp>
      <p:sp>
        <p:nvSpPr>
          <p:cNvPr id="4" name="Slide Number Placeholder 3"/>
          <p:cNvSpPr>
            <a:spLocks noGrp="1"/>
          </p:cNvSpPr>
          <p:nvPr>
            <p:ph type="sldNum" sz="quarter" idx="10"/>
          </p:nvPr>
        </p:nvSpPr>
        <p:spPr/>
        <p:txBody>
          <a:bodyPr/>
          <a:lstStyle/>
          <a:p>
            <a:pPr>
              <a:defRPr/>
            </a:pPr>
            <a:fld id="{CE27C039-B600-4596-BA10-8D1407E20537}" type="slidenum">
              <a:rPr lang="en-US" smtClean="0"/>
              <a:pPr>
                <a:defRPr/>
              </a:pPr>
              <a:t>31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BIAS</a:t>
            </a:r>
          </a:p>
          <a:p>
            <a:endParaRPr lang="en-US" dirty="0"/>
          </a:p>
          <a:p>
            <a:r>
              <a:rPr lang="en-US" dirty="0"/>
              <a:t>Inconsequential when </a:t>
            </a:r>
            <a:r>
              <a:rPr lang="en-US" dirty="0" err="1"/>
              <a:t>b2</a:t>
            </a:r>
            <a:r>
              <a:rPr lang="en-US" dirty="0"/>
              <a:t> = 0</a:t>
            </a:r>
            <a:r>
              <a:rPr lang="en-US" baseline="0" dirty="0"/>
              <a:t> or </a:t>
            </a:r>
            <a:r>
              <a:rPr lang="en-US" baseline="0" dirty="0" err="1"/>
              <a:t>Cov</a:t>
            </a:r>
            <a:r>
              <a:rPr lang="en-US" baseline="0" dirty="0"/>
              <a:t>(</a:t>
            </a:r>
            <a:r>
              <a:rPr lang="en-US" baseline="0" dirty="0" err="1"/>
              <a:t>x,z</a:t>
            </a:r>
            <a:r>
              <a:rPr lang="en-US" baseline="0" dirty="0"/>
              <a:t>) = 0</a:t>
            </a:r>
          </a:p>
          <a:p>
            <a:endParaRPr lang="en-US" baseline="0" dirty="0"/>
          </a:p>
          <a:p>
            <a:r>
              <a:rPr lang="en-US" baseline="0" dirty="0"/>
              <a:t>NOTE: We won’t necessarily know what the direction of the bias is unless we actually estimate the correct regression equation.</a:t>
            </a:r>
            <a:endParaRPr lang="en-US" dirty="0"/>
          </a:p>
        </p:txBody>
      </p:sp>
      <p:sp>
        <p:nvSpPr>
          <p:cNvPr id="4" name="Slide Number Placeholder 3"/>
          <p:cNvSpPr>
            <a:spLocks noGrp="1"/>
          </p:cNvSpPr>
          <p:nvPr>
            <p:ph type="sldNum" sz="quarter" idx="10"/>
          </p:nvPr>
        </p:nvSpPr>
        <p:spPr/>
        <p:txBody>
          <a:bodyPr/>
          <a:lstStyle/>
          <a:p>
            <a:pPr>
              <a:defRPr/>
            </a:pPr>
            <a:fld id="{CE27C039-B600-4596-BA10-8D1407E20537}" type="slidenum">
              <a:rPr lang="en-US" smtClean="0"/>
              <a:pPr>
                <a:defRPr/>
              </a:pPr>
              <a:t>32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27C039-B600-4596-BA10-8D1407E20537}" type="slidenum">
              <a:rPr lang="en-US" smtClean="0"/>
              <a:pPr>
                <a:defRPr/>
              </a:pPr>
              <a:t>36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27C039-B600-4596-BA10-8D1407E20537}" type="slidenum">
              <a:rPr lang="en-US" smtClean="0"/>
              <a:pPr>
                <a:defRPr/>
              </a:pPr>
              <a:t>37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A6818B9-B538-B844-AF20-AF83613DDB47}" type="datetimeFigureOut">
              <a:rPr lang="en-US" smtClean="0"/>
              <a:t>2/19/19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43AC5A3-D939-3A49-9294-AEB099C58D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6818B9-B538-B844-AF20-AF83613DDB47}"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AC5A3-D939-3A49-9294-AEB099C58D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6818B9-B538-B844-AF20-AF83613DDB47}"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AC5A3-D939-3A49-9294-AEB099C58D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6818B9-B538-B844-AF20-AF83613DDB47}"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AC5A3-D939-3A49-9294-AEB099C58DB8}"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A6818B9-B538-B844-AF20-AF83613DDB47}"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AC5A3-D939-3A49-9294-AEB099C58DB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A6818B9-B538-B844-AF20-AF83613DDB47}"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AC5A3-D939-3A49-9294-AEB099C58DB8}"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A6818B9-B538-B844-AF20-AF83613DDB47}" type="datetimeFigureOut">
              <a:rPr lang="en-US" smtClean="0"/>
              <a:t>2/19/19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3AC5A3-D939-3A49-9294-AEB099C58D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6818B9-B538-B844-AF20-AF83613DDB47}" type="datetimeFigureOut">
              <a:rPr lang="en-US" smtClean="0"/>
              <a:t>2/19/19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3AC5A3-D939-3A49-9294-AEB099C58DB8}"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818B9-B538-B844-AF20-AF83613DDB47}" type="datetimeFigureOut">
              <a:rPr lang="en-US" smtClean="0"/>
              <a:t>2/19/19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3AC5A3-D939-3A49-9294-AEB099C58D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A6818B9-B538-B844-AF20-AF83613DDB47}"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AC5A3-D939-3A49-9294-AEB099C58D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A6818B9-B538-B844-AF20-AF83613DDB47}" type="datetimeFigureOut">
              <a:rPr lang="en-US" smtClean="0"/>
              <a:t>2/19/19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43AC5A3-D939-3A49-9294-AEB099C58DB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6818B9-B538-B844-AF20-AF83613DDB47}" type="datetimeFigureOut">
              <a:rPr lang="en-US" smtClean="0"/>
              <a:t>2/19/19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43AC5A3-D939-3A49-9294-AEB099C58D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37.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39.wmf"/><Relationship Id="rId4" Type="http://schemas.openxmlformats.org/officeDocument/2006/relationships/oleObject" Target="../embeddings/oleObject6.bin"/><Relationship Id="rId9" Type="http://schemas.openxmlformats.org/officeDocument/2006/relationships/image" Target="../media/image4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8.w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3.w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Regression</a:t>
            </a:r>
          </a:p>
        </p:txBody>
      </p:sp>
      <p:sp>
        <p:nvSpPr>
          <p:cNvPr id="3" name="Subtitle 2"/>
          <p:cNvSpPr>
            <a:spLocks noGrp="1"/>
          </p:cNvSpPr>
          <p:nvPr>
            <p:ph type="subTitle" idx="1"/>
          </p:nvPr>
        </p:nvSpPr>
        <p:spPr/>
        <p:txBody>
          <a:bodyPr/>
          <a:lstStyle/>
          <a:p>
            <a:r>
              <a:rPr lang="en-US" dirty="0"/>
              <a:t>SSI II</a:t>
            </a:r>
          </a:p>
          <a:p>
            <a:r>
              <a:rPr lang="en-US" dirty="0"/>
              <a:t>February 19, 2018</a:t>
            </a:r>
          </a:p>
        </p:txBody>
      </p:sp>
    </p:spTree>
    <p:extLst>
      <p:ext uri="{BB962C8B-B14F-4D97-AF65-F5344CB8AC3E}">
        <p14:creationId xmlns:p14="http://schemas.microsoft.com/office/powerpoint/2010/main" val="220351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Multiple regression as “</a:t>
            </a:r>
            <a:r>
              <a:rPr lang="en-US" sz="3600" dirty="0" err="1"/>
              <a:t>partialling</a:t>
            </a:r>
            <a:r>
              <a:rPr lang="en-US" sz="3600" dirty="0"/>
              <a:t> out” Z</a:t>
            </a:r>
          </a:p>
        </p:txBody>
      </p:sp>
      <p:sp>
        <p:nvSpPr>
          <p:cNvPr id="3" name="Content Placeholder 2"/>
          <p:cNvSpPr>
            <a:spLocks noGrp="1"/>
          </p:cNvSpPr>
          <p:nvPr>
            <p:ph idx="1"/>
          </p:nvPr>
        </p:nvSpPr>
        <p:spPr/>
        <p:txBody>
          <a:bodyPr>
            <a:normAutofit lnSpcReduction="10000"/>
          </a:bodyPr>
          <a:lstStyle/>
          <a:p>
            <a:pPr marL="0" indent="0">
              <a:buNone/>
            </a:pPr>
            <a:r>
              <a:rPr lang="en-US" dirty="0"/>
              <a:t>To obtain the </a:t>
            </a:r>
            <a:r>
              <a:rPr lang="en-US" i="1" dirty="0">
                <a:solidFill>
                  <a:schemeClr val="accent1"/>
                </a:solidFill>
              </a:rPr>
              <a:t>independent effect of X on Y while controlling for Z</a:t>
            </a:r>
            <a:r>
              <a:rPr lang="en-US" dirty="0"/>
              <a:t> we used a three step process:</a:t>
            </a:r>
          </a:p>
          <a:p>
            <a:pPr marL="914400" lvl="1" indent="-514350">
              <a:spcBef>
                <a:spcPts val="1800"/>
              </a:spcBef>
              <a:buAutoNum type="arabicPeriod"/>
            </a:pPr>
            <a:r>
              <a:rPr lang="en-US" dirty="0"/>
              <a:t>“Purge” effect of Z from Y (residuals = part Y not explained by Z)</a:t>
            </a:r>
          </a:p>
          <a:p>
            <a:pPr marL="914400" lvl="1" indent="-514350">
              <a:spcBef>
                <a:spcPts val="1800"/>
              </a:spcBef>
              <a:buFont typeface="+mj-lt"/>
              <a:buAutoNum type="arabicPeriod"/>
            </a:pPr>
            <a:r>
              <a:rPr lang="en-US" dirty="0"/>
              <a:t>“Purge” effect of Z from X (residuals = part of X not explained by Z)</a:t>
            </a:r>
          </a:p>
          <a:p>
            <a:pPr marL="914400" lvl="1" indent="-514350">
              <a:spcBef>
                <a:spcPts val="1800"/>
              </a:spcBef>
              <a:buAutoNum type="arabicPeriod"/>
            </a:pPr>
            <a:r>
              <a:rPr lang="en-US" dirty="0"/>
              <a:t>Estimate regression using both “purged” variables</a:t>
            </a:r>
          </a:p>
          <a:p>
            <a:pPr marL="401638" lvl="1" indent="-1588">
              <a:spcBef>
                <a:spcPts val="1800"/>
              </a:spcBef>
              <a:buNone/>
            </a:pPr>
            <a:r>
              <a:rPr lang="en-US" dirty="0"/>
              <a:t>Slope coefficient from Step 3 is the independent effect of X on Y controlling for Z (“purged” of Z)</a:t>
            </a:r>
          </a:p>
        </p:txBody>
      </p:sp>
    </p:spTree>
    <p:extLst>
      <p:ext uri="{BB962C8B-B14F-4D97-AF65-F5344CB8AC3E}">
        <p14:creationId xmlns:p14="http://schemas.microsoft.com/office/powerpoint/2010/main" val="25856986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5" name="Title 1"/>
          <p:cNvSpPr>
            <a:spLocks noGrp="1"/>
          </p:cNvSpPr>
          <p:nvPr>
            <p:ph type="title"/>
          </p:nvPr>
        </p:nvSpPr>
        <p:spPr>
          <a:xfrm>
            <a:off x="285720" y="274638"/>
            <a:ext cx="8501122" cy="1143000"/>
          </a:xfrm>
        </p:spPr>
        <p:txBody>
          <a:bodyPr/>
          <a:lstStyle/>
          <a:p>
            <a:pPr eaLnBrk="1" hangingPunct="1"/>
            <a:r>
              <a:rPr lang="en-US" sz="3600" dirty="0">
                <a:ea typeface="ＭＳ Ｐゴシック"/>
                <a:cs typeface="ＭＳ Ｐゴシック"/>
              </a:rPr>
              <a:t>Multiple regression coefficients</a:t>
            </a:r>
          </a:p>
        </p:txBody>
      </p:sp>
      <p:sp>
        <p:nvSpPr>
          <p:cNvPr id="3" name="Content Placeholder 2"/>
          <p:cNvSpPr>
            <a:spLocks noGrp="1"/>
          </p:cNvSpPr>
          <p:nvPr>
            <p:ph idx="1"/>
          </p:nvPr>
        </p:nvSpPr>
        <p:spPr>
          <a:xfrm>
            <a:off x="685800" y="2420938"/>
            <a:ext cx="8001000" cy="3865582"/>
          </a:xfrm>
        </p:spPr>
        <p:txBody>
          <a:bodyPr>
            <a:normAutofit fontScale="92500" lnSpcReduction="20000"/>
          </a:bodyPr>
          <a:lstStyle/>
          <a:p>
            <a:pPr eaLnBrk="1" hangingPunct="1">
              <a:buFont typeface="Arial" charset="0"/>
              <a:buNone/>
              <a:tabLst>
                <a:tab pos="1884363" algn="l"/>
              </a:tabLst>
            </a:pPr>
            <a:r>
              <a:rPr lang="en-US" sz="2400" dirty="0">
                <a:ea typeface="ＭＳ Ｐゴシック"/>
                <a:cs typeface="ＭＳ Ｐゴシック"/>
              </a:rPr>
              <a:t>		Increase in Y for a one unit increase in X 	</a:t>
            </a:r>
            <a:r>
              <a:rPr lang="en-US" sz="2400" i="1" dirty="0">
                <a:solidFill>
                  <a:schemeClr val="accent1"/>
                </a:solidFill>
                <a:ea typeface="ＭＳ Ｐゴシック"/>
                <a:cs typeface="ＭＳ Ｐゴシック"/>
              </a:rPr>
              <a:t>holding Z constant</a:t>
            </a:r>
          </a:p>
          <a:p>
            <a:pPr eaLnBrk="1" hangingPunct="1">
              <a:buFont typeface="Arial" charset="0"/>
              <a:buNone/>
              <a:tabLst>
                <a:tab pos="1884363" algn="l"/>
              </a:tabLst>
            </a:pPr>
            <a:endParaRPr lang="en-US" sz="2400" dirty="0">
              <a:ea typeface="ＭＳ Ｐゴシック"/>
              <a:cs typeface="ＭＳ Ｐゴシック"/>
            </a:endParaRPr>
          </a:p>
          <a:p>
            <a:pPr eaLnBrk="1" hangingPunct="1">
              <a:buFont typeface="Arial" charset="0"/>
              <a:buNone/>
              <a:tabLst>
                <a:tab pos="1884363" algn="l"/>
              </a:tabLst>
            </a:pPr>
            <a:r>
              <a:rPr lang="en-US" sz="2400" dirty="0">
                <a:ea typeface="ＭＳ Ｐゴシック"/>
                <a:cs typeface="ＭＳ Ｐゴシック"/>
              </a:rPr>
              <a:t>		Increase in Y for a one unit increase in Z 	</a:t>
            </a:r>
            <a:r>
              <a:rPr lang="en-US" sz="2400" i="1" dirty="0">
                <a:solidFill>
                  <a:schemeClr val="accent1"/>
                </a:solidFill>
                <a:ea typeface="ＭＳ Ｐゴシック"/>
                <a:cs typeface="ＭＳ Ｐゴシック"/>
              </a:rPr>
              <a:t>holding X constant</a:t>
            </a:r>
          </a:p>
          <a:p>
            <a:pPr eaLnBrk="1" hangingPunct="1">
              <a:buFont typeface="Arial" charset="0"/>
              <a:buNone/>
              <a:tabLst>
                <a:tab pos="1884363" algn="l"/>
              </a:tabLst>
            </a:pPr>
            <a:endParaRPr lang="en-US" sz="2400" i="1" dirty="0">
              <a:solidFill>
                <a:schemeClr val="accent1"/>
              </a:solidFill>
              <a:ea typeface="ＭＳ Ｐゴシック"/>
              <a:cs typeface="ＭＳ Ｐゴシック"/>
            </a:endParaRPr>
          </a:p>
          <a:p>
            <a:pPr marL="0" indent="0" eaLnBrk="1" hangingPunct="1">
              <a:buFont typeface="Arial" charset="0"/>
              <a:buNone/>
              <a:tabLst>
                <a:tab pos="1884363" algn="l"/>
              </a:tabLst>
            </a:pPr>
            <a:r>
              <a:rPr lang="en-US" sz="2400" dirty="0">
                <a:ea typeface="ＭＳ Ｐゴシック"/>
                <a:cs typeface="ＭＳ Ｐゴシック"/>
              </a:rPr>
              <a:t>In general, each coefficient represents the </a:t>
            </a:r>
            <a:r>
              <a:rPr lang="en-US" sz="2400" i="1" dirty="0">
                <a:solidFill>
                  <a:schemeClr val="accent1"/>
                </a:solidFill>
                <a:ea typeface="ＭＳ Ｐゴシック"/>
                <a:cs typeface="ＭＳ Ｐゴシック"/>
              </a:rPr>
              <a:t>independent effect </a:t>
            </a:r>
            <a:r>
              <a:rPr lang="en-US" sz="2400" dirty="0">
                <a:ea typeface="ＭＳ Ｐゴシック"/>
                <a:cs typeface="ＭＳ Ｐゴシック"/>
              </a:rPr>
              <a:t>of a change in a variable </a:t>
            </a:r>
            <a:r>
              <a:rPr lang="en-US" sz="2400" i="1" dirty="0">
                <a:solidFill>
                  <a:schemeClr val="accent1"/>
                </a:solidFill>
                <a:ea typeface="ＭＳ Ｐゴシック"/>
                <a:cs typeface="ＭＳ Ｐゴシック"/>
              </a:rPr>
              <a:t>holding all other variables in the model constant</a:t>
            </a:r>
          </a:p>
          <a:p>
            <a:pPr eaLnBrk="1" hangingPunct="1">
              <a:buFont typeface="Arial" charset="0"/>
              <a:buNone/>
              <a:tabLst>
                <a:tab pos="1884363" algn="l"/>
              </a:tabLst>
            </a:pPr>
            <a:endParaRPr lang="en-US" sz="2400" b="1" i="1" dirty="0">
              <a:solidFill>
                <a:schemeClr val="accent1"/>
              </a:solidFill>
              <a:ea typeface="ＭＳ Ｐゴシック"/>
              <a:cs typeface="ＭＳ Ｐゴシック"/>
            </a:endParaRPr>
          </a:p>
          <a:p>
            <a:pPr algn="ctr" eaLnBrk="1" hangingPunct="1">
              <a:buFont typeface="Arial" charset="0"/>
              <a:buNone/>
              <a:tabLst>
                <a:tab pos="1884363" algn="l"/>
              </a:tabLst>
            </a:pPr>
            <a:r>
              <a:rPr lang="en-US" sz="2400" b="1" i="1" dirty="0">
                <a:solidFill>
                  <a:schemeClr val="accent1"/>
                </a:solidFill>
                <a:ea typeface="ＭＳ Ｐゴシック"/>
                <a:cs typeface="ＭＳ Ｐゴシック"/>
              </a:rPr>
              <a:t>Multiple regression is used to statistically control for Z factors</a:t>
            </a:r>
          </a:p>
        </p:txBody>
      </p:sp>
      <p:graphicFrame>
        <p:nvGraphicFramePr>
          <p:cNvPr id="527362" name="Object 2"/>
          <p:cNvGraphicFramePr>
            <a:graphicFrameLocks noChangeAspect="1"/>
          </p:cNvGraphicFramePr>
          <p:nvPr/>
        </p:nvGraphicFramePr>
        <p:xfrm>
          <a:off x="2514600" y="1562100"/>
          <a:ext cx="3919538" cy="647700"/>
        </p:xfrm>
        <a:graphic>
          <a:graphicData uri="http://schemas.openxmlformats.org/presentationml/2006/ole">
            <mc:AlternateContent xmlns:mc="http://schemas.openxmlformats.org/markup-compatibility/2006">
              <mc:Choice xmlns:v="urn:schemas-microsoft-com:vml" Requires="v">
                <p:oleObj spid="_x0000_s1064" name="Equation" r:id="rId4" imgW="1396800" imgH="228600" progId="Equation.DSMT4">
                  <p:embed/>
                </p:oleObj>
              </mc:Choice>
              <mc:Fallback>
                <p:oleObj name="Equation" r:id="rId4" imgW="13968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562100"/>
                        <a:ext cx="3919538" cy="6477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27363" name="Object 3"/>
          <p:cNvGraphicFramePr>
            <a:graphicFrameLocks noChangeAspect="1"/>
          </p:cNvGraphicFramePr>
          <p:nvPr>
            <p:extLst>
              <p:ext uri="{D42A27DB-BD31-4B8C-83A1-F6EECF244321}">
                <p14:modId xmlns:p14="http://schemas.microsoft.com/office/powerpoint/2010/main" val="3354401706"/>
              </p:ext>
            </p:extLst>
          </p:nvPr>
        </p:nvGraphicFramePr>
        <p:xfrm>
          <a:off x="733425" y="2258099"/>
          <a:ext cx="1276350" cy="909638"/>
        </p:xfrm>
        <a:graphic>
          <a:graphicData uri="http://schemas.openxmlformats.org/presentationml/2006/ole">
            <mc:AlternateContent xmlns:mc="http://schemas.openxmlformats.org/markup-compatibility/2006">
              <mc:Choice xmlns:v="urn:schemas-microsoft-com:vml" Requires="v">
                <p:oleObj spid="_x0000_s1065" name="Equation" r:id="rId6" imgW="558720" imgH="393480" progId="Equation.DSMT4">
                  <p:embed/>
                </p:oleObj>
              </mc:Choice>
              <mc:Fallback>
                <p:oleObj name="Equation" r:id="rId6" imgW="55872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 y="2258099"/>
                        <a:ext cx="1276350" cy="9096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27364" name="Object 4"/>
          <p:cNvGraphicFramePr>
            <a:graphicFrameLocks noChangeAspect="1"/>
          </p:cNvGraphicFramePr>
          <p:nvPr>
            <p:extLst>
              <p:ext uri="{D42A27DB-BD31-4B8C-83A1-F6EECF244321}">
                <p14:modId xmlns:p14="http://schemas.microsoft.com/office/powerpoint/2010/main" val="2943936570"/>
              </p:ext>
            </p:extLst>
          </p:nvPr>
        </p:nvGraphicFramePr>
        <p:xfrm>
          <a:off x="747713" y="3252285"/>
          <a:ext cx="1285875" cy="914400"/>
        </p:xfrm>
        <a:graphic>
          <a:graphicData uri="http://schemas.openxmlformats.org/presentationml/2006/ole">
            <mc:AlternateContent xmlns:mc="http://schemas.openxmlformats.org/markup-compatibility/2006">
              <mc:Choice xmlns:v="urn:schemas-microsoft-com:vml" Requires="v">
                <p:oleObj spid="_x0000_s1066" name="Equation" r:id="rId8" imgW="558720" imgH="393480" progId="Equation.3">
                  <p:embed/>
                </p:oleObj>
              </mc:Choice>
              <mc:Fallback>
                <p:oleObj name="Equation" r:id="rId8" imgW="55872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713" y="3252285"/>
                        <a:ext cx="1285875"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06322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l-GR" dirty="0"/>
              <a:t>β</a:t>
            </a:r>
            <a:r>
              <a:rPr lang="en-US" dirty="0"/>
              <a:t> from a bivariate model will almost always be different from β</a:t>
            </a:r>
            <a:r>
              <a:rPr lang="en-US" baseline="-25000" dirty="0"/>
              <a:t>1</a:t>
            </a:r>
            <a:r>
              <a:rPr lang="en-US" dirty="0"/>
              <a:t> in a multivariate model </a:t>
            </a:r>
          </a:p>
          <a:p>
            <a:pPr lvl="1"/>
            <a:r>
              <a:rPr lang="en-US" dirty="0"/>
              <a:t>Can be a small difference</a:t>
            </a:r>
          </a:p>
          <a:p>
            <a:pPr lvl="1"/>
            <a:r>
              <a:rPr lang="en-US" dirty="0"/>
              <a:t>Can be a big difference in the size of the coefficient</a:t>
            </a:r>
          </a:p>
          <a:p>
            <a:pPr lvl="1"/>
            <a:r>
              <a:rPr lang="en-US" dirty="0"/>
              <a:t>Can be a difference in the sign of the coefficient</a:t>
            </a:r>
          </a:p>
          <a:p>
            <a:pPr lvl="1"/>
            <a:r>
              <a:rPr lang="en-US" dirty="0"/>
              <a:t>Can change the significance of the effect</a:t>
            </a:r>
          </a:p>
        </p:txBody>
      </p:sp>
      <p:sp>
        <p:nvSpPr>
          <p:cNvPr id="3" name="Title 2"/>
          <p:cNvSpPr>
            <a:spLocks noGrp="1"/>
          </p:cNvSpPr>
          <p:nvPr>
            <p:ph type="title"/>
          </p:nvPr>
        </p:nvSpPr>
        <p:spPr/>
        <p:txBody>
          <a:bodyPr/>
          <a:lstStyle/>
          <a:p>
            <a:r>
              <a:rPr lang="en-US" dirty="0"/>
              <a:t>Bivariate to Multivariate Model</a:t>
            </a:r>
          </a:p>
        </p:txBody>
      </p:sp>
    </p:spTree>
    <p:extLst>
      <p:ext uri="{BB962C8B-B14F-4D97-AF65-F5344CB8AC3E}">
        <p14:creationId xmlns:p14="http://schemas.microsoft.com/office/powerpoint/2010/main" val="331106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Bivariate Regression – β-hat=.700</a:t>
            </a:r>
          </a:p>
        </p:txBody>
      </p:sp>
      <p:sp>
        <p:nvSpPr>
          <p:cNvPr id="3" name="Title 2"/>
          <p:cNvSpPr>
            <a:spLocks noGrp="1"/>
          </p:cNvSpPr>
          <p:nvPr>
            <p:ph type="title"/>
          </p:nvPr>
        </p:nvSpPr>
        <p:spPr/>
        <p:txBody>
          <a:bodyPr>
            <a:normAutofit fontScale="90000"/>
          </a:bodyPr>
          <a:lstStyle/>
          <a:p>
            <a:r>
              <a:rPr lang="en-US" dirty="0"/>
              <a:t>Example: </a:t>
            </a:r>
            <a:r>
              <a:rPr lang="en-US" dirty="0" err="1"/>
              <a:t>HillaryTherm</a:t>
            </a:r>
            <a:r>
              <a:rPr lang="en-US" dirty="0"/>
              <a:t> and </a:t>
            </a:r>
            <a:r>
              <a:rPr lang="en-US" dirty="0" err="1"/>
              <a:t>DemocratTherm</a:t>
            </a:r>
            <a:endParaRPr lang="en-US" dirty="0"/>
          </a:p>
        </p:txBody>
      </p:sp>
      <p:pic>
        <p:nvPicPr>
          <p:cNvPr id="5" name="Picture 4">
            <a:extLst>
              <a:ext uri="{FF2B5EF4-FFF2-40B4-BE49-F238E27FC236}">
                <a16:creationId xmlns:a16="http://schemas.microsoft.com/office/drawing/2014/main" id="{177F8E44-0B64-1E49-8D9D-3FEEB8AEA1CD}"/>
              </a:ext>
            </a:extLst>
          </p:cNvPr>
          <p:cNvPicPr>
            <a:picLocks noChangeAspect="1"/>
          </p:cNvPicPr>
          <p:nvPr/>
        </p:nvPicPr>
        <p:blipFill>
          <a:blip r:embed="rId2"/>
          <a:stretch>
            <a:fillRect/>
          </a:stretch>
        </p:blipFill>
        <p:spPr>
          <a:xfrm>
            <a:off x="1353790" y="1989938"/>
            <a:ext cx="5486400" cy="2260600"/>
          </a:xfrm>
          <a:prstGeom prst="rect">
            <a:avLst/>
          </a:prstGeom>
        </p:spPr>
      </p:pic>
      <p:pic>
        <p:nvPicPr>
          <p:cNvPr id="6" name="Picture 5">
            <a:extLst>
              <a:ext uri="{FF2B5EF4-FFF2-40B4-BE49-F238E27FC236}">
                <a16:creationId xmlns:a16="http://schemas.microsoft.com/office/drawing/2014/main" id="{514AA5FD-5970-454F-BB29-893B817EE0AF}"/>
              </a:ext>
            </a:extLst>
          </p:cNvPr>
          <p:cNvPicPr>
            <a:picLocks noChangeAspect="1"/>
          </p:cNvPicPr>
          <p:nvPr/>
        </p:nvPicPr>
        <p:blipFill>
          <a:blip r:embed="rId3"/>
          <a:stretch>
            <a:fillRect/>
          </a:stretch>
        </p:blipFill>
        <p:spPr>
          <a:xfrm>
            <a:off x="1296720" y="4318000"/>
            <a:ext cx="6146800" cy="2540000"/>
          </a:xfrm>
          <a:prstGeom prst="rect">
            <a:avLst/>
          </a:prstGeom>
        </p:spPr>
      </p:pic>
    </p:spTree>
    <p:extLst>
      <p:ext uri="{BB962C8B-B14F-4D97-AF65-F5344CB8AC3E}">
        <p14:creationId xmlns:p14="http://schemas.microsoft.com/office/powerpoint/2010/main" val="242232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57578"/>
            <a:ext cx="8229600" cy="4525963"/>
          </a:xfrm>
        </p:spPr>
        <p:txBody>
          <a:bodyPr/>
          <a:lstStyle/>
          <a:p>
            <a:r>
              <a:rPr lang="en-US" dirty="0"/>
              <a:t>Bivariate Regression – β-hat=.700</a:t>
            </a:r>
          </a:p>
          <a:p>
            <a:r>
              <a:rPr lang="en-US" dirty="0"/>
              <a:t>Multivariate Regression – β</a:t>
            </a:r>
            <a:r>
              <a:rPr lang="en-US" baseline="-25000" dirty="0"/>
              <a:t>1</a:t>
            </a:r>
            <a:r>
              <a:rPr lang="en-US" dirty="0"/>
              <a:t>-hat=.199</a:t>
            </a:r>
          </a:p>
        </p:txBody>
      </p:sp>
      <p:sp>
        <p:nvSpPr>
          <p:cNvPr id="3" name="Title 2"/>
          <p:cNvSpPr>
            <a:spLocks noGrp="1"/>
          </p:cNvSpPr>
          <p:nvPr>
            <p:ph type="title"/>
          </p:nvPr>
        </p:nvSpPr>
        <p:spPr/>
        <p:txBody>
          <a:bodyPr>
            <a:normAutofit fontScale="90000"/>
          </a:bodyPr>
          <a:lstStyle/>
          <a:p>
            <a:r>
              <a:rPr lang="en-US" dirty="0"/>
              <a:t>Example: </a:t>
            </a:r>
            <a:r>
              <a:rPr lang="en-US" dirty="0" err="1"/>
              <a:t>HillaryTherm</a:t>
            </a:r>
            <a:r>
              <a:rPr lang="en-US" dirty="0"/>
              <a:t> and </a:t>
            </a:r>
            <a:br>
              <a:rPr lang="en-US" dirty="0"/>
            </a:br>
            <a:r>
              <a:rPr lang="en-US" dirty="0" err="1"/>
              <a:t>DemocratTherm</a:t>
            </a:r>
            <a:endParaRPr lang="en-US" dirty="0"/>
          </a:p>
        </p:txBody>
      </p:sp>
      <p:pic>
        <p:nvPicPr>
          <p:cNvPr id="7" name="Picture 6">
            <a:extLst>
              <a:ext uri="{FF2B5EF4-FFF2-40B4-BE49-F238E27FC236}">
                <a16:creationId xmlns:a16="http://schemas.microsoft.com/office/drawing/2014/main" id="{0A54E3D7-859D-A74B-88B0-1CE3232BAB5E}"/>
              </a:ext>
            </a:extLst>
          </p:cNvPr>
          <p:cNvPicPr>
            <a:picLocks noChangeAspect="1"/>
          </p:cNvPicPr>
          <p:nvPr/>
        </p:nvPicPr>
        <p:blipFill>
          <a:blip r:embed="rId2"/>
          <a:stretch>
            <a:fillRect/>
          </a:stretch>
        </p:blipFill>
        <p:spPr>
          <a:xfrm>
            <a:off x="0" y="2367231"/>
            <a:ext cx="7086707" cy="2133517"/>
          </a:xfrm>
          <a:prstGeom prst="rect">
            <a:avLst/>
          </a:prstGeom>
        </p:spPr>
      </p:pic>
      <p:pic>
        <p:nvPicPr>
          <p:cNvPr id="8" name="Picture 7">
            <a:extLst>
              <a:ext uri="{FF2B5EF4-FFF2-40B4-BE49-F238E27FC236}">
                <a16:creationId xmlns:a16="http://schemas.microsoft.com/office/drawing/2014/main" id="{66985033-A7DF-1140-8A0A-4F0231438E6B}"/>
              </a:ext>
            </a:extLst>
          </p:cNvPr>
          <p:cNvPicPr>
            <a:picLocks noChangeAspect="1"/>
          </p:cNvPicPr>
          <p:nvPr/>
        </p:nvPicPr>
        <p:blipFill>
          <a:blip r:embed="rId3"/>
          <a:stretch>
            <a:fillRect/>
          </a:stretch>
        </p:blipFill>
        <p:spPr>
          <a:xfrm>
            <a:off x="3329297" y="3471179"/>
            <a:ext cx="5905500" cy="3340100"/>
          </a:xfrm>
          <a:prstGeom prst="rect">
            <a:avLst/>
          </a:prstGeom>
        </p:spPr>
      </p:pic>
    </p:spTree>
    <p:extLst>
      <p:ext uri="{BB962C8B-B14F-4D97-AF65-F5344CB8AC3E}">
        <p14:creationId xmlns:p14="http://schemas.microsoft.com/office/powerpoint/2010/main" val="389404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Example: Dem Pres </a:t>
            </a:r>
            <a:r>
              <a:rPr lang="en-US" dirty="0" err="1"/>
              <a:t>Cand</a:t>
            </a:r>
            <a:r>
              <a:rPr lang="en-US" dirty="0"/>
              <a:t> </a:t>
            </a:r>
            <a:r>
              <a:rPr lang="en-US" dirty="0" err="1"/>
              <a:t>Therm</a:t>
            </a:r>
            <a:r>
              <a:rPr lang="en-US" dirty="0"/>
              <a:t> (Obama) and Democrat </a:t>
            </a:r>
            <a:r>
              <a:rPr lang="en-US" dirty="0" err="1"/>
              <a:t>Therm</a:t>
            </a:r>
            <a:endParaRPr lang="en-US" dirty="0"/>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Bivariate Regression – β-hat=.690</a:t>
            </a:r>
          </a:p>
          <a:p>
            <a:pPr marL="109728" indent="0">
              <a:buNone/>
            </a:pPr>
            <a:endParaRPr lang="en-US" dirty="0"/>
          </a:p>
        </p:txBody>
      </p:sp>
      <p:pic>
        <p:nvPicPr>
          <p:cNvPr id="7" name="Picture 6">
            <a:extLst>
              <a:ext uri="{FF2B5EF4-FFF2-40B4-BE49-F238E27FC236}">
                <a16:creationId xmlns:a16="http://schemas.microsoft.com/office/drawing/2014/main" id="{AAF60274-85D7-2643-8121-DAD3D9306E0E}"/>
              </a:ext>
            </a:extLst>
          </p:cNvPr>
          <p:cNvPicPr>
            <a:picLocks noChangeAspect="1"/>
          </p:cNvPicPr>
          <p:nvPr/>
        </p:nvPicPr>
        <p:blipFill>
          <a:blip r:embed="rId2"/>
          <a:stretch>
            <a:fillRect/>
          </a:stretch>
        </p:blipFill>
        <p:spPr>
          <a:xfrm>
            <a:off x="1125025" y="1952666"/>
            <a:ext cx="4851400" cy="2311400"/>
          </a:xfrm>
          <a:prstGeom prst="rect">
            <a:avLst/>
          </a:prstGeom>
        </p:spPr>
      </p:pic>
      <p:pic>
        <p:nvPicPr>
          <p:cNvPr id="8" name="Picture 7">
            <a:extLst>
              <a:ext uri="{FF2B5EF4-FFF2-40B4-BE49-F238E27FC236}">
                <a16:creationId xmlns:a16="http://schemas.microsoft.com/office/drawing/2014/main" id="{20C8EB8A-0F8D-E94F-9EA7-C5808BB2FF75}"/>
              </a:ext>
            </a:extLst>
          </p:cNvPr>
          <p:cNvPicPr>
            <a:picLocks noChangeAspect="1"/>
          </p:cNvPicPr>
          <p:nvPr/>
        </p:nvPicPr>
        <p:blipFill>
          <a:blip r:embed="rId3"/>
          <a:stretch>
            <a:fillRect/>
          </a:stretch>
        </p:blipFill>
        <p:spPr>
          <a:xfrm>
            <a:off x="1105890" y="4264066"/>
            <a:ext cx="6172200" cy="2514600"/>
          </a:xfrm>
          <a:prstGeom prst="rect">
            <a:avLst/>
          </a:prstGeom>
        </p:spPr>
      </p:pic>
    </p:spTree>
    <p:extLst>
      <p:ext uri="{BB962C8B-B14F-4D97-AF65-F5344CB8AC3E}">
        <p14:creationId xmlns:p14="http://schemas.microsoft.com/office/powerpoint/2010/main" val="288757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Example: Dem Pres </a:t>
            </a:r>
            <a:r>
              <a:rPr lang="en-US" dirty="0" err="1"/>
              <a:t>Cand</a:t>
            </a:r>
            <a:r>
              <a:rPr lang="en-US" dirty="0"/>
              <a:t> </a:t>
            </a:r>
            <a:r>
              <a:rPr lang="en-US" dirty="0" err="1"/>
              <a:t>Therm</a:t>
            </a:r>
            <a:r>
              <a:rPr lang="en-US" dirty="0"/>
              <a:t> (Obama) and Democrat </a:t>
            </a:r>
            <a:r>
              <a:rPr lang="en-US" dirty="0" err="1"/>
              <a:t>Therm</a:t>
            </a:r>
            <a:endParaRPr lang="en-US" dirty="0"/>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Bivariate Regression – β-hat=.690</a:t>
            </a:r>
          </a:p>
          <a:p>
            <a:r>
              <a:rPr lang="en-US" dirty="0"/>
              <a:t>Multivariate Regression – β2-hat=.417 p=0.012</a:t>
            </a:r>
          </a:p>
          <a:p>
            <a:pPr marL="109728" indent="0">
              <a:buNone/>
            </a:pPr>
            <a:endParaRPr lang="en-US" dirty="0"/>
          </a:p>
        </p:txBody>
      </p:sp>
      <p:pic>
        <p:nvPicPr>
          <p:cNvPr id="7" name="Picture 6">
            <a:extLst>
              <a:ext uri="{FF2B5EF4-FFF2-40B4-BE49-F238E27FC236}">
                <a16:creationId xmlns:a16="http://schemas.microsoft.com/office/drawing/2014/main" id="{83900F8B-AEE3-B94E-97F5-4F0F74F61E43}"/>
              </a:ext>
            </a:extLst>
          </p:cNvPr>
          <p:cNvPicPr>
            <a:picLocks noChangeAspect="1"/>
          </p:cNvPicPr>
          <p:nvPr/>
        </p:nvPicPr>
        <p:blipFill>
          <a:blip r:embed="rId2"/>
          <a:stretch>
            <a:fillRect/>
          </a:stretch>
        </p:blipFill>
        <p:spPr>
          <a:xfrm>
            <a:off x="0" y="2367231"/>
            <a:ext cx="7086707" cy="2133517"/>
          </a:xfrm>
          <a:prstGeom prst="rect">
            <a:avLst/>
          </a:prstGeom>
        </p:spPr>
      </p:pic>
      <p:pic>
        <p:nvPicPr>
          <p:cNvPr id="8" name="Picture 7">
            <a:extLst>
              <a:ext uri="{FF2B5EF4-FFF2-40B4-BE49-F238E27FC236}">
                <a16:creationId xmlns:a16="http://schemas.microsoft.com/office/drawing/2014/main" id="{9B01C1F5-7E29-8A42-AC00-7FDA5C175CD4}"/>
              </a:ext>
            </a:extLst>
          </p:cNvPr>
          <p:cNvPicPr>
            <a:picLocks noChangeAspect="1"/>
          </p:cNvPicPr>
          <p:nvPr/>
        </p:nvPicPr>
        <p:blipFill>
          <a:blip r:embed="rId3"/>
          <a:stretch>
            <a:fillRect/>
          </a:stretch>
        </p:blipFill>
        <p:spPr>
          <a:xfrm>
            <a:off x="3329297" y="3471179"/>
            <a:ext cx="5905500" cy="3340100"/>
          </a:xfrm>
          <a:prstGeom prst="rect">
            <a:avLst/>
          </a:prstGeom>
        </p:spPr>
      </p:pic>
    </p:spTree>
    <p:extLst>
      <p:ext uri="{BB962C8B-B14F-4D97-AF65-F5344CB8AC3E}">
        <p14:creationId xmlns:p14="http://schemas.microsoft.com/office/powerpoint/2010/main" val="1660114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Example: Rep Pres </a:t>
            </a:r>
            <a:r>
              <a:rPr lang="en-US" dirty="0" err="1"/>
              <a:t>Cand</a:t>
            </a:r>
            <a:r>
              <a:rPr lang="en-US" dirty="0"/>
              <a:t> </a:t>
            </a:r>
            <a:r>
              <a:rPr lang="en-US" dirty="0" err="1"/>
              <a:t>Therm</a:t>
            </a:r>
            <a:r>
              <a:rPr lang="en-US" dirty="0"/>
              <a:t> (Romney) and Democrat </a:t>
            </a:r>
            <a:r>
              <a:rPr lang="en-US" dirty="0" err="1"/>
              <a:t>Therm</a:t>
            </a:r>
            <a:endParaRPr lang="en-US" dirty="0"/>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Bivariate Regression – βhat=-.551</a:t>
            </a:r>
          </a:p>
        </p:txBody>
      </p:sp>
      <p:pic>
        <p:nvPicPr>
          <p:cNvPr id="7" name="Picture 6">
            <a:extLst>
              <a:ext uri="{FF2B5EF4-FFF2-40B4-BE49-F238E27FC236}">
                <a16:creationId xmlns:a16="http://schemas.microsoft.com/office/drawing/2014/main" id="{91730C65-85F7-8747-91A0-622308609F6B}"/>
              </a:ext>
            </a:extLst>
          </p:cNvPr>
          <p:cNvPicPr>
            <a:picLocks noChangeAspect="1"/>
          </p:cNvPicPr>
          <p:nvPr/>
        </p:nvPicPr>
        <p:blipFill>
          <a:blip r:embed="rId2"/>
          <a:stretch>
            <a:fillRect/>
          </a:stretch>
        </p:blipFill>
        <p:spPr>
          <a:xfrm>
            <a:off x="1809668" y="1913989"/>
            <a:ext cx="4978400" cy="2222500"/>
          </a:xfrm>
          <a:prstGeom prst="rect">
            <a:avLst/>
          </a:prstGeom>
        </p:spPr>
      </p:pic>
      <p:pic>
        <p:nvPicPr>
          <p:cNvPr id="8" name="Picture 7">
            <a:extLst>
              <a:ext uri="{FF2B5EF4-FFF2-40B4-BE49-F238E27FC236}">
                <a16:creationId xmlns:a16="http://schemas.microsoft.com/office/drawing/2014/main" id="{7DCC815D-4BD0-364A-9A51-84529083C1BB}"/>
              </a:ext>
            </a:extLst>
          </p:cNvPr>
          <p:cNvPicPr>
            <a:picLocks noChangeAspect="1"/>
          </p:cNvPicPr>
          <p:nvPr/>
        </p:nvPicPr>
        <p:blipFill>
          <a:blip r:embed="rId3"/>
          <a:stretch>
            <a:fillRect/>
          </a:stretch>
        </p:blipFill>
        <p:spPr>
          <a:xfrm>
            <a:off x="1809668" y="4136489"/>
            <a:ext cx="5854700" cy="2463800"/>
          </a:xfrm>
          <a:prstGeom prst="rect">
            <a:avLst/>
          </a:prstGeom>
        </p:spPr>
      </p:pic>
    </p:spTree>
    <p:extLst>
      <p:ext uri="{BB962C8B-B14F-4D97-AF65-F5344CB8AC3E}">
        <p14:creationId xmlns:p14="http://schemas.microsoft.com/office/powerpoint/2010/main" val="167820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Example: Rep Pres </a:t>
            </a:r>
            <a:r>
              <a:rPr lang="en-US" dirty="0" err="1"/>
              <a:t>Cand</a:t>
            </a:r>
            <a:r>
              <a:rPr lang="en-US" dirty="0"/>
              <a:t> </a:t>
            </a:r>
            <a:r>
              <a:rPr lang="en-US" dirty="0" err="1"/>
              <a:t>Therm</a:t>
            </a:r>
            <a:r>
              <a:rPr lang="en-US" dirty="0"/>
              <a:t> (Romney) and Democrat </a:t>
            </a:r>
            <a:r>
              <a:rPr lang="en-US" dirty="0" err="1"/>
              <a:t>Therm</a:t>
            </a:r>
            <a:endParaRPr lang="en-US" dirty="0"/>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Bivariate Regression – βhat=-.551, p &lt;.000</a:t>
            </a:r>
          </a:p>
          <a:p>
            <a:r>
              <a:rPr lang="en-US" dirty="0"/>
              <a:t>Multivariate Reg. – β3hat=-.036, p=.0072</a:t>
            </a:r>
          </a:p>
          <a:p>
            <a:pPr marL="109728" indent="0">
              <a:buNone/>
            </a:pPr>
            <a:endParaRPr lang="en-US" dirty="0"/>
          </a:p>
        </p:txBody>
      </p:sp>
      <p:pic>
        <p:nvPicPr>
          <p:cNvPr id="7" name="Picture 6">
            <a:extLst>
              <a:ext uri="{FF2B5EF4-FFF2-40B4-BE49-F238E27FC236}">
                <a16:creationId xmlns:a16="http://schemas.microsoft.com/office/drawing/2014/main" id="{0F22CF5B-6017-1743-AFBD-AC65D6070A10}"/>
              </a:ext>
            </a:extLst>
          </p:cNvPr>
          <p:cNvPicPr>
            <a:picLocks noChangeAspect="1"/>
          </p:cNvPicPr>
          <p:nvPr/>
        </p:nvPicPr>
        <p:blipFill>
          <a:blip r:embed="rId2"/>
          <a:stretch>
            <a:fillRect/>
          </a:stretch>
        </p:blipFill>
        <p:spPr>
          <a:xfrm>
            <a:off x="0" y="2367231"/>
            <a:ext cx="7086707" cy="2133517"/>
          </a:xfrm>
          <a:prstGeom prst="rect">
            <a:avLst/>
          </a:prstGeom>
        </p:spPr>
      </p:pic>
      <p:pic>
        <p:nvPicPr>
          <p:cNvPr id="8" name="Picture 7">
            <a:extLst>
              <a:ext uri="{FF2B5EF4-FFF2-40B4-BE49-F238E27FC236}">
                <a16:creationId xmlns:a16="http://schemas.microsoft.com/office/drawing/2014/main" id="{10446EE2-3A20-6743-81A2-A1D40E6D8B07}"/>
              </a:ext>
            </a:extLst>
          </p:cNvPr>
          <p:cNvPicPr>
            <a:picLocks noChangeAspect="1"/>
          </p:cNvPicPr>
          <p:nvPr/>
        </p:nvPicPr>
        <p:blipFill>
          <a:blip r:embed="rId3"/>
          <a:stretch>
            <a:fillRect/>
          </a:stretch>
        </p:blipFill>
        <p:spPr>
          <a:xfrm>
            <a:off x="3329297" y="3471179"/>
            <a:ext cx="5905500" cy="3340100"/>
          </a:xfrm>
          <a:prstGeom prst="rect">
            <a:avLst/>
          </a:prstGeom>
        </p:spPr>
      </p:pic>
    </p:spTree>
    <p:extLst>
      <p:ext uri="{BB962C8B-B14F-4D97-AF65-F5344CB8AC3E}">
        <p14:creationId xmlns:p14="http://schemas.microsoft.com/office/powerpoint/2010/main" val="63874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79710" cy="1143000"/>
          </a:xfrm>
        </p:spPr>
        <p:txBody>
          <a:bodyPr>
            <a:normAutofit fontScale="90000"/>
          </a:bodyPr>
          <a:lstStyle/>
          <a:p>
            <a:r>
              <a:rPr lang="en-US" dirty="0"/>
              <a:t>Example: Dem Vice Pres </a:t>
            </a:r>
            <a:r>
              <a:rPr lang="en-US" dirty="0" err="1"/>
              <a:t>Cand</a:t>
            </a:r>
            <a:r>
              <a:rPr lang="en-US" dirty="0"/>
              <a:t> </a:t>
            </a:r>
            <a:r>
              <a:rPr lang="en-US" dirty="0" err="1"/>
              <a:t>Therm</a:t>
            </a:r>
            <a:r>
              <a:rPr lang="en-US" dirty="0"/>
              <a:t> (Biden) and Democrat </a:t>
            </a:r>
            <a:r>
              <a:rPr lang="en-US" dirty="0" err="1"/>
              <a:t>Therm</a:t>
            </a:r>
            <a:endParaRPr lang="en-US" dirty="0"/>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Bivariate Regression – βhat=.701</a:t>
            </a:r>
          </a:p>
          <a:p>
            <a:pPr marL="109728" indent="0">
              <a:buNone/>
            </a:pPr>
            <a:endParaRPr lang="en-US" dirty="0"/>
          </a:p>
        </p:txBody>
      </p:sp>
      <p:pic>
        <p:nvPicPr>
          <p:cNvPr id="4" name="Picture 3">
            <a:extLst>
              <a:ext uri="{FF2B5EF4-FFF2-40B4-BE49-F238E27FC236}">
                <a16:creationId xmlns:a16="http://schemas.microsoft.com/office/drawing/2014/main" id="{746FD29F-D58B-8D4A-9A82-CFDAF4120B30}"/>
              </a:ext>
            </a:extLst>
          </p:cNvPr>
          <p:cNvPicPr>
            <a:picLocks noChangeAspect="1"/>
          </p:cNvPicPr>
          <p:nvPr/>
        </p:nvPicPr>
        <p:blipFill>
          <a:blip r:embed="rId2"/>
          <a:stretch>
            <a:fillRect/>
          </a:stretch>
        </p:blipFill>
        <p:spPr>
          <a:xfrm>
            <a:off x="1924050" y="1909041"/>
            <a:ext cx="5295900" cy="2374900"/>
          </a:xfrm>
          <a:prstGeom prst="rect">
            <a:avLst/>
          </a:prstGeom>
        </p:spPr>
      </p:pic>
      <p:pic>
        <p:nvPicPr>
          <p:cNvPr id="6" name="Picture 5">
            <a:extLst>
              <a:ext uri="{FF2B5EF4-FFF2-40B4-BE49-F238E27FC236}">
                <a16:creationId xmlns:a16="http://schemas.microsoft.com/office/drawing/2014/main" id="{0DF9E0BA-6A8F-9A42-BFA8-CA7A58CFF6C0}"/>
              </a:ext>
            </a:extLst>
          </p:cNvPr>
          <p:cNvPicPr>
            <a:picLocks noChangeAspect="1"/>
          </p:cNvPicPr>
          <p:nvPr/>
        </p:nvPicPr>
        <p:blipFill>
          <a:blip r:embed="rId3"/>
          <a:stretch>
            <a:fillRect/>
          </a:stretch>
        </p:blipFill>
        <p:spPr>
          <a:xfrm>
            <a:off x="1924050" y="4131953"/>
            <a:ext cx="5969000" cy="2489200"/>
          </a:xfrm>
          <a:prstGeom prst="rect">
            <a:avLst/>
          </a:prstGeom>
        </p:spPr>
      </p:pic>
    </p:spTree>
    <p:extLst>
      <p:ext uri="{BB962C8B-B14F-4D97-AF65-F5344CB8AC3E}">
        <p14:creationId xmlns:p14="http://schemas.microsoft.com/office/powerpoint/2010/main" val="211421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Causal hurdles and the importance of controlling for Z</a:t>
            </a:r>
          </a:p>
          <a:p>
            <a:r>
              <a:rPr lang="en-US" dirty="0"/>
              <a:t>Bivariate Regression</a:t>
            </a:r>
          </a:p>
        </p:txBody>
      </p:sp>
      <p:sp>
        <p:nvSpPr>
          <p:cNvPr id="3" name="Title 2"/>
          <p:cNvSpPr>
            <a:spLocks noGrp="1"/>
          </p:cNvSpPr>
          <p:nvPr>
            <p:ph type="title"/>
          </p:nvPr>
        </p:nvSpPr>
        <p:spPr/>
        <p:txBody>
          <a:bodyPr/>
          <a:lstStyle/>
          <a:p>
            <a:r>
              <a:rPr lang="en-US" dirty="0"/>
              <a:t>Previously</a:t>
            </a:r>
            <a:r>
              <a:rPr lang="mr-IN" dirty="0"/>
              <a:t>…</a:t>
            </a:r>
            <a:r>
              <a:rPr lang="en-US" dirty="0"/>
              <a:t> </a:t>
            </a:r>
          </a:p>
        </p:txBody>
      </p:sp>
    </p:spTree>
    <p:extLst>
      <p:ext uri="{BB962C8B-B14F-4D97-AF65-F5344CB8AC3E}">
        <p14:creationId xmlns:p14="http://schemas.microsoft.com/office/powerpoint/2010/main" val="280651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274638"/>
            <a:ext cx="8556171" cy="1143000"/>
          </a:xfrm>
        </p:spPr>
        <p:txBody>
          <a:bodyPr>
            <a:normAutofit fontScale="90000"/>
          </a:bodyPr>
          <a:lstStyle/>
          <a:p>
            <a:r>
              <a:rPr lang="en-US" dirty="0"/>
              <a:t>Example: Dem Vice Pres </a:t>
            </a:r>
            <a:r>
              <a:rPr lang="en-US" dirty="0" err="1"/>
              <a:t>Cand</a:t>
            </a:r>
            <a:r>
              <a:rPr lang="en-US" dirty="0"/>
              <a:t> </a:t>
            </a:r>
            <a:r>
              <a:rPr lang="en-US" dirty="0" err="1"/>
              <a:t>Therm</a:t>
            </a:r>
            <a:r>
              <a:rPr lang="en-US" dirty="0"/>
              <a:t> (Biden) and Democrat </a:t>
            </a:r>
            <a:r>
              <a:rPr lang="en-US" dirty="0" err="1"/>
              <a:t>Therm</a:t>
            </a:r>
            <a:endParaRPr lang="en-US" dirty="0"/>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Bivariate Regression – β=.701</a:t>
            </a:r>
          </a:p>
          <a:p>
            <a:r>
              <a:rPr lang="en-US" dirty="0"/>
              <a:t>Multivariate Regression – β4hat=.176</a:t>
            </a:r>
          </a:p>
        </p:txBody>
      </p:sp>
      <p:pic>
        <p:nvPicPr>
          <p:cNvPr id="7" name="Picture 6">
            <a:extLst>
              <a:ext uri="{FF2B5EF4-FFF2-40B4-BE49-F238E27FC236}">
                <a16:creationId xmlns:a16="http://schemas.microsoft.com/office/drawing/2014/main" id="{6777119D-5831-3844-B12F-781E1AE9D4A3}"/>
              </a:ext>
            </a:extLst>
          </p:cNvPr>
          <p:cNvPicPr>
            <a:picLocks noChangeAspect="1"/>
          </p:cNvPicPr>
          <p:nvPr/>
        </p:nvPicPr>
        <p:blipFill>
          <a:blip r:embed="rId2"/>
          <a:stretch>
            <a:fillRect/>
          </a:stretch>
        </p:blipFill>
        <p:spPr>
          <a:xfrm>
            <a:off x="0" y="2367231"/>
            <a:ext cx="7086707" cy="2133517"/>
          </a:xfrm>
          <a:prstGeom prst="rect">
            <a:avLst/>
          </a:prstGeom>
        </p:spPr>
      </p:pic>
      <p:pic>
        <p:nvPicPr>
          <p:cNvPr id="8" name="Picture 7">
            <a:extLst>
              <a:ext uri="{FF2B5EF4-FFF2-40B4-BE49-F238E27FC236}">
                <a16:creationId xmlns:a16="http://schemas.microsoft.com/office/drawing/2014/main" id="{C674D55B-6613-7844-8BC3-1E50839521AD}"/>
              </a:ext>
            </a:extLst>
          </p:cNvPr>
          <p:cNvPicPr>
            <a:picLocks noChangeAspect="1"/>
          </p:cNvPicPr>
          <p:nvPr/>
        </p:nvPicPr>
        <p:blipFill>
          <a:blip r:embed="rId3"/>
          <a:stretch>
            <a:fillRect/>
          </a:stretch>
        </p:blipFill>
        <p:spPr>
          <a:xfrm>
            <a:off x="3329297" y="3471179"/>
            <a:ext cx="5905500" cy="3340100"/>
          </a:xfrm>
          <a:prstGeom prst="rect">
            <a:avLst/>
          </a:prstGeom>
        </p:spPr>
      </p:pic>
    </p:spTree>
    <p:extLst>
      <p:ext uri="{BB962C8B-B14F-4D97-AF65-F5344CB8AC3E}">
        <p14:creationId xmlns:p14="http://schemas.microsoft.com/office/powerpoint/2010/main" val="200091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274638"/>
            <a:ext cx="8425543" cy="1143000"/>
          </a:xfrm>
        </p:spPr>
        <p:txBody>
          <a:bodyPr>
            <a:normAutofit fontScale="90000"/>
          </a:bodyPr>
          <a:lstStyle/>
          <a:p>
            <a:r>
              <a:rPr lang="en-US" dirty="0"/>
              <a:t>Example: Rep Vice Pres </a:t>
            </a:r>
            <a:r>
              <a:rPr lang="en-US" dirty="0" err="1"/>
              <a:t>Cand</a:t>
            </a:r>
            <a:r>
              <a:rPr lang="en-US" dirty="0"/>
              <a:t> </a:t>
            </a:r>
            <a:r>
              <a:rPr lang="en-US" dirty="0" err="1"/>
              <a:t>Therm</a:t>
            </a:r>
            <a:r>
              <a:rPr lang="en-US" dirty="0"/>
              <a:t> (Ryan) and Democrat </a:t>
            </a:r>
            <a:r>
              <a:rPr lang="en-US" dirty="0" err="1"/>
              <a:t>Therm</a:t>
            </a:r>
            <a:endParaRPr lang="en-US" dirty="0"/>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Bivariate Regression – βhat=-.537, p&lt;.000</a:t>
            </a:r>
          </a:p>
          <a:p>
            <a:pPr marL="109728" indent="0">
              <a:buNone/>
            </a:pPr>
            <a:endParaRPr lang="en-US" dirty="0"/>
          </a:p>
        </p:txBody>
      </p:sp>
      <p:pic>
        <p:nvPicPr>
          <p:cNvPr id="2" name="Picture 1">
            <a:extLst>
              <a:ext uri="{FF2B5EF4-FFF2-40B4-BE49-F238E27FC236}">
                <a16:creationId xmlns:a16="http://schemas.microsoft.com/office/drawing/2014/main" id="{6A36AAA0-B503-CE46-BDDB-B6897D48F2EC}"/>
              </a:ext>
            </a:extLst>
          </p:cNvPr>
          <p:cNvPicPr>
            <a:picLocks noChangeAspect="1"/>
          </p:cNvPicPr>
          <p:nvPr/>
        </p:nvPicPr>
        <p:blipFill>
          <a:blip r:embed="rId2"/>
          <a:stretch>
            <a:fillRect/>
          </a:stretch>
        </p:blipFill>
        <p:spPr>
          <a:xfrm>
            <a:off x="2070100" y="2209800"/>
            <a:ext cx="5003800" cy="2438400"/>
          </a:xfrm>
          <a:prstGeom prst="rect">
            <a:avLst/>
          </a:prstGeom>
        </p:spPr>
      </p:pic>
      <p:pic>
        <p:nvPicPr>
          <p:cNvPr id="6" name="Picture 5">
            <a:extLst>
              <a:ext uri="{FF2B5EF4-FFF2-40B4-BE49-F238E27FC236}">
                <a16:creationId xmlns:a16="http://schemas.microsoft.com/office/drawing/2014/main" id="{949707EC-685B-F84B-8FBD-B2EDCB648459}"/>
              </a:ext>
            </a:extLst>
          </p:cNvPr>
          <p:cNvPicPr>
            <a:picLocks noChangeAspect="1"/>
          </p:cNvPicPr>
          <p:nvPr/>
        </p:nvPicPr>
        <p:blipFill>
          <a:blip r:embed="rId3"/>
          <a:stretch>
            <a:fillRect/>
          </a:stretch>
        </p:blipFill>
        <p:spPr>
          <a:xfrm>
            <a:off x="2070100" y="4406900"/>
            <a:ext cx="5930900" cy="2451100"/>
          </a:xfrm>
          <a:prstGeom prst="rect">
            <a:avLst/>
          </a:prstGeom>
        </p:spPr>
      </p:pic>
    </p:spTree>
    <p:extLst>
      <p:ext uri="{BB962C8B-B14F-4D97-AF65-F5344CB8AC3E}">
        <p14:creationId xmlns:p14="http://schemas.microsoft.com/office/powerpoint/2010/main" val="808632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Example: Rep Vice Pres </a:t>
            </a:r>
            <a:r>
              <a:rPr lang="en-US" dirty="0" err="1"/>
              <a:t>Cand</a:t>
            </a:r>
            <a:r>
              <a:rPr lang="en-US" dirty="0"/>
              <a:t> </a:t>
            </a:r>
            <a:r>
              <a:rPr lang="en-US" dirty="0" err="1"/>
              <a:t>Therm</a:t>
            </a:r>
            <a:r>
              <a:rPr lang="en-US" dirty="0"/>
              <a:t> (Ryan) and Democrat </a:t>
            </a:r>
            <a:r>
              <a:rPr lang="en-US" dirty="0" err="1"/>
              <a:t>Therm</a:t>
            </a:r>
            <a:endParaRPr lang="en-US" dirty="0"/>
          </a:p>
        </p:txBody>
      </p:sp>
      <p:sp>
        <p:nvSpPr>
          <p:cNvPr id="5" name="Content Placeholder 1"/>
          <p:cNvSpPr txBox="1">
            <a:spLocks/>
          </p:cNvSpPr>
          <p:nvPr/>
        </p:nvSpPr>
        <p:spPr>
          <a:xfrm>
            <a:off x="457200" y="14813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Bivariate Regression – βhat=-.537, p&lt;.000</a:t>
            </a:r>
          </a:p>
          <a:p>
            <a:r>
              <a:rPr lang="en-US" dirty="0"/>
              <a:t>Multivariate Reg. – β5hat=-.011, p=.383</a:t>
            </a:r>
          </a:p>
        </p:txBody>
      </p:sp>
      <p:pic>
        <p:nvPicPr>
          <p:cNvPr id="7" name="Picture 6">
            <a:extLst>
              <a:ext uri="{FF2B5EF4-FFF2-40B4-BE49-F238E27FC236}">
                <a16:creationId xmlns:a16="http://schemas.microsoft.com/office/drawing/2014/main" id="{CC1B792F-25F2-6C47-8B62-DDDAF98D6783}"/>
              </a:ext>
            </a:extLst>
          </p:cNvPr>
          <p:cNvPicPr>
            <a:picLocks noChangeAspect="1"/>
          </p:cNvPicPr>
          <p:nvPr/>
        </p:nvPicPr>
        <p:blipFill>
          <a:blip r:embed="rId2"/>
          <a:stretch>
            <a:fillRect/>
          </a:stretch>
        </p:blipFill>
        <p:spPr>
          <a:xfrm>
            <a:off x="0" y="2367231"/>
            <a:ext cx="7086707" cy="2133517"/>
          </a:xfrm>
          <a:prstGeom prst="rect">
            <a:avLst/>
          </a:prstGeom>
        </p:spPr>
      </p:pic>
      <p:pic>
        <p:nvPicPr>
          <p:cNvPr id="8" name="Picture 7">
            <a:extLst>
              <a:ext uri="{FF2B5EF4-FFF2-40B4-BE49-F238E27FC236}">
                <a16:creationId xmlns:a16="http://schemas.microsoft.com/office/drawing/2014/main" id="{9536E919-7639-4A46-B933-40DA464F1FCA}"/>
              </a:ext>
            </a:extLst>
          </p:cNvPr>
          <p:cNvPicPr>
            <a:picLocks noChangeAspect="1"/>
          </p:cNvPicPr>
          <p:nvPr/>
        </p:nvPicPr>
        <p:blipFill>
          <a:blip r:embed="rId3"/>
          <a:stretch>
            <a:fillRect/>
          </a:stretch>
        </p:blipFill>
        <p:spPr>
          <a:xfrm>
            <a:off x="3329297" y="3471179"/>
            <a:ext cx="5905500" cy="3340100"/>
          </a:xfrm>
          <a:prstGeom prst="rect">
            <a:avLst/>
          </a:prstGeom>
        </p:spPr>
      </p:pic>
    </p:spTree>
    <p:extLst>
      <p:ext uri="{BB962C8B-B14F-4D97-AF65-F5344CB8AC3E}">
        <p14:creationId xmlns:p14="http://schemas.microsoft.com/office/powerpoint/2010/main" val="3999492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is important as long as X and Z are correlated</a:t>
            </a:r>
          </a:p>
          <a:p>
            <a:pPr lvl="1"/>
            <a:r>
              <a:rPr lang="en-US" dirty="0"/>
              <a:t>Any correlation will affect their individual effect on Y</a:t>
            </a:r>
          </a:p>
          <a:p>
            <a:pPr lvl="1"/>
            <a:r>
              <a:rPr lang="en-US" dirty="0"/>
              <a:t>They do not have to be causally related</a:t>
            </a:r>
          </a:p>
          <a:p>
            <a:pPr lvl="1"/>
            <a:r>
              <a:rPr lang="en-US" dirty="0"/>
              <a:t>They do not have to be highly correlated</a:t>
            </a:r>
          </a:p>
          <a:p>
            <a:pPr lvl="1"/>
            <a:r>
              <a:rPr lang="en-US" dirty="0"/>
              <a:t>Any correlation above 0 will affect our slope estimates </a:t>
            </a:r>
          </a:p>
        </p:txBody>
      </p:sp>
      <p:sp>
        <p:nvSpPr>
          <p:cNvPr id="3" name="Title 2"/>
          <p:cNvSpPr>
            <a:spLocks noGrp="1"/>
          </p:cNvSpPr>
          <p:nvPr>
            <p:ph type="title"/>
          </p:nvPr>
        </p:nvSpPr>
        <p:spPr/>
        <p:txBody>
          <a:bodyPr/>
          <a:lstStyle/>
          <a:p>
            <a:r>
              <a:rPr lang="en-US" dirty="0"/>
              <a:t>Controlling for Z </a:t>
            </a:r>
          </a:p>
        </p:txBody>
      </p:sp>
    </p:spTree>
    <p:extLst>
      <p:ext uri="{BB962C8B-B14F-4D97-AF65-F5344CB8AC3E}">
        <p14:creationId xmlns:p14="http://schemas.microsoft.com/office/powerpoint/2010/main" val="4183734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63528"/>
          </a:xfrm>
        </p:spPr>
        <p:txBody>
          <a:bodyPr>
            <a:normAutofit/>
          </a:bodyPr>
          <a:lstStyle/>
          <a:p>
            <a:r>
              <a:rPr lang="en-US" dirty="0"/>
              <a:t>If X and Z are related:</a:t>
            </a:r>
          </a:p>
          <a:p>
            <a:endParaRPr lang="en-US" dirty="0"/>
          </a:p>
          <a:p>
            <a:r>
              <a:rPr lang="en-US" dirty="0"/>
              <a:t>To predict X</a:t>
            </a:r>
            <a:r>
              <a:rPr lang="en-US" baseline="-25000" dirty="0"/>
              <a:t>i</a:t>
            </a:r>
            <a:r>
              <a:rPr lang="en-US" dirty="0"/>
              <a:t>:</a:t>
            </a:r>
          </a:p>
          <a:p>
            <a:endParaRPr lang="en-US" dirty="0"/>
          </a:p>
          <a:p>
            <a:r>
              <a:rPr lang="en-US" dirty="0"/>
              <a:t>Via some algebra:</a:t>
            </a:r>
          </a:p>
          <a:p>
            <a:endParaRPr lang="en-US" dirty="0"/>
          </a:p>
          <a:p>
            <a:r>
              <a:rPr lang="en-US" dirty="0"/>
              <a:t>Which is equal to: </a:t>
            </a:r>
          </a:p>
          <a:p>
            <a:endParaRPr lang="en-US" dirty="0"/>
          </a:p>
          <a:p>
            <a:r>
              <a:rPr lang="en-US" dirty="0"/>
              <a:t>So     are the residuals, and the portion of the variation in X that Z cannot explain  - X 		“purged” of Z </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X and Z </a:t>
            </a:r>
          </a:p>
        </p:txBody>
      </p:sp>
      <p:pic>
        <p:nvPicPr>
          <p:cNvPr id="4" name="Picture 2"/>
          <p:cNvPicPr>
            <a:picLocks noChangeAspect="1" noChangeArrowheads="1"/>
          </p:cNvPicPr>
          <p:nvPr/>
        </p:nvPicPr>
        <p:blipFill>
          <a:blip r:embed="rId2" cstate="print"/>
          <a:srcRect/>
          <a:stretch>
            <a:fillRect/>
          </a:stretch>
        </p:blipFill>
        <p:spPr bwMode="auto">
          <a:xfrm>
            <a:off x="4665185" y="1393734"/>
            <a:ext cx="3254375" cy="762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504042" y="2365771"/>
            <a:ext cx="2322286" cy="6096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419600" y="3358842"/>
            <a:ext cx="1676400" cy="484293"/>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a:stretch>
            <a:fillRect/>
          </a:stretch>
        </p:blipFill>
        <p:spPr bwMode="auto">
          <a:xfrm>
            <a:off x="4419600" y="4274662"/>
            <a:ext cx="1810753" cy="533400"/>
          </a:xfrm>
          <a:prstGeom prst="rect">
            <a:avLst/>
          </a:prstGeom>
          <a:noFill/>
          <a:ln w="9525">
            <a:noFill/>
            <a:miter lim="800000"/>
            <a:headEnd/>
            <a:tailEnd/>
          </a:ln>
        </p:spPr>
      </p:pic>
      <p:pic>
        <p:nvPicPr>
          <p:cNvPr id="8" name="Picture 3"/>
          <p:cNvPicPr>
            <a:picLocks noChangeAspect="1" noChangeArrowheads="1"/>
          </p:cNvPicPr>
          <p:nvPr/>
        </p:nvPicPr>
        <p:blipFill rotWithShape="1">
          <a:blip r:embed="rId5" cstate="print"/>
          <a:srcRect r="79996" b="21281"/>
          <a:stretch/>
        </p:blipFill>
        <p:spPr bwMode="auto">
          <a:xfrm>
            <a:off x="1389575" y="5200823"/>
            <a:ext cx="362220" cy="419890"/>
          </a:xfrm>
          <a:prstGeom prst="rect">
            <a:avLst/>
          </a:prstGeom>
          <a:noFill/>
          <a:ln w="9525">
            <a:noFill/>
            <a:miter lim="800000"/>
            <a:headEnd/>
            <a:tailEnd/>
          </a:ln>
        </p:spPr>
      </p:pic>
    </p:spTree>
    <p:extLst>
      <p:ext uri="{BB962C8B-B14F-4D97-AF65-F5344CB8AC3E}">
        <p14:creationId xmlns:p14="http://schemas.microsoft.com/office/powerpoint/2010/main" val="340802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63528"/>
          </a:xfrm>
        </p:spPr>
        <p:txBody>
          <a:bodyPr>
            <a:normAutofit/>
          </a:bodyPr>
          <a:lstStyle/>
          <a:p>
            <a:r>
              <a:rPr lang="en-US" dirty="0"/>
              <a:t>If Y and Z are related:</a:t>
            </a:r>
          </a:p>
          <a:p>
            <a:endParaRPr lang="en-US" dirty="0"/>
          </a:p>
          <a:p>
            <a:r>
              <a:rPr lang="en-US" dirty="0"/>
              <a:t>To predict Y</a:t>
            </a:r>
            <a:r>
              <a:rPr lang="en-US" baseline="-25000" dirty="0"/>
              <a:t>i</a:t>
            </a:r>
            <a:r>
              <a:rPr lang="en-US" dirty="0"/>
              <a:t>:</a:t>
            </a:r>
          </a:p>
          <a:p>
            <a:endParaRPr lang="en-US" dirty="0"/>
          </a:p>
          <a:p>
            <a:r>
              <a:rPr lang="en-US" dirty="0"/>
              <a:t>Via some algebra:</a:t>
            </a:r>
          </a:p>
          <a:p>
            <a:endParaRPr lang="en-US" dirty="0"/>
          </a:p>
          <a:p>
            <a:r>
              <a:rPr lang="en-US" dirty="0"/>
              <a:t>Which is equal to: </a:t>
            </a:r>
          </a:p>
          <a:p>
            <a:endParaRPr lang="en-US" dirty="0"/>
          </a:p>
          <a:p>
            <a:r>
              <a:rPr lang="en-US" dirty="0"/>
              <a:t>So     are the residuals, and the portion of the variation in Y that Z cannot explain  - Y 		“purged” of Z </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Y and Z </a:t>
            </a:r>
          </a:p>
        </p:txBody>
      </p:sp>
      <p:pic>
        <p:nvPicPr>
          <p:cNvPr id="9" name="Picture 2"/>
          <p:cNvPicPr>
            <a:picLocks noChangeAspect="1" noChangeArrowheads="1"/>
          </p:cNvPicPr>
          <p:nvPr/>
        </p:nvPicPr>
        <p:blipFill>
          <a:blip r:embed="rId2" cstate="print"/>
          <a:srcRect/>
          <a:stretch>
            <a:fillRect/>
          </a:stretch>
        </p:blipFill>
        <p:spPr bwMode="auto">
          <a:xfrm>
            <a:off x="4705349" y="1481328"/>
            <a:ext cx="2958749" cy="500070"/>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3581399" y="2376758"/>
            <a:ext cx="2360101" cy="666695"/>
          </a:xfrm>
          <a:prstGeom prst="rect">
            <a:avLst/>
          </a:prstGeom>
          <a:noFill/>
          <a:ln w="9525">
            <a:noFill/>
            <a:miter lim="800000"/>
            <a:headEnd/>
            <a:tailEnd/>
          </a:ln>
        </p:spPr>
      </p:pic>
      <p:pic>
        <p:nvPicPr>
          <p:cNvPr id="11" name="Picture 2"/>
          <p:cNvPicPr>
            <a:picLocks noChangeAspect="1" noChangeArrowheads="1"/>
          </p:cNvPicPr>
          <p:nvPr/>
        </p:nvPicPr>
        <p:blipFill>
          <a:blip r:embed="rId4" cstate="print"/>
          <a:srcRect/>
          <a:stretch>
            <a:fillRect/>
          </a:stretch>
        </p:blipFill>
        <p:spPr bwMode="auto">
          <a:xfrm>
            <a:off x="4419600" y="3318248"/>
            <a:ext cx="1981200" cy="609600"/>
          </a:xfrm>
          <a:prstGeom prst="rect">
            <a:avLst/>
          </a:prstGeom>
          <a:noFill/>
          <a:ln w="9525">
            <a:noFill/>
            <a:miter lim="800000"/>
            <a:headEnd/>
            <a:tailEnd/>
          </a:ln>
        </p:spPr>
      </p:pic>
      <p:pic>
        <p:nvPicPr>
          <p:cNvPr id="12" name="Picture 3"/>
          <p:cNvPicPr>
            <a:picLocks noChangeAspect="1" noChangeArrowheads="1"/>
          </p:cNvPicPr>
          <p:nvPr/>
        </p:nvPicPr>
        <p:blipFill>
          <a:blip r:embed="rId5" cstate="print"/>
          <a:srcRect/>
          <a:stretch>
            <a:fillRect/>
          </a:stretch>
        </p:blipFill>
        <p:spPr bwMode="auto">
          <a:xfrm>
            <a:off x="4450874" y="4232433"/>
            <a:ext cx="1949925" cy="637230"/>
          </a:xfrm>
          <a:prstGeom prst="rect">
            <a:avLst/>
          </a:prstGeom>
          <a:noFill/>
          <a:ln w="9525">
            <a:noFill/>
            <a:miter lim="800000"/>
            <a:headEnd/>
            <a:tailEnd/>
          </a:ln>
        </p:spPr>
      </p:pic>
      <p:pic>
        <p:nvPicPr>
          <p:cNvPr id="13" name="Picture 3"/>
          <p:cNvPicPr>
            <a:picLocks noChangeAspect="1" noChangeArrowheads="1"/>
          </p:cNvPicPr>
          <p:nvPr/>
        </p:nvPicPr>
        <p:blipFill rotWithShape="1">
          <a:blip r:embed="rId5" cstate="print"/>
          <a:srcRect r="77948"/>
          <a:stretch/>
        </p:blipFill>
        <p:spPr bwMode="auto">
          <a:xfrm>
            <a:off x="1292590" y="5034631"/>
            <a:ext cx="430007" cy="637230"/>
          </a:xfrm>
          <a:prstGeom prst="rect">
            <a:avLst/>
          </a:prstGeom>
          <a:noFill/>
          <a:ln w="9525">
            <a:noFill/>
            <a:miter lim="800000"/>
            <a:headEnd/>
            <a:tailEnd/>
          </a:ln>
        </p:spPr>
      </p:pic>
    </p:spTree>
    <p:extLst>
      <p:ext uri="{BB962C8B-B14F-4D97-AF65-F5344CB8AC3E}">
        <p14:creationId xmlns:p14="http://schemas.microsoft.com/office/powerpoint/2010/main" val="407634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The formula for   , representing the effect of X on Y while controlling for Z, is equal to: </a:t>
            </a:r>
          </a:p>
          <a:p>
            <a:endParaRPr lang="en-US" dirty="0"/>
          </a:p>
          <a:p>
            <a:endParaRPr lang="en-US" dirty="0"/>
          </a:p>
          <a:p>
            <a:endParaRPr lang="en-US" dirty="0"/>
          </a:p>
          <a:p>
            <a:r>
              <a:rPr lang="en-US" dirty="0"/>
              <a:t>Substituting in from the last two slides, we get:</a:t>
            </a:r>
          </a:p>
        </p:txBody>
      </p:sp>
      <p:sp>
        <p:nvSpPr>
          <p:cNvPr id="3" name="Title 2"/>
          <p:cNvSpPr>
            <a:spLocks noGrp="1"/>
          </p:cNvSpPr>
          <p:nvPr>
            <p:ph type="title"/>
          </p:nvPr>
        </p:nvSpPr>
        <p:spPr/>
        <p:txBody>
          <a:bodyPr/>
          <a:lstStyle/>
          <a:p>
            <a:r>
              <a:rPr lang="en-US" dirty="0"/>
              <a:t>Effect of X on Y, Purged of Z</a:t>
            </a:r>
          </a:p>
        </p:txBody>
      </p:sp>
      <p:pic>
        <p:nvPicPr>
          <p:cNvPr id="4" name="Picture 2"/>
          <p:cNvPicPr>
            <a:picLocks noChangeAspect="1" noChangeArrowheads="1"/>
          </p:cNvPicPr>
          <p:nvPr/>
        </p:nvPicPr>
        <p:blipFill>
          <a:blip r:embed="rId2" cstate="print"/>
          <a:srcRect/>
          <a:stretch>
            <a:fillRect/>
          </a:stretch>
        </p:blipFill>
        <p:spPr bwMode="auto">
          <a:xfrm>
            <a:off x="2308460" y="1221340"/>
            <a:ext cx="4114785" cy="757596"/>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3563592" y="1982979"/>
            <a:ext cx="331470" cy="4572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3276600" y="2822605"/>
            <a:ext cx="2638778" cy="1143000"/>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a:stretch>
            <a:fillRect/>
          </a:stretch>
        </p:blipFill>
        <p:spPr bwMode="auto">
          <a:xfrm>
            <a:off x="2296386" y="4876151"/>
            <a:ext cx="4746726" cy="1331235"/>
          </a:xfrm>
          <a:prstGeom prst="rect">
            <a:avLst/>
          </a:prstGeom>
          <a:noFill/>
          <a:ln w="9525">
            <a:noFill/>
            <a:miter lim="800000"/>
            <a:headEnd/>
            <a:tailEnd/>
          </a:ln>
        </p:spPr>
      </p:pic>
    </p:spTree>
    <p:extLst>
      <p:ext uri="{BB962C8B-B14F-4D97-AF65-F5344CB8AC3E}">
        <p14:creationId xmlns:p14="http://schemas.microsoft.com/office/powerpoint/2010/main" val="127064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2179600" y="1226336"/>
            <a:ext cx="4746726" cy="1331235"/>
          </a:xfrm>
          <a:prstGeom prst="rect">
            <a:avLst/>
          </a:prstGeom>
          <a:noFill/>
          <a:ln w="9525">
            <a:noFill/>
            <a:miter lim="800000"/>
            <a:headEnd/>
            <a:tailEnd/>
          </a:ln>
        </p:spPr>
      </p:pic>
      <p:sp>
        <p:nvSpPr>
          <p:cNvPr id="2" name="Content Placeholder 1"/>
          <p:cNvSpPr>
            <a:spLocks noGrp="1"/>
          </p:cNvSpPr>
          <p:nvPr>
            <p:ph idx="1"/>
          </p:nvPr>
        </p:nvSpPr>
        <p:spPr/>
        <p:txBody>
          <a:bodyPr/>
          <a:lstStyle/>
          <a:p>
            <a:endParaRPr lang="en-US" dirty="0"/>
          </a:p>
          <a:p>
            <a:endParaRPr lang="en-US" dirty="0"/>
          </a:p>
          <a:p>
            <a:r>
              <a:rPr lang="en-US" dirty="0"/>
              <a:t>The “hatted” components are what we predicted using Z </a:t>
            </a:r>
          </a:p>
          <a:p>
            <a:r>
              <a:rPr lang="en-US" dirty="0"/>
              <a:t>So now the formula for     only uses what Z cannot account for – the    and </a:t>
            </a:r>
          </a:p>
          <a:p>
            <a:endParaRPr lang="en-US" dirty="0"/>
          </a:p>
        </p:txBody>
      </p:sp>
      <p:sp>
        <p:nvSpPr>
          <p:cNvPr id="3" name="Title 2"/>
          <p:cNvSpPr>
            <a:spLocks noGrp="1"/>
          </p:cNvSpPr>
          <p:nvPr>
            <p:ph type="title"/>
          </p:nvPr>
        </p:nvSpPr>
        <p:spPr/>
        <p:txBody>
          <a:bodyPr/>
          <a:lstStyle/>
          <a:p>
            <a:r>
              <a:rPr lang="en-US" dirty="0"/>
              <a:t>Effect of X on Y, Purged of Z</a:t>
            </a:r>
          </a:p>
        </p:txBody>
      </p:sp>
      <p:pic>
        <p:nvPicPr>
          <p:cNvPr id="6" name="Picture 4"/>
          <p:cNvPicPr>
            <a:picLocks noChangeAspect="1" noChangeArrowheads="1"/>
          </p:cNvPicPr>
          <p:nvPr/>
        </p:nvPicPr>
        <p:blipFill>
          <a:blip r:embed="rId3" cstate="print"/>
          <a:srcRect/>
          <a:stretch>
            <a:fillRect/>
          </a:stretch>
        </p:blipFill>
        <p:spPr bwMode="auto">
          <a:xfrm>
            <a:off x="4789848" y="3141201"/>
            <a:ext cx="465533" cy="642114"/>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5036306" y="3773734"/>
            <a:ext cx="335862" cy="438081"/>
          </a:xfrm>
          <a:prstGeom prst="rect">
            <a:avLst/>
          </a:prstGeom>
          <a:noFill/>
          <a:ln w="9525">
            <a:noFill/>
            <a:miter lim="800000"/>
            <a:headEnd/>
            <a:tailEnd/>
          </a:ln>
        </p:spPr>
      </p:pic>
      <p:pic>
        <p:nvPicPr>
          <p:cNvPr id="8" name="Picture 3"/>
          <p:cNvPicPr>
            <a:picLocks noChangeAspect="1" noChangeArrowheads="1"/>
          </p:cNvPicPr>
          <p:nvPr/>
        </p:nvPicPr>
        <p:blipFill>
          <a:blip r:embed="rId5" cstate="print"/>
          <a:srcRect/>
          <a:stretch>
            <a:fillRect/>
          </a:stretch>
        </p:blipFill>
        <p:spPr bwMode="auto">
          <a:xfrm>
            <a:off x="6122308" y="3783314"/>
            <a:ext cx="315535" cy="420713"/>
          </a:xfrm>
          <a:prstGeom prst="rect">
            <a:avLst/>
          </a:prstGeom>
          <a:noFill/>
          <a:ln w="9525">
            <a:noFill/>
            <a:miter lim="800000"/>
            <a:headEnd/>
            <a:tailEnd/>
          </a:ln>
        </p:spPr>
      </p:pic>
    </p:spTree>
    <p:extLst>
      <p:ext uri="{BB962C8B-B14F-4D97-AF65-F5344CB8AC3E}">
        <p14:creationId xmlns:p14="http://schemas.microsoft.com/office/powerpoint/2010/main" val="1847891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2" y="-1"/>
            <a:ext cx="8675687" cy="1074489"/>
          </a:xfrm>
        </p:spPr>
        <p:txBody>
          <a:bodyPr>
            <a:normAutofit/>
          </a:bodyPr>
          <a:lstStyle/>
          <a:p>
            <a:r>
              <a:rPr lang="en-US" sz="3600" dirty="0"/>
              <a:t>Same Logic, Different Notation</a:t>
            </a:r>
          </a:p>
        </p:txBody>
      </p:sp>
      <p:sp>
        <p:nvSpPr>
          <p:cNvPr id="28675" name="Rectangle 3"/>
          <p:cNvSpPr>
            <a:spLocks noGrp="1" noChangeArrowheads="1"/>
          </p:cNvSpPr>
          <p:nvPr>
            <p:ph type="body" idx="1"/>
          </p:nvPr>
        </p:nvSpPr>
        <p:spPr>
          <a:xfrm>
            <a:off x="380999" y="1074489"/>
            <a:ext cx="8763001" cy="5600360"/>
          </a:xfrm>
        </p:spPr>
        <p:txBody>
          <a:bodyPr/>
          <a:lstStyle/>
          <a:p>
            <a:r>
              <a:rPr lang="en-US" sz="2400" dirty="0"/>
              <a:t>Bivariate Slope:</a:t>
            </a:r>
            <a:endParaRPr lang="en-US" sz="2400" dirty="0">
              <a:cs typeface="Arial" charset="0"/>
            </a:endParaRPr>
          </a:p>
          <a:p>
            <a:endParaRPr lang="en-US" sz="2400" dirty="0">
              <a:cs typeface="Arial" charset="0"/>
            </a:endParaRPr>
          </a:p>
          <a:p>
            <a:r>
              <a:rPr lang="en-US" sz="2400" dirty="0">
                <a:cs typeface="Arial" charset="0"/>
              </a:rPr>
              <a:t>Multivariate Slopes:</a:t>
            </a:r>
          </a:p>
          <a:p>
            <a:pPr lvl="1">
              <a:buFontTx/>
              <a:buNone/>
            </a:pPr>
            <a:endParaRPr lang="en-US" sz="2400" dirty="0">
              <a:cs typeface="Arial" charset="0"/>
            </a:endParaRPr>
          </a:p>
          <a:p>
            <a:pPr lvl="1">
              <a:buFontTx/>
              <a:buNone/>
            </a:pPr>
            <a:endParaRPr lang="en-US" sz="2400" dirty="0">
              <a:cs typeface="Arial" charset="0"/>
            </a:endParaRPr>
          </a:p>
          <a:p>
            <a:endParaRPr lang="en-US" sz="2000" dirty="0">
              <a:cs typeface="Arial" charset="0"/>
            </a:endParaRPr>
          </a:p>
          <a:p>
            <a:pPr marL="109728" indent="0">
              <a:buNone/>
            </a:pPr>
            <a:endParaRPr lang="en-US" sz="2000" dirty="0">
              <a:cs typeface="Arial" charset="0"/>
            </a:endParaRPr>
          </a:p>
          <a:p>
            <a:pPr marL="109728" indent="0">
              <a:buNone/>
            </a:pPr>
            <a:endParaRPr lang="en-US" sz="2000" dirty="0">
              <a:cs typeface="Arial" charset="0"/>
            </a:endParaRPr>
          </a:p>
          <a:p>
            <a:r>
              <a:rPr lang="en-US" sz="2000" dirty="0">
                <a:cs typeface="Arial" charset="0"/>
              </a:rPr>
              <a:t>What is the difference?  Multivariate slope subtracts out the joint correlation of X</a:t>
            </a:r>
            <a:r>
              <a:rPr lang="en-US" sz="2000" baseline="-25000" dirty="0">
                <a:cs typeface="Arial" charset="0"/>
              </a:rPr>
              <a:t>1</a:t>
            </a:r>
            <a:r>
              <a:rPr lang="en-US" sz="2000" dirty="0">
                <a:cs typeface="Arial" charset="0"/>
              </a:rPr>
              <a:t> and Y with X</a:t>
            </a:r>
            <a:r>
              <a:rPr lang="en-US" sz="2000" baseline="-25000" dirty="0">
                <a:cs typeface="Arial" charset="0"/>
              </a:rPr>
              <a:t>2</a:t>
            </a:r>
            <a:r>
              <a:rPr lang="en-US" sz="2000" dirty="0">
                <a:cs typeface="Arial" charset="0"/>
              </a:rPr>
              <a:t>.  That is what it means to “control” for X</a:t>
            </a:r>
            <a:r>
              <a:rPr lang="en-US" sz="2000" baseline="-25000" dirty="0">
                <a:cs typeface="Arial" charset="0"/>
              </a:rPr>
              <a:t>2</a:t>
            </a:r>
            <a:r>
              <a:rPr lang="en-US" sz="2000" dirty="0">
                <a:cs typeface="Arial" charset="0"/>
              </a:rPr>
              <a:t> (or to control for X</a:t>
            </a:r>
            <a:r>
              <a:rPr lang="en-US" sz="2000" baseline="-25000" dirty="0">
                <a:cs typeface="Arial" charset="0"/>
              </a:rPr>
              <a:t>1</a:t>
            </a:r>
            <a:r>
              <a:rPr lang="en-US" sz="2000" dirty="0">
                <a:cs typeface="Arial" charset="0"/>
              </a:rPr>
              <a:t> in the equation for </a:t>
            </a:r>
            <a:r>
              <a:rPr lang="el-GR" sz="2000" dirty="0">
                <a:cs typeface="Arial" charset="0"/>
              </a:rPr>
              <a:t>β</a:t>
            </a:r>
            <a:r>
              <a:rPr lang="en-US" sz="2000" baseline="-25000" dirty="0">
                <a:cs typeface="Arial" charset="0"/>
              </a:rPr>
              <a:t>2</a:t>
            </a:r>
            <a:r>
              <a:rPr lang="en-US" sz="2000" dirty="0">
                <a:cs typeface="Arial" charset="0"/>
              </a:rPr>
              <a:t>).</a:t>
            </a:r>
          </a:p>
          <a:p>
            <a:r>
              <a:rPr lang="en-US" sz="2000" dirty="0">
                <a:cs typeface="Arial" charset="0"/>
              </a:rPr>
              <a:t>If all variables are positively related with each others, the multivariate slope will be </a:t>
            </a:r>
            <a:r>
              <a:rPr lang="en-US" sz="2000" i="1" dirty="0">
                <a:cs typeface="Arial" charset="0"/>
              </a:rPr>
              <a:t>smaller</a:t>
            </a:r>
            <a:r>
              <a:rPr lang="en-US" sz="2000" dirty="0">
                <a:cs typeface="Arial" charset="0"/>
              </a:rPr>
              <a:t> than the bivariate slope</a:t>
            </a:r>
            <a:endParaRPr lang="el-GR" sz="2000" dirty="0">
              <a:cs typeface="Arial" charset="0"/>
            </a:endParaRPr>
          </a:p>
        </p:txBody>
      </p:sp>
      <p:graphicFrame>
        <p:nvGraphicFramePr>
          <p:cNvPr id="28676" name="Object 4"/>
          <p:cNvGraphicFramePr>
            <a:graphicFrameLocks noChangeAspect="1"/>
          </p:cNvGraphicFramePr>
          <p:nvPr>
            <p:extLst>
              <p:ext uri="{D42A27DB-BD31-4B8C-83A1-F6EECF244321}">
                <p14:modId xmlns:p14="http://schemas.microsoft.com/office/powerpoint/2010/main" val="2974936811"/>
              </p:ext>
            </p:extLst>
          </p:nvPr>
        </p:nvGraphicFramePr>
        <p:xfrm>
          <a:off x="4954597" y="883120"/>
          <a:ext cx="1854200" cy="965200"/>
        </p:xfrm>
        <a:graphic>
          <a:graphicData uri="http://schemas.openxmlformats.org/presentationml/2006/ole">
            <mc:AlternateContent xmlns:mc="http://schemas.openxmlformats.org/markup-compatibility/2006">
              <mc:Choice xmlns:v="urn:schemas-microsoft-com:vml" Requires="v">
                <p:oleObj spid="_x0000_s5145" name="Equation" r:id="rId4" imgW="927000" imgH="482400" progId="Equation.DSMT4">
                  <p:embed/>
                </p:oleObj>
              </mc:Choice>
              <mc:Fallback>
                <p:oleObj name="Equation" r:id="rId4" imgW="92700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597" y="883120"/>
                        <a:ext cx="1854200" cy="965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8677" name="Object 5"/>
          <p:cNvGraphicFramePr>
            <a:graphicFrameLocks noChangeAspect="1"/>
          </p:cNvGraphicFramePr>
          <p:nvPr>
            <p:extLst>
              <p:ext uri="{D42A27DB-BD31-4B8C-83A1-F6EECF244321}">
                <p14:modId xmlns:p14="http://schemas.microsoft.com/office/powerpoint/2010/main" val="244113481"/>
              </p:ext>
            </p:extLst>
          </p:nvPr>
        </p:nvGraphicFramePr>
        <p:xfrm>
          <a:off x="4133850" y="1962280"/>
          <a:ext cx="3949700" cy="2001837"/>
        </p:xfrm>
        <a:graphic>
          <a:graphicData uri="http://schemas.openxmlformats.org/presentationml/2006/ole">
            <mc:AlternateContent xmlns:mc="http://schemas.openxmlformats.org/markup-compatibility/2006">
              <mc:Choice xmlns:v="urn:schemas-microsoft-com:vml" Requires="v">
                <p:oleObj spid="_x0000_s5146" name="Equation" r:id="rId6" imgW="1904760" imgH="965160" progId="Equation.3">
                  <p:embed/>
                </p:oleObj>
              </mc:Choice>
              <mc:Fallback>
                <p:oleObj name="Equation" r:id="rId6" imgW="1904760" imgH="965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850" y="1962280"/>
                        <a:ext cx="3949700" cy="20018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658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34962"/>
          </a:xfrm>
        </p:spPr>
        <p:txBody>
          <a:bodyPr>
            <a:normAutofit fontScale="90000"/>
          </a:bodyPr>
          <a:lstStyle/>
          <a:p>
            <a:r>
              <a:rPr lang="en-US" sz="2800" dirty="0"/>
              <a:t>Example</a:t>
            </a:r>
          </a:p>
        </p:txBody>
      </p:sp>
      <p:sp>
        <p:nvSpPr>
          <p:cNvPr id="5" name="Content Placeholder 4"/>
          <p:cNvSpPr>
            <a:spLocks noGrp="1"/>
          </p:cNvSpPr>
          <p:nvPr>
            <p:ph idx="1"/>
          </p:nvPr>
        </p:nvSpPr>
        <p:spPr>
          <a:xfrm>
            <a:off x="228600" y="381000"/>
            <a:ext cx="8686800" cy="5943600"/>
          </a:xfrm>
        </p:spPr>
        <p:txBody>
          <a:bodyPr>
            <a:normAutofit lnSpcReduction="10000"/>
          </a:bodyPr>
          <a:lstStyle/>
          <a:p>
            <a:r>
              <a:rPr lang="en-US" sz="1800" dirty="0"/>
              <a:t>South Africa Data</a:t>
            </a:r>
          </a:p>
          <a:p>
            <a:pPr marL="0" indent="0">
              <a:buNone/>
            </a:pPr>
            <a:r>
              <a:rPr lang="en-US" sz="1800" dirty="0"/>
              <a:t>			</a:t>
            </a:r>
            <a:r>
              <a:rPr lang="en-US" sz="1800" dirty="0" err="1"/>
              <a:t>St.Dev</a:t>
            </a:r>
            <a:r>
              <a:rPr lang="en-US" sz="1800" dirty="0"/>
              <a:t>.		Correlation Matrix</a:t>
            </a:r>
          </a:p>
          <a:p>
            <a:pPr marL="0" indent="0">
              <a:buNone/>
            </a:pPr>
            <a:r>
              <a:rPr lang="en-US" sz="1800" dirty="0"/>
              <a:t>Political Knowledge 	1.94		1.00</a:t>
            </a:r>
          </a:p>
          <a:p>
            <a:pPr marL="0" indent="0">
              <a:buNone/>
            </a:pPr>
            <a:r>
              <a:rPr lang="en-US" sz="1800" dirty="0"/>
              <a:t>Civic Education		1.18		.216	1.00</a:t>
            </a:r>
          </a:p>
          <a:p>
            <a:pPr marL="0" indent="0">
              <a:buNone/>
            </a:pPr>
            <a:r>
              <a:rPr lang="en-US" sz="1800" dirty="0"/>
              <a:t>Education		1.37		.562	.122	1.00</a:t>
            </a:r>
          </a:p>
          <a:p>
            <a:pPr marL="0" indent="0">
              <a:buNone/>
            </a:pPr>
            <a:endParaRPr lang="en-US" sz="1800" dirty="0"/>
          </a:p>
          <a:p>
            <a:r>
              <a:rPr lang="en-US" sz="1800" dirty="0"/>
              <a:t>Bivariate slope for Civic Education on Knowledge:  </a:t>
            </a:r>
          </a:p>
          <a:p>
            <a:endParaRPr lang="en-US" sz="1800" dirty="0"/>
          </a:p>
          <a:p>
            <a:r>
              <a:rPr lang="en-US" sz="1800" dirty="0"/>
              <a:t>Bivariate slope for Education on Knowledge:</a:t>
            </a:r>
          </a:p>
          <a:p>
            <a:endParaRPr lang="en-US" sz="1800" dirty="0"/>
          </a:p>
          <a:p>
            <a:r>
              <a:rPr lang="en-US" sz="1800" dirty="0"/>
              <a:t>Multivariate slopes:</a:t>
            </a:r>
          </a:p>
          <a:p>
            <a:endParaRPr lang="en-US" sz="1800" dirty="0"/>
          </a:p>
          <a:p>
            <a:endParaRPr lang="en-US" sz="1800" dirty="0"/>
          </a:p>
          <a:p>
            <a:endParaRPr lang="en-US" sz="1800" dirty="0"/>
          </a:p>
          <a:p>
            <a:endParaRPr lang="en-US" sz="1800" dirty="0"/>
          </a:p>
          <a:p>
            <a:r>
              <a:rPr lang="en-US" sz="1800" dirty="0"/>
              <a:t>Why the differences?  The bivariate slopes overestimated the unique effects of each variable, misattributed the joint correlated effect of X</a:t>
            </a:r>
            <a:r>
              <a:rPr lang="en-US" sz="1800" baseline="-25000" dirty="0"/>
              <a:t>1</a:t>
            </a:r>
            <a:r>
              <a:rPr lang="en-US" sz="1800" dirty="0"/>
              <a:t> and X</a:t>
            </a:r>
            <a:r>
              <a:rPr lang="en-US" sz="1800" baseline="-25000" dirty="0"/>
              <a:t>2</a:t>
            </a:r>
            <a:r>
              <a:rPr lang="en-US" sz="1800" dirty="0"/>
              <a:t> on Y to the separate variables.  This was especially the case with the effect of civic education.</a:t>
            </a:r>
          </a:p>
          <a:p>
            <a:endParaRPr lang="en-US" sz="1800" dirty="0"/>
          </a:p>
        </p:txBody>
      </p:sp>
      <p:graphicFrame>
        <p:nvGraphicFramePr>
          <p:cNvPr id="7" name="Object 6"/>
          <p:cNvGraphicFramePr>
            <a:graphicFrameLocks noChangeAspect="1"/>
          </p:cNvGraphicFramePr>
          <p:nvPr>
            <p:extLst>
              <p:ext uri="{D42A27DB-BD31-4B8C-83A1-F6EECF244321}">
                <p14:modId xmlns:p14="http://schemas.microsoft.com/office/powerpoint/2010/main" val="559202059"/>
              </p:ext>
            </p:extLst>
          </p:nvPr>
        </p:nvGraphicFramePr>
        <p:xfrm>
          <a:off x="6597650" y="2020886"/>
          <a:ext cx="2089150" cy="493713"/>
        </p:xfrm>
        <a:graphic>
          <a:graphicData uri="http://schemas.openxmlformats.org/presentationml/2006/ole">
            <mc:AlternateContent xmlns:mc="http://schemas.openxmlformats.org/markup-compatibility/2006">
              <mc:Choice xmlns:v="urn:schemas-microsoft-com:vml" Requires="v">
                <p:oleObj spid="_x0000_s6181" name="Equation" r:id="rId4" imgW="1663560" imgH="393480" progId="Equation.DSMT4">
                  <p:embed/>
                </p:oleObj>
              </mc:Choice>
              <mc:Fallback>
                <p:oleObj name="Equation" r:id="rId4" imgW="16635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7650" y="2020886"/>
                        <a:ext cx="2089150" cy="493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83525571"/>
              </p:ext>
            </p:extLst>
          </p:nvPr>
        </p:nvGraphicFramePr>
        <p:xfrm>
          <a:off x="6196910" y="2761456"/>
          <a:ext cx="2120900" cy="493713"/>
        </p:xfrm>
        <a:graphic>
          <a:graphicData uri="http://schemas.openxmlformats.org/presentationml/2006/ole">
            <mc:AlternateContent xmlns:mc="http://schemas.openxmlformats.org/markup-compatibility/2006">
              <mc:Choice xmlns:v="urn:schemas-microsoft-com:vml" Requires="v">
                <p:oleObj spid="_x0000_s6182" name="Equation" r:id="rId6" imgW="1688760" imgH="393480" progId="Equation.DSMT4">
                  <p:embed/>
                </p:oleObj>
              </mc:Choice>
              <mc:Fallback>
                <p:oleObj name="Equation" r:id="rId6" imgW="168876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6910" y="2761456"/>
                        <a:ext cx="2120900" cy="493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00939789"/>
              </p:ext>
            </p:extLst>
          </p:nvPr>
        </p:nvGraphicFramePr>
        <p:xfrm>
          <a:off x="3180381" y="3479197"/>
          <a:ext cx="5137429" cy="1311275"/>
        </p:xfrm>
        <a:graphic>
          <a:graphicData uri="http://schemas.openxmlformats.org/presentationml/2006/ole">
            <mc:AlternateContent xmlns:mc="http://schemas.openxmlformats.org/markup-compatibility/2006">
              <mc:Choice xmlns:v="urn:schemas-microsoft-com:vml" Requires="v">
                <p:oleObj spid="_x0000_s6183" name="Equation" r:id="rId8" imgW="3377880" imgH="863280" progId="Equation.3">
                  <p:embed/>
                </p:oleObj>
              </mc:Choice>
              <mc:Fallback>
                <p:oleObj name="Equation" r:id="rId8" imgW="3377880" imgH="863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0381" y="3479197"/>
                        <a:ext cx="5137429" cy="13112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365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does multivariate regression work?</a:t>
            </a:r>
          </a:p>
          <a:p>
            <a:r>
              <a:rPr lang="en-US" dirty="0"/>
              <a:t>Why is it important to have the right model?</a:t>
            </a:r>
          </a:p>
          <a:p>
            <a:r>
              <a:rPr lang="en-US" dirty="0"/>
              <a:t>How are significance and substantive effect related?</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2356599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same logic holds as we add more variables to the model </a:t>
            </a:r>
          </a:p>
          <a:p>
            <a:r>
              <a:rPr lang="en-US" dirty="0"/>
              <a:t>But… we are still in trouble if we do not include all of the Z variables that matter</a:t>
            </a:r>
          </a:p>
        </p:txBody>
      </p:sp>
      <p:sp>
        <p:nvSpPr>
          <p:cNvPr id="3" name="Title 2"/>
          <p:cNvSpPr>
            <a:spLocks noGrp="1"/>
          </p:cNvSpPr>
          <p:nvPr>
            <p:ph type="title"/>
          </p:nvPr>
        </p:nvSpPr>
        <p:spPr/>
        <p:txBody>
          <a:bodyPr/>
          <a:lstStyle/>
          <a:p>
            <a:r>
              <a:rPr lang="en-US" dirty="0"/>
              <a:t>More variables</a:t>
            </a:r>
          </a:p>
        </p:txBody>
      </p:sp>
    </p:spTree>
    <p:extLst>
      <p:ext uri="{BB962C8B-B14F-4D97-AF65-F5344CB8AC3E}">
        <p14:creationId xmlns:p14="http://schemas.microsoft.com/office/powerpoint/2010/main" val="737982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lstStyle/>
          <a:p>
            <a:pPr>
              <a:buNone/>
            </a:pPr>
            <a:r>
              <a:rPr lang="en-US" dirty="0"/>
              <a:t>Population regression</a:t>
            </a:r>
          </a:p>
          <a:p>
            <a:pPr>
              <a:buNone/>
            </a:pPr>
            <a:endParaRPr lang="en-US" dirty="0"/>
          </a:p>
          <a:p>
            <a:pPr>
              <a:buNone/>
            </a:pPr>
            <a:endParaRPr lang="en-US" dirty="0"/>
          </a:p>
          <a:p>
            <a:pPr marL="0" indent="0">
              <a:buNone/>
            </a:pPr>
            <a:endParaRPr lang="en-US" dirty="0"/>
          </a:p>
          <a:p>
            <a:pPr marL="0" indent="0">
              <a:buNone/>
            </a:pPr>
            <a:r>
              <a:rPr lang="en-US" dirty="0"/>
              <a:t>What if you estimate the wrong sample regression (by omitting Z)?</a:t>
            </a:r>
          </a:p>
        </p:txBody>
      </p:sp>
      <p:graphicFrame>
        <p:nvGraphicFramePr>
          <p:cNvPr id="609282" name="Object 2"/>
          <p:cNvGraphicFramePr>
            <a:graphicFrameLocks noChangeAspect="1"/>
          </p:cNvGraphicFramePr>
          <p:nvPr/>
        </p:nvGraphicFramePr>
        <p:xfrm>
          <a:off x="2428860" y="2285992"/>
          <a:ext cx="3890745" cy="642942"/>
        </p:xfrm>
        <a:graphic>
          <a:graphicData uri="http://schemas.openxmlformats.org/presentationml/2006/ole">
            <mc:AlternateContent xmlns:mc="http://schemas.openxmlformats.org/markup-compatibility/2006">
              <mc:Choice xmlns:v="urn:schemas-microsoft-com:vml" Requires="v">
                <p:oleObj spid="_x0000_s2075" name="Equation" r:id="rId4" imgW="1396800" imgH="228600" progId="Equation.DSMT4">
                  <p:embed/>
                </p:oleObj>
              </mc:Choice>
              <mc:Fallback>
                <p:oleObj name="Equation" r:id="rId4" imgW="13968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60" y="2285992"/>
                        <a:ext cx="3890745" cy="64294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09283" name="Object 2"/>
          <p:cNvGraphicFramePr>
            <a:graphicFrameLocks noChangeAspect="1"/>
          </p:cNvGraphicFramePr>
          <p:nvPr/>
        </p:nvGraphicFramePr>
        <p:xfrm>
          <a:off x="2870200" y="4370809"/>
          <a:ext cx="2865438" cy="714375"/>
        </p:xfrm>
        <a:graphic>
          <a:graphicData uri="http://schemas.openxmlformats.org/presentationml/2006/ole">
            <mc:AlternateContent xmlns:mc="http://schemas.openxmlformats.org/markup-compatibility/2006">
              <mc:Choice xmlns:v="urn:schemas-microsoft-com:vml" Requires="v">
                <p:oleObj spid="_x0000_s2076" name="Equation" r:id="rId6" imgW="1028520" imgH="253800" progId="Equation.3">
                  <p:embed/>
                </p:oleObj>
              </mc:Choice>
              <mc:Fallback>
                <p:oleObj name="Equation" r:id="rId6" imgW="102852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200" y="4370809"/>
                        <a:ext cx="2865438" cy="714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40722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lstStyle/>
          <a:p>
            <a:pPr marL="0" indent="0">
              <a:buNone/>
            </a:pPr>
            <a:r>
              <a:rPr lang="en-US"/>
              <a:t>Sampling distribution when Z is part of the population regression but omitted from the sample regression</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When is omitting Z inconsequential?</a:t>
            </a:r>
          </a:p>
        </p:txBody>
      </p:sp>
      <p:graphicFrame>
        <p:nvGraphicFramePr>
          <p:cNvPr id="609282" name="Object 2"/>
          <p:cNvGraphicFramePr>
            <a:graphicFrameLocks noChangeAspect="1"/>
          </p:cNvGraphicFramePr>
          <p:nvPr/>
        </p:nvGraphicFramePr>
        <p:xfrm>
          <a:off x="1857356" y="2571744"/>
          <a:ext cx="5347598" cy="1357322"/>
        </p:xfrm>
        <a:graphic>
          <a:graphicData uri="http://schemas.openxmlformats.org/presentationml/2006/ole">
            <mc:AlternateContent xmlns:mc="http://schemas.openxmlformats.org/markup-compatibility/2006">
              <mc:Choice xmlns:v="urn:schemas-microsoft-com:vml" Requires="v">
                <p:oleObj spid="_x0000_s3086" name="Equation" r:id="rId4" imgW="2425680" imgH="609480" progId="Equation.3">
                  <p:embed/>
                </p:oleObj>
              </mc:Choice>
              <mc:Fallback>
                <p:oleObj name="Equation" r:id="rId4" imgW="2425680" imgH="609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56" y="2571744"/>
                        <a:ext cx="5347598" cy="135732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99242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okay to omit Z only if:</a:t>
            </a:r>
          </a:p>
          <a:p>
            <a:pPr lvl="1"/>
            <a:r>
              <a:rPr lang="en-US" dirty="0"/>
              <a:t>When β</a:t>
            </a:r>
            <a:r>
              <a:rPr lang="en-US" baseline="-25000" dirty="0"/>
              <a:t>2</a:t>
            </a:r>
            <a:r>
              <a:rPr lang="en-US" dirty="0"/>
              <a:t>=0 </a:t>
            </a:r>
          </a:p>
          <a:p>
            <a:pPr lvl="1"/>
            <a:r>
              <a:rPr lang="en-US" dirty="0"/>
              <a:t>When </a:t>
            </a:r>
            <a:r>
              <a:rPr lang="en-US" dirty="0" err="1"/>
              <a:t>Cov</a:t>
            </a:r>
            <a:r>
              <a:rPr lang="en-US" dirty="0"/>
              <a:t>(X,Z)=0</a:t>
            </a:r>
          </a:p>
          <a:p>
            <a:pPr lvl="2"/>
            <a:r>
              <a:rPr lang="en-US" dirty="0"/>
              <a:t>When X and Z are not related</a:t>
            </a:r>
          </a:p>
          <a:p>
            <a:r>
              <a:rPr lang="en-US" dirty="0"/>
              <a:t>It is unlikely that both of these conditions are met! </a:t>
            </a:r>
          </a:p>
        </p:txBody>
      </p:sp>
      <p:sp>
        <p:nvSpPr>
          <p:cNvPr id="3" name="Title 2"/>
          <p:cNvSpPr>
            <a:spLocks noGrp="1"/>
          </p:cNvSpPr>
          <p:nvPr>
            <p:ph type="title"/>
          </p:nvPr>
        </p:nvSpPr>
        <p:spPr/>
        <p:txBody>
          <a:bodyPr/>
          <a:lstStyle/>
          <a:p>
            <a:r>
              <a:rPr lang="en-US" dirty="0"/>
              <a:t>Omitting Z </a:t>
            </a:r>
          </a:p>
        </p:txBody>
      </p:sp>
    </p:spTree>
    <p:extLst>
      <p:ext uri="{BB962C8B-B14F-4D97-AF65-F5344CB8AC3E}">
        <p14:creationId xmlns:p14="http://schemas.microsoft.com/office/powerpoint/2010/main" val="413420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88337"/>
          </a:xfrm>
        </p:spPr>
        <p:txBody>
          <a:bodyPr/>
          <a:lstStyle/>
          <a:p>
            <a:endParaRPr lang="en-US" dirty="0"/>
          </a:p>
          <a:p>
            <a:endParaRPr lang="en-US" dirty="0"/>
          </a:p>
          <a:p>
            <a:endParaRPr lang="en-US" dirty="0"/>
          </a:p>
          <a:p>
            <a:r>
              <a:rPr lang="en-US" dirty="0"/>
              <a:t>From the equation, we can tell that the size of the bias depends on: β</a:t>
            </a:r>
            <a:r>
              <a:rPr lang="en-US" baseline="-25000" dirty="0"/>
              <a:t>2</a:t>
            </a:r>
            <a:r>
              <a:rPr lang="en-US" dirty="0"/>
              <a:t> and the covariance between X and Z</a:t>
            </a:r>
          </a:p>
          <a:p>
            <a:pPr lvl="1"/>
            <a:r>
              <a:rPr lang="en-US" dirty="0"/>
              <a:t>If both are small, the bias will be small</a:t>
            </a:r>
          </a:p>
          <a:p>
            <a:pPr lvl="1"/>
            <a:r>
              <a:rPr lang="en-US" dirty="0"/>
              <a:t>If both are large, the bias will be large</a:t>
            </a:r>
          </a:p>
          <a:p>
            <a:r>
              <a:rPr lang="en-US" dirty="0"/>
              <a:t>We may also be able to tell about direction</a:t>
            </a:r>
          </a:p>
          <a:p>
            <a:pPr lvl="1"/>
            <a:r>
              <a:rPr lang="en-US" dirty="0"/>
              <a:t>If β</a:t>
            </a:r>
            <a:r>
              <a:rPr lang="en-US" baseline="-25000" dirty="0"/>
              <a:t>1</a:t>
            </a:r>
            <a:r>
              <a:rPr lang="en-US" dirty="0"/>
              <a:t> and β</a:t>
            </a:r>
            <a:r>
              <a:rPr lang="en-US" baseline="-25000" dirty="0"/>
              <a:t>2</a:t>
            </a:r>
            <a:r>
              <a:rPr lang="en-US" dirty="0"/>
              <a:t> are both positive, and the covariance of X and Z is positive, our estimates will be larger than 			the true population parameter</a:t>
            </a:r>
          </a:p>
          <a:p>
            <a:pPr lvl="1"/>
            <a:endParaRPr lang="en-US" dirty="0"/>
          </a:p>
        </p:txBody>
      </p:sp>
      <p:sp>
        <p:nvSpPr>
          <p:cNvPr id="3" name="Title 2"/>
          <p:cNvSpPr>
            <a:spLocks noGrp="1"/>
          </p:cNvSpPr>
          <p:nvPr>
            <p:ph type="title"/>
          </p:nvPr>
        </p:nvSpPr>
        <p:spPr/>
        <p:txBody>
          <a:bodyPr>
            <a:normAutofit fontScale="90000"/>
          </a:bodyPr>
          <a:lstStyle/>
          <a:p>
            <a:r>
              <a:rPr lang="en-US" dirty="0"/>
              <a:t>The Size of Omitted Variable Bias</a:t>
            </a:r>
          </a:p>
        </p:txBody>
      </p:sp>
      <p:graphicFrame>
        <p:nvGraphicFramePr>
          <p:cNvPr id="4" name="Object 2"/>
          <p:cNvGraphicFramePr>
            <a:graphicFrameLocks noChangeAspect="1"/>
          </p:cNvGraphicFramePr>
          <p:nvPr>
            <p:extLst>
              <p:ext uri="{D42A27DB-BD31-4B8C-83A1-F6EECF244321}">
                <p14:modId xmlns:p14="http://schemas.microsoft.com/office/powerpoint/2010/main" val="1966735707"/>
              </p:ext>
            </p:extLst>
          </p:nvPr>
        </p:nvGraphicFramePr>
        <p:xfrm>
          <a:off x="1857356" y="1260495"/>
          <a:ext cx="5347598" cy="1357322"/>
        </p:xfrm>
        <a:graphic>
          <a:graphicData uri="http://schemas.openxmlformats.org/presentationml/2006/ole">
            <mc:AlternateContent xmlns:mc="http://schemas.openxmlformats.org/markup-compatibility/2006">
              <mc:Choice xmlns:v="urn:schemas-microsoft-com:vml" Requires="v">
                <p:oleObj spid="_x0000_s4110" name="Equation" r:id="rId3" imgW="2425680" imgH="609480" progId="Equation.3">
                  <p:embed/>
                </p:oleObj>
              </mc:Choice>
              <mc:Fallback>
                <p:oleObj name="Equation" r:id="rId3" imgW="2425680" imgH="609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1260495"/>
                        <a:ext cx="5347598" cy="135732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5387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Bias exists when the expected value of the parameter estimate that we obtain from a sample will not be equal to the true population parameter</a:t>
            </a:r>
          </a:p>
          <a:p>
            <a:r>
              <a:rPr lang="en-US" dirty="0"/>
              <a:t>Omitted variable bias is one type of bias</a:t>
            </a:r>
          </a:p>
        </p:txBody>
      </p:sp>
      <p:sp>
        <p:nvSpPr>
          <p:cNvPr id="3" name="Title 2"/>
          <p:cNvSpPr>
            <a:spLocks noGrp="1"/>
          </p:cNvSpPr>
          <p:nvPr>
            <p:ph type="title"/>
          </p:nvPr>
        </p:nvSpPr>
        <p:spPr/>
        <p:txBody>
          <a:bodyPr/>
          <a:lstStyle/>
          <a:p>
            <a:r>
              <a:rPr lang="en-US" dirty="0"/>
              <a:t>Bias</a:t>
            </a:r>
          </a:p>
        </p:txBody>
      </p:sp>
    </p:spTree>
    <p:extLst>
      <p:ext uri="{BB962C8B-B14F-4D97-AF65-F5344CB8AC3E}">
        <p14:creationId xmlns:p14="http://schemas.microsoft.com/office/powerpoint/2010/main" val="4009972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7170" name="Picture 2"/>
          <p:cNvPicPr>
            <a:picLocks noChangeAspect="1" noChangeArrowheads="1"/>
          </p:cNvPicPr>
          <p:nvPr/>
        </p:nvPicPr>
        <p:blipFill>
          <a:blip r:embed="rId3" cstate="print"/>
          <a:srcRect l="35634" t="60450" r="22147" b="22510"/>
          <a:stretch>
            <a:fillRect/>
          </a:stretch>
        </p:blipFill>
        <p:spPr bwMode="auto">
          <a:xfrm>
            <a:off x="899592" y="4558847"/>
            <a:ext cx="6192688" cy="144016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l="35635" t="53675" r="22693" b="22509"/>
          <a:stretch>
            <a:fillRect/>
          </a:stretch>
        </p:blipFill>
        <p:spPr bwMode="auto">
          <a:xfrm>
            <a:off x="899592" y="908720"/>
            <a:ext cx="5904656" cy="1944216"/>
          </a:xfrm>
          <a:prstGeom prst="rect">
            <a:avLst/>
          </a:prstGeom>
          <a:noFill/>
          <a:ln w="9525">
            <a:noFill/>
            <a:miter lim="800000"/>
            <a:headEnd/>
            <a:tailEnd/>
          </a:ln>
        </p:spPr>
      </p:pic>
      <p:sp>
        <p:nvSpPr>
          <p:cNvPr id="7" name="TextBox 6"/>
          <p:cNvSpPr txBox="1"/>
          <p:nvPr/>
        </p:nvSpPr>
        <p:spPr>
          <a:xfrm>
            <a:off x="251520" y="332656"/>
            <a:ext cx="3877856" cy="461665"/>
          </a:xfrm>
          <a:prstGeom prst="rect">
            <a:avLst/>
          </a:prstGeom>
          <a:noFill/>
        </p:spPr>
        <p:txBody>
          <a:bodyPr wrap="none" rtlCol="0">
            <a:spAutoFit/>
          </a:bodyPr>
          <a:lstStyle/>
          <a:p>
            <a:r>
              <a:rPr lang="en-US" sz="2400" dirty="0">
                <a:latin typeface="+mn-lt"/>
              </a:rPr>
              <a:t>Multiple regression estimates</a:t>
            </a:r>
          </a:p>
        </p:txBody>
      </p:sp>
      <p:sp>
        <p:nvSpPr>
          <p:cNvPr id="8" name="TextBox 7"/>
          <p:cNvSpPr txBox="1"/>
          <p:nvPr/>
        </p:nvSpPr>
        <p:spPr>
          <a:xfrm>
            <a:off x="251520" y="3543399"/>
            <a:ext cx="8280920" cy="461665"/>
          </a:xfrm>
          <a:prstGeom prst="rect">
            <a:avLst/>
          </a:prstGeom>
          <a:noFill/>
        </p:spPr>
        <p:txBody>
          <a:bodyPr wrap="square" rtlCol="0">
            <a:spAutoFit/>
          </a:bodyPr>
          <a:lstStyle/>
          <a:p>
            <a:r>
              <a:rPr lang="en-US" sz="2400" dirty="0" err="1">
                <a:latin typeface="+mn-lt"/>
              </a:rPr>
              <a:t>Bivariate</a:t>
            </a:r>
            <a:r>
              <a:rPr lang="en-US" sz="2400" dirty="0">
                <a:latin typeface="+mn-lt"/>
              </a:rPr>
              <a:t> regression (omitting ideology, church attendance, age)</a:t>
            </a:r>
          </a:p>
        </p:txBody>
      </p:sp>
    </p:spTree>
    <p:extLst>
      <p:ext uri="{BB962C8B-B14F-4D97-AF65-F5344CB8AC3E}">
        <p14:creationId xmlns:p14="http://schemas.microsoft.com/office/powerpoint/2010/main" val="4363186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0330331-4051-4E46-ADE8-B6C2B5881190}" type="slidenum">
              <a:rPr lang="en-US" smtClean="0"/>
              <a:pPr>
                <a:defRPr/>
              </a:pPr>
              <a:t>37</a:t>
            </a:fld>
            <a:endParaRPr lang="en-US" dirty="0"/>
          </a:p>
        </p:txBody>
      </p:sp>
      <p:sp>
        <p:nvSpPr>
          <p:cNvPr id="8" name="Title 7"/>
          <p:cNvSpPr>
            <a:spLocks noGrp="1"/>
          </p:cNvSpPr>
          <p:nvPr>
            <p:ph type="title"/>
          </p:nvPr>
        </p:nvSpPr>
        <p:spPr/>
        <p:txBody>
          <a:bodyPr/>
          <a:lstStyle/>
          <a:p>
            <a:r>
              <a:rPr lang="en-US" dirty="0"/>
              <a:t>Omitted variables bias</a:t>
            </a:r>
          </a:p>
        </p:txBody>
      </p:sp>
      <p:pic>
        <p:nvPicPr>
          <p:cNvPr id="648195" name="Picture 3"/>
          <p:cNvPicPr>
            <a:picLocks noChangeAspect="1" noChangeArrowheads="1"/>
          </p:cNvPicPr>
          <p:nvPr/>
        </p:nvPicPr>
        <p:blipFill>
          <a:blip r:embed="rId3" cstate="print"/>
          <a:srcRect/>
          <a:stretch>
            <a:fillRect/>
          </a:stretch>
        </p:blipFill>
        <p:spPr bwMode="auto">
          <a:xfrm>
            <a:off x="2051720" y="1268760"/>
            <a:ext cx="5114925" cy="3743325"/>
          </a:xfrm>
          <a:prstGeom prst="rect">
            <a:avLst/>
          </a:prstGeom>
          <a:noFill/>
          <a:ln w="9525">
            <a:noFill/>
            <a:miter lim="800000"/>
            <a:headEnd/>
            <a:tailEnd/>
          </a:ln>
          <a:effectLst/>
        </p:spPr>
      </p:pic>
      <p:pic>
        <p:nvPicPr>
          <p:cNvPr id="648197" name="Picture 5"/>
          <p:cNvPicPr>
            <a:picLocks noChangeAspect="1" noChangeArrowheads="1"/>
          </p:cNvPicPr>
          <p:nvPr/>
        </p:nvPicPr>
        <p:blipFill>
          <a:blip r:embed="rId4" cstate="print"/>
          <a:srcRect l="34829" t="53731" r="25380" b="30024"/>
          <a:stretch>
            <a:fillRect/>
          </a:stretch>
        </p:blipFill>
        <p:spPr bwMode="auto">
          <a:xfrm>
            <a:off x="2126085" y="5157192"/>
            <a:ext cx="5112568" cy="1152128"/>
          </a:xfrm>
          <a:prstGeom prst="rect">
            <a:avLst/>
          </a:prstGeom>
          <a:noFill/>
          <a:ln w="9525">
            <a:noFill/>
            <a:miter lim="800000"/>
            <a:headEnd/>
            <a:tailEnd/>
          </a:ln>
        </p:spPr>
      </p:pic>
    </p:spTree>
    <p:extLst>
      <p:ext uri="{BB962C8B-B14F-4D97-AF65-F5344CB8AC3E}">
        <p14:creationId xmlns:p14="http://schemas.microsoft.com/office/powerpoint/2010/main" val="10893217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pPr>
              <a:defRPr/>
            </a:pPr>
            <a:fld id="{B474EA3B-8CF5-4235-B516-EC1A94BB368D}" type="slidenum">
              <a:rPr lang="en-US" smtClean="0"/>
              <a:pPr>
                <a:defRPr/>
              </a:pPr>
              <a:t>38</a:t>
            </a:fld>
            <a:endParaRPr lang="en-US" dirty="0"/>
          </a:p>
        </p:txBody>
      </p:sp>
      <p:sp>
        <p:nvSpPr>
          <p:cNvPr id="5" name="Title 4"/>
          <p:cNvSpPr>
            <a:spLocks noGrp="1"/>
          </p:cNvSpPr>
          <p:nvPr>
            <p:ph type="title"/>
          </p:nvPr>
        </p:nvSpPr>
        <p:spPr/>
        <p:txBody>
          <a:bodyPr/>
          <a:lstStyle/>
          <a:p>
            <a:r>
              <a:rPr lang="en-US" dirty="0"/>
              <a:t>Controlling for Z</a:t>
            </a:r>
          </a:p>
        </p:txBody>
      </p:sp>
      <p:pic>
        <p:nvPicPr>
          <p:cNvPr id="3" name="Picture 4"/>
          <p:cNvPicPr>
            <a:picLocks noChangeAspect="1" noChangeArrowheads="1"/>
          </p:cNvPicPr>
          <p:nvPr/>
        </p:nvPicPr>
        <p:blipFill>
          <a:blip r:embed="rId3" cstate="print"/>
          <a:srcRect l="35515" t="48750" r="25168" b="32506"/>
          <a:stretch>
            <a:fillRect/>
          </a:stretch>
        </p:blipFill>
        <p:spPr bwMode="auto">
          <a:xfrm>
            <a:off x="1979712" y="5229200"/>
            <a:ext cx="5472608" cy="1440160"/>
          </a:xfrm>
          <a:prstGeom prst="rect">
            <a:avLst/>
          </a:prstGeom>
          <a:noFill/>
          <a:ln w="9525">
            <a:noFill/>
            <a:miter lim="800000"/>
            <a:headEnd/>
            <a:tailEnd/>
          </a:ln>
        </p:spPr>
      </p:pic>
      <p:pic>
        <p:nvPicPr>
          <p:cNvPr id="649218" name="Picture 2"/>
          <p:cNvPicPr>
            <a:picLocks noChangeAspect="1" noChangeArrowheads="1"/>
          </p:cNvPicPr>
          <p:nvPr/>
        </p:nvPicPr>
        <p:blipFill>
          <a:blip r:embed="rId4" cstate="print"/>
          <a:srcRect/>
          <a:stretch>
            <a:fillRect/>
          </a:stretch>
        </p:blipFill>
        <p:spPr bwMode="auto">
          <a:xfrm>
            <a:off x="1907704" y="1196752"/>
            <a:ext cx="5411594" cy="3960440"/>
          </a:xfrm>
          <a:prstGeom prst="rect">
            <a:avLst/>
          </a:prstGeom>
          <a:noFill/>
          <a:ln w="9525">
            <a:noFill/>
            <a:miter lim="800000"/>
            <a:headEnd/>
            <a:tailEnd/>
          </a:ln>
          <a:effectLst/>
        </p:spPr>
      </p:pic>
    </p:spTree>
    <p:extLst>
      <p:ext uri="{BB962C8B-B14F-4D97-AF65-F5344CB8AC3E}">
        <p14:creationId xmlns:p14="http://schemas.microsoft.com/office/powerpoint/2010/main" val="19144085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p>
        </p:txBody>
      </p:sp>
      <p:pic>
        <p:nvPicPr>
          <p:cNvPr id="4" name="Picture 2"/>
          <p:cNvPicPr>
            <a:picLocks noChangeAspect="1" noChangeArrowheads="1"/>
          </p:cNvPicPr>
          <p:nvPr/>
        </p:nvPicPr>
        <p:blipFill>
          <a:blip r:embed="rId2" cstate="print"/>
          <a:srcRect/>
          <a:stretch>
            <a:fillRect/>
          </a:stretch>
        </p:blipFill>
        <p:spPr bwMode="auto">
          <a:xfrm>
            <a:off x="767741" y="1197138"/>
            <a:ext cx="7990145" cy="5660862"/>
          </a:xfrm>
          <a:prstGeom prst="rect">
            <a:avLst/>
          </a:prstGeom>
          <a:noFill/>
          <a:ln w="9525">
            <a:noFill/>
            <a:miter lim="800000"/>
            <a:headEnd/>
            <a:tailEnd/>
          </a:ln>
        </p:spPr>
      </p:pic>
    </p:spTree>
    <p:extLst>
      <p:ext uri="{BB962C8B-B14F-4D97-AF65-F5344CB8AC3E}">
        <p14:creationId xmlns:p14="http://schemas.microsoft.com/office/powerpoint/2010/main" val="88086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p>
          <a:p>
            <a:pPr marL="109728" indent="0">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109728" indent="0">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109728" indent="0">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Y</a:t>
            </a:r>
          </a:p>
          <a:p>
            <a:pPr marL="109728" indent="0">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Y</a:t>
            </a:r>
          </a:p>
          <a:p>
            <a:pPr marL="109728" indent="0">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109728" indent="0">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Z	X/Z</a:t>
            </a:r>
          </a:p>
          <a:p>
            <a:pPr marL="109728" indent="0">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X	Z	Z</a:t>
            </a:r>
            <a:endParaRPr lang="en-US" dirty="0"/>
          </a:p>
        </p:txBody>
      </p:sp>
      <p:sp>
        <p:nvSpPr>
          <p:cNvPr id="3" name="Title 2"/>
          <p:cNvSpPr>
            <a:spLocks noGrp="1"/>
          </p:cNvSpPr>
          <p:nvPr>
            <p:ph type="title"/>
          </p:nvPr>
        </p:nvSpPr>
        <p:spPr/>
        <p:txBody>
          <a:bodyPr/>
          <a:lstStyle/>
          <a:p>
            <a:r>
              <a:rPr lang="en-US" dirty="0"/>
              <a:t>Bivariate vs. Multivariate</a:t>
            </a:r>
          </a:p>
        </p:txBody>
      </p:sp>
      <p:sp>
        <p:nvSpPr>
          <p:cNvPr id="4" name="Up Arrow 3"/>
          <p:cNvSpPr/>
          <p:nvPr/>
        </p:nvSpPr>
        <p:spPr>
          <a:xfrm rot="7679600">
            <a:off x="1378519" y="1497841"/>
            <a:ext cx="413652" cy="1713530"/>
          </a:xfrm>
          <a:prstGeom prst="upArrow">
            <a:avLst>
              <a:gd name="adj1" fmla="val 50000"/>
              <a:gd name="adj2" fmla="val 5377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Up Arrow 5"/>
          <p:cNvSpPr/>
          <p:nvPr/>
        </p:nvSpPr>
        <p:spPr>
          <a:xfrm rot="17368786">
            <a:off x="6506253" y="2781961"/>
            <a:ext cx="313661" cy="2376564"/>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p:cNvSpPr/>
          <p:nvPr/>
        </p:nvSpPr>
        <p:spPr>
          <a:xfrm rot="17582810">
            <a:off x="5843916" y="3252738"/>
            <a:ext cx="408384" cy="164013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rot="19826806">
            <a:off x="5588335" y="3934061"/>
            <a:ext cx="297634" cy="104979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483218">
            <a:off x="5014603" y="3891865"/>
            <a:ext cx="303433" cy="83605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898763">
            <a:off x="4488929" y="3625594"/>
            <a:ext cx="391461" cy="11755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299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54749"/>
          </a:xfrm>
        </p:spPr>
        <p:txBody>
          <a:bodyPr>
            <a:normAutofit/>
          </a:bodyPr>
          <a:lstStyle/>
          <a:p>
            <a:r>
              <a:rPr lang="en-US" dirty="0"/>
              <a:t>Tempting to say: The coefficient for growth is (0.57) and for good news is (0.72), so good news has a larger effect</a:t>
            </a:r>
          </a:p>
          <a:p>
            <a:r>
              <a:rPr lang="en-US" dirty="0"/>
              <a:t>But they are measured in different metrics, so we cannot do this</a:t>
            </a:r>
          </a:p>
          <a:p>
            <a:pPr lvl="1"/>
            <a:r>
              <a:rPr lang="en-US" dirty="0"/>
              <a:t>Growth is percentages and can be negative or as high as 5%</a:t>
            </a:r>
          </a:p>
          <a:p>
            <a:pPr lvl="1"/>
            <a:r>
              <a:rPr lang="en-US" dirty="0"/>
              <a:t>Good news is a count variable of quarters, and ranges from 0 to 10</a:t>
            </a:r>
          </a:p>
          <a:p>
            <a:r>
              <a:rPr lang="en-US" dirty="0"/>
              <a:t>So we cannot compare the size of these coefficients (as such)</a:t>
            </a:r>
          </a:p>
        </p:txBody>
      </p:sp>
      <p:sp>
        <p:nvSpPr>
          <p:cNvPr id="3" name="Title 2"/>
          <p:cNvSpPr>
            <a:spLocks noGrp="1"/>
          </p:cNvSpPr>
          <p:nvPr>
            <p:ph type="title"/>
          </p:nvPr>
        </p:nvSpPr>
        <p:spPr/>
        <p:txBody>
          <a:bodyPr/>
          <a:lstStyle/>
          <a:p>
            <a:r>
              <a:rPr lang="en-US" dirty="0"/>
              <a:t>“Bigger” and “Smaller” Effects</a:t>
            </a:r>
          </a:p>
        </p:txBody>
      </p:sp>
    </p:spTree>
    <p:extLst>
      <p:ext uri="{BB962C8B-B14F-4D97-AF65-F5344CB8AC3E}">
        <p14:creationId xmlns:p14="http://schemas.microsoft.com/office/powerpoint/2010/main" val="2622936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can use standard deviations to turn the unstandardized coefficients into standardized coefficients</a:t>
            </a:r>
          </a:p>
          <a:p>
            <a:r>
              <a:rPr lang="en-US" dirty="0"/>
              <a:t>We essentially remove the metrics of both the IV and DV by using their standard deviations</a:t>
            </a:r>
          </a:p>
        </p:txBody>
      </p:sp>
      <p:sp>
        <p:nvSpPr>
          <p:cNvPr id="3" name="Title 2"/>
          <p:cNvSpPr>
            <a:spLocks noGrp="1"/>
          </p:cNvSpPr>
          <p:nvPr>
            <p:ph type="title"/>
          </p:nvPr>
        </p:nvSpPr>
        <p:spPr/>
        <p:txBody>
          <a:bodyPr/>
          <a:lstStyle/>
          <a:p>
            <a:r>
              <a:rPr lang="en-US" dirty="0"/>
              <a:t>Standardized Coefficients</a:t>
            </a:r>
          </a:p>
        </p:txBody>
      </p:sp>
      <p:pic>
        <p:nvPicPr>
          <p:cNvPr id="4" name="Picture 2"/>
          <p:cNvPicPr>
            <a:picLocks noChangeAspect="1" noChangeArrowheads="1"/>
          </p:cNvPicPr>
          <p:nvPr/>
        </p:nvPicPr>
        <p:blipFill>
          <a:blip r:embed="rId2" cstate="print"/>
          <a:srcRect/>
          <a:stretch>
            <a:fillRect/>
          </a:stretch>
        </p:blipFill>
        <p:spPr bwMode="auto">
          <a:xfrm>
            <a:off x="3226221" y="4277583"/>
            <a:ext cx="2699693" cy="1208818"/>
          </a:xfrm>
          <a:prstGeom prst="rect">
            <a:avLst/>
          </a:prstGeom>
          <a:noFill/>
          <a:ln w="9525">
            <a:noFill/>
            <a:miter lim="800000"/>
            <a:headEnd/>
            <a:tailEnd/>
          </a:ln>
        </p:spPr>
      </p:pic>
    </p:spTree>
    <p:extLst>
      <p:ext uri="{BB962C8B-B14F-4D97-AF65-F5344CB8AC3E}">
        <p14:creationId xmlns:p14="http://schemas.microsoft.com/office/powerpoint/2010/main" val="3474016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They represent the expected standard deviation change in Y, given a one standard deviation increase in X</a:t>
            </a:r>
          </a:p>
        </p:txBody>
      </p:sp>
      <p:sp>
        <p:nvSpPr>
          <p:cNvPr id="3" name="Title 2"/>
          <p:cNvSpPr>
            <a:spLocks noGrp="1"/>
          </p:cNvSpPr>
          <p:nvPr>
            <p:ph type="title"/>
          </p:nvPr>
        </p:nvSpPr>
        <p:spPr/>
        <p:txBody>
          <a:bodyPr>
            <a:normAutofit fontScale="90000"/>
          </a:bodyPr>
          <a:lstStyle/>
          <a:p>
            <a:r>
              <a:rPr lang="en-US" dirty="0"/>
              <a:t>Interpreting Standardized Coefficients</a:t>
            </a:r>
          </a:p>
        </p:txBody>
      </p:sp>
    </p:spTree>
    <p:extLst>
      <p:ext uri="{BB962C8B-B14F-4D97-AF65-F5344CB8AC3E}">
        <p14:creationId xmlns:p14="http://schemas.microsoft.com/office/powerpoint/2010/main" val="2031460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growth:</a:t>
            </a:r>
          </a:p>
          <a:p>
            <a:endParaRPr lang="en-US" dirty="0"/>
          </a:p>
          <a:p>
            <a:endParaRPr lang="en-US" dirty="0"/>
          </a:p>
          <a:p>
            <a:endParaRPr lang="en-US" dirty="0"/>
          </a:p>
          <a:p>
            <a:r>
              <a:rPr lang="en-US" dirty="0"/>
              <a:t>For good news:</a:t>
            </a:r>
          </a:p>
        </p:txBody>
      </p:sp>
      <p:sp>
        <p:nvSpPr>
          <p:cNvPr id="3" name="Title 2"/>
          <p:cNvSpPr>
            <a:spLocks noGrp="1"/>
          </p:cNvSpPr>
          <p:nvPr>
            <p:ph type="title"/>
          </p:nvPr>
        </p:nvSpPr>
        <p:spPr/>
        <p:txBody>
          <a:bodyPr/>
          <a:lstStyle/>
          <a:p>
            <a:r>
              <a:rPr lang="en-US" dirty="0"/>
              <a:t>K &amp; W Example</a:t>
            </a:r>
          </a:p>
        </p:txBody>
      </p:sp>
      <p:pic>
        <p:nvPicPr>
          <p:cNvPr id="4" name="Picture 2"/>
          <p:cNvPicPr>
            <a:picLocks noChangeAspect="1" noChangeArrowheads="1"/>
          </p:cNvPicPr>
          <p:nvPr/>
        </p:nvPicPr>
        <p:blipFill>
          <a:blip r:embed="rId2" cstate="print"/>
          <a:srcRect/>
          <a:stretch>
            <a:fillRect/>
          </a:stretch>
        </p:blipFill>
        <p:spPr bwMode="auto">
          <a:xfrm>
            <a:off x="2549894" y="2016076"/>
            <a:ext cx="3762762" cy="1064367"/>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666681" y="3864463"/>
            <a:ext cx="3645975" cy="1201356"/>
          </a:xfrm>
          <a:prstGeom prst="rect">
            <a:avLst/>
          </a:prstGeom>
          <a:noFill/>
          <a:ln w="9525">
            <a:noFill/>
            <a:miter lim="800000"/>
            <a:headEnd/>
            <a:tailEnd/>
          </a:ln>
        </p:spPr>
      </p:pic>
    </p:spTree>
    <p:extLst>
      <p:ext uri="{BB962C8B-B14F-4D97-AF65-F5344CB8AC3E}">
        <p14:creationId xmlns:p14="http://schemas.microsoft.com/office/powerpoint/2010/main" val="818820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Statistical significance just tells us how confident we can be that the effect is positive or negative</a:t>
            </a:r>
          </a:p>
          <a:p>
            <a:pPr lvl="1"/>
            <a:r>
              <a:rPr lang="en-US" dirty="0"/>
              <a:t>Using a confidence interval, it can also tell us what type of effect we can be confident exists</a:t>
            </a:r>
          </a:p>
          <a:p>
            <a:pPr lvl="1"/>
            <a:r>
              <a:rPr lang="en-US" dirty="0"/>
              <a:t>Significance depends in large part on sample size</a:t>
            </a:r>
          </a:p>
          <a:p>
            <a:r>
              <a:rPr lang="en-US" dirty="0"/>
              <a:t>Substantive impact is about the size of the effect, and is more subjective</a:t>
            </a:r>
          </a:p>
        </p:txBody>
      </p:sp>
      <p:sp>
        <p:nvSpPr>
          <p:cNvPr id="3" name="Title 2"/>
          <p:cNvSpPr>
            <a:spLocks noGrp="1"/>
          </p:cNvSpPr>
          <p:nvPr>
            <p:ph type="title"/>
          </p:nvPr>
        </p:nvSpPr>
        <p:spPr/>
        <p:txBody>
          <a:bodyPr>
            <a:normAutofit fontScale="90000"/>
          </a:bodyPr>
          <a:lstStyle/>
          <a:p>
            <a:r>
              <a:rPr lang="en-US" dirty="0"/>
              <a:t>Significance and Substantive Impact</a:t>
            </a:r>
          </a:p>
        </p:txBody>
      </p:sp>
    </p:spTree>
    <p:extLst>
      <p:ext uri="{BB962C8B-B14F-4D97-AF65-F5344CB8AC3E}">
        <p14:creationId xmlns:p14="http://schemas.microsoft.com/office/powerpoint/2010/main" val="91771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 two independent variables can be perfectly correlated</a:t>
            </a:r>
          </a:p>
          <a:p>
            <a:pPr lvl="1"/>
            <a:r>
              <a:rPr lang="en-US" dirty="0"/>
              <a:t>If they are, how can you tell their effect apart?</a:t>
            </a:r>
          </a:p>
          <a:p>
            <a:pPr lvl="1"/>
            <a:endParaRPr lang="en-US" dirty="0"/>
          </a:p>
        </p:txBody>
      </p:sp>
      <p:sp>
        <p:nvSpPr>
          <p:cNvPr id="3" name="Title 2"/>
          <p:cNvSpPr>
            <a:spLocks noGrp="1"/>
          </p:cNvSpPr>
          <p:nvPr>
            <p:ph type="title"/>
          </p:nvPr>
        </p:nvSpPr>
        <p:spPr/>
        <p:txBody>
          <a:bodyPr/>
          <a:lstStyle/>
          <a:p>
            <a:r>
              <a:rPr lang="en-US" dirty="0"/>
              <a:t>Additional Requirement</a:t>
            </a:r>
          </a:p>
        </p:txBody>
      </p:sp>
    </p:spTree>
    <p:extLst>
      <p:ext uri="{BB962C8B-B14F-4D97-AF65-F5344CB8AC3E}">
        <p14:creationId xmlns:p14="http://schemas.microsoft.com/office/powerpoint/2010/main" val="3678725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69" name="Title 1"/>
          <p:cNvSpPr>
            <a:spLocks noGrp="1"/>
          </p:cNvSpPr>
          <p:nvPr>
            <p:ph type="title"/>
          </p:nvPr>
        </p:nvSpPr>
        <p:spPr/>
        <p:txBody>
          <a:bodyPr/>
          <a:lstStyle/>
          <a:p>
            <a:r>
              <a:rPr lang="en-US"/>
              <a:t>Multiple regression</a:t>
            </a:r>
            <a:endParaRPr lang="en-US" dirty="0"/>
          </a:p>
        </p:txBody>
      </p:sp>
      <p:sp>
        <p:nvSpPr>
          <p:cNvPr id="544770" name="Content Placeholder 2"/>
          <p:cNvSpPr>
            <a:spLocks noGrp="1"/>
          </p:cNvSpPr>
          <p:nvPr>
            <p:ph idx="1"/>
          </p:nvPr>
        </p:nvSpPr>
        <p:spPr/>
        <p:txBody>
          <a:bodyPr/>
          <a:lstStyle/>
          <a:p>
            <a:r>
              <a:rPr lang="en-US" dirty="0"/>
              <a:t>Extends linear regression to more than one independent variable</a:t>
            </a:r>
          </a:p>
          <a:p>
            <a:r>
              <a:rPr lang="en-US" dirty="0"/>
              <a:t>Statistically controls for Z - coefficients interpreted as independent effects, controlling for all other variables</a:t>
            </a:r>
          </a:p>
          <a:p>
            <a:r>
              <a:rPr lang="en-US" dirty="0"/>
              <a:t>Same as “</a:t>
            </a:r>
            <a:r>
              <a:rPr lang="en-US" dirty="0" err="1"/>
              <a:t>partialing</a:t>
            </a:r>
            <a:r>
              <a:rPr lang="en-US" dirty="0"/>
              <a:t> out” or “purging” influence of Z</a:t>
            </a:r>
          </a:p>
          <a:p>
            <a:r>
              <a:rPr lang="en-US" dirty="0"/>
              <a:t>Omitted variables bias results from leaving out Z</a:t>
            </a:r>
          </a:p>
          <a:p>
            <a:pPr lvl="1"/>
            <a:endParaRPr lang="en-US" dirty="0"/>
          </a:p>
        </p:txBody>
      </p:sp>
      <p:sp>
        <p:nvSpPr>
          <p:cNvPr id="4" name="Slide Number Placeholder 3"/>
          <p:cNvSpPr>
            <a:spLocks noGrp="1"/>
          </p:cNvSpPr>
          <p:nvPr>
            <p:ph type="sldNum" sz="quarter" idx="12"/>
          </p:nvPr>
        </p:nvSpPr>
        <p:spPr/>
        <p:txBody>
          <a:bodyPr/>
          <a:lstStyle/>
          <a:p>
            <a:fld id="{77A8676F-D829-4262-B112-1AA35BEAA6F5}" type="slidenum">
              <a:rPr lang="en-US" smtClean="0"/>
              <a:pPr/>
              <a:t>46</a:t>
            </a:fld>
            <a:endParaRPr lang="en-US" dirty="0"/>
          </a:p>
        </p:txBody>
      </p:sp>
    </p:spTree>
    <p:extLst>
      <p:ext uri="{BB962C8B-B14F-4D97-AF65-F5344CB8AC3E}">
        <p14:creationId xmlns:p14="http://schemas.microsoft.com/office/powerpoint/2010/main" val="6310015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9712"/>
            <a:ext cx="9144000" cy="1828800"/>
          </a:xfrm>
        </p:spPr>
        <p:txBody>
          <a:bodyPr>
            <a:normAutofit fontScale="90000"/>
          </a:bodyPr>
          <a:lstStyle/>
          <a:p>
            <a:r>
              <a:rPr lang="en-US" dirty="0" err="1"/>
              <a:t>Finkel</a:t>
            </a:r>
            <a:r>
              <a:rPr lang="en-US" dirty="0"/>
              <a:t> (2002) – Civic Education and the Mobilization of Political Participation in Developing Democracies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2568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“Can individuals in emerging democracies learn democratic values, skills, and participatory orientations through civic education?”</a:t>
            </a:r>
          </a:p>
          <a:p>
            <a:r>
              <a:rPr lang="en-US" dirty="0"/>
              <a:t>Does such civic education increase their levels of participation?</a:t>
            </a:r>
          </a:p>
        </p:txBody>
      </p:sp>
      <p:sp>
        <p:nvSpPr>
          <p:cNvPr id="4" name="Title 3"/>
          <p:cNvSpPr>
            <a:spLocks noGrp="1"/>
          </p:cNvSpPr>
          <p:nvPr>
            <p:ph type="title"/>
          </p:nvPr>
        </p:nvSpPr>
        <p:spPr/>
        <p:txBody>
          <a:bodyPr/>
          <a:lstStyle/>
          <a:p>
            <a:r>
              <a:rPr lang="en-US" dirty="0"/>
              <a:t>Research Question</a:t>
            </a:r>
          </a:p>
        </p:txBody>
      </p:sp>
    </p:spTree>
    <p:extLst>
      <p:ext uri="{BB962C8B-B14F-4D97-AF65-F5344CB8AC3E}">
        <p14:creationId xmlns:p14="http://schemas.microsoft.com/office/powerpoint/2010/main" val="2512510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4481" r="-24481"/>
          <a:stretch>
            <a:fillRect/>
          </a:stretch>
        </p:blipFill>
        <p:spPr>
          <a:xfrm>
            <a:off x="-1147928" y="261512"/>
            <a:ext cx="11994454" cy="6596488"/>
          </a:xfrm>
        </p:spPr>
      </p:pic>
      <p:sp>
        <p:nvSpPr>
          <p:cNvPr id="3" name="Title 2"/>
          <p:cNvSpPr>
            <a:spLocks noGrp="1"/>
          </p:cNvSpPr>
          <p:nvPr>
            <p:ph type="title"/>
          </p:nvPr>
        </p:nvSpPr>
        <p:spPr>
          <a:xfrm>
            <a:off x="48456" y="-104936"/>
            <a:ext cx="8229600" cy="1143000"/>
          </a:xfrm>
        </p:spPr>
        <p:txBody>
          <a:bodyPr/>
          <a:lstStyle/>
          <a:p>
            <a:r>
              <a:rPr lang="en-US" dirty="0"/>
              <a:t>“Bivariate”</a:t>
            </a:r>
          </a:p>
        </p:txBody>
      </p:sp>
    </p:spTree>
    <p:extLst>
      <p:ext uri="{BB962C8B-B14F-4D97-AF65-F5344CB8AC3E}">
        <p14:creationId xmlns:p14="http://schemas.microsoft.com/office/powerpoint/2010/main" val="172795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Helps make sure the relationship is not spurious</a:t>
            </a:r>
          </a:p>
          <a:p>
            <a:endParaRPr lang="en-US" dirty="0"/>
          </a:p>
          <a:p>
            <a:endParaRPr lang="en-US" dirty="0"/>
          </a:p>
          <a:p>
            <a:endParaRPr lang="en-US" dirty="0"/>
          </a:p>
          <a:p>
            <a:endParaRPr lang="en-US" dirty="0"/>
          </a:p>
          <a:p>
            <a:endParaRPr lang="en-US" dirty="0"/>
          </a:p>
          <a:p>
            <a:endParaRPr lang="en-US" dirty="0"/>
          </a:p>
          <a:p>
            <a:r>
              <a:rPr lang="en-US" dirty="0"/>
              <a:t>Helps us see the real relationship between X and Y</a:t>
            </a:r>
          </a:p>
          <a:p>
            <a:endParaRPr lang="en-US" dirty="0"/>
          </a:p>
        </p:txBody>
      </p:sp>
      <p:sp>
        <p:nvSpPr>
          <p:cNvPr id="3" name="Title 2"/>
          <p:cNvSpPr>
            <a:spLocks noGrp="1"/>
          </p:cNvSpPr>
          <p:nvPr>
            <p:ph type="title"/>
          </p:nvPr>
        </p:nvSpPr>
        <p:spPr/>
        <p:txBody>
          <a:bodyPr/>
          <a:lstStyle/>
          <a:p>
            <a:r>
              <a:rPr lang="en-US" dirty="0"/>
              <a:t>Controlling for Z </a:t>
            </a:r>
          </a:p>
        </p:txBody>
      </p:sp>
      <p:grpSp>
        <p:nvGrpSpPr>
          <p:cNvPr id="15" name="Group 14"/>
          <p:cNvGrpSpPr/>
          <p:nvPr/>
        </p:nvGrpSpPr>
        <p:grpSpPr>
          <a:xfrm>
            <a:off x="1552348" y="1976597"/>
            <a:ext cx="7445833" cy="2712634"/>
            <a:chOff x="2216640" y="1976597"/>
            <a:chExt cx="7445833" cy="2712634"/>
          </a:xfrm>
        </p:grpSpPr>
        <p:pic>
          <p:nvPicPr>
            <p:cNvPr id="4" name="Picture 3" descr="AA02666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976" y="1976597"/>
              <a:ext cx="611486" cy="1423095"/>
            </a:xfrm>
            <a:prstGeom prst="rect">
              <a:avLst/>
            </a:prstGeom>
          </p:spPr>
        </p:pic>
        <p:pic>
          <p:nvPicPr>
            <p:cNvPr id="5" name="Picture 4"/>
            <p:cNvPicPr>
              <a:picLocks noChangeAspect="1"/>
            </p:cNvPicPr>
            <p:nvPr/>
          </p:nvPicPr>
          <p:blipFill>
            <a:blip r:embed="rId3"/>
            <a:stretch>
              <a:fillRect/>
            </a:stretch>
          </p:blipFill>
          <p:spPr>
            <a:xfrm>
              <a:off x="2216640" y="2395068"/>
              <a:ext cx="1035661" cy="1680307"/>
            </a:xfrm>
            <a:prstGeom prst="rect">
              <a:avLst/>
            </a:prstGeom>
          </p:spPr>
        </p:pic>
        <p:sp>
          <p:nvSpPr>
            <p:cNvPr id="7" name="Right Arrow 6"/>
            <p:cNvSpPr/>
            <p:nvPr/>
          </p:nvSpPr>
          <p:spPr>
            <a:xfrm>
              <a:off x="4493846" y="2442309"/>
              <a:ext cx="463130" cy="4493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24924" y="2559540"/>
              <a:ext cx="371232" cy="195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5379" y="2559540"/>
              <a:ext cx="371232" cy="195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83196" y="2575174"/>
              <a:ext cx="371232" cy="195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Left Arrow 11"/>
            <p:cNvSpPr/>
            <p:nvPr/>
          </p:nvSpPr>
          <p:spPr>
            <a:xfrm rot="1293805">
              <a:off x="5568462" y="2754923"/>
              <a:ext cx="1074615" cy="29307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nvSpPr>
          <p:spPr>
            <a:xfrm rot="622108">
              <a:off x="3414145" y="3549363"/>
              <a:ext cx="3305005" cy="3038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a:stretch>
              <a:fillRect/>
            </a:stretch>
          </p:blipFill>
          <p:spPr>
            <a:xfrm>
              <a:off x="6485047" y="3031674"/>
              <a:ext cx="3177426" cy="1657557"/>
            </a:xfrm>
            <a:prstGeom prst="rect">
              <a:avLst/>
            </a:prstGeom>
          </p:spPr>
        </p:pic>
      </p:grpSp>
    </p:spTree>
    <p:extLst>
      <p:ext uri="{BB962C8B-B14F-4D97-AF65-F5344CB8AC3E}">
        <p14:creationId xmlns:p14="http://schemas.microsoft.com/office/powerpoint/2010/main" val="35249571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58535" r="-58535"/>
          <a:stretch>
            <a:fillRect/>
          </a:stretch>
        </p:blipFill>
        <p:spPr>
          <a:xfrm>
            <a:off x="-689381" y="0"/>
            <a:ext cx="12469964" cy="6858000"/>
          </a:xfrm>
        </p:spPr>
      </p:pic>
      <p:sp>
        <p:nvSpPr>
          <p:cNvPr id="3" name="Title 2"/>
          <p:cNvSpPr>
            <a:spLocks noGrp="1"/>
          </p:cNvSpPr>
          <p:nvPr>
            <p:ph type="title"/>
          </p:nvPr>
        </p:nvSpPr>
        <p:spPr>
          <a:xfrm>
            <a:off x="-68340" y="330286"/>
            <a:ext cx="2820234" cy="4386597"/>
          </a:xfrm>
        </p:spPr>
        <p:txBody>
          <a:bodyPr/>
          <a:lstStyle/>
          <a:p>
            <a:r>
              <a:rPr lang="en-US" dirty="0" err="1"/>
              <a:t>Multivar-iate</a:t>
            </a:r>
            <a:r>
              <a:rPr lang="en-US" dirty="0"/>
              <a:t> Results for DR</a:t>
            </a:r>
          </a:p>
        </p:txBody>
      </p:sp>
    </p:spTree>
    <p:extLst>
      <p:ext uri="{BB962C8B-B14F-4D97-AF65-F5344CB8AC3E}">
        <p14:creationId xmlns:p14="http://schemas.microsoft.com/office/powerpoint/2010/main" val="4107055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40" y="330286"/>
            <a:ext cx="2820234" cy="4386597"/>
          </a:xfrm>
        </p:spPr>
        <p:txBody>
          <a:bodyPr/>
          <a:lstStyle/>
          <a:p>
            <a:r>
              <a:rPr lang="en-US" dirty="0" err="1"/>
              <a:t>Multivar-iate</a:t>
            </a:r>
            <a:r>
              <a:rPr lang="en-US" dirty="0"/>
              <a:t> Results for SA</a:t>
            </a:r>
          </a:p>
        </p:txBody>
      </p:sp>
      <p:pic>
        <p:nvPicPr>
          <p:cNvPr id="5" name="Content Placeholder 4"/>
          <p:cNvPicPr>
            <a:picLocks noGrp="1" noChangeAspect="1"/>
          </p:cNvPicPr>
          <p:nvPr>
            <p:ph idx="1"/>
          </p:nvPr>
        </p:nvPicPr>
        <p:blipFill>
          <a:blip r:embed="rId2"/>
          <a:srcRect l="-59982" r="-59982"/>
          <a:stretch>
            <a:fillRect/>
          </a:stretch>
        </p:blipFill>
        <p:spPr>
          <a:xfrm>
            <a:off x="-396229" y="0"/>
            <a:ext cx="12469964" cy="6858000"/>
          </a:xfrm>
        </p:spPr>
      </p:pic>
    </p:spTree>
    <p:extLst>
      <p:ext uri="{BB962C8B-B14F-4D97-AF65-F5344CB8AC3E}">
        <p14:creationId xmlns:p14="http://schemas.microsoft.com/office/powerpoint/2010/main" val="414073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Controlling for selection effects “completely eliminates the observed differences from Table 1 in participation rates for PC and ADOPEM individuals compared to the control group” (1008-9)</a:t>
            </a:r>
          </a:p>
        </p:txBody>
      </p:sp>
      <p:sp>
        <p:nvSpPr>
          <p:cNvPr id="3" name="Title 2"/>
          <p:cNvSpPr>
            <a:spLocks noGrp="1"/>
          </p:cNvSpPr>
          <p:nvPr>
            <p:ph type="title"/>
          </p:nvPr>
        </p:nvSpPr>
        <p:spPr/>
        <p:txBody>
          <a:bodyPr/>
          <a:lstStyle/>
          <a:p>
            <a:r>
              <a:rPr lang="en-US" dirty="0"/>
              <a:t>Bivariate vs. Multivariate</a:t>
            </a:r>
          </a:p>
        </p:txBody>
      </p:sp>
    </p:spTree>
    <p:extLst>
      <p:ext uri="{BB962C8B-B14F-4D97-AF65-F5344CB8AC3E}">
        <p14:creationId xmlns:p14="http://schemas.microsoft.com/office/powerpoint/2010/main" val="218011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“Significant differences in overall participation rates remain… The effects for both programs in the Dominican Republic are substantively meaningful as well, with CE participation being among the strongest predictors of political behaviors among all variables in the table” (1009).</a:t>
            </a:r>
          </a:p>
        </p:txBody>
      </p:sp>
      <p:sp>
        <p:nvSpPr>
          <p:cNvPr id="3" name="Title 2"/>
          <p:cNvSpPr>
            <a:spLocks noGrp="1"/>
          </p:cNvSpPr>
          <p:nvPr>
            <p:ph type="title"/>
          </p:nvPr>
        </p:nvSpPr>
        <p:spPr/>
        <p:txBody>
          <a:bodyPr>
            <a:normAutofit fontScale="90000"/>
          </a:bodyPr>
          <a:lstStyle/>
          <a:p>
            <a:r>
              <a:rPr lang="en-US" dirty="0"/>
              <a:t>Significance and Substantive Effects</a:t>
            </a:r>
          </a:p>
        </p:txBody>
      </p:sp>
    </p:spTree>
    <p:extLst>
      <p:ext uri="{BB962C8B-B14F-4D97-AF65-F5344CB8AC3E}">
        <p14:creationId xmlns:p14="http://schemas.microsoft.com/office/powerpoint/2010/main" val="3252376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R-squared of .37, moreover, represents a substantial improvement over the .34 value from Table 2” (1013).  </a:t>
            </a:r>
          </a:p>
          <a:p>
            <a:r>
              <a:rPr lang="en-US" dirty="0"/>
              <a:t>The conditional effects model does better than the regular model</a:t>
            </a:r>
          </a:p>
          <a:p>
            <a:pPr lvl="1"/>
            <a:r>
              <a:rPr lang="en-US" dirty="0"/>
              <a:t>We’ll come back to this next time with </a:t>
            </a:r>
            <a:r>
              <a:rPr lang="en-US"/>
              <a:t>interaction terms</a:t>
            </a:r>
          </a:p>
        </p:txBody>
      </p:sp>
      <p:sp>
        <p:nvSpPr>
          <p:cNvPr id="3" name="Title 2"/>
          <p:cNvSpPr>
            <a:spLocks noGrp="1"/>
          </p:cNvSpPr>
          <p:nvPr>
            <p:ph type="title"/>
          </p:nvPr>
        </p:nvSpPr>
        <p:spPr/>
        <p:txBody>
          <a:bodyPr/>
          <a:lstStyle/>
          <a:p>
            <a:r>
              <a:rPr lang="en-US" dirty="0"/>
              <a:t>Comparing Across Models</a:t>
            </a:r>
          </a:p>
        </p:txBody>
      </p:sp>
    </p:spTree>
    <p:extLst>
      <p:ext uri="{BB962C8B-B14F-4D97-AF65-F5344CB8AC3E}">
        <p14:creationId xmlns:p14="http://schemas.microsoft.com/office/powerpoint/2010/main" val="4081112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does multivariate regression work?</a:t>
            </a:r>
          </a:p>
          <a:p>
            <a:r>
              <a:rPr lang="en-US" dirty="0"/>
              <a:t>Why is it important to have the right model?</a:t>
            </a:r>
          </a:p>
          <a:p>
            <a:r>
              <a:rPr lang="en-US" dirty="0"/>
              <a:t>How are significance and substantive effect related?</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549316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Multivariate OLS in R</a:t>
            </a:r>
          </a:p>
          <a:p>
            <a:r>
              <a:rPr lang="en-US" dirty="0"/>
              <a:t>More on interpreting coefficients</a:t>
            </a:r>
          </a:p>
          <a:p>
            <a:r>
              <a:rPr lang="en-US" dirty="0"/>
              <a:t>More on R-squared and Adjusted R-squared</a:t>
            </a:r>
          </a:p>
        </p:txBody>
      </p:sp>
      <p:sp>
        <p:nvSpPr>
          <p:cNvPr id="3" name="Title 2"/>
          <p:cNvSpPr>
            <a:spLocks noGrp="1"/>
          </p:cNvSpPr>
          <p:nvPr>
            <p:ph type="title"/>
          </p:nvPr>
        </p:nvSpPr>
        <p:spPr/>
        <p:txBody>
          <a:bodyPr/>
          <a:lstStyle/>
          <a:p>
            <a:r>
              <a:rPr lang="en-US" dirty="0"/>
              <a:t>Next Time… </a:t>
            </a:r>
          </a:p>
        </p:txBody>
      </p:sp>
    </p:spTree>
    <p:extLst>
      <p:ext uri="{BB962C8B-B14F-4D97-AF65-F5344CB8AC3E}">
        <p14:creationId xmlns:p14="http://schemas.microsoft.com/office/powerpoint/2010/main" val="216354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628" r="2628"/>
          <a:stretch>
            <a:fillRect/>
          </a:stretch>
        </p:blipFill>
        <p:spPr/>
      </p:pic>
      <p:sp>
        <p:nvSpPr>
          <p:cNvPr id="3" name="Title 2"/>
          <p:cNvSpPr>
            <a:spLocks noGrp="1"/>
          </p:cNvSpPr>
          <p:nvPr>
            <p:ph type="title"/>
          </p:nvPr>
        </p:nvSpPr>
        <p:spPr/>
        <p:txBody>
          <a:bodyPr/>
          <a:lstStyle/>
          <a:p>
            <a:r>
              <a:rPr lang="en-US" dirty="0"/>
              <a:t>Correlation and Causation</a:t>
            </a:r>
          </a:p>
        </p:txBody>
      </p:sp>
    </p:spTree>
    <p:extLst>
      <p:ext uri="{BB962C8B-B14F-4D97-AF65-F5344CB8AC3E}">
        <p14:creationId xmlns:p14="http://schemas.microsoft.com/office/powerpoint/2010/main" val="338148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 Is there a credible causal mechanism that connects X to Y?</a:t>
            </a:r>
          </a:p>
          <a:p>
            <a:r>
              <a:rPr lang="en-US" dirty="0"/>
              <a:t>2) Can we rule out the possibility that Y could cause X?</a:t>
            </a:r>
          </a:p>
          <a:p>
            <a:r>
              <a:rPr lang="en-US" dirty="0"/>
              <a:t>3) Is there covariation (correlation) between X and Y?</a:t>
            </a:r>
          </a:p>
          <a:p>
            <a:r>
              <a:rPr lang="en-US" b="1" dirty="0"/>
              <a:t>4) Have we controlled for all confounding variables (Z) that might make the association between X and Y spurious?</a:t>
            </a:r>
          </a:p>
        </p:txBody>
      </p:sp>
      <p:sp>
        <p:nvSpPr>
          <p:cNvPr id="3" name="Title 2"/>
          <p:cNvSpPr>
            <a:spLocks noGrp="1"/>
          </p:cNvSpPr>
          <p:nvPr>
            <p:ph type="title"/>
          </p:nvPr>
        </p:nvSpPr>
        <p:spPr/>
        <p:txBody>
          <a:bodyPr/>
          <a:lstStyle/>
          <a:p>
            <a:r>
              <a:rPr lang="en-US" dirty="0"/>
              <a:t>Four Causal Hurdles</a:t>
            </a:r>
          </a:p>
        </p:txBody>
      </p:sp>
      <p:pic>
        <p:nvPicPr>
          <p:cNvPr id="4" name="Picture 3"/>
          <p:cNvPicPr>
            <a:picLocks noChangeAspect="1"/>
          </p:cNvPicPr>
          <p:nvPr/>
        </p:nvPicPr>
        <p:blipFill>
          <a:blip r:embed="rId2"/>
          <a:stretch>
            <a:fillRect/>
          </a:stretch>
        </p:blipFill>
        <p:spPr>
          <a:xfrm>
            <a:off x="5395655" y="5119077"/>
            <a:ext cx="3748345" cy="1738923"/>
          </a:xfrm>
          <a:prstGeom prst="rect">
            <a:avLst/>
          </a:prstGeom>
        </p:spPr>
      </p:pic>
    </p:spTree>
    <p:extLst>
      <p:ext uri="{BB962C8B-B14F-4D97-AF65-F5344CB8AC3E}">
        <p14:creationId xmlns:p14="http://schemas.microsoft.com/office/powerpoint/2010/main" val="287158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rcRect l="-12720" r="-12720"/>
          <a:stretch>
            <a:fillRect/>
          </a:stretch>
        </p:blipFill>
        <p:spPr/>
      </p:pic>
      <p:sp>
        <p:nvSpPr>
          <p:cNvPr id="3" name="Title 2"/>
          <p:cNvSpPr>
            <a:spLocks noGrp="1"/>
          </p:cNvSpPr>
          <p:nvPr>
            <p:ph type="title"/>
          </p:nvPr>
        </p:nvSpPr>
        <p:spPr/>
        <p:txBody>
          <a:bodyPr/>
          <a:lstStyle/>
          <a:p>
            <a:r>
              <a:rPr lang="en-US" dirty="0"/>
              <a:t>Multiple Regression</a:t>
            </a:r>
          </a:p>
        </p:txBody>
      </p:sp>
    </p:spTree>
    <p:extLst>
      <p:ext uri="{BB962C8B-B14F-4D97-AF65-F5344CB8AC3E}">
        <p14:creationId xmlns:p14="http://schemas.microsoft.com/office/powerpoint/2010/main" val="354483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Take out the part of X</a:t>
            </a:r>
            <a:r>
              <a:rPr lang="en-US" baseline="-25000" dirty="0"/>
              <a:t>1</a:t>
            </a:r>
            <a:r>
              <a:rPr lang="en-US" dirty="0"/>
              <a:t> that is related to X</a:t>
            </a:r>
            <a:r>
              <a:rPr lang="en-US" baseline="-25000" dirty="0"/>
              <a:t>2</a:t>
            </a:r>
            <a:r>
              <a:rPr lang="en-US" dirty="0"/>
              <a:t>, and take out the part of Y that is related to X</a:t>
            </a:r>
            <a:r>
              <a:rPr lang="en-US" baseline="-25000" dirty="0"/>
              <a:t>2</a:t>
            </a:r>
            <a:r>
              <a:rPr lang="en-US" dirty="0"/>
              <a:t>, and then regress what is left from X</a:t>
            </a:r>
            <a:r>
              <a:rPr lang="en-US" baseline="-25000" dirty="0"/>
              <a:t>1</a:t>
            </a:r>
            <a:r>
              <a:rPr lang="en-US" dirty="0"/>
              <a:t> on what is left from Y</a:t>
            </a:r>
          </a:p>
          <a:p>
            <a:r>
              <a:rPr lang="en-US" dirty="0"/>
              <a:t>This is then the effect of X</a:t>
            </a:r>
            <a:r>
              <a:rPr lang="en-US" baseline="-25000" dirty="0"/>
              <a:t>1</a:t>
            </a:r>
            <a:r>
              <a:rPr lang="en-US" dirty="0"/>
              <a:t> on Y with no influence of X</a:t>
            </a:r>
            <a:r>
              <a:rPr lang="en-US" baseline="-25000" dirty="0"/>
              <a:t>2</a:t>
            </a:r>
            <a:r>
              <a:rPr lang="en-US" dirty="0"/>
              <a:t> on the process at all, or “controlling for X</a:t>
            </a:r>
            <a:r>
              <a:rPr lang="en-US" baseline="-25000" dirty="0"/>
              <a:t>2</a:t>
            </a:r>
            <a:r>
              <a:rPr lang="en-US" dirty="0"/>
              <a:t>” or “holding X</a:t>
            </a:r>
            <a:r>
              <a:rPr lang="en-US" baseline="-25000" dirty="0"/>
              <a:t>2</a:t>
            </a:r>
            <a:r>
              <a:rPr lang="en-US" dirty="0"/>
              <a:t> constant”</a:t>
            </a:r>
          </a:p>
          <a:p>
            <a:r>
              <a:rPr lang="en-US" dirty="0"/>
              <a:t>These effects are sometimes called “partial slopes”</a:t>
            </a:r>
          </a:p>
        </p:txBody>
      </p:sp>
      <p:sp>
        <p:nvSpPr>
          <p:cNvPr id="3" name="Title 2"/>
          <p:cNvSpPr>
            <a:spLocks noGrp="1"/>
          </p:cNvSpPr>
          <p:nvPr>
            <p:ph type="title"/>
          </p:nvPr>
        </p:nvSpPr>
        <p:spPr/>
        <p:txBody>
          <a:bodyPr/>
          <a:lstStyle/>
          <a:p>
            <a:r>
              <a:rPr lang="en-US" dirty="0"/>
              <a:t>Logic </a:t>
            </a:r>
          </a:p>
        </p:txBody>
      </p:sp>
    </p:spTree>
    <p:extLst>
      <p:ext uri="{BB962C8B-B14F-4D97-AF65-F5344CB8AC3E}">
        <p14:creationId xmlns:p14="http://schemas.microsoft.com/office/powerpoint/2010/main" val="3942247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U Blue Bottom Left Swoosh">
  <a:themeElements>
    <a:clrScheme name="European Union">
      <a:dk1>
        <a:sysClr val="windowText" lastClr="000000"/>
      </a:dk1>
      <a:lt1>
        <a:sysClr val="window" lastClr="FFFFFF"/>
      </a:lt1>
      <a:dk2>
        <a:srgbClr val="464646"/>
      </a:dk2>
      <a:lt2>
        <a:srgbClr val="DEF5FA"/>
      </a:lt2>
      <a:accent1>
        <a:srgbClr val="2221BF"/>
      </a:accent1>
      <a:accent2>
        <a:srgbClr val="EBE603"/>
      </a:accent2>
      <a:accent3>
        <a:srgbClr val="EBE4E7"/>
      </a:accent3>
      <a:accent4>
        <a:srgbClr val="161416"/>
      </a:accent4>
      <a:accent5>
        <a:srgbClr val="3771CC"/>
      </a:accent5>
      <a:accent6>
        <a:srgbClr val="16457D"/>
      </a:accent6>
      <a:hlink>
        <a:srgbClr val="316AFF"/>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EU Blue Bottom Left Swoosh.thmx</Template>
  <TotalTime>523</TotalTime>
  <Words>1825</Words>
  <Application>Microsoft Macintosh PowerPoint</Application>
  <PresentationFormat>On-screen Show (4:3)</PresentationFormat>
  <Paragraphs>271</Paragraphs>
  <Slides>56</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6" baseType="lpstr">
      <vt:lpstr>ＭＳ Ｐゴシック</vt:lpstr>
      <vt:lpstr>Arial</vt:lpstr>
      <vt:lpstr>Calibri</vt:lpstr>
      <vt:lpstr>Lucida Sans Unicode</vt:lpstr>
      <vt:lpstr>Mangal</vt:lpstr>
      <vt:lpstr>Verdana</vt:lpstr>
      <vt:lpstr>Wingdings 2</vt:lpstr>
      <vt:lpstr>Wingdings 3</vt:lpstr>
      <vt:lpstr>EU Blue Bottom Left Swoosh</vt:lpstr>
      <vt:lpstr>Equation</vt:lpstr>
      <vt:lpstr>Multiple Regression</vt:lpstr>
      <vt:lpstr>Previously… </vt:lpstr>
      <vt:lpstr>Essential Questions</vt:lpstr>
      <vt:lpstr>Bivariate vs. Multivariate</vt:lpstr>
      <vt:lpstr>Controlling for Z </vt:lpstr>
      <vt:lpstr>Correlation and Causation</vt:lpstr>
      <vt:lpstr>Four Causal Hurdles</vt:lpstr>
      <vt:lpstr>Multiple Regression</vt:lpstr>
      <vt:lpstr>Logic </vt:lpstr>
      <vt:lpstr>Multiple regression as “partialling out” Z</vt:lpstr>
      <vt:lpstr>Multiple regression coefficients</vt:lpstr>
      <vt:lpstr>Bivariate to Multivariate Model</vt:lpstr>
      <vt:lpstr>Example: HillaryTherm and DemocratTherm</vt:lpstr>
      <vt:lpstr>Example: HillaryTherm and  DemocratTherm</vt:lpstr>
      <vt:lpstr>Example: Dem Pres Cand Therm (Obama) and Democrat Therm</vt:lpstr>
      <vt:lpstr>Example: Dem Pres Cand Therm (Obama) and Democrat Therm</vt:lpstr>
      <vt:lpstr>Example: Rep Pres Cand Therm (Romney) and Democrat Therm</vt:lpstr>
      <vt:lpstr>Example: Rep Pres Cand Therm (Romney) and Democrat Therm</vt:lpstr>
      <vt:lpstr>Example: Dem Vice Pres Cand Therm (Biden) and Democrat Therm</vt:lpstr>
      <vt:lpstr>Example: Dem Vice Pres Cand Therm (Biden) and Democrat Therm</vt:lpstr>
      <vt:lpstr>Example: Rep Vice Pres Cand Therm (Ryan) and Democrat Therm</vt:lpstr>
      <vt:lpstr>Example: Rep Vice Pres Cand Therm (Ryan) and Democrat Therm</vt:lpstr>
      <vt:lpstr>Controlling for Z </vt:lpstr>
      <vt:lpstr>X and Z </vt:lpstr>
      <vt:lpstr>Y and Z </vt:lpstr>
      <vt:lpstr>Effect of X on Y, Purged of Z</vt:lpstr>
      <vt:lpstr>Effect of X on Y, Purged of Z</vt:lpstr>
      <vt:lpstr>Same Logic, Different Notation</vt:lpstr>
      <vt:lpstr>Example</vt:lpstr>
      <vt:lpstr>More variables</vt:lpstr>
      <vt:lpstr>Omitted variables bias</vt:lpstr>
      <vt:lpstr>Omitted variables bias</vt:lpstr>
      <vt:lpstr>Omitting Z </vt:lpstr>
      <vt:lpstr>The Size of Omitted Variable Bias</vt:lpstr>
      <vt:lpstr>Bias</vt:lpstr>
      <vt:lpstr>PowerPoint Presentation</vt:lpstr>
      <vt:lpstr>Omitted variables bias</vt:lpstr>
      <vt:lpstr>Controlling for Z</vt:lpstr>
      <vt:lpstr>Example</vt:lpstr>
      <vt:lpstr>“Bigger” and “Smaller” Effects</vt:lpstr>
      <vt:lpstr>Standardized Coefficients</vt:lpstr>
      <vt:lpstr>Interpreting Standardized Coefficients</vt:lpstr>
      <vt:lpstr>K &amp; W Example</vt:lpstr>
      <vt:lpstr>Significance and Substantive Impact</vt:lpstr>
      <vt:lpstr>Additional Requirement</vt:lpstr>
      <vt:lpstr>Multiple regression</vt:lpstr>
      <vt:lpstr>Finkel (2002) – Civic Education and the Mobilization of Political Participation in Developing Democracies </vt:lpstr>
      <vt:lpstr>Research Question</vt:lpstr>
      <vt:lpstr>“Bivariate”</vt:lpstr>
      <vt:lpstr>Multivar-iate Results for DR</vt:lpstr>
      <vt:lpstr>Multivar-iate Results for SA</vt:lpstr>
      <vt:lpstr>Bivariate vs. Multivariate</vt:lpstr>
      <vt:lpstr>Significance and Substantive Effects</vt:lpstr>
      <vt:lpstr>Comparing Across Models</vt:lpstr>
      <vt:lpstr>Essential Questions</vt:lpstr>
      <vt:lpstr>Next Time…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Regression</dc:title>
  <dc:creator>Lauren Perez</dc:creator>
  <cp:lastModifiedBy>Lauren Perez</cp:lastModifiedBy>
  <cp:revision>18</cp:revision>
  <cp:lastPrinted>2018-02-13T18:59:18Z</cp:lastPrinted>
  <dcterms:created xsi:type="dcterms:W3CDTF">2017-02-21T16:36:38Z</dcterms:created>
  <dcterms:modified xsi:type="dcterms:W3CDTF">2019-02-19T19:31:59Z</dcterms:modified>
</cp:coreProperties>
</file>