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5EE5D-AB5E-5145-8DAB-42BCACF91B9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91A1-16CF-9947-A03C-B5F1E2ECB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D99C6-84E8-470E-B32F-E960447E75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EEC00B-7085-9D48-9DC3-AA3D6FEAF3E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B0EC78-0908-8649-B6FC-67F921B93E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Regression,  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February 21, 2019</a:t>
            </a:r>
          </a:p>
        </p:txBody>
      </p:sp>
    </p:spTree>
    <p:extLst>
      <p:ext uri="{BB962C8B-B14F-4D97-AF65-F5344CB8AC3E}">
        <p14:creationId xmlns:p14="http://schemas.microsoft.com/office/powerpoint/2010/main" val="202140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“R-bar-squared”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k</a:t>
            </a:r>
            <a:r>
              <a:rPr lang="en-US" dirty="0"/>
              <a:t> is the number of IVs, and N is the number of cases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R-squared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18728"/>
              </p:ext>
            </p:extLst>
          </p:nvPr>
        </p:nvGraphicFramePr>
        <p:xfrm>
          <a:off x="1796165" y="2085767"/>
          <a:ext cx="4683883" cy="104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765080" imgH="393480" progId="Equation.3">
                  <p:embed/>
                </p:oleObj>
              </mc:Choice>
              <mc:Fallback>
                <p:oleObj name="Equation" r:id="rId3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165" y="2085767"/>
                        <a:ext cx="4683883" cy="10437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7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small samples, as </a:t>
            </a:r>
            <a:r>
              <a:rPr lang="en-US" i="1" dirty="0"/>
              <a:t>k</a:t>
            </a:r>
            <a:r>
              <a:rPr lang="en-US" dirty="0"/>
              <a:t> increases, the adjustment could be substantial </a:t>
            </a:r>
          </a:p>
          <a:p>
            <a:endParaRPr lang="en-US" dirty="0"/>
          </a:p>
          <a:p>
            <a:r>
              <a:rPr lang="en-US" dirty="0"/>
              <a:t>Adjusted R-squared can:</a:t>
            </a:r>
          </a:p>
          <a:p>
            <a:pPr lvl="1"/>
            <a:r>
              <a:rPr lang="en-US" dirty="0"/>
              <a:t>Decrease when adding new variables</a:t>
            </a:r>
          </a:p>
          <a:p>
            <a:pPr lvl="1"/>
            <a:r>
              <a:rPr lang="en-US" dirty="0"/>
              <a:t>Can be &lt;0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R-squared</a:t>
            </a:r>
          </a:p>
        </p:txBody>
      </p:sp>
    </p:spTree>
    <p:extLst>
      <p:ext uri="{BB962C8B-B14F-4D97-AF65-F5344CB8AC3E}">
        <p14:creationId xmlns:p14="http://schemas.microsoft.com/office/powerpoint/2010/main" val="252833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537"/>
            <a:ext cx="8229600" cy="745659"/>
          </a:xfrm>
        </p:spPr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2196"/>
            <a:ext cx="8534400" cy="5516563"/>
          </a:xfrm>
        </p:spPr>
        <p:txBody>
          <a:bodyPr/>
          <a:lstStyle/>
          <a:p>
            <a:r>
              <a:rPr lang="en-US" sz="1800" dirty="0"/>
              <a:t>South Africa Data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St.Dev</a:t>
            </a:r>
            <a:r>
              <a:rPr lang="en-US" sz="1800" dirty="0"/>
              <a:t>.		Correlation Matrix</a:t>
            </a:r>
          </a:p>
          <a:p>
            <a:pPr marL="0" indent="0">
              <a:buNone/>
            </a:pPr>
            <a:r>
              <a:rPr lang="en-US" sz="1800" dirty="0"/>
              <a:t>Political Knowledge 	1.94		1.00</a:t>
            </a:r>
          </a:p>
          <a:p>
            <a:pPr marL="0" indent="0">
              <a:buNone/>
            </a:pPr>
            <a:r>
              <a:rPr lang="en-US" sz="1800" dirty="0"/>
              <a:t>Civic Education		1.18		.216	1.00</a:t>
            </a:r>
          </a:p>
          <a:p>
            <a:pPr marL="0" indent="0">
              <a:buNone/>
            </a:pPr>
            <a:r>
              <a:rPr lang="en-US" sz="1800" dirty="0"/>
              <a:t>Education		1.37		.562	.122	1.00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R-squared (multivariate):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Adjusted R-squared: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66671"/>
              </p:ext>
            </p:extLst>
          </p:nvPr>
        </p:nvGraphicFramePr>
        <p:xfrm>
          <a:off x="1014413" y="3421724"/>
          <a:ext cx="6348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3276360" imgH="419040" progId="Equation.DSMT4">
                  <p:embed/>
                </p:oleObj>
              </mc:Choice>
              <mc:Fallback>
                <p:oleObj name="Equation" r:id="rId4" imgW="327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421724"/>
                        <a:ext cx="634841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81940"/>
              </p:ext>
            </p:extLst>
          </p:nvPr>
        </p:nvGraphicFramePr>
        <p:xfrm>
          <a:off x="1265233" y="5038088"/>
          <a:ext cx="3968660" cy="83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6" imgW="1879560" imgH="393480" progId="Equation.3">
                  <p:embed/>
                </p:oleObj>
              </mc:Choice>
              <mc:Fallback>
                <p:oleObj name="Equation" r:id="rId6" imgW="1879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3" y="5038088"/>
                        <a:ext cx="3968660" cy="8312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1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Where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Yuck.  Yay for 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624401"/>
              </p:ext>
            </p:extLst>
          </p:nvPr>
        </p:nvGraphicFramePr>
        <p:xfrm>
          <a:off x="1600199" y="1371599"/>
          <a:ext cx="5504636" cy="122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2158920" imgH="482400" progId="Equation.3">
                  <p:embed/>
                </p:oleObj>
              </mc:Choice>
              <mc:Fallback>
                <p:oleObj name="Equation" r:id="rId3" imgW="2158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99" y="1371599"/>
                        <a:ext cx="5504636" cy="1228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15014"/>
              </p:ext>
            </p:extLst>
          </p:nvPr>
        </p:nvGraphicFramePr>
        <p:xfrm>
          <a:off x="1600200" y="3252958"/>
          <a:ext cx="4584002" cy="190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1714320" imgH="711000" progId="Equation.3">
                  <p:embed/>
                </p:oleObj>
              </mc:Choice>
              <mc:Fallback>
                <p:oleObj name="Equation" r:id="rId5" imgW="1714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52958"/>
                        <a:ext cx="4584002" cy="19003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94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974150"/>
          </a:xfrm>
        </p:spPr>
        <p:txBody>
          <a:bodyPr/>
          <a:lstStyle/>
          <a:p>
            <a:r>
              <a:rPr lang="en-US" dirty="0"/>
              <a:t>Now, if there is too much multicollinearity, the standard errors will explode and, when </a:t>
            </a:r>
            <a:r>
              <a:rPr lang="en-US" i="1" dirty="0"/>
              <a:t>r</a:t>
            </a:r>
            <a:r>
              <a:rPr lang="en-US" dirty="0"/>
              <a:t>=1, become impossible to calculate</a:t>
            </a:r>
          </a:p>
          <a:p>
            <a:endParaRPr lang="en-US" dirty="0"/>
          </a:p>
          <a:p>
            <a:r>
              <a:rPr lang="en-US" dirty="0"/>
              <a:t>Otherwise, the logic for multivariate is similar to bivariate:</a:t>
            </a:r>
          </a:p>
          <a:p>
            <a:pPr lvl="1"/>
            <a:r>
              <a:rPr lang="en-US" dirty="0"/>
              <a:t>A better model (more variance explained, smaller residuals) will decrease the standard errors</a:t>
            </a:r>
          </a:p>
          <a:p>
            <a:pPr lvl="1"/>
            <a:r>
              <a:rPr lang="en-US" dirty="0"/>
              <a:t>A larger N will decrease the standard errors</a:t>
            </a:r>
          </a:p>
          <a:p>
            <a:pPr lvl="1"/>
            <a:r>
              <a:rPr lang="en-US" dirty="0"/>
              <a:t>More variation in X(s) will decrease the standard errors</a:t>
            </a:r>
          </a:p>
          <a:p>
            <a:pPr lvl="1"/>
            <a:r>
              <a:rPr lang="en-US" dirty="0"/>
              <a:t>Having fewer IVs in relation to N will decrease the standard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9534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It is statistically insignificant</a:t>
            </a:r>
          </a:p>
          <a:p>
            <a:pPr lvl="1"/>
            <a:r>
              <a:rPr lang="en-US" dirty="0"/>
              <a:t>It is not substantively significant (</a:t>
            </a:r>
            <a:r>
              <a:rPr lang="el-GR" sz="2400" dirty="0"/>
              <a:t>β</a:t>
            </a:r>
            <a:r>
              <a:rPr lang="en-US" sz="2400" dirty="0"/>
              <a:t> is low)</a:t>
            </a:r>
          </a:p>
          <a:p>
            <a:pPr lvl="1"/>
            <a:r>
              <a:rPr lang="en-US" sz="2400" dirty="0"/>
              <a:t>Adjusted R-squared shows no improvement after including it (e.g. &lt;.01)</a:t>
            </a:r>
          </a:p>
          <a:p>
            <a:pPr lvl="1"/>
            <a:r>
              <a:rPr lang="en-US" sz="2400" dirty="0"/>
              <a:t>It is not highly correlated with other variables with similar problems</a:t>
            </a:r>
          </a:p>
          <a:p>
            <a:pPr lvl="1"/>
            <a:r>
              <a:rPr lang="en-US" sz="2400" dirty="0"/>
              <a:t>A small N of cases is not the sole reason to drop it</a:t>
            </a:r>
          </a:p>
          <a:p>
            <a:pPr lvl="1"/>
            <a:r>
              <a:rPr lang="en-US" sz="2400" dirty="0"/>
              <a:t>It is not a crucial theoretical variable that everyone expects to be included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Dropping an Insignificant Variable</a:t>
            </a:r>
          </a:p>
        </p:txBody>
      </p:sp>
    </p:spTree>
    <p:extLst>
      <p:ext uri="{BB962C8B-B14F-4D97-AF65-F5344CB8AC3E}">
        <p14:creationId xmlns:p14="http://schemas.microsoft.com/office/powerpoint/2010/main" val="113050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all of the explanatory variables, together, account for a significant amount of variance in Y?</a:t>
            </a:r>
          </a:p>
          <a:p>
            <a:r>
              <a:rPr lang="en-US" dirty="0"/>
              <a:t>Can we reject the hypothesis that the slopes of all variables are equal to 0 in the population?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</a:t>
            </a:r>
          </a:p>
        </p:txBody>
      </p:sp>
    </p:spTree>
    <p:extLst>
      <p:ext uri="{BB962C8B-B14F-4D97-AF65-F5344CB8AC3E}">
        <p14:creationId xmlns:p14="http://schemas.microsoft.com/office/powerpoint/2010/main" val="259157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</a:t>
            </a:r>
            <a:r>
              <a:rPr lang="en-US" sz="2200" baseline="-25000" dirty="0"/>
              <a:t>0</a:t>
            </a:r>
            <a:r>
              <a:rPr lang="en-US" sz="2200" dirty="0"/>
              <a:t>: </a:t>
            </a:r>
            <a:r>
              <a:rPr lang="el-GR" sz="2200" dirty="0"/>
              <a:t>β</a:t>
            </a:r>
            <a:r>
              <a:rPr lang="en-US" sz="2200" baseline="-25000" dirty="0"/>
              <a:t>1</a:t>
            </a:r>
            <a:r>
              <a:rPr lang="en-US" sz="2200" dirty="0"/>
              <a:t>=</a:t>
            </a:r>
            <a:r>
              <a:rPr lang="el-GR" sz="2200" dirty="0"/>
              <a:t> β</a:t>
            </a:r>
            <a:r>
              <a:rPr lang="en-US" sz="2200" baseline="-25000" dirty="0"/>
              <a:t>2 </a:t>
            </a:r>
            <a:r>
              <a:rPr lang="en-US" sz="2200" dirty="0"/>
              <a:t>=</a:t>
            </a:r>
            <a:r>
              <a:rPr lang="el-GR" sz="2200" dirty="0"/>
              <a:t> β</a:t>
            </a:r>
            <a:r>
              <a:rPr lang="en-US" sz="2200" baseline="-25000" dirty="0"/>
              <a:t>i </a:t>
            </a:r>
            <a:r>
              <a:rPr lang="en-US" sz="2200" dirty="0"/>
              <a:t>=0</a:t>
            </a:r>
          </a:p>
          <a:p>
            <a:r>
              <a:rPr lang="en-US" sz="2200" dirty="0"/>
              <a:t>H</a:t>
            </a:r>
            <a:r>
              <a:rPr lang="en-US" sz="2200" baseline="-25000" dirty="0"/>
              <a:t>0</a:t>
            </a:r>
            <a:r>
              <a:rPr lang="en-US" sz="2200" dirty="0"/>
              <a:t>: R</a:t>
            </a:r>
            <a:r>
              <a:rPr lang="en-US" sz="2200" baseline="30000" dirty="0"/>
              <a:t>2</a:t>
            </a:r>
            <a:r>
              <a:rPr lang="en-US" sz="2200" dirty="0"/>
              <a:t> =0</a:t>
            </a:r>
          </a:p>
          <a:p>
            <a:endParaRPr lang="en-US" sz="2200" dirty="0"/>
          </a:p>
          <a:p>
            <a:r>
              <a:rPr lang="en-US" sz="2200" dirty="0"/>
              <a:t>What would the alternative hypotheses be?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</a:t>
            </a:r>
          </a:p>
        </p:txBody>
      </p:sp>
    </p:spTree>
    <p:extLst>
      <p:ext uri="{BB962C8B-B14F-4D97-AF65-F5344CB8AC3E}">
        <p14:creationId xmlns:p14="http://schemas.microsoft.com/office/powerpoint/2010/main" val="423132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498854"/>
              </p:ext>
            </p:extLst>
          </p:nvPr>
        </p:nvGraphicFramePr>
        <p:xfrm>
          <a:off x="887152" y="1417638"/>
          <a:ext cx="5085366" cy="456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082600" imgH="1866600" progId="Equation.3">
                  <p:embed/>
                </p:oleObj>
              </mc:Choice>
              <mc:Fallback>
                <p:oleObj name="Equation" r:id="rId3" imgW="2082600" imgH="186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52" y="1417638"/>
                        <a:ext cx="5085366" cy="45600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07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27273"/>
            <a:ext cx="8229600" cy="1880017"/>
          </a:xfrm>
        </p:spPr>
        <p:txBody>
          <a:bodyPr/>
          <a:lstStyle/>
          <a:p>
            <a:r>
              <a:rPr lang="en-US" dirty="0"/>
              <a:t>Critical value of F for </a:t>
            </a:r>
            <a:r>
              <a:rPr lang="en-US" dirty="0" err="1"/>
              <a:t>df</a:t>
            </a:r>
            <a:r>
              <a:rPr lang="en-US" dirty="0"/>
              <a:t> is 3.00</a:t>
            </a:r>
          </a:p>
          <a:p>
            <a:r>
              <a:rPr lang="en-US" dirty="0"/>
              <a:t>So we reject the null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8" y="1272471"/>
            <a:ext cx="6995470" cy="146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863286"/>
              </p:ext>
            </p:extLst>
          </p:nvPr>
        </p:nvGraphicFramePr>
        <p:xfrm>
          <a:off x="808558" y="2776031"/>
          <a:ext cx="7676230" cy="121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4813200" imgH="761760" progId="Equation.3">
                  <p:embed/>
                </p:oleObj>
              </mc:Choice>
              <mc:Fallback>
                <p:oleObj name="Equation" r:id="rId4" imgW="48132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58" y="2776031"/>
                        <a:ext cx="7676230" cy="12151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1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  <a:p>
            <a:r>
              <a:rPr lang="en-US" dirty="0"/>
              <a:t>Interpretation of Coefficients</a:t>
            </a:r>
          </a:p>
          <a:p>
            <a:r>
              <a:rPr lang="en-US" dirty="0"/>
              <a:t>Goodness of Fit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</p:spTree>
    <p:extLst>
      <p:ext uri="{BB962C8B-B14F-4D97-AF65-F5344CB8AC3E}">
        <p14:creationId xmlns:p14="http://schemas.microsoft.com/office/powerpoint/2010/main" val="233186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in bivariate regression, F can be significant even if all of the individual T-tests are insignificant</a:t>
            </a:r>
          </a:p>
          <a:p>
            <a:r>
              <a:rPr lang="en-US" dirty="0"/>
              <a:t>This would be due to possible multicollinearity and joint effects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F-test</a:t>
            </a:r>
          </a:p>
        </p:txBody>
      </p:sp>
    </p:spTree>
    <p:extLst>
      <p:ext uri="{BB962C8B-B14F-4D97-AF65-F5344CB8AC3E}">
        <p14:creationId xmlns:p14="http://schemas.microsoft.com/office/powerpoint/2010/main" val="98011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alpha/intercept:</a:t>
            </a:r>
          </a:p>
          <a:p>
            <a:pPr lvl="1"/>
            <a:r>
              <a:rPr lang="en-US" dirty="0"/>
              <a:t>“When </a:t>
            </a:r>
            <a:r>
              <a:rPr lang="en-US" b="1" dirty="0"/>
              <a:t>all X variables </a:t>
            </a:r>
            <a:r>
              <a:rPr lang="en-US" dirty="0"/>
              <a:t>equal 0, the average/expected value of Y is</a:t>
            </a:r>
            <a:r>
              <a:rPr lang="mr-IN" dirty="0"/>
              <a:t>…</a:t>
            </a:r>
            <a:r>
              <a:rPr lang="en-US" dirty="0"/>
              <a:t>”</a:t>
            </a:r>
          </a:p>
          <a:p>
            <a:r>
              <a:rPr lang="en-US" dirty="0"/>
              <a:t>For beta/slope:</a:t>
            </a:r>
          </a:p>
          <a:p>
            <a:pPr lvl="1"/>
            <a:r>
              <a:rPr lang="en-US" dirty="0"/>
              <a:t>“On average, for each one unit increase in X</a:t>
            </a:r>
            <a:r>
              <a:rPr lang="en-US" baseline="-25000" dirty="0"/>
              <a:t>i</a:t>
            </a:r>
            <a:r>
              <a:rPr lang="en-US" dirty="0"/>
              <a:t>, there will be a __ increase in Y, </a:t>
            </a:r>
            <a:r>
              <a:rPr lang="en-US" b="1" dirty="0"/>
              <a:t>holding all other variables constant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a dummy variable:</a:t>
            </a:r>
          </a:p>
          <a:p>
            <a:pPr lvl="2"/>
            <a:r>
              <a:rPr lang="en-US" dirty="0"/>
              <a:t>“On average, [value 1] will be ___ units higher for Y than [value 0], holding all other variables constant”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0887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9E1219-1362-754A-AE97-981D5D208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169" y="1358904"/>
            <a:ext cx="6216427" cy="49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4"/>
          </a:xfrm>
        </p:spPr>
        <p:txBody>
          <a:bodyPr>
            <a:normAutofit/>
          </a:bodyPr>
          <a:lstStyle/>
          <a:p>
            <a:r>
              <a:rPr lang="en-US" dirty="0"/>
              <a:t>“When all of the independent variables equal 0, the median debt among students at a college is predicted to be $3,818.”</a:t>
            </a:r>
          </a:p>
          <a:p>
            <a:r>
              <a:rPr lang="en-US" dirty="0"/>
              <a:t>“On average, for each additional dollar of median family income, students will have about $0.09 more median debt, holding all other variables constant.”</a:t>
            </a:r>
          </a:p>
          <a:p>
            <a:pPr lvl="1"/>
            <a:r>
              <a:rPr lang="en-US" dirty="0"/>
              <a:t>For each additional $1,000 dollars of median family income, students are predicted to have $89 more median debt, holding all other variables constant.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9760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5145FB-993A-8C44-9171-6AFAE0AEE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537" y="1357313"/>
            <a:ext cx="7020315" cy="52453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2DEDFA-2790-2648-8B64-125AF9DC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Add % Pell</a:t>
            </a:r>
          </a:p>
        </p:txBody>
      </p:sp>
    </p:spTree>
    <p:extLst>
      <p:ext uri="{BB962C8B-B14F-4D97-AF65-F5344CB8AC3E}">
        <p14:creationId xmlns:p14="http://schemas.microsoft.com/office/powerpoint/2010/main" val="974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F51FA6-97B8-E044-9D45-B377D740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32" y="1214551"/>
            <a:ext cx="7050230" cy="52693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2E6770-6500-1B49-AE92-98CD4741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Add % Federal Loans</a:t>
            </a:r>
          </a:p>
        </p:txBody>
      </p:sp>
    </p:spTree>
    <p:extLst>
      <p:ext uri="{BB962C8B-B14F-4D97-AF65-F5344CB8AC3E}">
        <p14:creationId xmlns:p14="http://schemas.microsoft.com/office/powerpoint/2010/main" val="2726858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446268-F29A-B348-854C-30477392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140" y="1338020"/>
            <a:ext cx="8089154" cy="48490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C174B2-A4DF-5649-A715-578B6E89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Stargazer Table</a:t>
            </a:r>
          </a:p>
        </p:txBody>
      </p:sp>
    </p:spTree>
    <p:extLst>
      <p:ext uri="{BB962C8B-B14F-4D97-AF65-F5344CB8AC3E}">
        <p14:creationId xmlns:p14="http://schemas.microsoft.com/office/powerpoint/2010/main" val="30482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interpret the results of a multivariate regression?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34516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multivariate regression work?</a:t>
            </a:r>
          </a:p>
          <a:p>
            <a:r>
              <a:rPr lang="en-US" dirty="0"/>
              <a:t>Why is it important to have the right model?</a:t>
            </a:r>
          </a:p>
          <a:p>
            <a:r>
              <a:rPr lang="en-US" dirty="0"/>
              <a:t>How are significance and substantive effect related?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56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written another way: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dirty="0"/>
              <a:t>NOT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3" y="1481328"/>
            <a:ext cx="3087728" cy="907350"/>
          </a:xfrm>
          <a:prstGeom prst="rect">
            <a:avLst/>
          </a:prstGeom>
          <a:noFill/>
          <a:extLst/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52505"/>
              </p:ext>
            </p:extLst>
          </p:nvPr>
        </p:nvGraphicFramePr>
        <p:xfrm>
          <a:off x="2022933" y="3485715"/>
          <a:ext cx="3581399" cy="74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2273040" imgH="469800" progId="Equation.3">
                  <p:embed/>
                </p:oleObj>
              </mc:Choice>
              <mc:Fallback>
                <p:oleObj name="Equation" r:id="rId4" imgW="227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33" y="3485715"/>
                        <a:ext cx="3581399" cy="740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44312" y="5028284"/>
            <a:ext cx="379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(multivariate) = (r</a:t>
            </a:r>
            <a:r>
              <a:rPr lang="en-US" baseline="-25000" dirty="0"/>
              <a:t>yx1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+ (r</a:t>
            </a:r>
            <a:r>
              <a:rPr lang="en-US" baseline="-25000" dirty="0"/>
              <a:t>yx2</a:t>
            </a:r>
            <a:r>
              <a:rPr lang="en-US" dirty="0"/>
              <a:t>)</a:t>
            </a:r>
            <a:r>
              <a:rPr lang="en-US" baseline="30000" dirty="0"/>
              <a:t>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6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not? </a:t>
            </a:r>
          </a:p>
          <a:p>
            <a:endParaRPr lang="en-US" dirty="0"/>
          </a:p>
          <a:p>
            <a:r>
              <a:rPr lang="en-US" dirty="0"/>
              <a:t>Because some of the individual correlations with Y are actually joint effects (or joint sums of squares)</a:t>
            </a:r>
          </a:p>
          <a:p>
            <a:pPr lvl="1"/>
            <a:r>
              <a:rPr lang="en-US" dirty="0"/>
              <a:t>This is because of the correlation between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These joint effects would be double counted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1685" y="1520601"/>
            <a:ext cx="379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(multivariate) = (r</a:t>
            </a:r>
            <a:r>
              <a:rPr lang="en-US" baseline="-25000" dirty="0"/>
              <a:t>yx1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+ (r</a:t>
            </a:r>
            <a:r>
              <a:rPr lang="en-US" baseline="-25000" dirty="0"/>
              <a:t>yx2</a:t>
            </a:r>
            <a:r>
              <a:rPr lang="en-US" dirty="0"/>
              <a:t>)</a:t>
            </a:r>
            <a:r>
              <a:rPr lang="en-US" baseline="30000" dirty="0"/>
              <a:t>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we can say: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10625"/>
              </p:ext>
            </p:extLst>
          </p:nvPr>
        </p:nvGraphicFramePr>
        <p:xfrm>
          <a:off x="1970453" y="2102858"/>
          <a:ext cx="5091555" cy="140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841400" imgH="507960" progId="Equation.3">
                  <p:embed/>
                </p:oleObj>
              </mc:Choice>
              <mc:Fallback>
                <p:oleObj name="Equation" r:id="rId3" imgW="1841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453" y="2102858"/>
                        <a:ext cx="5091555" cy="14045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64522"/>
              </p:ext>
            </p:extLst>
          </p:nvPr>
        </p:nvGraphicFramePr>
        <p:xfrm>
          <a:off x="1970453" y="4661376"/>
          <a:ext cx="4489863" cy="110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1028520" imgH="253800" progId="Equation.3">
                  <p:embed/>
                </p:oleObj>
              </mc:Choice>
              <mc:Fallback>
                <p:oleObj name="Equation" r:id="rId5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453" y="4661376"/>
                        <a:ext cx="4489863" cy="11088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4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add variables:</a:t>
            </a:r>
          </a:p>
          <a:p>
            <a:pPr lvl="1"/>
            <a:r>
              <a:rPr lang="en-US" dirty="0"/>
              <a:t>Will never decrease</a:t>
            </a:r>
          </a:p>
          <a:p>
            <a:pPr lvl="1"/>
            <a:r>
              <a:rPr lang="en-US" dirty="0"/>
              <a:t>Will usually increase, at least some</a:t>
            </a:r>
          </a:p>
          <a:p>
            <a:r>
              <a:rPr lang="en-US" dirty="0"/>
              <a:t>This is true whether or not the variables are relevant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R-squared</a:t>
            </a:r>
          </a:p>
        </p:txBody>
      </p:sp>
    </p:spTree>
    <p:extLst>
      <p:ext uri="{BB962C8B-B14F-4D97-AF65-F5344CB8AC3E}">
        <p14:creationId xmlns:p14="http://schemas.microsoft.com/office/powerpoint/2010/main" val="319892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Logically, if you have:</a:t>
            </a:r>
          </a:p>
          <a:p>
            <a:pPr lvl="1"/>
            <a:r>
              <a:rPr lang="en-US" dirty="0"/>
              <a:t>2 cases, any 1 variable will perfectly predict the outcome for those two cases</a:t>
            </a:r>
          </a:p>
          <a:p>
            <a:pPr lvl="1"/>
            <a:r>
              <a:rPr lang="en-US" dirty="0"/>
              <a:t>3 cases, any 2 variables will perfectly predict</a:t>
            </a:r>
          </a:p>
          <a:p>
            <a:pPr lvl="1"/>
            <a:r>
              <a:rPr lang="en-US" dirty="0"/>
              <a:t>4 cases, any 3 variables will perfectly predict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So it seems we want a statistic that will take into account the number of independent variables (k), relative to the number of cases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R-squared</a:t>
            </a:r>
          </a:p>
        </p:txBody>
      </p:sp>
    </p:spTree>
    <p:extLst>
      <p:ext uri="{BB962C8B-B14F-4D97-AF65-F5344CB8AC3E}">
        <p14:creationId xmlns:p14="http://schemas.microsoft.com/office/powerpoint/2010/main" val="362140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3189</TotalTime>
  <Words>753</Words>
  <Application>Microsoft Macintosh PowerPoint</Application>
  <PresentationFormat>On-screen Show (4:3)</PresentationFormat>
  <Paragraphs>132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Lucida Sans Unicode</vt:lpstr>
      <vt:lpstr>Mangal</vt:lpstr>
      <vt:lpstr>Verdana</vt:lpstr>
      <vt:lpstr>Wingdings 2</vt:lpstr>
      <vt:lpstr>Wingdings 3</vt:lpstr>
      <vt:lpstr>EU Blue Bottom Left Swoosh</vt:lpstr>
      <vt:lpstr>Equation</vt:lpstr>
      <vt:lpstr>Multiple Regression,   Part 2</vt:lpstr>
      <vt:lpstr>Previously</vt:lpstr>
      <vt:lpstr>Essential Questions</vt:lpstr>
      <vt:lpstr>From last time… </vt:lpstr>
      <vt:lpstr>R-Squared</vt:lpstr>
      <vt:lpstr>R-squared</vt:lpstr>
      <vt:lpstr>R-squared</vt:lpstr>
      <vt:lpstr>Multivariate R-squared</vt:lpstr>
      <vt:lpstr>Multivariate R-squared</vt:lpstr>
      <vt:lpstr>Adjusted R-squared</vt:lpstr>
      <vt:lpstr>Adjusted R-squared</vt:lpstr>
      <vt:lpstr>Example</vt:lpstr>
      <vt:lpstr>Hypothesis Testing</vt:lpstr>
      <vt:lpstr>Hypothesis Testing</vt:lpstr>
      <vt:lpstr>Dropping an Insignificant Variable</vt:lpstr>
      <vt:lpstr>F-test</vt:lpstr>
      <vt:lpstr>F-test</vt:lpstr>
      <vt:lpstr>F-test</vt:lpstr>
      <vt:lpstr>F-test</vt:lpstr>
      <vt:lpstr>F-test</vt:lpstr>
      <vt:lpstr>Interpretation</vt:lpstr>
      <vt:lpstr>Example</vt:lpstr>
      <vt:lpstr>Interpretation</vt:lpstr>
      <vt:lpstr>Example – Add % Pell</vt:lpstr>
      <vt:lpstr>Example – Add % Federal Loans</vt:lpstr>
      <vt:lpstr>Stargazer Table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Regression,   Part 2</dc:title>
  <dc:creator>Lauren Perez</dc:creator>
  <cp:lastModifiedBy>Lauren Perez</cp:lastModifiedBy>
  <cp:revision>16</cp:revision>
  <dcterms:created xsi:type="dcterms:W3CDTF">2017-02-23T18:07:07Z</dcterms:created>
  <dcterms:modified xsi:type="dcterms:W3CDTF">2019-02-21T20:03:04Z</dcterms:modified>
</cp:coreProperties>
</file>