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71" r:id="rId18"/>
    <p:sldId id="272" r:id="rId19"/>
    <p:sldId id="286" r:id="rId20"/>
    <p:sldId id="287" r:id="rId21"/>
    <p:sldId id="288" r:id="rId22"/>
    <p:sldId id="289" r:id="rId23"/>
    <p:sldId id="290" r:id="rId24"/>
    <p:sldId id="259" r:id="rId25"/>
    <p:sldId id="291" r:id="rId26"/>
    <p:sldId id="292" r:id="rId27"/>
    <p:sldId id="303" r:id="rId28"/>
    <p:sldId id="304" r:id="rId29"/>
    <p:sldId id="293" r:id="rId30"/>
    <p:sldId id="294" r:id="rId31"/>
    <p:sldId id="300" r:id="rId32"/>
    <p:sldId id="295" r:id="rId33"/>
    <p:sldId id="296" r:id="rId34"/>
    <p:sldId id="297" r:id="rId35"/>
    <p:sldId id="270" r:id="rId36"/>
    <p:sldId id="260" r:id="rId37"/>
    <p:sldId id="261" r:id="rId38"/>
    <p:sldId id="263" r:id="rId39"/>
    <p:sldId id="265" r:id="rId40"/>
    <p:sldId id="299" r:id="rId41"/>
    <p:sldId id="266" r:id="rId42"/>
    <p:sldId id="298" r:id="rId43"/>
    <p:sldId id="267" r:id="rId44"/>
    <p:sldId id="268" r:id="rId45"/>
    <p:sldId id="264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B65B4-4CFB-6144-A4B3-51B3770B51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66ADE-9BBD-F24E-BB5A-2A45AB4EB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8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\sigma^2 is ALSO AN UNKNOWN PARAMETER that we ESTIMATE</a:t>
            </a:r>
          </a:p>
          <a:p>
            <a:endParaRPr lang="en-US" baseline="0" dirty="0"/>
          </a:p>
          <a:p>
            <a:r>
              <a:rPr lang="en-US" baseline="0" dirty="0"/>
              <a:t>decompose assumptions about error term</a:t>
            </a:r>
          </a:p>
          <a:p>
            <a:endParaRPr lang="en-US" baseline="0" dirty="0"/>
          </a:p>
          <a:p>
            <a:r>
              <a:rPr lang="en-US" baseline="0" dirty="0"/>
              <a:t>No bias: Errors are mean zero =&gt;– errors are completely “random” (not systematic)</a:t>
            </a:r>
          </a:p>
          <a:p>
            <a:endParaRPr lang="en-US" baseline="0" dirty="0"/>
          </a:p>
          <a:p>
            <a:r>
              <a:rPr lang="en-US" baseline="0" dirty="0" err="1"/>
              <a:t>Homoskedasticity</a:t>
            </a:r>
            <a:r>
              <a:rPr lang="en-US" baseline="0" dirty="0"/>
              <a:t>: Equal error variance</a:t>
            </a:r>
          </a:p>
          <a:p>
            <a:endParaRPr lang="en-US" baseline="0" dirty="0"/>
          </a:p>
          <a:p>
            <a:r>
              <a:rPr lang="en-US" baseline="0" dirty="0"/>
              <a:t>Independence: Errors are independent, do not depend on each other (also known as no autocorrelation); e.g., if we are doing a regression involving states, the error term for PA is unrelated to the error term for OH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1C240-F698-41B9-965D-765DDAA56DE1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Estimate of uncertainty is “unbiased”</a:t>
            </a:r>
            <a:r>
              <a:rPr lang="en-US" baseline="0" dirty="0"/>
              <a:t>  (the average estimate will equal the true variance)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1C240-F698-41B9-965D-765DDAA56DE1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Estimate of uncertainty is “unbiased”</a:t>
            </a:r>
            <a:r>
              <a:rPr lang="en-US" baseline="0" dirty="0"/>
              <a:t>  (the average estimate will equal the true variance)</a:t>
            </a:r>
          </a:p>
          <a:p>
            <a:endParaRPr lang="en-US" baseline="0" dirty="0"/>
          </a:p>
          <a:p>
            <a:r>
              <a:rPr lang="en-US" baseline="0" dirty="0"/>
              <a:t>ALSO NOTE: we can interpret the estimate of the error variance as REMAINING VARIANCE IN Y THAT IS UNEXPLAINED BY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1C240-F698-41B9-965D-765DDAA56DE1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1C240-F698-41B9-965D-765DDAA56DE1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1C240-F698-41B9-965D-765DDAA56DE1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5168A00-28B2-6F45-B7AA-1CA64C51F154}" type="datetimeFigureOut">
              <a:rPr lang="en-US" smtClean="0"/>
              <a:t>2/26/19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525EE3-86D8-B340-9F94-6A18064F7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8A00-28B2-6F45-B7AA-1CA64C51F154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5EE3-86D8-B340-9F94-6A18064F7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8A00-28B2-6F45-B7AA-1CA64C51F154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5EE3-86D8-B340-9F94-6A18064F7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8A00-28B2-6F45-B7AA-1CA64C51F154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5EE3-86D8-B340-9F94-6A18064F7E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8A00-28B2-6F45-B7AA-1CA64C51F154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5EE3-86D8-B340-9F94-6A18064F7E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8A00-28B2-6F45-B7AA-1CA64C51F154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5EE3-86D8-B340-9F94-6A18064F7E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8A00-28B2-6F45-B7AA-1CA64C51F154}" type="datetimeFigureOut">
              <a:rPr lang="en-US" smtClean="0"/>
              <a:t>2/26/19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5EE3-86D8-B340-9F94-6A18064F7E4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8A00-28B2-6F45-B7AA-1CA64C51F154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5EE3-86D8-B340-9F94-6A18064F7E4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8A00-28B2-6F45-B7AA-1CA64C51F154}" type="datetimeFigureOut">
              <a:rPr lang="en-US" smtClean="0"/>
              <a:t>2/26/19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5EE3-86D8-B340-9F94-6A18064F7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5168A00-28B2-6F45-B7AA-1CA64C51F154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5EE3-86D8-B340-9F94-6A18064F7E4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5168A00-28B2-6F45-B7AA-1CA64C51F154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525EE3-86D8-B340-9F94-6A18064F7E4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5168A00-28B2-6F45-B7AA-1CA64C51F154}" type="datetimeFigureOut">
              <a:rPr lang="en-US" smtClean="0"/>
              <a:t>2/26/19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9525EE3-86D8-B340-9F94-6A18064F7E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9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OLS Assumptions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SSI II</a:t>
            </a:r>
          </a:p>
          <a:p>
            <a:r>
              <a:rPr lang="en-US" dirty="0"/>
              <a:t>February 26, 2019</a:t>
            </a:r>
          </a:p>
        </p:txBody>
      </p:sp>
    </p:spTree>
    <p:extLst>
      <p:ext uri="{BB962C8B-B14F-4D97-AF65-F5344CB8AC3E}">
        <p14:creationId xmlns:p14="http://schemas.microsoft.com/office/powerpoint/2010/main" val="68801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</a:t>
            </a:r>
          </a:p>
          <a:p>
            <a:pPr lvl="1"/>
            <a:r>
              <a:rPr lang="en-US" dirty="0"/>
              <a:t>Have smaller variances and standard errors</a:t>
            </a:r>
          </a:p>
          <a:p>
            <a:pPr lvl="1"/>
            <a:r>
              <a:rPr lang="en-US" dirty="0"/>
              <a:t>Allows us to be more confident that our estimates are as close as possible to the population parameter</a:t>
            </a:r>
          </a:p>
          <a:p>
            <a:pPr lvl="1"/>
            <a:r>
              <a:rPr lang="en-US" dirty="0"/>
              <a:t>Allows us to have more confidence in conclusions from hypothesis tests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Estimators should be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6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949" r="-106949"/>
          <a:stretch>
            <a:fillRect/>
          </a:stretch>
        </p:blipFill>
        <p:spPr bwMode="auto">
          <a:xfrm>
            <a:off x="-959960" y="274638"/>
            <a:ext cx="11970587" cy="658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76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“Consistent”</a:t>
            </a:r>
          </a:p>
          <a:p>
            <a:pPr lvl="1"/>
            <a:r>
              <a:rPr lang="en-US" dirty="0"/>
              <a:t>They get closer and closer to the population parameter as the sample size (N) increases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Estimators should be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0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“Consistency”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68" r="-63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845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following assumptions hold, then OLS is all of these things!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</a:t>
            </a:r>
          </a:p>
        </p:txBody>
      </p:sp>
    </p:spTree>
    <p:extLst>
      <p:ext uri="{BB962C8B-B14F-4D97-AF65-F5344CB8AC3E}">
        <p14:creationId xmlns:p14="http://schemas.microsoft.com/office/powerpoint/2010/main" val="423056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variables that you included in the model are the correct ones </a:t>
            </a:r>
            <a:r>
              <a:rPr lang="mr-IN" dirty="0"/>
              <a:t>–</a:t>
            </a:r>
            <a:r>
              <a:rPr lang="en-US" dirty="0"/>
              <a:t> they are what really causes the dependent variable</a:t>
            </a:r>
          </a:p>
          <a:p>
            <a:r>
              <a:rPr lang="en-US" dirty="0"/>
              <a:t>This will be violated if:</a:t>
            </a:r>
          </a:p>
          <a:p>
            <a:pPr lvl="1"/>
            <a:r>
              <a:rPr lang="en-US" dirty="0"/>
              <a:t>You omit relevant variables</a:t>
            </a:r>
          </a:p>
          <a:p>
            <a:pPr lvl="1"/>
            <a:r>
              <a:rPr lang="en-US" dirty="0"/>
              <a:t>You include irrelevant variables</a:t>
            </a:r>
          </a:p>
          <a:p>
            <a:pPr lvl="1"/>
            <a:r>
              <a:rPr lang="en-US" dirty="0"/>
              <a:t>The relationship between X and Y is not linear</a:t>
            </a:r>
          </a:p>
          <a:p>
            <a:pPr lvl="1"/>
            <a:r>
              <a:rPr lang="en-US" dirty="0"/>
              <a:t>There is reciprocal causality between X and 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Assumption: Model is correctly specified</a:t>
            </a:r>
          </a:p>
        </p:txBody>
      </p:sp>
    </p:spTree>
    <p:extLst>
      <p:ext uri="{BB962C8B-B14F-4D97-AF65-F5344CB8AC3E}">
        <p14:creationId xmlns:p14="http://schemas.microsoft.com/office/powerpoint/2010/main" val="3438155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8159"/>
          </a:xfrm>
        </p:spPr>
        <p:txBody>
          <a:bodyPr>
            <a:normAutofit/>
          </a:bodyPr>
          <a:lstStyle/>
          <a:p>
            <a:r>
              <a:rPr lang="en-US" dirty="0"/>
              <a:t>The omitted variable is in the error term</a:t>
            </a:r>
          </a:p>
          <a:p>
            <a:pPr lvl="1"/>
            <a:r>
              <a:rPr lang="en-US" dirty="0"/>
              <a:t>If the omitted variable is unrelated to X, OLS will be:</a:t>
            </a:r>
          </a:p>
          <a:p>
            <a:pPr lvl="2"/>
            <a:r>
              <a:rPr lang="en-US" dirty="0"/>
              <a:t>Consistent</a:t>
            </a:r>
          </a:p>
          <a:p>
            <a:pPr lvl="2"/>
            <a:r>
              <a:rPr lang="en-US" dirty="0"/>
              <a:t>Inefficient  (the error is too big)</a:t>
            </a:r>
          </a:p>
          <a:p>
            <a:pPr lvl="2"/>
            <a:r>
              <a:rPr lang="en-US" dirty="0"/>
              <a:t>So it will be harder to find significance</a:t>
            </a:r>
          </a:p>
          <a:p>
            <a:pPr lvl="1"/>
            <a:r>
              <a:rPr lang="en-US" dirty="0"/>
              <a:t>If the omitted variable is related to X, OLS will be:</a:t>
            </a:r>
          </a:p>
          <a:p>
            <a:pPr lvl="2"/>
            <a:r>
              <a:rPr lang="en-US" dirty="0"/>
              <a:t>Biased </a:t>
            </a:r>
            <a:r>
              <a:rPr lang="mr-IN" dirty="0"/>
              <a:t>–</a:t>
            </a:r>
            <a:r>
              <a:rPr lang="en-US" dirty="0"/>
              <a:t> some of the true effect of the omitted variable will be attributed to X, making the effect seem stronger than it is</a:t>
            </a:r>
          </a:p>
          <a:p>
            <a:pPr lvl="2"/>
            <a:r>
              <a:rPr lang="en-US" dirty="0"/>
              <a:t>Inconsistent</a:t>
            </a:r>
          </a:p>
          <a:p>
            <a:pPr lvl="2"/>
            <a:r>
              <a:rPr lang="en-US" dirty="0"/>
              <a:t>Inefficient</a:t>
            </a:r>
          </a:p>
          <a:p>
            <a:pPr lvl="2"/>
            <a:r>
              <a:rPr lang="en-US" dirty="0"/>
              <a:t>This is one form of “endogeneity” (when X and the error term are correlated)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Omitted Variable Bias</a:t>
            </a:r>
          </a:p>
        </p:txBody>
      </p:sp>
    </p:spTree>
    <p:extLst>
      <p:ext uri="{BB962C8B-B14F-4D97-AF65-F5344CB8AC3E}">
        <p14:creationId xmlns:p14="http://schemas.microsoft.com/office/powerpoint/2010/main" val="819929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0890" r="-30890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Relationship</a:t>
            </a:r>
          </a:p>
        </p:txBody>
      </p:sp>
    </p:spTree>
    <p:extLst>
      <p:ext uri="{BB962C8B-B14F-4D97-AF65-F5344CB8AC3E}">
        <p14:creationId xmlns:p14="http://schemas.microsoft.com/office/powerpoint/2010/main" val="1400332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1344" r="-11344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Non-linear Violates OLS Assumptions</a:t>
            </a:r>
          </a:p>
        </p:txBody>
      </p:sp>
    </p:spTree>
    <p:extLst>
      <p:ext uri="{BB962C8B-B14F-4D97-AF65-F5344CB8AC3E}">
        <p14:creationId xmlns:p14="http://schemas.microsoft.com/office/powerpoint/2010/main" val="203361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12045" y="4265390"/>
            <a:ext cx="5991529" cy="2376897"/>
          </a:xfrm>
        </p:spPr>
        <p:txBody>
          <a:bodyPr/>
          <a:lstStyle/>
          <a:p>
            <a:r>
              <a:rPr lang="en-US" dirty="0"/>
              <a:t>Estimating a linear relationship will produce bias</a:t>
            </a:r>
          </a:p>
          <a:p>
            <a:r>
              <a:rPr lang="en-US" dirty="0"/>
              <a:t>But you can transform the variables to make this 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Relationships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1321400"/>
            <a:ext cx="1752600" cy="1447800"/>
            <a:chOff x="762000" y="914400"/>
            <a:chExt cx="1752600" cy="1447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62000" y="914400"/>
              <a:ext cx="0" cy="1447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762000" y="2362200"/>
              <a:ext cx="1752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352800" y="1330925"/>
            <a:ext cx="1752600" cy="1447800"/>
            <a:chOff x="762000" y="914400"/>
            <a:chExt cx="1752600" cy="1447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62000" y="914400"/>
              <a:ext cx="0" cy="14478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62000" y="2362200"/>
              <a:ext cx="1752600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9800" y="1330925"/>
            <a:ext cx="1752600" cy="1447800"/>
            <a:chOff x="762000" y="914400"/>
            <a:chExt cx="1752600" cy="14478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762000" y="914400"/>
              <a:ext cx="0" cy="14478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762000" y="2362200"/>
              <a:ext cx="1752600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reeform 12"/>
          <p:cNvSpPr/>
          <p:nvPr/>
        </p:nvSpPr>
        <p:spPr>
          <a:xfrm>
            <a:off x="962025" y="1664300"/>
            <a:ext cx="1447800" cy="619125"/>
          </a:xfrm>
          <a:custGeom>
            <a:avLst/>
            <a:gdLst>
              <a:gd name="connsiteX0" fmla="*/ 0 w 1447800"/>
              <a:gd name="connsiteY0" fmla="*/ 0 h 619125"/>
              <a:gd name="connsiteX1" fmla="*/ 57150 w 1447800"/>
              <a:gd name="connsiteY1" fmla="*/ 66675 h 619125"/>
              <a:gd name="connsiteX2" fmla="*/ 76200 w 1447800"/>
              <a:gd name="connsiteY2" fmla="*/ 95250 h 619125"/>
              <a:gd name="connsiteX3" fmla="*/ 104775 w 1447800"/>
              <a:gd name="connsiteY3" fmla="*/ 123825 h 619125"/>
              <a:gd name="connsiteX4" fmla="*/ 152400 w 1447800"/>
              <a:gd name="connsiteY4" fmla="*/ 171450 h 619125"/>
              <a:gd name="connsiteX5" fmla="*/ 180975 w 1447800"/>
              <a:gd name="connsiteY5" fmla="*/ 209550 h 619125"/>
              <a:gd name="connsiteX6" fmla="*/ 238125 w 1447800"/>
              <a:gd name="connsiteY6" fmla="*/ 266700 h 619125"/>
              <a:gd name="connsiteX7" fmla="*/ 276225 w 1447800"/>
              <a:gd name="connsiteY7" fmla="*/ 304800 h 619125"/>
              <a:gd name="connsiteX8" fmla="*/ 314325 w 1447800"/>
              <a:gd name="connsiteY8" fmla="*/ 333375 h 619125"/>
              <a:gd name="connsiteX9" fmla="*/ 352425 w 1447800"/>
              <a:gd name="connsiteY9" fmla="*/ 371475 h 619125"/>
              <a:gd name="connsiteX10" fmla="*/ 371475 w 1447800"/>
              <a:gd name="connsiteY10" fmla="*/ 400050 h 619125"/>
              <a:gd name="connsiteX11" fmla="*/ 400050 w 1447800"/>
              <a:gd name="connsiteY11" fmla="*/ 419100 h 619125"/>
              <a:gd name="connsiteX12" fmla="*/ 419100 w 1447800"/>
              <a:gd name="connsiteY12" fmla="*/ 447675 h 619125"/>
              <a:gd name="connsiteX13" fmla="*/ 476250 w 1447800"/>
              <a:gd name="connsiteY13" fmla="*/ 466725 h 619125"/>
              <a:gd name="connsiteX14" fmla="*/ 542925 w 1447800"/>
              <a:gd name="connsiteY14" fmla="*/ 504825 h 619125"/>
              <a:gd name="connsiteX15" fmla="*/ 571500 w 1447800"/>
              <a:gd name="connsiteY15" fmla="*/ 514350 h 619125"/>
              <a:gd name="connsiteX16" fmla="*/ 609600 w 1447800"/>
              <a:gd name="connsiteY16" fmla="*/ 533400 h 619125"/>
              <a:gd name="connsiteX17" fmla="*/ 647700 w 1447800"/>
              <a:gd name="connsiteY17" fmla="*/ 542925 h 619125"/>
              <a:gd name="connsiteX18" fmla="*/ 704850 w 1447800"/>
              <a:gd name="connsiteY18" fmla="*/ 561975 h 619125"/>
              <a:gd name="connsiteX19" fmla="*/ 742950 w 1447800"/>
              <a:gd name="connsiteY19" fmla="*/ 581025 h 619125"/>
              <a:gd name="connsiteX20" fmla="*/ 800100 w 1447800"/>
              <a:gd name="connsiteY20" fmla="*/ 600075 h 619125"/>
              <a:gd name="connsiteX21" fmla="*/ 952500 w 1447800"/>
              <a:gd name="connsiteY21" fmla="*/ 619125 h 619125"/>
              <a:gd name="connsiteX22" fmla="*/ 1066800 w 1447800"/>
              <a:gd name="connsiteY22" fmla="*/ 600075 h 619125"/>
              <a:gd name="connsiteX23" fmla="*/ 1123950 w 1447800"/>
              <a:gd name="connsiteY23" fmla="*/ 581025 h 619125"/>
              <a:gd name="connsiteX24" fmla="*/ 1181100 w 1447800"/>
              <a:gd name="connsiteY24" fmla="*/ 542925 h 619125"/>
              <a:gd name="connsiteX25" fmla="*/ 1209675 w 1447800"/>
              <a:gd name="connsiteY25" fmla="*/ 523875 h 619125"/>
              <a:gd name="connsiteX26" fmla="*/ 1247775 w 1447800"/>
              <a:gd name="connsiteY26" fmla="*/ 495300 h 619125"/>
              <a:gd name="connsiteX27" fmla="*/ 1285875 w 1447800"/>
              <a:gd name="connsiteY27" fmla="*/ 476250 h 619125"/>
              <a:gd name="connsiteX28" fmla="*/ 1352550 w 1447800"/>
              <a:gd name="connsiteY28" fmla="*/ 400050 h 619125"/>
              <a:gd name="connsiteX29" fmla="*/ 1390650 w 1447800"/>
              <a:gd name="connsiteY29" fmla="*/ 342900 h 619125"/>
              <a:gd name="connsiteX30" fmla="*/ 1409700 w 1447800"/>
              <a:gd name="connsiteY30" fmla="*/ 314325 h 619125"/>
              <a:gd name="connsiteX31" fmla="*/ 1447800 w 1447800"/>
              <a:gd name="connsiteY31" fmla="*/ 27622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47800" h="619125">
                <a:moveTo>
                  <a:pt x="0" y="0"/>
                </a:moveTo>
                <a:cubicBezTo>
                  <a:pt x="70026" y="116711"/>
                  <a:pt x="-8818" y="707"/>
                  <a:pt x="57150" y="66675"/>
                </a:cubicBezTo>
                <a:cubicBezTo>
                  <a:pt x="65245" y="74770"/>
                  <a:pt x="68871" y="86456"/>
                  <a:pt x="76200" y="95250"/>
                </a:cubicBezTo>
                <a:cubicBezTo>
                  <a:pt x="84824" y="105598"/>
                  <a:pt x="96151" y="113477"/>
                  <a:pt x="104775" y="123825"/>
                </a:cubicBezTo>
                <a:cubicBezTo>
                  <a:pt x="144463" y="171450"/>
                  <a:pt x="100012" y="136525"/>
                  <a:pt x="152400" y="171450"/>
                </a:cubicBezTo>
                <a:cubicBezTo>
                  <a:pt x="161925" y="184150"/>
                  <a:pt x="170355" y="197750"/>
                  <a:pt x="180975" y="209550"/>
                </a:cubicBezTo>
                <a:cubicBezTo>
                  <a:pt x="198997" y="229575"/>
                  <a:pt x="219075" y="247650"/>
                  <a:pt x="238125" y="266700"/>
                </a:cubicBezTo>
                <a:lnTo>
                  <a:pt x="276225" y="304800"/>
                </a:lnTo>
                <a:cubicBezTo>
                  <a:pt x="287450" y="316025"/>
                  <a:pt x="302378" y="322921"/>
                  <a:pt x="314325" y="333375"/>
                </a:cubicBezTo>
                <a:cubicBezTo>
                  <a:pt x="327842" y="345202"/>
                  <a:pt x="340736" y="357838"/>
                  <a:pt x="352425" y="371475"/>
                </a:cubicBezTo>
                <a:cubicBezTo>
                  <a:pt x="359875" y="380167"/>
                  <a:pt x="363380" y="391955"/>
                  <a:pt x="371475" y="400050"/>
                </a:cubicBezTo>
                <a:cubicBezTo>
                  <a:pt x="379570" y="408145"/>
                  <a:pt x="390525" y="412750"/>
                  <a:pt x="400050" y="419100"/>
                </a:cubicBezTo>
                <a:cubicBezTo>
                  <a:pt x="406400" y="428625"/>
                  <a:pt x="409392" y="441608"/>
                  <a:pt x="419100" y="447675"/>
                </a:cubicBezTo>
                <a:cubicBezTo>
                  <a:pt x="436128" y="458318"/>
                  <a:pt x="476250" y="466725"/>
                  <a:pt x="476250" y="466725"/>
                </a:cubicBezTo>
                <a:cubicBezTo>
                  <a:pt x="504948" y="485857"/>
                  <a:pt x="509088" y="490323"/>
                  <a:pt x="542925" y="504825"/>
                </a:cubicBezTo>
                <a:cubicBezTo>
                  <a:pt x="552153" y="508780"/>
                  <a:pt x="562272" y="510395"/>
                  <a:pt x="571500" y="514350"/>
                </a:cubicBezTo>
                <a:cubicBezTo>
                  <a:pt x="584551" y="519943"/>
                  <a:pt x="596305" y="528414"/>
                  <a:pt x="609600" y="533400"/>
                </a:cubicBezTo>
                <a:cubicBezTo>
                  <a:pt x="621857" y="537997"/>
                  <a:pt x="635161" y="539163"/>
                  <a:pt x="647700" y="542925"/>
                </a:cubicBezTo>
                <a:cubicBezTo>
                  <a:pt x="666934" y="548695"/>
                  <a:pt x="686206" y="554517"/>
                  <a:pt x="704850" y="561975"/>
                </a:cubicBezTo>
                <a:cubicBezTo>
                  <a:pt x="718033" y="567248"/>
                  <a:pt x="729767" y="575752"/>
                  <a:pt x="742950" y="581025"/>
                </a:cubicBezTo>
                <a:cubicBezTo>
                  <a:pt x="761594" y="588483"/>
                  <a:pt x="781050" y="593725"/>
                  <a:pt x="800100" y="600075"/>
                </a:cubicBezTo>
                <a:cubicBezTo>
                  <a:pt x="867948" y="622691"/>
                  <a:pt x="818664" y="608830"/>
                  <a:pt x="952500" y="619125"/>
                </a:cubicBezTo>
                <a:cubicBezTo>
                  <a:pt x="1006530" y="612371"/>
                  <a:pt x="1021848" y="613561"/>
                  <a:pt x="1066800" y="600075"/>
                </a:cubicBezTo>
                <a:cubicBezTo>
                  <a:pt x="1086034" y="594305"/>
                  <a:pt x="1123950" y="581025"/>
                  <a:pt x="1123950" y="581025"/>
                </a:cubicBezTo>
                <a:lnTo>
                  <a:pt x="1181100" y="542925"/>
                </a:lnTo>
                <a:cubicBezTo>
                  <a:pt x="1190625" y="536575"/>
                  <a:pt x="1200517" y="530744"/>
                  <a:pt x="1209675" y="523875"/>
                </a:cubicBezTo>
                <a:cubicBezTo>
                  <a:pt x="1222375" y="514350"/>
                  <a:pt x="1234313" y="503714"/>
                  <a:pt x="1247775" y="495300"/>
                </a:cubicBezTo>
                <a:cubicBezTo>
                  <a:pt x="1259816" y="487775"/>
                  <a:pt x="1273175" y="482600"/>
                  <a:pt x="1285875" y="476250"/>
                </a:cubicBezTo>
                <a:cubicBezTo>
                  <a:pt x="1330325" y="409575"/>
                  <a:pt x="1304925" y="431800"/>
                  <a:pt x="1352550" y="400050"/>
                </a:cubicBezTo>
                <a:lnTo>
                  <a:pt x="1390650" y="342900"/>
                </a:lnTo>
                <a:cubicBezTo>
                  <a:pt x="1397000" y="333375"/>
                  <a:pt x="1400175" y="320675"/>
                  <a:pt x="1409700" y="314325"/>
                </a:cubicBezTo>
                <a:cubicBezTo>
                  <a:pt x="1444182" y="291337"/>
                  <a:pt x="1433155" y="305514"/>
                  <a:pt x="1447800" y="27622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543300" y="1280572"/>
            <a:ext cx="1428786" cy="1107628"/>
          </a:xfrm>
          <a:custGeom>
            <a:avLst/>
            <a:gdLst>
              <a:gd name="connsiteX0" fmla="*/ 0 w 1428786"/>
              <a:gd name="connsiteY0" fmla="*/ 1107628 h 1107628"/>
              <a:gd name="connsiteX1" fmla="*/ 66675 w 1428786"/>
              <a:gd name="connsiteY1" fmla="*/ 936178 h 1107628"/>
              <a:gd name="connsiteX2" fmla="*/ 114300 w 1428786"/>
              <a:gd name="connsiteY2" fmla="*/ 840928 h 1107628"/>
              <a:gd name="connsiteX3" fmla="*/ 257175 w 1428786"/>
              <a:gd name="connsiteY3" fmla="*/ 526603 h 1107628"/>
              <a:gd name="connsiteX4" fmla="*/ 400050 w 1428786"/>
              <a:gd name="connsiteY4" fmla="*/ 326578 h 1107628"/>
              <a:gd name="connsiteX5" fmla="*/ 485775 w 1428786"/>
              <a:gd name="connsiteY5" fmla="*/ 212278 h 1107628"/>
              <a:gd name="connsiteX6" fmla="*/ 523875 w 1428786"/>
              <a:gd name="connsiteY6" fmla="*/ 183703 h 1107628"/>
              <a:gd name="connsiteX7" fmla="*/ 638175 w 1428786"/>
              <a:gd name="connsiteY7" fmla="*/ 97978 h 1107628"/>
              <a:gd name="connsiteX8" fmla="*/ 733425 w 1428786"/>
              <a:gd name="connsiteY8" fmla="*/ 50353 h 1107628"/>
              <a:gd name="connsiteX9" fmla="*/ 781050 w 1428786"/>
              <a:gd name="connsiteY9" fmla="*/ 40828 h 1107628"/>
              <a:gd name="connsiteX10" fmla="*/ 847725 w 1428786"/>
              <a:gd name="connsiteY10" fmla="*/ 2728 h 1107628"/>
              <a:gd name="connsiteX11" fmla="*/ 1057275 w 1428786"/>
              <a:gd name="connsiteY11" fmla="*/ 12253 h 1107628"/>
              <a:gd name="connsiteX12" fmla="*/ 1085850 w 1428786"/>
              <a:gd name="connsiteY12" fmla="*/ 31303 h 1107628"/>
              <a:gd name="connsiteX13" fmla="*/ 1143000 w 1428786"/>
              <a:gd name="connsiteY13" fmla="*/ 88453 h 1107628"/>
              <a:gd name="connsiteX14" fmla="*/ 1171575 w 1428786"/>
              <a:gd name="connsiteY14" fmla="*/ 117028 h 1107628"/>
              <a:gd name="connsiteX15" fmla="*/ 1200150 w 1428786"/>
              <a:gd name="connsiteY15" fmla="*/ 145603 h 1107628"/>
              <a:gd name="connsiteX16" fmla="*/ 1228725 w 1428786"/>
              <a:gd name="connsiteY16" fmla="*/ 183703 h 1107628"/>
              <a:gd name="connsiteX17" fmla="*/ 1285875 w 1428786"/>
              <a:gd name="connsiteY17" fmla="*/ 221803 h 1107628"/>
              <a:gd name="connsiteX18" fmla="*/ 1304925 w 1428786"/>
              <a:gd name="connsiteY18" fmla="*/ 259903 h 1107628"/>
              <a:gd name="connsiteX19" fmla="*/ 1362075 w 1428786"/>
              <a:gd name="connsiteY19" fmla="*/ 317053 h 1107628"/>
              <a:gd name="connsiteX20" fmla="*/ 1400175 w 1428786"/>
              <a:gd name="connsiteY20" fmla="*/ 355153 h 1107628"/>
              <a:gd name="connsiteX21" fmla="*/ 1428750 w 1428786"/>
              <a:gd name="connsiteY21" fmla="*/ 393253 h 110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428786" h="1107628">
                <a:moveTo>
                  <a:pt x="0" y="1107628"/>
                </a:moveTo>
                <a:cubicBezTo>
                  <a:pt x="65377" y="998666"/>
                  <a:pt x="-10889" y="1134396"/>
                  <a:pt x="66675" y="936178"/>
                </a:cubicBezTo>
                <a:cubicBezTo>
                  <a:pt x="79610" y="903121"/>
                  <a:pt x="100146" y="873482"/>
                  <a:pt x="114300" y="840928"/>
                </a:cubicBezTo>
                <a:cubicBezTo>
                  <a:pt x="260522" y="504618"/>
                  <a:pt x="24776" y="991401"/>
                  <a:pt x="257175" y="526603"/>
                </a:cubicBezTo>
                <a:cubicBezTo>
                  <a:pt x="313218" y="414518"/>
                  <a:pt x="338727" y="405422"/>
                  <a:pt x="400050" y="326578"/>
                </a:cubicBezTo>
                <a:cubicBezTo>
                  <a:pt x="429289" y="288985"/>
                  <a:pt x="447675" y="240853"/>
                  <a:pt x="485775" y="212278"/>
                </a:cubicBezTo>
                <a:cubicBezTo>
                  <a:pt x="498475" y="202753"/>
                  <a:pt x="511479" y="193620"/>
                  <a:pt x="523875" y="183703"/>
                </a:cubicBezTo>
                <a:cubicBezTo>
                  <a:pt x="572153" y="145080"/>
                  <a:pt x="584823" y="127989"/>
                  <a:pt x="638175" y="97978"/>
                </a:cubicBezTo>
                <a:cubicBezTo>
                  <a:pt x="669114" y="80575"/>
                  <a:pt x="698617" y="57315"/>
                  <a:pt x="733425" y="50353"/>
                </a:cubicBezTo>
                <a:lnTo>
                  <a:pt x="781050" y="40828"/>
                </a:lnTo>
                <a:cubicBezTo>
                  <a:pt x="803275" y="28128"/>
                  <a:pt x="822263" y="5362"/>
                  <a:pt x="847725" y="2728"/>
                </a:cubicBezTo>
                <a:cubicBezTo>
                  <a:pt x="917276" y="-4467"/>
                  <a:pt x="987851" y="3922"/>
                  <a:pt x="1057275" y="12253"/>
                </a:cubicBezTo>
                <a:cubicBezTo>
                  <a:pt x="1068641" y="13617"/>
                  <a:pt x="1077294" y="23698"/>
                  <a:pt x="1085850" y="31303"/>
                </a:cubicBezTo>
                <a:cubicBezTo>
                  <a:pt x="1105986" y="49201"/>
                  <a:pt x="1123950" y="69403"/>
                  <a:pt x="1143000" y="88453"/>
                </a:cubicBezTo>
                <a:lnTo>
                  <a:pt x="1171575" y="117028"/>
                </a:lnTo>
                <a:cubicBezTo>
                  <a:pt x="1181100" y="126553"/>
                  <a:pt x="1192068" y="134827"/>
                  <a:pt x="1200150" y="145603"/>
                </a:cubicBezTo>
                <a:cubicBezTo>
                  <a:pt x="1209675" y="158303"/>
                  <a:pt x="1216860" y="173156"/>
                  <a:pt x="1228725" y="183703"/>
                </a:cubicBezTo>
                <a:cubicBezTo>
                  <a:pt x="1245837" y="198914"/>
                  <a:pt x="1266825" y="209103"/>
                  <a:pt x="1285875" y="221803"/>
                </a:cubicBezTo>
                <a:cubicBezTo>
                  <a:pt x="1292225" y="234503"/>
                  <a:pt x="1296055" y="248815"/>
                  <a:pt x="1304925" y="259903"/>
                </a:cubicBezTo>
                <a:cubicBezTo>
                  <a:pt x="1321755" y="280940"/>
                  <a:pt x="1343025" y="298003"/>
                  <a:pt x="1362075" y="317053"/>
                </a:cubicBezTo>
                <a:lnTo>
                  <a:pt x="1400175" y="355153"/>
                </a:lnTo>
                <a:cubicBezTo>
                  <a:pt x="1430995" y="385973"/>
                  <a:pt x="1428750" y="370258"/>
                  <a:pt x="1428750" y="393253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162675" y="1711925"/>
            <a:ext cx="1476375" cy="847725"/>
          </a:xfrm>
          <a:custGeom>
            <a:avLst/>
            <a:gdLst>
              <a:gd name="connsiteX0" fmla="*/ 0 w 1476375"/>
              <a:gd name="connsiteY0" fmla="*/ 847725 h 847725"/>
              <a:gd name="connsiteX1" fmla="*/ 28575 w 1476375"/>
              <a:gd name="connsiteY1" fmla="*/ 800100 h 847725"/>
              <a:gd name="connsiteX2" fmla="*/ 76200 w 1476375"/>
              <a:gd name="connsiteY2" fmla="*/ 742950 h 847725"/>
              <a:gd name="connsiteX3" fmla="*/ 133350 w 1476375"/>
              <a:gd name="connsiteY3" fmla="*/ 657225 h 847725"/>
              <a:gd name="connsiteX4" fmla="*/ 219075 w 1476375"/>
              <a:gd name="connsiteY4" fmla="*/ 561975 h 847725"/>
              <a:gd name="connsiteX5" fmla="*/ 238125 w 1476375"/>
              <a:gd name="connsiteY5" fmla="*/ 533400 h 847725"/>
              <a:gd name="connsiteX6" fmla="*/ 276225 w 1476375"/>
              <a:gd name="connsiteY6" fmla="*/ 466725 h 847725"/>
              <a:gd name="connsiteX7" fmla="*/ 314325 w 1476375"/>
              <a:gd name="connsiteY7" fmla="*/ 428625 h 847725"/>
              <a:gd name="connsiteX8" fmla="*/ 333375 w 1476375"/>
              <a:gd name="connsiteY8" fmla="*/ 390525 h 847725"/>
              <a:gd name="connsiteX9" fmla="*/ 400050 w 1476375"/>
              <a:gd name="connsiteY9" fmla="*/ 304800 h 847725"/>
              <a:gd name="connsiteX10" fmla="*/ 428625 w 1476375"/>
              <a:gd name="connsiteY10" fmla="*/ 285750 h 847725"/>
              <a:gd name="connsiteX11" fmla="*/ 504825 w 1476375"/>
              <a:gd name="connsiteY11" fmla="*/ 238125 h 847725"/>
              <a:gd name="connsiteX12" fmla="*/ 533400 w 1476375"/>
              <a:gd name="connsiteY12" fmla="*/ 228600 h 847725"/>
              <a:gd name="connsiteX13" fmla="*/ 638175 w 1476375"/>
              <a:gd name="connsiteY13" fmla="*/ 180975 h 847725"/>
              <a:gd name="connsiteX14" fmla="*/ 762000 w 1476375"/>
              <a:gd name="connsiteY14" fmla="*/ 114300 h 847725"/>
              <a:gd name="connsiteX15" fmla="*/ 809625 w 1476375"/>
              <a:gd name="connsiteY15" fmla="*/ 95250 h 847725"/>
              <a:gd name="connsiteX16" fmla="*/ 838200 w 1476375"/>
              <a:gd name="connsiteY16" fmla="*/ 76200 h 847725"/>
              <a:gd name="connsiteX17" fmla="*/ 933450 w 1476375"/>
              <a:gd name="connsiteY17" fmla="*/ 57150 h 847725"/>
              <a:gd name="connsiteX18" fmla="*/ 1152525 w 1476375"/>
              <a:gd name="connsiteY18" fmla="*/ 19050 h 847725"/>
              <a:gd name="connsiteX19" fmla="*/ 1352550 w 1476375"/>
              <a:gd name="connsiteY19" fmla="*/ 9525 h 847725"/>
              <a:gd name="connsiteX20" fmla="*/ 1476375 w 1476375"/>
              <a:gd name="connsiteY20" fmla="*/ 0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76375" h="847725">
                <a:moveTo>
                  <a:pt x="0" y="847725"/>
                </a:moveTo>
                <a:cubicBezTo>
                  <a:pt x="9525" y="831850"/>
                  <a:pt x="17467" y="814911"/>
                  <a:pt x="28575" y="800100"/>
                </a:cubicBezTo>
                <a:cubicBezTo>
                  <a:pt x="60173" y="757969"/>
                  <a:pt x="53988" y="787374"/>
                  <a:pt x="76200" y="742950"/>
                </a:cubicBezTo>
                <a:cubicBezTo>
                  <a:pt x="119634" y="656081"/>
                  <a:pt x="14915" y="807961"/>
                  <a:pt x="133350" y="657225"/>
                </a:cubicBezTo>
                <a:cubicBezTo>
                  <a:pt x="203770" y="567599"/>
                  <a:pt x="161774" y="600176"/>
                  <a:pt x="219075" y="561975"/>
                </a:cubicBezTo>
                <a:cubicBezTo>
                  <a:pt x="225425" y="552450"/>
                  <a:pt x="232445" y="543339"/>
                  <a:pt x="238125" y="533400"/>
                </a:cubicBezTo>
                <a:cubicBezTo>
                  <a:pt x="253568" y="506374"/>
                  <a:pt x="256334" y="489931"/>
                  <a:pt x="276225" y="466725"/>
                </a:cubicBezTo>
                <a:cubicBezTo>
                  <a:pt x="287914" y="453088"/>
                  <a:pt x="303549" y="442993"/>
                  <a:pt x="314325" y="428625"/>
                </a:cubicBezTo>
                <a:cubicBezTo>
                  <a:pt x="322844" y="417266"/>
                  <a:pt x="326070" y="402701"/>
                  <a:pt x="333375" y="390525"/>
                </a:cubicBezTo>
                <a:cubicBezTo>
                  <a:pt x="354616" y="355124"/>
                  <a:pt x="369601" y="330174"/>
                  <a:pt x="400050" y="304800"/>
                </a:cubicBezTo>
                <a:cubicBezTo>
                  <a:pt x="408844" y="297471"/>
                  <a:pt x="419100" y="292100"/>
                  <a:pt x="428625" y="285750"/>
                </a:cubicBezTo>
                <a:cubicBezTo>
                  <a:pt x="458814" y="240467"/>
                  <a:pt x="436815" y="260795"/>
                  <a:pt x="504825" y="238125"/>
                </a:cubicBezTo>
                <a:lnTo>
                  <a:pt x="533400" y="228600"/>
                </a:lnTo>
                <a:cubicBezTo>
                  <a:pt x="604020" y="181520"/>
                  <a:pt x="568099" y="194990"/>
                  <a:pt x="638175" y="180975"/>
                </a:cubicBezTo>
                <a:cubicBezTo>
                  <a:pt x="710151" y="137789"/>
                  <a:pt x="669241" y="160679"/>
                  <a:pt x="762000" y="114300"/>
                </a:cubicBezTo>
                <a:cubicBezTo>
                  <a:pt x="777293" y="106654"/>
                  <a:pt x="794332" y="102896"/>
                  <a:pt x="809625" y="95250"/>
                </a:cubicBezTo>
                <a:cubicBezTo>
                  <a:pt x="819864" y="90130"/>
                  <a:pt x="827259" y="79567"/>
                  <a:pt x="838200" y="76200"/>
                </a:cubicBezTo>
                <a:cubicBezTo>
                  <a:pt x="869147" y="66678"/>
                  <a:pt x="901876" y="64326"/>
                  <a:pt x="933450" y="57150"/>
                </a:cubicBezTo>
                <a:cubicBezTo>
                  <a:pt x="1074449" y="25105"/>
                  <a:pt x="1015178" y="27634"/>
                  <a:pt x="1152525" y="19050"/>
                </a:cubicBezTo>
                <a:cubicBezTo>
                  <a:pt x="1219146" y="14886"/>
                  <a:pt x="1285915" y="13445"/>
                  <a:pt x="1352550" y="9525"/>
                </a:cubicBezTo>
                <a:cubicBezTo>
                  <a:pt x="1393875" y="7094"/>
                  <a:pt x="1476375" y="0"/>
                  <a:pt x="147637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919337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Quadratic “U-curve”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05200" y="2919337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Quadratic “Inverted U-curve”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9800" y="296550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“Logarithmic”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09625" y="3634485"/>
            <a:ext cx="1752600" cy="1447800"/>
            <a:chOff x="762000" y="914400"/>
            <a:chExt cx="1752600" cy="14478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762000" y="914400"/>
              <a:ext cx="0" cy="1447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62000" y="2362200"/>
              <a:ext cx="1752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21"/>
          <p:cNvSpPr/>
          <p:nvPr/>
        </p:nvSpPr>
        <p:spPr>
          <a:xfrm>
            <a:off x="885825" y="3845525"/>
            <a:ext cx="1857375" cy="1019175"/>
          </a:xfrm>
          <a:custGeom>
            <a:avLst/>
            <a:gdLst>
              <a:gd name="connsiteX0" fmla="*/ 0 w 1857375"/>
              <a:gd name="connsiteY0" fmla="*/ 1019175 h 1019175"/>
              <a:gd name="connsiteX1" fmla="*/ 19050 w 1857375"/>
              <a:gd name="connsiteY1" fmla="*/ 971550 h 1019175"/>
              <a:gd name="connsiteX2" fmla="*/ 28575 w 1857375"/>
              <a:gd name="connsiteY2" fmla="*/ 933450 h 1019175"/>
              <a:gd name="connsiteX3" fmla="*/ 57150 w 1857375"/>
              <a:gd name="connsiteY3" fmla="*/ 866775 h 1019175"/>
              <a:gd name="connsiteX4" fmla="*/ 95250 w 1857375"/>
              <a:gd name="connsiteY4" fmla="*/ 742950 h 1019175"/>
              <a:gd name="connsiteX5" fmla="*/ 104775 w 1857375"/>
              <a:gd name="connsiteY5" fmla="*/ 714375 h 1019175"/>
              <a:gd name="connsiteX6" fmla="*/ 133350 w 1857375"/>
              <a:gd name="connsiteY6" fmla="*/ 619125 h 1019175"/>
              <a:gd name="connsiteX7" fmla="*/ 152400 w 1857375"/>
              <a:gd name="connsiteY7" fmla="*/ 590550 h 1019175"/>
              <a:gd name="connsiteX8" fmla="*/ 209550 w 1857375"/>
              <a:gd name="connsiteY8" fmla="*/ 514350 h 1019175"/>
              <a:gd name="connsiteX9" fmla="*/ 228600 w 1857375"/>
              <a:gd name="connsiteY9" fmla="*/ 485775 h 1019175"/>
              <a:gd name="connsiteX10" fmla="*/ 257175 w 1857375"/>
              <a:gd name="connsiteY10" fmla="*/ 476250 h 1019175"/>
              <a:gd name="connsiteX11" fmla="*/ 323850 w 1857375"/>
              <a:gd name="connsiteY11" fmla="*/ 428625 h 1019175"/>
              <a:gd name="connsiteX12" fmla="*/ 352425 w 1857375"/>
              <a:gd name="connsiteY12" fmla="*/ 400050 h 1019175"/>
              <a:gd name="connsiteX13" fmla="*/ 438150 w 1857375"/>
              <a:gd name="connsiteY13" fmla="*/ 352425 h 1019175"/>
              <a:gd name="connsiteX14" fmla="*/ 504825 w 1857375"/>
              <a:gd name="connsiteY14" fmla="*/ 295275 h 1019175"/>
              <a:gd name="connsiteX15" fmla="*/ 533400 w 1857375"/>
              <a:gd name="connsiteY15" fmla="*/ 266700 h 1019175"/>
              <a:gd name="connsiteX16" fmla="*/ 609600 w 1857375"/>
              <a:gd name="connsiteY16" fmla="*/ 247650 h 1019175"/>
              <a:gd name="connsiteX17" fmla="*/ 828675 w 1857375"/>
              <a:gd name="connsiteY17" fmla="*/ 266700 h 1019175"/>
              <a:gd name="connsiteX18" fmla="*/ 857250 w 1857375"/>
              <a:gd name="connsiteY18" fmla="*/ 276225 h 1019175"/>
              <a:gd name="connsiteX19" fmla="*/ 895350 w 1857375"/>
              <a:gd name="connsiteY19" fmla="*/ 285750 h 1019175"/>
              <a:gd name="connsiteX20" fmla="*/ 923925 w 1857375"/>
              <a:gd name="connsiteY20" fmla="*/ 295275 h 1019175"/>
              <a:gd name="connsiteX21" fmla="*/ 971550 w 1857375"/>
              <a:gd name="connsiteY21" fmla="*/ 304800 h 1019175"/>
              <a:gd name="connsiteX22" fmla="*/ 1066800 w 1857375"/>
              <a:gd name="connsiteY22" fmla="*/ 333375 h 1019175"/>
              <a:gd name="connsiteX23" fmla="*/ 1095375 w 1857375"/>
              <a:gd name="connsiteY23" fmla="*/ 342900 h 1019175"/>
              <a:gd name="connsiteX24" fmla="*/ 1133475 w 1857375"/>
              <a:gd name="connsiteY24" fmla="*/ 352425 h 1019175"/>
              <a:gd name="connsiteX25" fmla="*/ 1276350 w 1857375"/>
              <a:gd name="connsiteY25" fmla="*/ 342900 h 1019175"/>
              <a:gd name="connsiteX26" fmla="*/ 1390650 w 1857375"/>
              <a:gd name="connsiteY26" fmla="*/ 314325 h 1019175"/>
              <a:gd name="connsiteX27" fmla="*/ 1447800 w 1857375"/>
              <a:gd name="connsiteY27" fmla="*/ 276225 h 1019175"/>
              <a:gd name="connsiteX28" fmla="*/ 1495425 w 1857375"/>
              <a:gd name="connsiteY28" fmla="*/ 257175 h 1019175"/>
              <a:gd name="connsiteX29" fmla="*/ 1552575 w 1857375"/>
              <a:gd name="connsiteY29" fmla="*/ 228600 h 1019175"/>
              <a:gd name="connsiteX30" fmla="*/ 1609725 w 1857375"/>
              <a:gd name="connsiteY30" fmla="*/ 190500 h 1019175"/>
              <a:gd name="connsiteX31" fmla="*/ 1657350 w 1857375"/>
              <a:gd name="connsiteY31" fmla="*/ 171450 h 1019175"/>
              <a:gd name="connsiteX32" fmla="*/ 1790700 w 1857375"/>
              <a:gd name="connsiteY32" fmla="*/ 76200 h 1019175"/>
              <a:gd name="connsiteX33" fmla="*/ 1847850 w 1857375"/>
              <a:gd name="connsiteY33" fmla="*/ 28575 h 1019175"/>
              <a:gd name="connsiteX34" fmla="*/ 1857375 w 1857375"/>
              <a:gd name="connsiteY34" fmla="*/ 0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57375" h="1019175">
                <a:moveTo>
                  <a:pt x="0" y="1019175"/>
                </a:moveTo>
                <a:cubicBezTo>
                  <a:pt x="6350" y="1003300"/>
                  <a:pt x="13643" y="987770"/>
                  <a:pt x="19050" y="971550"/>
                </a:cubicBezTo>
                <a:cubicBezTo>
                  <a:pt x="23190" y="959131"/>
                  <a:pt x="23978" y="945707"/>
                  <a:pt x="28575" y="933450"/>
                </a:cubicBezTo>
                <a:cubicBezTo>
                  <a:pt x="49020" y="878930"/>
                  <a:pt x="45324" y="914081"/>
                  <a:pt x="57150" y="866775"/>
                </a:cubicBezTo>
                <a:cubicBezTo>
                  <a:pt x="85234" y="754438"/>
                  <a:pt x="38807" y="898169"/>
                  <a:pt x="95250" y="742950"/>
                </a:cubicBezTo>
                <a:cubicBezTo>
                  <a:pt x="98681" y="733514"/>
                  <a:pt x="102017" y="724029"/>
                  <a:pt x="104775" y="714375"/>
                </a:cubicBezTo>
                <a:cubicBezTo>
                  <a:pt x="115858" y="675586"/>
                  <a:pt x="115242" y="659869"/>
                  <a:pt x="133350" y="619125"/>
                </a:cubicBezTo>
                <a:cubicBezTo>
                  <a:pt x="137999" y="608664"/>
                  <a:pt x="145667" y="599808"/>
                  <a:pt x="152400" y="590550"/>
                </a:cubicBezTo>
                <a:cubicBezTo>
                  <a:pt x="171074" y="564873"/>
                  <a:pt x="190876" y="540027"/>
                  <a:pt x="209550" y="514350"/>
                </a:cubicBezTo>
                <a:cubicBezTo>
                  <a:pt x="216283" y="505092"/>
                  <a:pt x="219661" y="492926"/>
                  <a:pt x="228600" y="485775"/>
                </a:cubicBezTo>
                <a:cubicBezTo>
                  <a:pt x="236440" y="479503"/>
                  <a:pt x="247650" y="479425"/>
                  <a:pt x="257175" y="476250"/>
                </a:cubicBezTo>
                <a:cubicBezTo>
                  <a:pt x="331471" y="401954"/>
                  <a:pt x="236091" y="491310"/>
                  <a:pt x="323850" y="428625"/>
                </a:cubicBezTo>
                <a:cubicBezTo>
                  <a:pt x="334811" y="420795"/>
                  <a:pt x="341792" y="408320"/>
                  <a:pt x="352425" y="400050"/>
                </a:cubicBezTo>
                <a:cubicBezTo>
                  <a:pt x="401553" y="361839"/>
                  <a:pt x="395036" y="366796"/>
                  <a:pt x="438150" y="352425"/>
                </a:cubicBezTo>
                <a:cubicBezTo>
                  <a:pt x="552623" y="237952"/>
                  <a:pt x="417787" y="367807"/>
                  <a:pt x="504825" y="295275"/>
                </a:cubicBezTo>
                <a:cubicBezTo>
                  <a:pt x="515173" y="286651"/>
                  <a:pt x="521137" y="272274"/>
                  <a:pt x="533400" y="266700"/>
                </a:cubicBezTo>
                <a:cubicBezTo>
                  <a:pt x="557235" y="255866"/>
                  <a:pt x="609600" y="247650"/>
                  <a:pt x="609600" y="247650"/>
                </a:cubicBezTo>
                <a:cubicBezTo>
                  <a:pt x="664332" y="251299"/>
                  <a:pt x="766081" y="255319"/>
                  <a:pt x="828675" y="266700"/>
                </a:cubicBezTo>
                <a:cubicBezTo>
                  <a:pt x="838553" y="268496"/>
                  <a:pt x="847596" y="273467"/>
                  <a:pt x="857250" y="276225"/>
                </a:cubicBezTo>
                <a:cubicBezTo>
                  <a:pt x="869837" y="279821"/>
                  <a:pt x="882763" y="282154"/>
                  <a:pt x="895350" y="285750"/>
                </a:cubicBezTo>
                <a:cubicBezTo>
                  <a:pt x="905004" y="288508"/>
                  <a:pt x="914185" y="292840"/>
                  <a:pt x="923925" y="295275"/>
                </a:cubicBezTo>
                <a:cubicBezTo>
                  <a:pt x="939631" y="299202"/>
                  <a:pt x="955907" y="300629"/>
                  <a:pt x="971550" y="304800"/>
                </a:cubicBezTo>
                <a:cubicBezTo>
                  <a:pt x="1003579" y="313341"/>
                  <a:pt x="1035118" y="323627"/>
                  <a:pt x="1066800" y="333375"/>
                </a:cubicBezTo>
                <a:cubicBezTo>
                  <a:pt x="1076396" y="336328"/>
                  <a:pt x="1085721" y="340142"/>
                  <a:pt x="1095375" y="342900"/>
                </a:cubicBezTo>
                <a:cubicBezTo>
                  <a:pt x="1107962" y="346496"/>
                  <a:pt x="1120775" y="349250"/>
                  <a:pt x="1133475" y="352425"/>
                </a:cubicBezTo>
                <a:cubicBezTo>
                  <a:pt x="1181100" y="349250"/>
                  <a:pt x="1229135" y="349895"/>
                  <a:pt x="1276350" y="342900"/>
                </a:cubicBezTo>
                <a:cubicBezTo>
                  <a:pt x="1315199" y="337145"/>
                  <a:pt x="1390650" y="314325"/>
                  <a:pt x="1390650" y="314325"/>
                </a:cubicBezTo>
                <a:cubicBezTo>
                  <a:pt x="1409700" y="301625"/>
                  <a:pt x="1427700" y="287188"/>
                  <a:pt x="1447800" y="276225"/>
                </a:cubicBezTo>
                <a:cubicBezTo>
                  <a:pt x="1462810" y="268038"/>
                  <a:pt x="1479860" y="264250"/>
                  <a:pt x="1495425" y="257175"/>
                </a:cubicBezTo>
                <a:cubicBezTo>
                  <a:pt x="1514814" y="248362"/>
                  <a:pt x="1534178" y="239332"/>
                  <a:pt x="1552575" y="228600"/>
                </a:cubicBezTo>
                <a:cubicBezTo>
                  <a:pt x="1572351" y="217064"/>
                  <a:pt x="1589625" y="201463"/>
                  <a:pt x="1609725" y="190500"/>
                </a:cubicBezTo>
                <a:cubicBezTo>
                  <a:pt x="1624735" y="182313"/>
                  <a:pt x="1642505" y="179933"/>
                  <a:pt x="1657350" y="171450"/>
                </a:cubicBezTo>
                <a:cubicBezTo>
                  <a:pt x="1740460" y="123959"/>
                  <a:pt x="1727819" y="123361"/>
                  <a:pt x="1790700" y="76200"/>
                </a:cubicBezTo>
                <a:cubicBezTo>
                  <a:pt x="1843744" y="36417"/>
                  <a:pt x="1795576" y="80849"/>
                  <a:pt x="1847850" y="28575"/>
                </a:cubicBezTo>
                <a:lnTo>
                  <a:pt x="1857375" y="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62000" y="5299405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“polynomial” or “cubic”</a:t>
            </a:r>
          </a:p>
        </p:txBody>
      </p:sp>
    </p:spTree>
    <p:extLst>
      <p:ext uri="{BB962C8B-B14F-4D97-AF65-F5344CB8AC3E}">
        <p14:creationId xmlns:p14="http://schemas.microsoft.com/office/powerpoint/2010/main" val="154373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OLS Regression</a:t>
            </a:r>
          </a:p>
          <a:p>
            <a:r>
              <a:rPr lang="en-US" dirty="0"/>
              <a:t>Estimating population parameters from the sample estimates</a:t>
            </a:r>
          </a:p>
          <a:p>
            <a:pPr lvl="1"/>
            <a:r>
              <a:rPr lang="en-US" dirty="0"/>
              <a:t>Uncertainty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01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estimate of the effect of X on Y will include some of the effect of Y on X</a:t>
            </a:r>
          </a:p>
          <a:p>
            <a:pPr lvl="1"/>
            <a:r>
              <a:rPr lang="en-US" dirty="0"/>
              <a:t>Leads to bias and inconsistency</a:t>
            </a:r>
          </a:p>
          <a:p>
            <a:pPr lvl="1"/>
            <a:r>
              <a:rPr lang="en-US" dirty="0"/>
              <a:t>This is another form of “endogeneity”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Reciprocal Causality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316" y="4183991"/>
            <a:ext cx="4491297" cy="267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4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 error in Y</a:t>
            </a:r>
          </a:p>
          <a:p>
            <a:pPr lvl="1"/>
            <a:r>
              <a:rPr lang="en-US" dirty="0"/>
              <a:t>Adds another type of error to the equation, but OLS treats it all as </a:t>
            </a:r>
            <a:r>
              <a:rPr lang="en-US" i="1" dirty="0">
                <a:latin typeface="Times New Roman"/>
                <a:cs typeface="Times New Roman"/>
              </a:rPr>
              <a:t>u</a:t>
            </a:r>
          </a:p>
          <a:p>
            <a:pPr lvl="1"/>
            <a:r>
              <a:rPr lang="en-US" dirty="0"/>
              <a:t>So OLS overestimates </a:t>
            </a:r>
            <a:r>
              <a:rPr lang="en-US" i="1" dirty="0">
                <a:latin typeface="Times New Roman"/>
                <a:cs typeface="Times New Roman"/>
              </a:rPr>
              <a:t>u</a:t>
            </a:r>
            <a:r>
              <a:rPr lang="en-US" dirty="0"/>
              <a:t>, leading to larger standard errors and a lower R-squared</a:t>
            </a:r>
          </a:p>
          <a:p>
            <a:r>
              <a:rPr lang="en-US" dirty="0"/>
              <a:t>Measurement error in X</a:t>
            </a:r>
          </a:p>
          <a:p>
            <a:pPr lvl="1"/>
            <a:r>
              <a:rPr lang="en-US" dirty="0"/>
              <a:t>Still another type of error, so same problem as above</a:t>
            </a:r>
          </a:p>
          <a:p>
            <a:pPr lvl="1"/>
            <a:r>
              <a:rPr lang="en-US" dirty="0"/>
              <a:t>But now X is related to that error, so “endogeneity”</a:t>
            </a:r>
          </a:p>
          <a:p>
            <a:pPr lvl="1"/>
            <a:r>
              <a:rPr lang="en-US" dirty="0"/>
              <a:t>OLS will be biased, inconsistent, and inefficient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637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Assumption: No Measurement Error</a:t>
            </a:r>
          </a:p>
        </p:txBody>
      </p:sp>
    </p:spTree>
    <p:extLst>
      <p:ext uri="{BB962C8B-B14F-4D97-AF65-F5344CB8AC3E}">
        <p14:creationId xmlns:p14="http://schemas.microsoft.com/office/powerpoint/2010/main" val="1113244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one should be fairly obvious</a:t>
            </a:r>
          </a:p>
          <a:p>
            <a:r>
              <a:rPr lang="en-US" dirty="0"/>
              <a:t>There has to be variation in X with which to explain variation in 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Assumption: Variation in X</a:t>
            </a:r>
          </a:p>
        </p:txBody>
      </p:sp>
    </p:spTree>
    <p:extLst>
      <p:ext uri="{BB962C8B-B14F-4D97-AF65-F5344CB8AC3E}">
        <p14:creationId xmlns:p14="http://schemas.microsoft.com/office/powerpoint/2010/main" val="2755096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relevant in multivariate regression</a:t>
            </a:r>
          </a:p>
          <a:p>
            <a:r>
              <a:rPr lang="en-US" dirty="0"/>
              <a:t>If two variables are perfectly correlated, how does OLS know which one to attribute the effect to?</a:t>
            </a:r>
          </a:p>
          <a:p>
            <a:r>
              <a:rPr lang="en-US" dirty="0"/>
              <a:t>Multicollinearity above .7 or .8 may also become problematic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Assumption: No perfect multicollinearity among </a:t>
            </a:r>
            <a:r>
              <a:rPr lang="en-US" dirty="0" err="1"/>
              <a:t>Xs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85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term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2958"/>
            <a:ext cx="8229600" cy="405201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Normality: </a:t>
            </a:r>
            <a:r>
              <a:rPr lang="en-US" dirty="0"/>
              <a:t>Errors are distributed normally with mean 0 and variance </a:t>
            </a:r>
            <a:r>
              <a:rPr lang="en-US" dirty="0">
                <a:sym typeface="Symbol"/>
              </a:rPr>
              <a:t></a:t>
            </a:r>
            <a:r>
              <a:rPr lang="en-US" baseline="30000" dirty="0">
                <a:sym typeface="Symbol"/>
              </a:rPr>
              <a:t>2</a:t>
            </a:r>
          </a:p>
          <a:p>
            <a:pPr lvl="1"/>
            <a:r>
              <a:rPr lang="en-US" dirty="0">
                <a:sym typeface="Symbol"/>
              </a:rPr>
              <a:t>Includes that there is no bias</a:t>
            </a:r>
            <a:endParaRPr lang="en-US" baseline="30000" dirty="0">
              <a:sym typeface="Symbol"/>
            </a:endParaRPr>
          </a:p>
          <a:p>
            <a:pPr>
              <a:spcBef>
                <a:spcPts val="2400"/>
              </a:spcBef>
            </a:pPr>
            <a:r>
              <a:rPr lang="en-US" b="1" dirty="0">
                <a:solidFill>
                  <a:schemeClr val="accent1"/>
                </a:solidFill>
                <a:sym typeface="Symbol"/>
              </a:rPr>
              <a:t>Independence: </a:t>
            </a:r>
            <a:r>
              <a:rPr lang="en-US" dirty="0">
                <a:sym typeface="Symbol"/>
              </a:rPr>
              <a:t>Each observation’s error does not depend on any of the other errors or on X (uncorrelated)</a:t>
            </a:r>
          </a:p>
          <a:p>
            <a:pPr>
              <a:spcBef>
                <a:spcPts val="2400"/>
              </a:spcBef>
            </a:pPr>
            <a:r>
              <a:rPr lang="en-US" b="1" dirty="0" err="1">
                <a:solidFill>
                  <a:schemeClr val="accent1"/>
                </a:solidFill>
                <a:sym typeface="Symbol"/>
              </a:rPr>
              <a:t>Homoskedasticity</a:t>
            </a:r>
            <a:r>
              <a:rPr lang="en-US" b="1" dirty="0">
                <a:solidFill>
                  <a:schemeClr val="accent1"/>
                </a:solidFill>
                <a:sym typeface="Symbol"/>
              </a:rPr>
              <a:t>:</a:t>
            </a:r>
            <a:r>
              <a:rPr lang="en-US" dirty="0">
                <a:sym typeface="Symbol"/>
              </a:rPr>
              <a:t> Each observation has equal error variance</a:t>
            </a:r>
          </a:p>
        </p:txBody>
      </p:sp>
      <p:graphicFrame>
        <p:nvGraphicFramePr>
          <p:cNvPr id="408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796373"/>
              </p:ext>
            </p:extLst>
          </p:nvPr>
        </p:nvGraphicFramePr>
        <p:xfrm>
          <a:off x="3341649" y="1393009"/>
          <a:ext cx="24574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876240" imgH="279360" progId="Equation.3">
                  <p:embed/>
                </p:oleObj>
              </mc:Choice>
              <mc:Fallback>
                <p:oleObj name="Equation" r:id="rId4" imgW="8762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49" y="1393009"/>
                        <a:ext cx="245745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27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X and </a:t>
            </a:r>
            <a:r>
              <a:rPr lang="en-US" i="1" dirty="0">
                <a:latin typeface="Times New Roman"/>
                <a:cs typeface="Times New Roman"/>
              </a:rPr>
              <a:t>u</a:t>
            </a:r>
            <a:r>
              <a:rPr lang="en-US" dirty="0"/>
              <a:t> are correlated</a:t>
            </a:r>
          </a:p>
          <a:p>
            <a:pPr lvl="1"/>
            <a:r>
              <a:rPr lang="en-US" dirty="0"/>
              <a:t>Occurs with:</a:t>
            </a:r>
          </a:p>
          <a:p>
            <a:pPr lvl="2"/>
            <a:r>
              <a:rPr lang="en-US" dirty="0"/>
              <a:t>Measurement error in X</a:t>
            </a:r>
          </a:p>
          <a:p>
            <a:pPr lvl="2"/>
            <a:r>
              <a:rPr lang="en-US" dirty="0"/>
              <a:t>Omitted variables that are correlated with X</a:t>
            </a:r>
          </a:p>
          <a:p>
            <a:pPr lvl="3"/>
            <a:r>
              <a:rPr lang="en-US" dirty="0"/>
              <a:t>May be a particular problem for panel or time series models, where there are unobserved factors affecting the same unit and multiple time points</a:t>
            </a:r>
          </a:p>
          <a:p>
            <a:pPr lvl="2"/>
            <a:r>
              <a:rPr lang="en-US" dirty="0"/>
              <a:t>Reciprocal causality between X and 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Endogeneity</a:t>
            </a:r>
          </a:p>
        </p:txBody>
      </p:sp>
    </p:spTree>
    <p:extLst>
      <p:ext uri="{BB962C8B-B14F-4D97-AF65-F5344CB8AC3E}">
        <p14:creationId xmlns:p14="http://schemas.microsoft.com/office/powerpoint/2010/main" val="807857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Equal error variance at all levels of X</a:t>
            </a:r>
          </a:p>
          <a:p>
            <a:r>
              <a:rPr lang="en-US" dirty="0"/>
              <a:t>OLS will be unbiased but inefficient</a:t>
            </a:r>
          </a:p>
          <a:p>
            <a:pPr lvl="1"/>
            <a:r>
              <a:rPr lang="en-US" dirty="0"/>
              <a:t>Weighted Least Squares or “robust” standard errors can produce less variance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Homoskedasticity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4153" y="3357702"/>
            <a:ext cx="2902770" cy="2599577"/>
            <a:chOff x="228600" y="1676400"/>
            <a:chExt cx="6019800" cy="442802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95400" y="1676400"/>
              <a:ext cx="0" cy="3733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295400" y="5410200"/>
              <a:ext cx="4953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133600" y="2019300"/>
              <a:ext cx="3810000" cy="2667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2209800" y="3868783"/>
              <a:ext cx="182880" cy="1465217"/>
              <a:chOff x="2209800" y="3868783"/>
              <a:chExt cx="182880" cy="1465217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2264230" y="3868783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253344" y="4021183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>
                <a:spLocks/>
              </p:cNvSpPr>
              <p:nvPr/>
            </p:nvSpPr>
            <p:spPr>
              <a:xfrm>
                <a:off x="2242458" y="4173583"/>
                <a:ext cx="118872" cy="1188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>
              <a:xfrm>
                <a:off x="2231572" y="4325983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>
                <a:off x="2209800" y="4500155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2225040" y="4739640"/>
                <a:ext cx="137160" cy="594360"/>
                <a:chOff x="3749040" y="4021183"/>
                <a:chExt cx="137160" cy="594360"/>
              </a:xfrm>
              <a:scene3d>
                <a:camera prst="orthographicFront">
                  <a:rot lat="0" lon="0" rev="10800000"/>
                </a:camera>
                <a:lightRig rig="threePt" dir="t"/>
              </a:scene3d>
            </p:grpSpPr>
            <p:sp>
              <p:nvSpPr>
                <p:cNvPr id="76" name="Oval 75"/>
                <p:cNvSpPr/>
                <p:nvPr/>
              </p:nvSpPr>
              <p:spPr>
                <a:xfrm>
                  <a:off x="3781698" y="4021183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3770812" y="4173583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>
                  <a:spLocks/>
                </p:cNvSpPr>
                <p:nvPr/>
              </p:nvSpPr>
              <p:spPr>
                <a:xfrm>
                  <a:off x="3759926" y="4325983"/>
                  <a:ext cx="118872" cy="1188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>
                  <a:spLocks noChangeAspect="1"/>
                </p:cNvSpPr>
                <p:nvPr/>
              </p:nvSpPr>
              <p:spPr>
                <a:xfrm>
                  <a:off x="3749040" y="4478383"/>
                  <a:ext cx="137160" cy="1371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788920" y="3487783"/>
              <a:ext cx="182880" cy="1465217"/>
              <a:chOff x="2209800" y="3868783"/>
              <a:chExt cx="182880" cy="1465217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2264230" y="3868783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253344" y="4021183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/>
              </p:cNvSpPr>
              <p:nvPr/>
            </p:nvSpPr>
            <p:spPr>
              <a:xfrm>
                <a:off x="2242458" y="4173583"/>
                <a:ext cx="118872" cy="1188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2231572" y="4325983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2209800" y="4500155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2225040" y="4739640"/>
                <a:ext cx="137160" cy="594360"/>
                <a:chOff x="3749040" y="4021183"/>
                <a:chExt cx="137160" cy="594360"/>
              </a:xfrm>
              <a:scene3d>
                <a:camera prst="orthographicFront">
                  <a:rot lat="0" lon="0" rev="10800000"/>
                </a:camera>
                <a:lightRig rig="threePt" dir="t"/>
              </a:scene3d>
            </p:grpSpPr>
            <p:sp>
              <p:nvSpPr>
                <p:cNvPr id="66" name="Oval 65"/>
                <p:cNvSpPr/>
                <p:nvPr/>
              </p:nvSpPr>
              <p:spPr>
                <a:xfrm>
                  <a:off x="3781698" y="4021183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3770812" y="4173583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>
                  <a:spLocks/>
                </p:cNvSpPr>
                <p:nvPr/>
              </p:nvSpPr>
              <p:spPr>
                <a:xfrm>
                  <a:off x="3759926" y="4325983"/>
                  <a:ext cx="118872" cy="1188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>
                  <a:spLocks noChangeAspect="1"/>
                </p:cNvSpPr>
                <p:nvPr/>
              </p:nvSpPr>
              <p:spPr>
                <a:xfrm>
                  <a:off x="3749040" y="4478383"/>
                  <a:ext cx="137160" cy="1371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3398520" y="3030583"/>
              <a:ext cx="182880" cy="1465217"/>
              <a:chOff x="2209800" y="3868783"/>
              <a:chExt cx="182880" cy="1465217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264230" y="3868783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253344" y="4021183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2242458" y="4173583"/>
                <a:ext cx="118872" cy="1188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2231572" y="4325983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2209800" y="4500155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2225040" y="4739640"/>
                <a:ext cx="137160" cy="594360"/>
                <a:chOff x="3749040" y="4021183"/>
                <a:chExt cx="137160" cy="594360"/>
              </a:xfrm>
              <a:scene3d>
                <a:camera prst="orthographicFront">
                  <a:rot lat="0" lon="0" rev="10800000"/>
                </a:camera>
                <a:lightRig rig="threePt" dir="t"/>
              </a:scene3d>
            </p:grpSpPr>
            <p:sp>
              <p:nvSpPr>
                <p:cNvPr id="56" name="Oval 55"/>
                <p:cNvSpPr/>
                <p:nvPr/>
              </p:nvSpPr>
              <p:spPr>
                <a:xfrm>
                  <a:off x="3781698" y="4021183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3770812" y="4173583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>
                  <a:spLocks/>
                </p:cNvSpPr>
                <p:nvPr/>
              </p:nvSpPr>
              <p:spPr>
                <a:xfrm>
                  <a:off x="3759926" y="4325983"/>
                  <a:ext cx="118872" cy="1188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3749040" y="4478383"/>
                  <a:ext cx="137160" cy="1371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3962400" y="2649583"/>
              <a:ext cx="182880" cy="1465217"/>
              <a:chOff x="2209800" y="3868783"/>
              <a:chExt cx="182880" cy="1465217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264230" y="3868783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253344" y="4021183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>
                <a:spLocks/>
              </p:cNvSpPr>
              <p:nvPr/>
            </p:nvSpPr>
            <p:spPr>
              <a:xfrm>
                <a:off x="2242458" y="4173583"/>
                <a:ext cx="118872" cy="1188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2231572" y="4325983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2209800" y="4500155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2225040" y="4739640"/>
                <a:ext cx="137160" cy="594360"/>
                <a:chOff x="3749040" y="4021183"/>
                <a:chExt cx="137160" cy="594360"/>
              </a:xfrm>
              <a:scene3d>
                <a:camera prst="orthographicFront">
                  <a:rot lat="0" lon="0" rev="10800000"/>
                </a:camera>
                <a:lightRig rig="threePt" dir="t"/>
              </a:scene3d>
            </p:grpSpPr>
            <p:sp>
              <p:nvSpPr>
                <p:cNvPr id="46" name="Oval 45"/>
                <p:cNvSpPr/>
                <p:nvPr/>
              </p:nvSpPr>
              <p:spPr>
                <a:xfrm>
                  <a:off x="3781698" y="4021183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3770812" y="4173583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>
                  <a:spLocks/>
                </p:cNvSpPr>
                <p:nvPr/>
              </p:nvSpPr>
              <p:spPr>
                <a:xfrm>
                  <a:off x="3759926" y="4325983"/>
                  <a:ext cx="118872" cy="1188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>
                  <a:spLocks noChangeAspect="1"/>
                </p:cNvSpPr>
                <p:nvPr/>
              </p:nvSpPr>
              <p:spPr>
                <a:xfrm>
                  <a:off x="3749040" y="4478383"/>
                  <a:ext cx="137160" cy="1371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" name="Group 11"/>
            <p:cNvGrpSpPr/>
            <p:nvPr/>
          </p:nvGrpSpPr>
          <p:grpSpPr>
            <a:xfrm>
              <a:off x="4617720" y="2209800"/>
              <a:ext cx="182880" cy="1465217"/>
              <a:chOff x="2209800" y="3868783"/>
              <a:chExt cx="182880" cy="146521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264230" y="3868783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253344" y="4021183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>
                <a:spLocks/>
              </p:cNvSpPr>
              <p:nvPr/>
            </p:nvSpPr>
            <p:spPr>
              <a:xfrm>
                <a:off x="2242458" y="4173583"/>
                <a:ext cx="118872" cy="1188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2231572" y="4325983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2209800" y="4500155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225040" y="4739640"/>
                <a:ext cx="137160" cy="594360"/>
                <a:chOff x="3749040" y="4021183"/>
                <a:chExt cx="137160" cy="594360"/>
              </a:xfrm>
              <a:scene3d>
                <a:camera prst="orthographicFront">
                  <a:rot lat="0" lon="0" rev="10800000"/>
                </a:camera>
                <a:lightRig rig="threePt" dir="t"/>
              </a:scene3d>
            </p:grpSpPr>
            <p:sp>
              <p:nvSpPr>
                <p:cNvPr id="36" name="Oval 35"/>
                <p:cNvSpPr/>
                <p:nvPr/>
              </p:nvSpPr>
              <p:spPr>
                <a:xfrm>
                  <a:off x="3781698" y="4021183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3770812" y="4173583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>
                  <a:spLocks/>
                </p:cNvSpPr>
                <p:nvPr/>
              </p:nvSpPr>
              <p:spPr>
                <a:xfrm>
                  <a:off x="3759926" y="4325983"/>
                  <a:ext cx="118872" cy="1188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3749040" y="4478383"/>
                  <a:ext cx="137160" cy="1371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5257800" y="1752600"/>
              <a:ext cx="182880" cy="1465217"/>
              <a:chOff x="2209800" y="3868783"/>
              <a:chExt cx="182880" cy="1465217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2264230" y="3868783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253344" y="4021183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>
                <a:spLocks/>
              </p:cNvSpPr>
              <p:nvPr/>
            </p:nvSpPr>
            <p:spPr>
              <a:xfrm>
                <a:off x="2242458" y="4173583"/>
                <a:ext cx="118872" cy="1188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2231572" y="4325983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2209800" y="4500155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2225040" y="4739640"/>
                <a:ext cx="137160" cy="594360"/>
                <a:chOff x="3749040" y="4021183"/>
                <a:chExt cx="137160" cy="594360"/>
              </a:xfrm>
              <a:scene3d>
                <a:camera prst="orthographicFront">
                  <a:rot lat="0" lon="0" rev="10800000"/>
                </a:camera>
                <a:lightRig rig="threePt" dir="t"/>
              </a:scene3d>
            </p:grpSpPr>
            <p:sp>
              <p:nvSpPr>
                <p:cNvPr id="26" name="Oval 25"/>
                <p:cNvSpPr/>
                <p:nvPr/>
              </p:nvSpPr>
              <p:spPr>
                <a:xfrm>
                  <a:off x="3781698" y="4021183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3770812" y="4173583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>
                  <a:spLocks/>
                </p:cNvSpPr>
                <p:nvPr/>
              </p:nvSpPr>
              <p:spPr>
                <a:xfrm>
                  <a:off x="3759926" y="4325983"/>
                  <a:ext cx="118872" cy="1188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>
                  <a:spLocks noChangeAspect="1"/>
                </p:cNvSpPr>
                <p:nvPr/>
              </p:nvSpPr>
              <p:spPr>
                <a:xfrm>
                  <a:off x="3749040" y="4478383"/>
                  <a:ext cx="137160" cy="1371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" name="TextBox 13"/>
            <p:cNvSpPr txBox="1"/>
            <p:nvPr/>
          </p:nvSpPr>
          <p:spPr>
            <a:xfrm>
              <a:off x="2087738" y="5410200"/>
              <a:ext cx="384046" cy="69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95017" y="5410200"/>
              <a:ext cx="384046" cy="69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76601" y="5410200"/>
              <a:ext cx="384046" cy="69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86200" y="5410200"/>
              <a:ext cx="384046" cy="69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97646" y="5410200"/>
              <a:ext cx="384046" cy="69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600" y="3058776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184248" y="3240343"/>
            <a:ext cx="3048000" cy="2725219"/>
            <a:chOff x="228600" y="1676400"/>
            <a:chExt cx="6019800" cy="4428025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295400" y="1676400"/>
              <a:ext cx="0" cy="3733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295400" y="5410200"/>
              <a:ext cx="4953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2133600" y="2019300"/>
              <a:ext cx="3810000" cy="2667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2209800" y="4325983"/>
              <a:ext cx="182880" cy="518472"/>
              <a:chOff x="2209800" y="4325983"/>
              <a:chExt cx="182880" cy="518472"/>
            </a:xfrm>
          </p:grpSpPr>
          <p:sp>
            <p:nvSpPr>
              <p:cNvPr id="141" name="Oval 140"/>
              <p:cNvSpPr>
                <a:spLocks noChangeAspect="1"/>
              </p:cNvSpPr>
              <p:nvPr/>
            </p:nvSpPr>
            <p:spPr>
              <a:xfrm>
                <a:off x="2231572" y="4325983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>
                <a:spLocks noChangeAspect="1"/>
              </p:cNvSpPr>
              <p:nvPr/>
            </p:nvSpPr>
            <p:spPr>
              <a:xfrm>
                <a:off x="2209800" y="4500155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Oval 142"/>
              <p:cNvSpPr>
                <a:spLocks noChangeAspect="1"/>
              </p:cNvSpPr>
              <p:nvPr/>
            </p:nvSpPr>
            <p:spPr>
              <a:xfrm>
                <a:off x="2225041" y="4707295"/>
                <a:ext cx="137161" cy="137160"/>
              </a:xfrm>
              <a:prstGeom prst="ellipse">
                <a:avLst/>
              </a:prstGeom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2788920" y="3792583"/>
              <a:ext cx="182880" cy="784915"/>
              <a:chOff x="2209800" y="4173583"/>
              <a:chExt cx="182880" cy="784915"/>
            </a:xfrm>
          </p:grpSpPr>
          <p:sp>
            <p:nvSpPr>
              <p:cNvPr id="135" name="Oval 134"/>
              <p:cNvSpPr>
                <a:spLocks/>
              </p:cNvSpPr>
              <p:nvPr/>
            </p:nvSpPr>
            <p:spPr>
              <a:xfrm>
                <a:off x="2242458" y="4173583"/>
                <a:ext cx="118872" cy="1188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2231572" y="4325983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>
                <a:spLocks noChangeAspect="1"/>
              </p:cNvSpPr>
              <p:nvPr/>
            </p:nvSpPr>
            <p:spPr>
              <a:xfrm>
                <a:off x="2209800" y="4500155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2225040" y="4698905"/>
                <a:ext cx="137160" cy="259593"/>
                <a:chOff x="3749040" y="3980448"/>
                <a:chExt cx="137160" cy="259593"/>
              </a:xfrm>
              <a:scene3d>
                <a:camera prst="orthographicFront">
                  <a:rot lat="0" lon="0" rev="10800000"/>
                </a:camera>
                <a:lightRig rig="threePt" dir="t"/>
              </a:scene3d>
            </p:grpSpPr>
            <p:sp>
              <p:nvSpPr>
                <p:cNvPr id="139" name="Oval 138"/>
                <p:cNvSpPr>
                  <a:spLocks/>
                </p:cNvSpPr>
                <p:nvPr/>
              </p:nvSpPr>
              <p:spPr>
                <a:xfrm>
                  <a:off x="3759925" y="3980448"/>
                  <a:ext cx="118871" cy="11887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>
                  <a:spLocks noChangeAspect="1"/>
                </p:cNvSpPr>
                <p:nvPr/>
              </p:nvSpPr>
              <p:spPr>
                <a:xfrm>
                  <a:off x="3749040" y="4102881"/>
                  <a:ext cx="137160" cy="1371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" name="Group 85"/>
            <p:cNvGrpSpPr/>
            <p:nvPr/>
          </p:nvGrpSpPr>
          <p:grpSpPr>
            <a:xfrm>
              <a:off x="3398520" y="3030583"/>
              <a:ext cx="182880" cy="1294529"/>
              <a:chOff x="2209800" y="3868783"/>
              <a:chExt cx="182880" cy="1294529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2264230" y="3868783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2253344" y="4021183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>
                <a:spLocks/>
              </p:cNvSpPr>
              <p:nvPr/>
            </p:nvSpPr>
            <p:spPr>
              <a:xfrm>
                <a:off x="2242458" y="4173583"/>
                <a:ext cx="118872" cy="1188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>
                <a:spLocks noChangeAspect="1"/>
              </p:cNvSpPr>
              <p:nvPr/>
            </p:nvSpPr>
            <p:spPr>
              <a:xfrm>
                <a:off x="2231572" y="4325983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>
                <a:spLocks noChangeAspect="1"/>
              </p:cNvSpPr>
              <p:nvPr/>
            </p:nvSpPr>
            <p:spPr>
              <a:xfrm>
                <a:off x="2209800" y="4500155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2225040" y="4729872"/>
                <a:ext cx="137160" cy="433440"/>
                <a:chOff x="3749040" y="4011415"/>
                <a:chExt cx="137160" cy="433440"/>
              </a:xfrm>
              <a:scene3d>
                <a:camera prst="orthographicFront">
                  <a:rot lat="0" lon="0" rev="10800000"/>
                </a:camera>
                <a:lightRig rig="threePt" dir="t"/>
              </a:scene3d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3770812" y="4173583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>
                  <a:spLocks/>
                </p:cNvSpPr>
                <p:nvPr/>
              </p:nvSpPr>
              <p:spPr>
                <a:xfrm>
                  <a:off x="3759926" y="4325983"/>
                  <a:ext cx="118872" cy="1188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>
                  <a:spLocks noChangeAspect="1"/>
                </p:cNvSpPr>
                <p:nvPr/>
              </p:nvSpPr>
              <p:spPr>
                <a:xfrm>
                  <a:off x="3749040" y="4011415"/>
                  <a:ext cx="137160" cy="1371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7" name="Group 86"/>
            <p:cNvGrpSpPr/>
            <p:nvPr/>
          </p:nvGrpSpPr>
          <p:grpSpPr>
            <a:xfrm>
              <a:off x="3962400" y="2649583"/>
              <a:ext cx="182880" cy="1465217"/>
              <a:chOff x="2209800" y="3868783"/>
              <a:chExt cx="182880" cy="1465217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2264230" y="3868783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253344" y="4021183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>
                <a:spLocks/>
              </p:cNvSpPr>
              <p:nvPr/>
            </p:nvSpPr>
            <p:spPr>
              <a:xfrm>
                <a:off x="2242458" y="4173583"/>
                <a:ext cx="118872" cy="1188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>
                <a:spLocks noChangeAspect="1"/>
              </p:cNvSpPr>
              <p:nvPr/>
            </p:nvSpPr>
            <p:spPr>
              <a:xfrm>
                <a:off x="2231572" y="4325983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>
                <a:spLocks noChangeAspect="1"/>
              </p:cNvSpPr>
              <p:nvPr/>
            </p:nvSpPr>
            <p:spPr>
              <a:xfrm>
                <a:off x="2209800" y="4500155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2225040" y="4739640"/>
                <a:ext cx="137160" cy="594360"/>
                <a:chOff x="3749040" y="4021183"/>
                <a:chExt cx="137160" cy="594360"/>
              </a:xfrm>
              <a:scene3d>
                <a:camera prst="orthographicFront">
                  <a:rot lat="0" lon="0" rev="10800000"/>
                </a:camera>
                <a:lightRig rig="threePt" dir="t"/>
              </a:scene3d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3781698" y="4021183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3770812" y="4173583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>
                  <a:spLocks/>
                </p:cNvSpPr>
                <p:nvPr/>
              </p:nvSpPr>
              <p:spPr>
                <a:xfrm>
                  <a:off x="3759926" y="4325983"/>
                  <a:ext cx="118872" cy="1188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>
                  <a:spLocks noChangeAspect="1"/>
                </p:cNvSpPr>
                <p:nvPr/>
              </p:nvSpPr>
              <p:spPr>
                <a:xfrm>
                  <a:off x="3749040" y="4478383"/>
                  <a:ext cx="137160" cy="1371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8" name="Group 87"/>
            <p:cNvGrpSpPr/>
            <p:nvPr/>
          </p:nvGrpSpPr>
          <p:grpSpPr>
            <a:xfrm>
              <a:off x="4617720" y="2209800"/>
              <a:ext cx="182880" cy="1465217"/>
              <a:chOff x="2209800" y="3868783"/>
              <a:chExt cx="182880" cy="1465217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2264230" y="3868783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2253344" y="4021183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>
                <a:spLocks/>
              </p:cNvSpPr>
              <p:nvPr/>
            </p:nvSpPr>
            <p:spPr>
              <a:xfrm>
                <a:off x="2242458" y="4173583"/>
                <a:ext cx="118872" cy="1188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2231572" y="4325983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>
                <a:spLocks noChangeAspect="1"/>
              </p:cNvSpPr>
              <p:nvPr/>
            </p:nvSpPr>
            <p:spPr>
              <a:xfrm>
                <a:off x="2209800" y="4500155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2225040" y="4739640"/>
                <a:ext cx="137160" cy="594360"/>
                <a:chOff x="3749040" y="4021183"/>
                <a:chExt cx="137160" cy="594360"/>
              </a:xfrm>
              <a:scene3d>
                <a:camera prst="orthographicFront">
                  <a:rot lat="0" lon="0" rev="10800000"/>
                </a:camera>
                <a:lightRig rig="threePt" dir="t"/>
              </a:scene3d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3781698" y="4021183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770812" y="4173583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>
                  <a:spLocks/>
                </p:cNvSpPr>
                <p:nvPr/>
              </p:nvSpPr>
              <p:spPr>
                <a:xfrm>
                  <a:off x="3759926" y="4325983"/>
                  <a:ext cx="118872" cy="1188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>
                  <a:spLocks noChangeAspect="1"/>
                </p:cNvSpPr>
                <p:nvPr/>
              </p:nvSpPr>
              <p:spPr>
                <a:xfrm>
                  <a:off x="3749040" y="4478383"/>
                  <a:ext cx="137160" cy="1371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9" name="Group 88"/>
            <p:cNvGrpSpPr/>
            <p:nvPr/>
          </p:nvGrpSpPr>
          <p:grpSpPr>
            <a:xfrm>
              <a:off x="5257800" y="1752600"/>
              <a:ext cx="182880" cy="1465217"/>
              <a:chOff x="2209800" y="3868783"/>
              <a:chExt cx="182880" cy="1465217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2264230" y="3868783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253344" y="4021183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>
                <a:spLocks/>
              </p:cNvSpPr>
              <p:nvPr/>
            </p:nvSpPr>
            <p:spPr>
              <a:xfrm>
                <a:off x="2242458" y="4173583"/>
                <a:ext cx="118872" cy="1188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>
                <a:spLocks noChangeAspect="1"/>
              </p:cNvSpPr>
              <p:nvPr/>
            </p:nvSpPr>
            <p:spPr>
              <a:xfrm>
                <a:off x="2231572" y="4325983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2209800" y="4500155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2225040" y="4739640"/>
                <a:ext cx="137160" cy="594360"/>
                <a:chOff x="3749040" y="4021183"/>
                <a:chExt cx="137160" cy="594360"/>
              </a:xfrm>
              <a:scene3d>
                <a:camera prst="orthographicFront">
                  <a:rot lat="0" lon="0" rev="10800000"/>
                </a:camera>
                <a:lightRig rig="threePt" dir="t"/>
              </a:scene3d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3781698" y="4021183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3770812" y="4173583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>
                  <a:spLocks/>
                </p:cNvSpPr>
                <p:nvPr/>
              </p:nvSpPr>
              <p:spPr>
                <a:xfrm>
                  <a:off x="3759926" y="4325983"/>
                  <a:ext cx="118872" cy="1188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>
                  <a:spLocks noChangeAspect="1"/>
                </p:cNvSpPr>
                <p:nvPr/>
              </p:nvSpPr>
              <p:spPr>
                <a:xfrm>
                  <a:off x="3749040" y="4478383"/>
                  <a:ext cx="137160" cy="1371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0" name="TextBox 89"/>
            <p:cNvSpPr txBox="1"/>
            <p:nvPr/>
          </p:nvSpPr>
          <p:spPr>
            <a:xfrm>
              <a:off x="2087738" y="5410200"/>
              <a:ext cx="384046" cy="69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695017" y="5410200"/>
              <a:ext cx="384046" cy="69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276601" y="5410200"/>
              <a:ext cx="384046" cy="69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886200" y="5410200"/>
              <a:ext cx="384046" cy="69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197646" y="5410200"/>
              <a:ext cx="384046" cy="69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28600" y="3058776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358568" y="5665481"/>
            <a:ext cx="23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Homoskedasticity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4724400" y="5665481"/>
            <a:ext cx="250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Heteroskedasticity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4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934B7D-7837-4240-9077-04090598F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64" y="296883"/>
            <a:ext cx="8848108" cy="64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25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8BE011-C0EC-8D4E-8914-26BE7E396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81" y="1306286"/>
            <a:ext cx="8990141" cy="484339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7CA8AC7-4F99-C34A-B80A-1794F105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50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the independence of error terms</a:t>
            </a:r>
          </a:p>
          <a:p>
            <a:r>
              <a:rPr lang="en-US" dirty="0"/>
              <a:t>Residuals for one case should be unrelated to the residual for all other cases</a:t>
            </a:r>
          </a:p>
          <a:p>
            <a:pPr lvl="1"/>
            <a:r>
              <a:rPr lang="en-US" dirty="0"/>
              <a:t>Particularly problematic in time series or panel data</a:t>
            </a:r>
          </a:p>
          <a:p>
            <a:pPr lvl="2"/>
            <a:r>
              <a:rPr lang="en-US" dirty="0"/>
              <a:t>The current value of Y may depend on the previous level of Y</a:t>
            </a:r>
          </a:p>
          <a:p>
            <a:pPr lvl="2"/>
            <a:r>
              <a:rPr lang="en-US" dirty="0"/>
              <a:t>For example:</a:t>
            </a:r>
          </a:p>
          <a:p>
            <a:pPr lvl="3"/>
            <a:r>
              <a:rPr lang="en-US" dirty="0"/>
              <a:t>GDP at one point in time is dependent on GDP at the previous time</a:t>
            </a:r>
          </a:p>
          <a:p>
            <a:pPr lvl="3"/>
            <a:r>
              <a:rPr lang="en-US" dirty="0"/>
              <a:t>Weight in a weight loss study is dependent on previous weight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Autocorrelation</a:t>
            </a:r>
          </a:p>
        </p:txBody>
      </p:sp>
    </p:spTree>
    <p:extLst>
      <p:ext uri="{BB962C8B-B14F-4D97-AF65-F5344CB8AC3E}">
        <p14:creationId xmlns:p14="http://schemas.microsoft.com/office/powerpoint/2010/main" val="16668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assumptions do we need to make in order to make inferences using OLS regression?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Questions</a:t>
            </a:r>
          </a:p>
        </p:txBody>
      </p:sp>
    </p:spTree>
    <p:extLst>
      <p:ext uri="{BB962C8B-B14F-4D97-AF65-F5344CB8AC3E}">
        <p14:creationId xmlns:p14="http://schemas.microsoft.com/office/powerpoint/2010/main" val="4110327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7"/>
            <a:ext cx="8229600" cy="5258641"/>
          </a:xfrm>
        </p:spPr>
        <p:txBody>
          <a:bodyPr>
            <a:normAutofit/>
          </a:bodyPr>
          <a:lstStyle/>
          <a:p>
            <a:r>
              <a:rPr lang="en-US" dirty="0"/>
              <a:t>Will lead to inefficiency</a:t>
            </a:r>
          </a:p>
          <a:p>
            <a:r>
              <a:rPr lang="en-US" dirty="0"/>
              <a:t>May lead to bias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34321" y="2743200"/>
            <a:ext cx="2286000" cy="1600200"/>
            <a:chOff x="1066800" y="2743200"/>
            <a:chExt cx="2286000" cy="16002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66800" y="2743200"/>
              <a:ext cx="0" cy="1600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066800" y="4305300"/>
              <a:ext cx="228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295400" y="3048000"/>
              <a:ext cx="1752600" cy="914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2153421" y="2714625"/>
            <a:ext cx="1143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05821" y="2867025"/>
            <a:ext cx="1143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58221" y="3019425"/>
            <a:ext cx="1143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10621" y="3171825"/>
            <a:ext cx="1143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39196" y="3543300"/>
            <a:ext cx="1143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20171" y="3695700"/>
            <a:ext cx="1143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91621" y="3848100"/>
            <a:ext cx="1143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610621" y="44958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15521" y="37315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858521" y="2794952"/>
            <a:ext cx="2286000" cy="1600200"/>
            <a:chOff x="1066800" y="2743200"/>
            <a:chExt cx="2286000" cy="16002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066800" y="2743200"/>
              <a:ext cx="0" cy="1600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66800" y="4305300"/>
              <a:ext cx="228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295400" y="3048000"/>
              <a:ext cx="1752600" cy="914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Oval 20"/>
          <p:cNvSpPr/>
          <p:nvPr/>
        </p:nvSpPr>
        <p:spPr>
          <a:xfrm>
            <a:off x="5277621" y="2766377"/>
            <a:ext cx="1143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430021" y="2918777"/>
            <a:ext cx="1143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82421" y="3071177"/>
            <a:ext cx="1143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34821" y="3223577"/>
            <a:ext cx="1143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63396" y="3595052"/>
            <a:ext cx="1143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44371" y="3747452"/>
            <a:ext cx="1143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15821" y="3899852"/>
            <a:ext cx="1143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39721" y="363092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277621" y="2918777"/>
            <a:ext cx="1333500" cy="1207443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11121" y="4042727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OLS 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77696" y="455052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5302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3A7B2C-0577-C546-92AB-3F70E5E69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possible solutions</a:t>
            </a:r>
          </a:p>
          <a:p>
            <a:pPr lvl="1"/>
            <a:r>
              <a:rPr lang="en-US" dirty="0"/>
              <a:t>Simplest is to include a lagged value of Y, may not be perfect </a:t>
            </a:r>
          </a:p>
          <a:p>
            <a:pPr lvl="1"/>
            <a:r>
              <a:rPr lang="en-US" dirty="0"/>
              <a:t>Can also include unit dummies or fixed effects</a:t>
            </a:r>
          </a:p>
          <a:p>
            <a:pPr lvl="2"/>
            <a:r>
              <a:rPr lang="en-US" dirty="0"/>
              <a:t>We will come back to this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8A219A-D117-0C4D-B79A-9880CDE8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</a:t>
            </a:r>
          </a:p>
        </p:txBody>
      </p:sp>
    </p:spTree>
    <p:extLst>
      <p:ext uri="{BB962C8B-B14F-4D97-AF65-F5344CB8AC3E}">
        <p14:creationId xmlns:p14="http://schemas.microsoft.com/office/powerpoint/2010/main" val="734062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Linear Unbiased Estimator</a:t>
            </a:r>
          </a:p>
          <a:p>
            <a:endParaRPr lang="en-US" dirty="0"/>
          </a:p>
          <a:p>
            <a:r>
              <a:rPr lang="en-US" dirty="0"/>
              <a:t>OLS will be “BLUE” if:</a:t>
            </a:r>
          </a:p>
          <a:p>
            <a:pPr lvl="1"/>
            <a:r>
              <a:rPr lang="en-US" dirty="0"/>
              <a:t>The expected value of u is 0, or E(</a:t>
            </a:r>
            <a:r>
              <a:rPr lang="en-US" i="1" dirty="0" err="1">
                <a:latin typeface="Times New Roman"/>
                <a:cs typeface="Times New Roman"/>
              </a:rPr>
              <a:t>u</a:t>
            </a:r>
            <a:r>
              <a:rPr lang="en-US" baseline="-25000" dirty="0" err="1"/>
              <a:t>i</a:t>
            </a:r>
            <a:r>
              <a:rPr lang="en-US" dirty="0"/>
              <a:t>)=0</a:t>
            </a:r>
          </a:p>
          <a:p>
            <a:pPr lvl="1"/>
            <a:r>
              <a:rPr lang="en-US" dirty="0"/>
              <a:t>The expected covariance of X and </a:t>
            </a:r>
            <a:r>
              <a:rPr lang="en-US" i="1" dirty="0">
                <a:latin typeface="Times New Roman"/>
                <a:cs typeface="Times New Roman"/>
              </a:rPr>
              <a:t>u</a:t>
            </a:r>
            <a:r>
              <a:rPr lang="en-US" dirty="0"/>
              <a:t> is 0, or E(</a:t>
            </a:r>
            <a:r>
              <a:rPr lang="en-US" dirty="0" err="1"/>
              <a:t>X</a:t>
            </a:r>
            <a:r>
              <a:rPr lang="en-US" baseline="-25000" dirty="0" err="1"/>
              <a:t>i</a:t>
            </a:r>
            <a:r>
              <a:rPr lang="en-US" i="1" dirty="0" err="1">
                <a:latin typeface="Times New Roman"/>
                <a:cs typeface="Times New Roman"/>
              </a:rPr>
              <a:t>u</a:t>
            </a:r>
            <a:r>
              <a:rPr lang="en-US" baseline="-25000" dirty="0" err="1"/>
              <a:t>i</a:t>
            </a:r>
            <a:r>
              <a:rPr lang="en-US" dirty="0"/>
              <a:t>)=0</a:t>
            </a:r>
          </a:p>
          <a:p>
            <a:pPr lvl="1"/>
            <a:r>
              <a:rPr lang="en-US" dirty="0"/>
              <a:t>No autocorrelation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“BLUE”</a:t>
            </a:r>
          </a:p>
        </p:txBody>
      </p:sp>
    </p:spTree>
    <p:extLst>
      <p:ext uri="{BB962C8B-B14F-4D97-AF65-F5344CB8AC3E}">
        <p14:creationId xmlns:p14="http://schemas.microsoft.com/office/powerpoint/2010/main" val="1093278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the assumption that residuals are normally distributed allows us to:</a:t>
            </a:r>
          </a:p>
          <a:p>
            <a:pPr lvl="1"/>
            <a:r>
              <a:rPr lang="en-US" dirty="0"/>
              <a:t>Assume the shape of the sampling distribution</a:t>
            </a:r>
          </a:p>
          <a:p>
            <a:pPr lvl="1"/>
            <a:r>
              <a:rPr lang="en-US" dirty="0"/>
              <a:t>Make inferences about how far our sample values are from the population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516751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Assumption of Normal Residuals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093169" y="1676836"/>
            <a:ext cx="0" cy="39124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093169" y="5589280"/>
            <a:ext cx="495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686403" y="2198380"/>
            <a:ext cx="4054966" cy="2789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972735" y="3977761"/>
            <a:ext cx="217714" cy="1535320"/>
            <a:chOff x="2209800" y="3868783"/>
            <a:chExt cx="182880" cy="1465217"/>
          </a:xfrm>
        </p:grpSpPr>
        <p:sp>
          <p:nvSpPr>
            <p:cNvPr id="8" name="Oval 7"/>
            <p:cNvSpPr/>
            <p:nvPr/>
          </p:nvSpPr>
          <p:spPr>
            <a:xfrm>
              <a:off x="2264230" y="3868783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253344" y="4021183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/>
            </p:cNvSpPr>
            <p:nvPr/>
          </p:nvSpPr>
          <p:spPr>
            <a:xfrm>
              <a:off x="2242458" y="4173583"/>
              <a:ext cx="118872" cy="1188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2231572" y="4325983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209800" y="4500155"/>
              <a:ext cx="182880" cy="1828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225040" y="4739640"/>
              <a:ext cx="137160" cy="594360"/>
              <a:chOff x="3749040" y="4021183"/>
              <a:chExt cx="137160" cy="594360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sp>
            <p:nvSpPr>
              <p:cNvPr id="14" name="Oval 13"/>
              <p:cNvSpPr/>
              <p:nvPr/>
            </p:nvSpPr>
            <p:spPr>
              <a:xfrm>
                <a:off x="3781698" y="4021183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770812" y="4173583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>
                <a:spLocks/>
              </p:cNvSpPr>
              <p:nvPr/>
            </p:nvSpPr>
            <p:spPr>
              <a:xfrm>
                <a:off x="3759926" y="4325983"/>
                <a:ext cx="118872" cy="1188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3749040" y="4478383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551855" y="3596761"/>
            <a:ext cx="217714" cy="1535320"/>
            <a:chOff x="2209800" y="3868783"/>
            <a:chExt cx="182880" cy="1465217"/>
          </a:xfrm>
        </p:grpSpPr>
        <p:sp>
          <p:nvSpPr>
            <p:cNvPr id="19" name="Oval 18"/>
            <p:cNvSpPr/>
            <p:nvPr/>
          </p:nvSpPr>
          <p:spPr>
            <a:xfrm>
              <a:off x="2264230" y="3868783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253344" y="4021183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2242458" y="4173583"/>
              <a:ext cx="118872" cy="1188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231572" y="4325983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2209800" y="4500155"/>
              <a:ext cx="182880" cy="1828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225040" y="4739640"/>
              <a:ext cx="137160" cy="594360"/>
              <a:chOff x="3749040" y="4021183"/>
              <a:chExt cx="137160" cy="594360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sp>
            <p:nvSpPr>
              <p:cNvPr id="25" name="Oval 24"/>
              <p:cNvSpPr/>
              <p:nvPr/>
            </p:nvSpPr>
            <p:spPr>
              <a:xfrm>
                <a:off x="3781698" y="4021183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770812" y="4173583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>
                <a:spLocks/>
              </p:cNvSpPr>
              <p:nvPr/>
            </p:nvSpPr>
            <p:spPr>
              <a:xfrm>
                <a:off x="3759926" y="4325983"/>
                <a:ext cx="118872" cy="1188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3749040" y="4478383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4161455" y="3139561"/>
            <a:ext cx="217714" cy="1535320"/>
            <a:chOff x="2209800" y="3868783"/>
            <a:chExt cx="182880" cy="1465217"/>
          </a:xfrm>
        </p:grpSpPr>
        <p:sp>
          <p:nvSpPr>
            <p:cNvPr id="30" name="Oval 29"/>
            <p:cNvSpPr/>
            <p:nvPr/>
          </p:nvSpPr>
          <p:spPr>
            <a:xfrm>
              <a:off x="2264230" y="3868783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253344" y="4021183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2242458" y="4173583"/>
              <a:ext cx="118872" cy="1188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2231572" y="4325983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2209800" y="4500155"/>
              <a:ext cx="182880" cy="1828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225040" y="4739640"/>
              <a:ext cx="137160" cy="594360"/>
              <a:chOff x="3749040" y="4021183"/>
              <a:chExt cx="137160" cy="594360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sp>
            <p:nvSpPr>
              <p:cNvPr id="36" name="Oval 35"/>
              <p:cNvSpPr/>
              <p:nvPr/>
            </p:nvSpPr>
            <p:spPr>
              <a:xfrm>
                <a:off x="3781698" y="4021183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770812" y="4173583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>
                <a:spLocks/>
              </p:cNvSpPr>
              <p:nvPr/>
            </p:nvSpPr>
            <p:spPr>
              <a:xfrm>
                <a:off x="3759926" y="4325983"/>
                <a:ext cx="118872" cy="1188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>
                <a:spLocks noChangeAspect="1"/>
              </p:cNvSpPr>
              <p:nvPr/>
            </p:nvSpPr>
            <p:spPr>
              <a:xfrm>
                <a:off x="3749040" y="4478383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4725335" y="2758561"/>
            <a:ext cx="217714" cy="1535320"/>
            <a:chOff x="2209800" y="3868783"/>
            <a:chExt cx="182880" cy="1465217"/>
          </a:xfrm>
        </p:grpSpPr>
        <p:sp>
          <p:nvSpPr>
            <p:cNvPr id="41" name="Oval 40"/>
            <p:cNvSpPr/>
            <p:nvPr/>
          </p:nvSpPr>
          <p:spPr>
            <a:xfrm>
              <a:off x="2264230" y="3868783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253344" y="4021183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>
              <a:spLocks/>
            </p:cNvSpPr>
            <p:nvPr/>
          </p:nvSpPr>
          <p:spPr>
            <a:xfrm>
              <a:off x="2242458" y="4173583"/>
              <a:ext cx="118872" cy="1188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2231572" y="4325983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2209800" y="4500155"/>
              <a:ext cx="182880" cy="1828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225040" y="4739640"/>
              <a:ext cx="137160" cy="594360"/>
              <a:chOff x="3749040" y="4021183"/>
              <a:chExt cx="137160" cy="594360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sp>
            <p:nvSpPr>
              <p:cNvPr id="47" name="Oval 46"/>
              <p:cNvSpPr/>
              <p:nvPr/>
            </p:nvSpPr>
            <p:spPr>
              <a:xfrm>
                <a:off x="3781698" y="4021183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770812" y="4173583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>
                <a:spLocks/>
              </p:cNvSpPr>
              <p:nvPr/>
            </p:nvSpPr>
            <p:spPr>
              <a:xfrm>
                <a:off x="3759926" y="4325983"/>
                <a:ext cx="118872" cy="1188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3749040" y="4478383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5380655" y="2318778"/>
            <a:ext cx="217714" cy="1535320"/>
            <a:chOff x="2209800" y="3868783"/>
            <a:chExt cx="182880" cy="1465217"/>
          </a:xfrm>
        </p:grpSpPr>
        <p:sp>
          <p:nvSpPr>
            <p:cNvPr id="52" name="Oval 51"/>
            <p:cNvSpPr/>
            <p:nvPr/>
          </p:nvSpPr>
          <p:spPr>
            <a:xfrm>
              <a:off x="2264230" y="3868783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253344" y="4021183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>
              <a:spLocks/>
            </p:cNvSpPr>
            <p:nvPr/>
          </p:nvSpPr>
          <p:spPr>
            <a:xfrm>
              <a:off x="2242458" y="4173583"/>
              <a:ext cx="118872" cy="1188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2231572" y="4325983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2209800" y="4500155"/>
              <a:ext cx="182880" cy="1828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2225040" y="4739640"/>
              <a:ext cx="137160" cy="594360"/>
              <a:chOff x="3749040" y="4021183"/>
              <a:chExt cx="137160" cy="594360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sp>
            <p:nvSpPr>
              <p:cNvPr id="58" name="Oval 57"/>
              <p:cNvSpPr/>
              <p:nvPr/>
            </p:nvSpPr>
            <p:spPr>
              <a:xfrm>
                <a:off x="3781698" y="4021183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770812" y="4173583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/>
              </p:cNvSpPr>
              <p:nvPr/>
            </p:nvSpPr>
            <p:spPr>
              <a:xfrm>
                <a:off x="3759926" y="4325983"/>
                <a:ext cx="118872" cy="1188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>
                <a:off x="3749040" y="4478383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6020735" y="1861578"/>
            <a:ext cx="217714" cy="1535320"/>
            <a:chOff x="2209800" y="3868783"/>
            <a:chExt cx="182880" cy="1465217"/>
          </a:xfrm>
        </p:grpSpPr>
        <p:sp>
          <p:nvSpPr>
            <p:cNvPr id="63" name="Oval 62"/>
            <p:cNvSpPr/>
            <p:nvPr/>
          </p:nvSpPr>
          <p:spPr>
            <a:xfrm>
              <a:off x="2264230" y="3868783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253344" y="4021183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>
              <a:spLocks/>
            </p:cNvSpPr>
            <p:nvPr/>
          </p:nvSpPr>
          <p:spPr>
            <a:xfrm>
              <a:off x="2242458" y="4173583"/>
              <a:ext cx="118872" cy="1188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2231572" y="4325983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2209800" y="4500155"/>
              <a:ext cx="182880" cy="1828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2225040" y="4739640"/>
              <a:ext cx="137160" cy="594360"/>
              <a:chOff x="3749040" y="4021183"/>
              <a:chExt cx="137160" cy="594360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sp>
            <p:nvSpPr>
              <p:cNvPr id="69" name="Oval 68"/>
              <p:cNvSpPr/>
              <p:nvPr/>
            </p:nvSpPr>
            <p:spPr>
              <a:xfrm>
                <a:off x="3781698" y="4021183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770812" y="4173583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>
                <a:spLocks/>
              </p:cNvSpPr>
              <p:nvPr/>
            </p:nvSpPr>
            <p:spPr>
              <a:xfrm>
                <a:off x="3759926" y="4325983"/>
                <a:ext cx="118872" cy="1188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>
                <a:off x="3749040" y="4478383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2826212" y="5571609"/>
            <a:ext cx="3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433491" y="5571609"/>
            <a:ext cx="3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015073" y="5571609"/>
            <a:ext cx="3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624673" y="5571609"/>
            <a:ext cx="3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262291" y="5571609"/>
            <a:ext cx="3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936118" y="5571609"/>
            <a:ext cx="3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9283" y="3215768"/>
            <a:ext cx="54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483569" y="2563053"/>
            <a:ext cx="544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10</a:t>
            </a:r>
          </a:p>
          <a:p>
            <a:endParaRPr lang="en-US" sz="1800" dirty="0"/>
          </a:p>
          <a:p>
            <a:r>
              <a:rPr lang="en-US" sz="1800" dirty="0"/>
              <a:t>8</a:t>
            </a:r>
          </a:p>
          <a:p>
            <a:endParaRPr lang="en-US" sz="1800" dirty="0"/>
          </a:p>
          <a:p>
            <a:r>
              <a:rPr lang="en-US" sz="1800" dirty="0"/>
              <a:t>6</a:t>
            </a:r>
          </a:p>
          <a:p>
            <a:endParaRPr lang="en-US" sz="1800" dirty="0"/>
          </a:p>
          <a:p>
            <a:r>
              <a:rPr lang="en-US" sz="1800" dirty="0"/>
              <a:t>4</a:t>
            </a:r>
          </a:p>
          <a:p>
            <a:endParaRPr lang="en-US" sz="1800" dirty="0"/>
          </a:p>
          <a:p>
            <a:r>
              <a:rPr lang="en-US" sz="1800" dirty="0"/>
              <a:t>2</a:t>
            </a:r>
          </a:p>
        </p:txBody>
      </p:sp>
      <p:sp>
        <p:nvSpPr>
          <p:cNvPr id="81" name="Freeform 80"/>
          <p:cNvSpPr/>
          <p:nvPr/>
        </p:nvSpPr>
        <p:spPr>
          <a:xfrm>
            <a:off x="3711512" y="3628722"/>
            <a:ext cx="362857" cy="1197687"/>
          </a:xfrm>
          <a:custGeom>
            <a:avLst/>
            <a:gdLst>
              <a:gd name="connsiteX0" fmla="*/ 0 w 304800"/>
              <a:gd name="connsiteY0" fmla="*/ 0 h 1143000"/>
              <a:gd name="connsiteX1" fmla="*/ 28575 w 304800"/>
              <a:gd name="connsiteY1" fmla="*/ 104775 h 1143000"/>
              <a:gd name="connsiteX2" fmla="*/ 38100 w 304800"/>
              <a:gd name="connsiteY2" fmla="*/ 133350 h 1143000"/>
              <a:gd name="connsiteX3" fmla="*/ 57150 w 304800"/>
              <a:gd name="connsiteY3" fmla="*/ 161925 h 1143000"/>
              <a:gd name="connsiteX4" fmla="*/ 66675 w 304800"/>
              <a:gd name="connsiteY4" fmla="*/ 190500 h 1143000"/>
              <a:gd name="connsiteX5" fmla="*/ 85725 w 304800"/>
              <a:gd name="connsiteY5" fmla="*/ 219075 h 1143000"/>
              <a:gd name="connsiteX6" fmla="*/ 142875 w 304800"/>
              <a:gd name="connsiteY6" fmla="*/ 257175 h 1143000"/>
              <a:gd name="connsiteX7" fmla="*/ 161925 w 304800"/>
              <a:gd name="connsiteY7" fmla="*/ 285750 h 1143000"/>
              <a:gd name="connsiteX8" fmla="*/ 219075 w 304800"/>
              <a:gd name="connsiteY8" fmla="*/ 323850 h 1143000"/>
              <a:gd name="connsiteX9" fmla="*/ 266700 w 304800"/>
              <a:gd name="connsiteY9" fmla="*/ 390525 h 1143000"/>
              <a:gd name="connsiteX10" fmla="*/ 285750 w 304800"/>
              <a:gd name="connsiteY10" fmla="*/ 419100 h 1143000"/>
              <a:gd name="connsiteX11" fmla="*/ 304800 w 304800"/>
              <a:gd name="connsiteY11" fmla="*/ 476250 h 1143000"/>
              <a:gd name="connsiteX12" fmla="*/ 276225 w 304800"/>
              <a:gd name="connsiteY12" fmla="*/ 581025 h 1143000"/>
              <a:gd name="connsiteX13" fmla="*/ 238125 w 304800"/>
              <a:gd name="connsiteY13" fmla="*/ 638175 h 1143000"/>
              <a:gd name="connsiteX14" fmla="*/ 209550 w 304800"/>
              <a:gd name="connsiteY14" fmla="*/ 657225 h 1143000"/>
              <a:gd name="connsiteX15" fmla="*/ 180975 w 304800"/>
              <a:gd name="connsiteY15" fmla="*/ 723900 h 1143000"/>
              <a:gd name="connsiteX16" fmla="*/ 123825 w 304800"/>
              <a:gd name="connsiteY16" fmla="*/ 762000 h 1143000"/>
              <a:gd name="connsiteX17" fmla="*/ 76200 w 304800"/>
              <a:gd name="connsiteY17" fmla="*/ 847725 h 1143000"/>
              <a:gd name="connsiteX18" fmla="*/ 57150 w 304800"/>
              <a:gd name="connsiteY18" fmla="*/ 876300 h 1143000"/>
              <a:gd name="connsiteX19" fmla="*/ 57150 w 304800"/>
              <a:gd name="connsiteY19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4800" h="1143000">
                <a:moveTo>
                  <a:pt x="0" y="0"/>
                </a:moveTo>
                <a:cubicBezTo>
                  <a:pt x="13463" y="67316"/>
                  <a:pt x="4405" y="32266"/>
                  <a:pt x="28575" y="104775"/>
                </a:cubicBezTo>
                <a:cubicBezTo>
                  <a:pt x="31750" y="114300"/>
                  <a:pt x="32531" y="124996"/>
                  <a:pt x="38100" y="133350"/>
                </a:cubicBezTo>
                <a:cubicBezTo>
                  <a:pt x="44450" y="142875"/>
                  <a:pt x="52030" y="151686"/>
                  <a:pt x="57150" y="161925"/>
                </a:cubicBezTo>
                <a:cubicBezTo>
                  <a:pt x="61640" y="170905"/>
                  <a:pt x="62185" y="181520"/>
                  <a:pt x="66675" y="190500"/>
                </a:cubicBezTo>
                <a:cubicBezTo>
                  <a:pt x="71795" y="200739"/>
                  <a:pt x="77110" y="211537"/>
                  <a:pt x="85725" y="219075"/>
                </a:cubicBezTo>
                <a:cubicBezTo>
                  <a:pt x="102955" y="234152"/>
                  <a:pt x="142875" y="257175"/>
                  <a:pt x="142875" y="257175"/>
                </a:cubicBezTo>
                <a:cubicBezTo>
                  <a:pt x="149225" y="266700"/>
                  <a:pt x="153310" y="278212"/>
                  <a:pt x="161925" y="285750"/>
                </a:cubicBezTo>
                <a:cubicBezTo>
                  <a:pt x="179155" y="300827"/>
                  <a:pt x="219075" y="323850"/>
                  <a:pt x="219075" y="323850"/>
                </a:cubicBezTo>
                <a:cubicBezTo>
                  <a:pt x="263970" y="391193"/>
                  <a:pt x="207627" y="307823"/>
                  <a:pt x="266700" y="390525"/>
                </a:cubicBezTo>
                <a:cubicBezTo>
                  <a:pt x="273354" y="399840"/>
                  <a:pt x="281101" y="408639"/>
                  <a:pt x="285750" y="419100"/>
                </a:cubicBezTo>
                <a:cubicBezTo>
                  <a:pt x="293905" y="437450"/>
                  <a:pt x="304800" y="476250"/>
                  <a:pt x="304800" y="476250"/>
                </a:cubicBezTo>
                <a:cubicBezTo>
                  <a:pt x="291337" y="543566"/>
                  <a:pt x="300395" y="508516"/>
                  <a:pt x="276225" y="581025"/>
                </a:cubicBezTo>
                <a:cubicBezTo>
                  <a:pt x="268985" y="602745"/>
                  <a:pt x="250825" y="619125"/>
                  <a:pt x="238125" y="638175"/>
                </a:cubicBezTo>
                <a:cubicBezTo>
                  <a:pt x="231775" y="647700"/>
                  <a:pt x="219075" y="650875"/>
                  <a:pt x="209550" y="657225"/>
                </a:cubicBezTo>
                <a:cubicBezTo>
                  <a:pt x="203266" y="682360"/>
                  <a:pt x="202024" y="705482"/>
                  <a:pt x="180975" y="723900"/>
                </a:cubicBezTo>
                <a:cubicBezTo>
                  <a:pt x="163745" y="738977"/>
                  <a:pt x="123825" y="762000"/>
                  <a:pt x="123825" y="762000"/>
                </a:cubicBezTo>
                <a:cubicBezTo>
                  <a:pt x="3695" y="942195"/>
                  <a:pt x="126495" y="747134"/>
                  <a:pt x="76200" y="847725"/>
                </a:cubicBezTo>
                <a:cubicBezTo>
                  <a:pt x="71080" y="857964"/>
                  <a:pt x="57887" y="864876"/>
                  <a:pt x="57150" y="876300"/>
                </a:cubicBezTo>
                <a:cubicBezTo>
                  <a:pt x="51426" y="965016"/>
                  <a:pt x="57150" y="1054100"/>
                  <a:pt x="57150" y="1143000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4341134" y="3295674"/>
            <a:ext cx="362857" cy="1197687"/>
          </a:xfrm>
          <a:custGeom>
            <a:avLst/>
            <a:gdLst>
              <a:gd name="connsiteX0" fmla="*/ 0 w 304800"/>
              <a:gd name="connsiteY0" fmla="*/ 0 h 1143000"/>
              <a:gd name="connsiteX1" fmla="*/ 28575 w 304800"/>
              <a:gd name="connsiteY1" fmla="*/ 104775 h 1143000"/>
              <a:gd name="connsiteX2" fmla="*/ 38100 w 304800"/>
              <a:gd name="connsiteY2" fmla="*/ 133350 h 1143000"/>
              <a:gd name="connsiteX3" fmla="*/ 57150 w 304800"/>
              <a:gd name="connsiteY3" fmla="*/ 161925 h 1143000"/>
              <a:gd name="connsiteX4" fmla="*/ 66675 w 304800"/>
              <a:gd name="connsiteY4" fmla="*/ 190500 h 1143000"/>
              <a:gd name="connsiteX5" fmla="*/ 85725 w 304800"/>
              <a:gd name="connsiteY5" fmla="*/ 219075 h 1143000"/>
              <a:gd name="connsiteX6" fmla="*/ 142875 w 304800"/>
              <a:gd name="connsiteY6" fmla="*/ 257175 h 1143000"/>
              <a:gd name="connsiteX7" fmla="*/ 161925 w 304800"/>
              <a:gd name="connsiteY7" fmla="*/ 285750 h 1143000"/>
              <a:gd name="connsiteX8" fmla="*/ 219075 w 304800"/>
              <a:gd name="connsiteY8" fmla="*/ 323850 h 1143000"/>
              <a:gd name="connsiteX9" fmla="*/ 266700 w 304800"/>
              <a:gd name="connsiteY9" fmla="*/ 390525 h 1143000"/>
              <a:gd name="connsiteX10" fmla="*/ 285750 w 304800"/>
              <a:gd name="connsiteY10" fmla="*/ 419100 h 1143000"/>
              <a:gd name="connsiteX11" fmla="*/ 304800 w 304800"/>
              <a:gd name="connsiteY11" fmla="*/ 476250 h 1143000"/>
              <a:gd name="connsiteX12" fmla="*/ 276225 w 304800"/>
              <a:gd name="connsiteY12" fmla="*/ 581025 h 1143000"/>
              <a:gd name="connsiteX13" fmla="*/ 238125 w 304800"/>
              <a:gd name="connsiteY13" fmla="*/ 638175 h 1143000"/>
              <a:gd name="connsiteX14" fmla="*/ 209550 w 304800"/>
              <a:gd name="connsiteY14" fmla="*/ 657225 h 1143000"/>
              <a:gd name="connsiteX15" fmla="*/ 180975 w 304800"/>
              <a:gd name="connsiteY15" fmla="*/ 723900 h 1143000"/>
              <a:gd name="connsiteX16" fmla="*/ 123825 w 304800"/>
              <a:gd name="connsiteY16" fmla="*/ 762000 h 1143000"/>
              <a:gd name="connsiteX17" fmla="*/ 76200 w 304800"/>
              <a:gd name="connsiteY17" fmla="*/ 847725 h 1143000"/>
              <a:gd name="connsiteX18" fmla="*/ 57150 w 304800"/>
              <a:gd name="connsiteY18" fmla="*/ 876300 h 1143000"/>
              <a:gd name="connsiteX19" fmla="*/ 57150 w 304800"/>
              <a:gd name="connsiteY19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4800" h="1143000">
                <a:moveTo>
                  <a:pt x="0" y="0"/>
                </a:moveTo>
                <a:cubicBezTo>
                  <a:pt x="13463" y="67316"/>
                  <a:pt x="4405" y="32266"/>
                  <a:pt x="28575" y="104775"/>
                </a:cubicBezTo>
                <a:cubicBezTo>
                  <a:pt x="31750" y="114300"/>
                  <a:pt x="32531" y="124996"/>
                  <a:pt x="38100" y="133350"/>
                </a:cubicBezTo>
                <a:cubicBezTo>
                  <a:pt x="44450" y="142875"/>
                  <a:pt x="52030" y="151686"/>
                  <a:pt x="57150" y="161925"/>
                </a:cubicBezTo>
                <a:cubicBezTo>
                  <a:pt x="61640" y="170905"/>
                  <a:pt x="62185" y="181520"/>
                  <a:pt x="66675" y="190500"/>
                </a:cubicBezTo>
                <a:cubicBezTo>
                  <a:pt x="71795" y="200739"/>
                  <a:pt x="77110" y="211537"/>
                  <a:pt x="85725" y="219075"/>
                </a:cubicBezTo>
                <a:cubicBezTo>
                  <a:pt x="102955" y="234152"/>
                  <a:pt x="142875" y="257175"/>
                  <a:pt x="142875" y="257175"/>
                </a:cubicBezTo>
                <a:cubicBezTo>
                  <a:pt x="149225" y="266700"/>
                  <a:pt x="153310" y="278212"/>
                  <a:pt x="161925" y="285750"/>
                </a:cubicBezTo>
                <a:cubicBezTo>
                  <a:pt x="179155" y="300827"/>
                  <a:pt x="219075" y="323850"/>
                  <a:pt x="219075" y="323850"/>
                </a:cubicBezTo>
                <a:cubicBezTo>
                  <a:pt x="263970" y="391193"/>
                  <a:pt x="207627" y="307823"/>
                  <a:pt x="266700" y="390525"/>
                </a:cubicBezTo>
                <a:cubicBezTo>
                  <a:pt x="273354" y="399840"/>
                  <a:pt x="281101" y="408639"/>
                  <a:pt x="285750" y="419100"/>
                </a:cubicBezTo>
                <a:cubicBezTo>
                  <a:pt x="293905" y="437450"/>
                  <a:pt x="304800" y="476250"/>
                  <a:pt x="304800" y="476250"/>
                </a:cubicBezTo>
                <a:cubicBezTo>
                  <a:pt x="291337" y="543566"/>
                  <a:pt x="300395" y="508516"/>
                  <a:pt x="276225" y="581025"/>
                </a:cubicBezTo>
                <a:cubicBezTo>
                  <a:pt x="268985" y="602745"/>
                  <a:pt x="250825" y="619125"/>
                  <a:pt x="238125" y="638175"/>
                </a:cubicBezTo>
                <a:cubicBezTo>
                  <a:pt x="231775" y="647700"/>
                  <a:pt x="219075" y="650875"/>
                  <a:pt x="209550" y="657225"/>
                </a:cubicBezTo>
                <a:cubicBezTo>
                  <a:pt x="203266" y="682360"/>
                  <a:pt x="202024" y="705482"/>
                  <a:pt x="180975" y="723900"/>
                </a:cubicBezTo>
                <a:cubicBezTo>
                  <a:pt x="163745" y="738977"/>
                  <a:pt x="123825" y="762000"/>
                  <a:pt x="123825" y="762000"/>
                </a:cubicBezTo>
                <a:cubicBezTo>
                  <a:pt x="3695" y="942195"/>
                  <a:pt x="126495" y="747134"/>
                  <a:pt x="76200" y="847725"/>
                </a:cubicBezTo>
                <a:cubicBezTo>
                  <a:pt x="71080" y="857964"/>
                  <a:pt x="57887" y="864876"/>
                  <a:pt x="57150" y="876300"/>
                </a:cubicBezTo>
                <a:cubicBezTo>
                  <a:pt x="51426" y="965016"/>
                  <a:pt x="57150" y="1054100"/>
                  <a:pt x="57150" y="1143000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3140012" y="4020118"/>
            <a:ext cx="362857" cy="1197687"/>
          </a:xfrm>
          <a:custGeom>
            <a:avLst/>
            <a:gdLst>
              <a:gd name="connsiteX0" fmla="*/ 0 w 304800"/>
              <a:gd name="connsiteY0" fmla="*/ 0 h 1143000"/>
              <a:gd name="connsiteX1" fmla="*/ 28575 w 304800"/>
              <a:gd name="connsiteY1" fmla="*/ 104775 h 1143000"/>
              <a:gd name="connsiteX2" fmla="*/ 38100 w 304800"/>
              <a:gd name="connsiteY2" fmla="*/ 133350 h 1143000"/>
              <a:gd name="connsiteX3" fmla="*/ 57150 w 304800"/>
              <a:gd name="connsiteY3" fmla="*/ 161925 h 1143000"/>
              <a:gd name="connsiteX4" fmla="*/ 66675 w 304800"/>
              <a:gd name="connsiteY4" fmla="*/ 190500 h 1143000"/>
              <a:gd name="connsiteX5" fmla="*/ 85725 w 304800"/>
              <a:gd name="connsiteY5" fmla="*/ 219075 h 1143000"/>
              <a:gd name="connsiteX6" fmla="*/ 142875 w 304800"/>
              <a:gd name="connsiteY6" fmla="*/ 257175 h 1143000"/>
              <a:gd name="connsiteX7" fmla="*/ 161925 w 304800"/>
              <a:gd name="connsiteY7" fmla="*/ 285750 h 1143000"/>
              <a:gd name="connsiteX8" fmla="*/ 219075 w 304800"/>
              <a:gd name="connsiteY8" fmla="*/ 323850 h 1143000"/>
              <a:gd name="connsiteX9" fmla="*/ 266700 w 304800"/>
              <a:gd name="connsiteY9" fmla="*/ 390525 h 1143000"/>
              <a:gd name="connsiteX10" fmla="*/ 285750 w 304800"/>
              <a:gd name="connsiteY10" fmla="*/ 419100 h 1143000"/>
              <a:gd name="connsiteX11" fmla="*/ 304800 w 304800"/>
              <a:gd name="connsiteY11" fmla="*/ 476250 h 1143000"/>
              <a:gd name="connsiteX12" fmla="*/ 276225 w 304800"/>
              <a:gd name="connsiteY12" fmla="*/ 581025 h 1143000"/>
              <a:gd name="connsiteX13" fmla="*/ 238125 w 304800"/>
              <a:gd name="connsiteY13" fmla="*/ 638175 h 1143000"/>
              <a:gd name="connsiteX14" fmla="*/ 209550 w 304800"/>
              <a:gd name="connsiteY14" fmla="*/ 657225 h 1143000"/>
              <a:gd name="connsiteX15" fmla="*/ 180975 w 304800"/>
              <a:gd name="connsiteY15" fmla="*/ 723900 h 1143000"/>
              <a:gd name="connsiteX16" fmla="*/ 123825 w 304800"/>
              <a:gd name="connsiteY16" fmla="*/ 762000 h 1143000"/>
              <a:gd name="connsiteX17" fmla="*/ 76200 w 304800"/>
              <a:gd name="connsiteY17" fmla="*/ 847725 h 1143000"/>
              <a:gd name="connsiteX18" fmla="*/ 57150 w 304800"/>
              <a:gd name="connsiteY18" fmla="*/ 876300 h 1143000"/>
              <a:gd name="connsiteX19" fmla="*/ 57150 w 304800"/>
              <a:gd name="connsiteY19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4800" h="1143000">
                <a:moveTo>
                  <a:pt x="0" y="0"/>
                </a:moveTo>
                <a:cubicBezTo>
                  <a:pt x="13463" y="67316"/>
                  <a:pt x="4405" y="32266"/>
                  <a:pt x="28575" y="104775"/>
                </a:cubicBezTo>
                <a:cubicBezTo>
                  <a:pt x="31750" y="114300"/>
                  <a:pt x="32531" y="124996"/>
                  <a:pt x="38100" y="133350"/>
                </a:cubicBezTo>
                <a:cubicBezTo>
                  <a:pt x="44450" y="142875"/>
                  <a:pt x="52030" y="151686"/>
                  <a:pt x="57150" y="161925"/>
                </a:cubicBezTo>
                <a:cubicBezTo>
                  <a:pt x="61640" y="170905"/>
                  <a:pt x="62185" y="181520"/>
                  <a:pt x="66675" y="190500"/>
                </a:cubicBezTo>
                <a:cubicBezTo>
                  <a:pt x="71795" y="200739"/>
                  <a:pt x="77110" y="211537"/>
                  <a:pt x="85725" y="219075"/>
                </a:cubicBezTo>
                <a:cubicBezTo>
                  <a:pt x="102955" y="234152"/>
                  <a:pt x="142875" y="257175"/>
                  <a:pt x="142875" y="257175"/>
                </a:cubicBezTo>
                <a:cubicBezTo>
                  <a:pt x="149225" y="266700"/>
                  <a:pt x="153310" y="278212"/>
                  <a:pt x="161925" y="285750"/>
                </a:cubicBezTo>
                <a:cubicBezTo>
                  <a:pt x="179155" y="300827"/>
                  <a:pt x="219075" y="323850"/>
                  <a:pt x="219075" y="323850"/>
                </a:cubicBezTo>
                <a:cubicBezTo>
                  <a:pt x="263970" y="391193"/>
                  <a:pt x="207627" y="307823"/>
                  <a:pt x="266700" y="390525"/>
                </a:cubicBezTo>
                <a:cubicBezTo>
                  <a:pt x="273354" y="399840"/>
                  <a:pt x="281101" y="408639"/>
                  <a:pt x="285750" y="419100"/>
                </a:cubicBezTo>
                <a:cubicBezTo>
                  <a:pt x="293905" y="437450"/>
                  <a:pt x="304800" y="476250"/>
                  <a:pt x="304800" y="476250"/>
                </a:cubicBezTo>
                <a:cubicBezTo>
                  <a:pt x="291337" y="543566"/>
                  <a:pt x="300395" y="508516"/>
                  <a:pt x="276225" y="581025"/>
                </a:cubicBezTo>
                <a:cubicBezTo>
                  <a:pt x="268985" y="602745"/>
                  <a:pt x="250825" y="619125"/>
                  <a:pt x="238125" y="638175"/>
                </a:cubicBezTo>
                <a:cubicBezTo>
                  <a:pt x="231775" y="647700"/>
                  <a:pt x="219075" y="650875"/>
                  <a:pt x="209550" y="657225"/>
                </a:cubicBezTo>
                <a:cubicBezTo>
                  <a:pt x="203266" y="682360"/>
                  <a:pt x="202024" y="705482"/>
                  <a:pt x="180975" y="723900"/>
                </a:cubicBezTo>
                <a:cubicBezTo>
                  <a:pt x="163745" y="738977"/>
                  <a:pt x="123825" y="762000"/>
                  <a:pt x="123825" y="762000"/>
                </a:cubicBezTo>
                <a:cubicBezTo>
                  <a:pt x="3695" y="942195"/>
                  <a:pt x="126495" y="747134"/>
                  <a:pt x="76200" y="847725"/>
                </a:cubicBezTo>
                <a:cubicBezTo>
                  <a:pt x="71080" y="857964"/>
                  <a:pt x="57887" y="864876"/>
                  <a:pt x="57150" y="876300"/>
                </a:cubicBezTo>
                <a:cubicBezTo>
                  <a:pt x="51426" y="965016"/>
                  <a:pt x="57150" y="1054100"/>
                  <a:pt x="57150" y="1143000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>
            <a:off x="4939911" y="2781721"/>
            <a:ext cx="362857" cy="1197687"/>
          </a:xfrm>
          <a:custGeom>
            <a:avLst/>
            <a:gdLst>
              <a:gd name="connsiteX0" fmla="*/ 0 w 304800"/>
              <a:gd name="connsiteY0" fmla="*/ 0 h 1143000"/>
              <a:gd name="connsiteX1" fmla="*/ 28575 w 304800"/>
              <a:gd name="connsiteY1" fmla="*/ 104775 h 1143000"/>
              <a:gd name="connsiteX2" fmla="*/ 38100 w 304800"/>
              <a:gd name="connsiteY2" fmla="*/ 133350 h 1143000"/>
              <a:gd name="connsiteX3" fmla="*/ 57150 w 304800"/>
              <a:gd name="connsiteY3" fmla="*/ 161925 h 1143000"/>
              <a:gd name="connsiteX4" fmla="*/ 66675 w 304800"/>
              <a:gd name="connsiteY4" fmla="*/ 190500 h 1143000"/>
              <a:gd name="connsiteX5" fmla="*/ 85725 w 304800"/>
              <a:gd name="connsiteY5" fmla="*/ 219075 h 1143000"/>
              <a:gd name="connsiteX6" fmla="*/ 142875 w 304800"/>
              <a:gd name="connsiteY6" fmla="*/ 257175 h 1143000"/>
              <a:gd name="connsiteX7" fmla="*/ 161925 w 304800"/>
              <a:gd name="connsiteY7" fmla="*/ 285750 h 1143000"/>
              <a:gd name="connsiteX8" fmla="*/ 219075 w 304800"/>
              <a:gd name="connsiteY8" fmla="*/ 323850 h 1143000"/>
              <a:gd name="connsiteX9" fmla="*/ 266700 w 304800"/>
              <a:gd name="connsiteY9" fmla="*/ 390525 h 1143000"/>
              <a:gd name="connsiteX10" fmla="*/ 285750 w 304800"/>
              <a:gd name="connsiteY10" fmla="*/ 419100 h 1143000"/>
              <a:gd name="connsiteX11" fmla="*/ 304800 w 304800"/>
              <a:gd name="connsiteY11" fmla="*/ 476250 h 1143000"/>
              <a:gd name="connsiteX12" fmla="*/ 276225 w 304800"/>
              <a:gd name="connsiteY12" fmla="*/ 581025 h 1143000"/>
              <a:gd name="connsiteX13" fmla="*/ 238125 w 304800"/>
              <a:gd name="connsiteY13" fmla="*/ 638175 h 1143000"/>
              <a:gd name="connsiteX14" fmla="*/ 209550 w 304800"/>
              <a:gd name="connsiteY14" fmla="*/ 657225 h 1143000"/>
              <a:gd name="connsiteX15" fmla="*/ 180975 w 304800"/>
              <a:gd name="connsiteY15" fmla="*/ 723900 h 1143000"/>
              <a:gd name="connsiteX16" fmla="*/ 123825 w 304800"/>
              <a:gd name="connsiteY16" fmla="*/ 762000 h 1143000"/>
              <a:gd name="connsiteX17" fmla="*/ 76200 w 304800"/>
              <a:gd name="connsiteY17" fmla="*/ 847725 h 1143000"/>
              <a:gd name="connsiteX18" fmla="*/ 57150 w 304800"/>
              <a:gd name="connsiteY18" fmla="*/ 876300 h 1143000"/>
              <a:gd name="connsiteX19" fmla="*/ 57150 w 304800"/>
              <a:gd name="connsiteY19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4800" h="1143000">
                <a:moveTo>
                  <a:pt x="0" y="0"/>
                </a:moveTo>
                <a:cubicBezTo>
                  <a:pt x="13463" y="67316"/>
                  <a:pt x="4405" y="32266"/>
                  <a:pt x="28575" y="104775"/>
                </a:cubicBezTo>
                <a:cubicBezTo>
                  <a:pt x="31750" y="114300"/>
                  <a:pt x="32531" y="124996"/>
                  <a:pt x="38100" y="133350"/>
                </a:cubicBezTo>
                <a:cubicBezTo>
                  <a:pt x="44450" y="142875"/>
                  <a:pt x="52030" y="151686"/>
                  <a:pt x="57150" y="161925"/>
                </a:cubicBezTo>
                <a:cubicBezTo>
                  <a:pt x="61640" y="170905"/>
                  <a:pt x="62185" y="181520"/>
                  <a:pt x="66675" y="190500"/>
                </a:cubicBezTo>
                <a:cubicBezTo>
                  <a:pt x="71795" y="200739"/>
                  <a:pt x="77110" y="211537"/>
                  <a:pt x="85725" y="219075"/>
                </a:cubicBezTo>
                <a:cubicBezTo>
                  <a:pt x="102955" y="234152"/>
                  <a:pt x="142875" y="257175"/>
                  <a:pt x="142875" y="257175"/>
                </a:cubicBezTo>
                <a:cubicBezTo>
                  <a:pt x="149225" y="266700"/>
                  <a:pt x="153310" y="278212"/>
                  <a:pt x="161925" y="285750"/>
                </a:cubicBezTo>
                <a:cubicBezTo>
                  <a:pt x="179155" y="300827"/>
                  <a:pt x="219075" y="323850"/>
                  <a:pt x="219075" y="323850"/>
                </a:cubicBezTo>
                <a:cubicBezTo>
                  <a:pt x="263970" y="391193"/>
                  <a:pt x="207627" y="307823"/>
                  <a:pt x="266700" y="390525"/>
                </a:cubicBezTo>
                <a:cubicBezTo>
                  <a:pt x="273354" y="399840"/>
                  <a:pt x="281101" y="408639"/>
                  <a:pt x="285750" y="419100"/>
                </a:cubicBezTo>
                <a:cubicBezTo>
                  <a:pt x="293905" y="437450"/>
                  <a:pt x="304800" y="476250"/>
                  <a:pt x="304800" y="476250"/>
                </a:cubicBezTo>
                <a:cubicBezTo>
                  <a:pt x="291337" y="543566"/>
                  <a:pt x="300395" y="508516"/>
                  <a:pt x="276225" y="581025"/>
                </a:cubicBezTo>
                <a:cubicBezTo>
                  <a:pt x="268985" y="602745"/>
                  <a:pt x="250825" y="619125"/>
                  <a:pt x="238125" y="638175"/>
                </a:cubicBezTo>
                <a:cubicBezTo>
                  <a:pt x="231775" y="647700"/>
                  <a:pt x="219075" y="650875"/>
                  <a:pt x="209550" y="657225"/>
                </a:cubicBezTo>
                <a:cubicBezTo>
                  <a:pt x="203266" y="682360"/>
                  <a:pt x="202024" y="705482"/>
                  <a:pt x="180975" y="723900"/>
                </a:cubicBezTo>
                <a:cubicBezTo>
                  <a:pt x="163745" y="738977"/>
                  <a:pt x="123825" y="762000"/>
                  <a:pt x="123825" y="762000"/>
                </a:cubicBezTo>
                <a:cubicBezTo>
                  <a:pt x="3695" y="942195"/>
                  <a:pt x="126495" y="747134"/>
                  <a:pt x="76200" y="847725"/>
                </a:cubicBezTo>
                <a:cubicBezTo>
                  <a:pt x="71080" y="857964"/>
                  <a:pt x="57887" y="864876"/>
                  <a:pt x="57150" y="876300"/>
                </a:cubicBezTo>
                <a:cubicBezTo>
                  <a:pt x="51426" y="965016"/>
                  <a:pt x="57150" y="1054100"/>
                  <a:pt x="57150" y="1143000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5574834" y="2394065"/>
            <a:ext cx="362857" cy="1197687"/>
          </a:xfrm>
          <a:custGeom>
            <a:avLst/>
            <a:gdLst>
              <a:gd name="connsiteX0" fmla="*/ 0 w 304800"/>
              <a:gd name="connsiteY0" fmla="*/ 0 h 1143000"/>
              <a:gd name="connsiteX1" fmla="*/ 28575 w 304800"/>
              <a:gd name="connsiteY1" fmla="*/ 104775 h 1143000"/>
              <a:gd name="connsiteX2" fmla="*/ 38100 w 304800"/>
              <a:gd name="connsiteY2" fmla="*/ 133350 h 1143000"/>
              <a:gd name="connsiteX3" fmla="*/ 57150 w 304800"/>
              <a:gd name="connsiteY3" fmla="*/ 161925 h 1143000"/>
              <a:gd name="connsiteX4" fmla="*/ 66675 w 304800"/>
              <a:gd name="connsiteY4" fmla="*/ 190500 h 1143000"/>
              <a:gd name="connsiteX5" fmla="*/ 85725 w 304800"/>
              <a:gd name="connsiteY5" fmla="*/ 219075 h 1143000"/>
              <a:gd name="connsiteX6" fmla="*/ 142875 w 304800"/>
              <a:gd name="connsiteY6" fmla="*/ 257175 h 1143000"/>
              <a:gd name="connsiteX7" fmla="*/ 161925 w 304800"/>
              <a:gd name="connsiteY7" fmla="*/ 285750 h 1143000"/>
              <a:gd name="connsiteX8" fmla="*/ 219075 w 304800"/>
              <a:gd name="connsiteY8" fmla="*/ 323850 h 1143000"/>
              <a:gd name="connsiteX9" fmla="*/ 266700 w 304800"/>
              <a:gd name="connsiteY9" fmla="*/ 390525 h 1143000"/>
              <a:gd name="connsiteX10" fmla="*/ 285750 w 304800"/>
              <a:gd name="connsiteY10" fmla="*/ 419100 h 1143000"/>
              <a:gd name="connsiteX11" fmla="*/ 304800 w 304800"/>
              <a:gd name="connsiteY11" fmla="*/ 476250 h 1143000"/>
              <a:gd name="connsiteX12" fmla="*/ 276225 w 304800"/>
              <a:gd name="connsiteY12" fmla="*/ 581025 h 1143000"/>
              <a:gd name="connsiteX13" fmla="*/ 238125 w 304800"/>
              <a:gd name="connsiteY13" fmla="*/ 638175 h 1143000"/>
              <a:gd name="connsiteX14" fmla="*/ 209550 w 304800"/>
              <a:gd name="connsiteY14" fmla="*/ 657225 h 1143000"/>
              <a:gd name="connsiteX15" fmla="*/ 180975 w 304800"/>
              <a:gd name="connsiteY15" fmla="*/ 723900 h 1143000"/>
              <a:gd name="connsiteX16" fmla="*/ 123825 w 304800"/>
              <a:gd name="connsiteY16" fmla="*/ 762000 h 1143000"/>
              <a:gd name="connsiteX17" fmla="*/ 76200 w 304800"/>
              <a:gd name="connsiteY17" fmla="*/ 847725 h 1143000"/>
              <a:gd name="connsiteX18" fmla="*/ 57150 w 304800"/>
              <a:gd name="connsiteY18" fmla="*/ 876300 h 1143000"/>
              <a:gd name="connsiteX19" fmla="*/ 57150 w 304800"/>
              <a:gd name="connsiteY19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4800" h="1143000">
                <a:moveTo>
                  <a:pt x="0" y="0"/>
                </a:moveTo>
                <a:cubicBezTo>
                  <a:pt x="13463" y="67316"/>
                  <a:pt x="4405" y="32266"/>
                  <a:pt x="28575" y="104775"/>
                </a:cubicBezTo>
                <a:cubicBezTo>
                  <a:pt x="31750" y="114300"/>
                  <a:pt x="32531" y="124996"/>
                  <a:pt x="38100" y="133350"/>
                </a:cubicBezTo>
                <a:cubicBezTo>
                  <a:pt x="44450" y="142875"/>
                  <a:pt x="52030" y="151686"/>
                  <a:pt x="57150" y="161925"/>
                </a:cubicBezTo>
                <a:cubicBezTo>
                  <a:pt x="61640" y="170905"/>
                  <a:pt x="62185" y="181520"/>
                  <a:pt x="66675" y="190500"/>
                </a:cubicBezTo>
                <a:cubicBezTo>
                  <a:pt x="71795" y="200739"/>
                  <a:pt x="77110" y="211537"/>
                  <a:pt x="85725" y="219075"/>
                </a:cubicBezTo>
                <a:cubicBezTo>
                  <a:pt x="102955" y="234152"/>
                  <a:pt x="142875" y="257175"/>
                  <a:pt x="142875" y="257175"/>
                </a:cubicBezTo>
                <a:cubicBezTo>
                  <a:pt x="149225" y="266700"/>
                  <a:pt x="153310" y="278212"/>
                  <a:pt x="161925" y="285750"/>
                </a:cubicBezTo>
                <a:cubicBezTo>
                  <a:pt x="179155" y="300827"/>
                  <a:pt x="219075" y="323850"/>
                  <a:pt x="219075" y="323850"/>
                </a:cubicBezTo>
                <a:cubicBezTo>
                  <a:pt x="263970" y="391193"/>
                  <a:pt x="207627" y="307823"/>
                  <a:pt x="266700" y="390525"/>
                </a:cubicBezTo>
                <a:cubicBezTo>
                  <a:pt x="273354" y="399840"/>
                  <a:pt x="281101" y="408639"/>
                  <a:pt x="285750" y="419100"/>
                </a:cubicBezTo>
                <a:cubicBezTo>
                  <a:pt x="293905" y="437450"/>
                  <a:pt x="304800" y="476250"/>
                  <a:pt x="304800" y="476250"/>
                </a:cubicBezTo>
                <a:cubicBezTo>
                  <a:pt x="291337" y="543566"/>
                  <a:pt x="300395" y="508516"/>
                  <a:pt x="276225" y="581025"/>
                </a:cubicBezTo>
                <a:cubicBezTo>
                  <a:pt x="268985" y="602745"/>
                  <a:pt x="250825" y="619125"/>
                  <a:pt x="238125" y="638175"/>
                </a:cubicBezTo>
                <a:cubicBezTo>
                  <a:pt x="231775" y="647700"/>
                  <a:pt x="219075" y="650875"/>
                  <a:pt x="209550" y="657225"/>
                </a:cubicBezTo>
                <a:cubicBezTo>
                  <a:pt x="203266" y="682360"/>
                  <a:pt x="202024" y="705482"/>
                  <a:pt x="180975" y="723900"/>
                </a:cubicBezTo>
                <a:cubicBezTo>
                  <a:pt x="163745" y="738977"/>
                  <a:pt x="123825" y="762000"/>
                  <a:pt x="123825" y="762000"/>
                </a:cubicBezTo>
                <a:cubicBezTo>
                  <a:pt x="3695" y="942195"/>
                  <a:pt x="126495" y="747134"/>
                  <a:pt x="76200" y="847725"/>
                </a:cubicBezTo>
                <a:cubicBezTo>
                  <a:pt x="71080" y="857964"/>
                  <a:pt x="57887" y="864876"/>
                  <a:pt x="57150" y="876300"/>
                </a:cubicBezTo>
                <a:cubicBezTo>
                  <a:pt x="51426" y="965016"/>
                  <a:pt x="57150" y="1054100"/>
                  <a:pt x="57150" y="1143000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6378512" y="1729165"/>
            <a:ext cx="362857" cy="1197687"/>
          </a:xfrm>
          <a:custGeom>
            <a:avLst/>
            <a:gdLst>
              <a:gd name="connsiteX0" fmla="*/ 0 w 304800"/>
              <a:gd name="connsiteY0" fmla="*/ 0 h 1143000"/>
              <a:gd name="connsiteX1" fmla="*/ 28575 w 304800"/>
              <a:gd name="connsiteY1" fmla="*/ 104775 h 1143000"/>
              <a:gd name="connsiteX2" fmla="*/ 38100 w 304800"/>
              <a:gd name="connsiteY2" fmla="*/ 133350 h 1143000"/>
              <a:gd name="connsiteX3" fmla="*/ 57150 w 304800"/>
              <a:gd name="connsiteY3" fmla="*/ 161925 h 1143000"/>
              <a:gd name="connsiteX4" fmla="*/ 66675 w 304800"/>
              <a:gd name="connsiteY4" fmla="*/ 190500 h 1143000"/>
              <a:gd name="connsiteX5" fmla="*/ 85725 w 304800"/>
              <a:gd name="connsiteY5" fmla="*/ 219075 h 1143000"/>
              <a:gd name="connsiteX6" fmla="*/ 142875 w 304800"/>
              <a:gd name="connsiteY6" fmla="*/ 257175 h 1143000"/>
              <a:gd name="connsiteX7" fmla="*/ 161925 w 304800"/>
              <a:gd name="connsiteY7" fmla="*/ 285750 h 1143000"/>
              <a:gd name="connsiteX8" fmla="*/ 219075 w 304800"/>
              <a:gd name="connsiteY8" fmla="*/ 323850 h 1143000"/>
              <a:gd name="connsiteX9" fmla="*/ 266700 w 304800"/>
              <a:gd name="connsiteY9" fmla="*/ 390525 h 1143000"/>
              <a:gd name="connsiteX10" fmla="*/ 285750 w 304800"/>
              <a:gd name="connsiteY10" fmla="*/ 419100 h 1143000"/>
              <a:gd name="connsiteX11" fmla="*/ 304800 w 304800"/>
              <a:gd name="connsiteY11" fmla="*/ 476250 h 1143000"/>
              <a:gd name="connsiteX12" fmla="*/ 276225 w 304800"/>
              <a:gd name="connsiteY12" fmla="*/ 581025 h 1143000"/>
              <a:gd name="connsiteX13" fmla="*/ 238125 w 304800"/>
              <a:gd name="connsiteY13" fmla="*/ 638175 h 1143000"/>
              <a:gd name="connsiteX14" fmla="*/ 209550 w 304800"/>
              <a:gd name="connsiteY14" fmla="*/ 657225 h 1143000"/>
              <a:gd name="connsiteX15" fmla="*/ 180975 w 304800"/>
              <a:gd name="connsiteY15" fmla="*/ 723900 h 1143000"/>
              <a:gd name="connsiteX16" fmla="*/ 123825 w 304800"/>
              <a:gd name="connsiteY16" fmla="*/ 762000 h 1143000"/>
              <a:gd name="connsiteX17" fmla="*/ 76200 w 304800"/>
              <a:gd name="connsiteY17" fmla="*/ 847725 h 1143000"/>
              <a:gd name="connsiteX18" fmla="*/ 57150 w 304800"/>
              <a:gd name="connsiteY18" fmla="*/ 876300 h 1143000"/>
              <a:gd name="connsiteX19" fmla="*/ 57150 w 304800"/>
              <a:gd name="connsiteY19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4800" h="1143000">
                <a:moveTo>
                  <a:pt x="0" y="0"/>
                </a:moveTo>
                <a:cubicBezTo>
                  <a:pt x="13463" y="67316"/>
                  <a:pt x="4405" y="32266"/>
                  <a:pt x="28575" y="104775"/>
                </a:cubicBezTo>
                <a:cubicBezTo>
                  <a:pt x="31750" y="114300"/>
                  <a:pt x="32531" y="124996"/>
                  <a:pt x="38100" y="133350"/>
                </a:cubicBezTo>
                <a:cubicBezTo>
                  <a:pt x="44450" y="142875"/>
                  <a:pt x="52030" y="151686"/>
                  <a:pt x="57150" y="161925"/>
                </a:cubicBezTo>
                <a:cubicBezTo>
                  <a:pt x="61640" y="170905"/>
                  <a:pt x="62185" y="181520"/>
                  <a:pt x="66675" y="190500"/>
                </a:cubicBezTo>
                <a:cubicBezTo>
                  <a:pt x="71795" y="200739"/>
                  <a:pt x="77110" y="211537"/>
                  <a:pt x="85725" y="219075"/>
                </a:cubicBezTo>
                <a:cubicBezTo>
                  <a:pt x="102955" y="234152"/>
                  <a:pt x="142875" y="257175"/>
                  <a:pt x="142875" y="257175"/>
                </a:cubicBezTo>
                <a:cubicBezTo>
                  <a:pt x="149225" y="266700"/>
                  <a:pt x="153310" y="278212"/>
                  <a:pt x="161925" y="285750"/>
                </a:cubicBezTo>
                <a:cubicBezTo>
                  <a:pt x="179155" y="300827"/>
                  <a:pt x="219075" y="323850"/>
                  <a:pt x="219075" y="323850"/>
                </a:cubicBezTo>
                <a:cubicBezTo>
                  <a:pt x="263970" y="391193"/>
                  <a:pt x="207627" y="307823"/>
                  <a:pt x="266700" y="390525"/>
                </a:cubicBezTo>
                <a:cubicBezTo>
                  <a:pt x="273354" y="399840"/>
                  <a:pt x="281101" y="408639"/>
                  <a:pt x="285750" y="419100"/>
                </a:cubicBezTo>
                <a:cubicBezTo>
                  <a:pt x="293905" y="437450"/>
                  <a:pt x="304800" y="476250"/>
                  <a:pt x="304800" y="476250"/>
                </a:cubicBezTo>
                <a:cubicBezTo>
                  <a:pt x="291337" y="543566"/>
                  <a:pt x="300395" y="508516"/>
                  <a:pt x="276225" y="581025"/>
                </a:cubicBezTo>
                <a:cubicBezTo>
                  <a:pt x="268985" y="602745"/>
                  <a:pt x="250825" y="619125"/>
                  <a:pt x="238125" y="638175"/>
                </a:cubicBezTo>
                <a:cubicBezTo>
                  <a:pt x="231775" y="647700"/>
                  <a:pt x="219075" y="650875"/>
                  <a:pt x="209550" y="657225"/>
                </a:cubicBezTo>
                <a:cubicBezTo>
                  <a:pt x="203266" y="682360"/>
                  <a:pt x="202024" y="705482"/>
                  <a:pt x="180975" y="723900"/>
                </a:cubicBezTo>
                <a:cubicBezTo>
                  <a:pt x="163745" y="738977"/>
                  <a:pt x="123825" y="762000"/>
                  <a:pt x="123825" y="762000"/>
                </a:cubicBezTo>
                <a:cubicBezTo>
                  <a:pt x="3695" y="942195"/>
                  <a:pt x="126495" y="747134"/>
                  <a:pt x="76200" y="847725"/>
                </a:cubicBezTo>
                <a:cubicBezTo>
                  <a:pt x="71080" y="857964"/>
                  <a:pt x="57887" y="864876"/>
                  <a:pt x="57150" y="876300"/>
                </a:cubicBezTo>
                <a:cubicBezTo>
                  <a:pt x="51426" y="965016"/>
                  <a:pt x="57150" y="1054100"/>
                  <a:pt x="57150" y="1143000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4334073" y="6102697"/>
            <a:ext cx="30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4981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2494" b="-32494"/>
          <a:stretch>
            <a:fillRect/>
          </a:stretch>
        </p:blipFill>
        <p:spPr>
          <a:xfrm>
            <a:off x="0" y="871922"/>
            <a:ext cx="9353808" cy="514423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 of Errors</a:t>
            </a:r>
          </a:p>
        </p:txBody>
      </p:sp>
    </p:spTree>
    <p:extLst>
      <p:ext uri="{BB962C8B-B14F-4D97-AF65-F5344CB8AC3E}">
        <p14:creationId xmlns:p14="http://schemas.microsoft.com/office/powerpoint/2010/main" val="3369578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Implications of error term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Allows us to derive the </a:t>
            </a:r>
            <a:r>
              <a:rPr lang="en-US" b="1" dirty="0">
                <a:solidFill>
                  <a:schemeClr val="accent1"/>
                </a:solidFill>
              </a:rPr>
              <a:t>sampling distribution</a:t>
            </a:r>
            <a:r>
              <a:rPr lang="en-US" dirty="0"/>
              <a:t> of the OLS estimates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OLS estimate of </a:t>
            </a:r>
            <a:r>
              <a:rPr lang="en-US" dirty="0">
                <a:sym typeface="Symbol"/>
              </a:rPr>
              <a:t> is </a:t>
            </a:r>
            <a:r>
              <a:rPr lang="en-US" b="1" dirty="0">
                <a:solidFill>
                  <a:schemeClr val="accent1"/>
                </a:solidFill>
                <a:sym typeface="Symbol"/>
              </a:rPr>
              <a:t>“unbiased”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467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52129"/>
              </p:ext>
            </p:extLst>
          </p:nvPr>
        </p:nvGraphicFramePr>
        <p:xfrm>
          <a:off x="1447800" y="2362200"/>
          <a:ext cx="3062288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4" imgW="1536700" imgH="622300" progId="Equation.DSMT4">
                  <p:embed/>
                </p:oleObj>
              </mc:Choice>
              <mc:Fallback>
                <p:oleObj name="Equation" r:id="rId4" imgW="15367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62200"/>
                        <a:ext cx="3062288" cy="1166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3" name="Object 5"/>
          <p:cNvGraphicFramePr>
            <a:graphicFrameLocks noChangeAspect="1"/>
          </p:cNvGraphicFramePr>
          <p:nvPr/>
        </p:nvGraphicFramePr>
        <p:xfrm>
          <a:off x="1524000" y="4724400"/>
          <a:ext cx="5704416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6" imgW="2145960" imgH="304560" progId="Equation.DSMT4">
                  <p:embed/>
                </p:oleObj>
              </mc:Choice>
              <mc:Fallback>
                <p:oleObj name="Equation" r:id="rId6" imgW="21459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724400"/>
                        <a:ext cx="5704416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4" name="Object 6"/>
          <p:cNvGraphicFramePr>
            <a:graphicFrameLocks noChangeAspect="1"/>
          </p:cNvGraphicFramePr>
          <p:nvPr/>
        </p:nvGraphicFramePr>
        <p:xfrm>
          <a:off x="5404625" y="2490439"/>
          <a:ext cx="192405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8" imgW="723600" imgH="634680" progId="Equation.3">
                  <p:embed/>
                </p:oleObj>
              </mc:Choice>
              <mc:Fallback>
                <p:oleObj name="Equation" r:id="rId8" imgW="72360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4625" y="2490439"/>
                        <a:ext cx="1924050" cy="158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80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Implications of error term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Allows us to estimate the </a:t>
            </a:r>
            <a:r>
              <a:rPr lang="en-US" b="1" dirty="0">
                <a:solidFill>
                  <a:schemeClr val="accent1"/>
                </a:solidFill>
              </a:rPr>
              <a:t>uncertainty</a:t>
            </a:r>
            <a:r>
              <a:rPr lang="en-US" dirty="0"/>
              <a:t> of our sample regression estimates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solidFill>
                  <a:schemeClr val="accent1"/>
                </a:solidFill>
              </a:rPr>
              <a:t>Estimate of error variance</a:t>
            </a: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 assumptions about the error term hold, then the estimate of the error variance is “unbiased” as well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911111"/>
              </p:ext>
            </p:extLst>
          </p:nvPr>
        </p:nvGraphicFramePr>
        <p:xfrm>
          <a:off x="4953000" y="2362200"/>
          <a:ext cx="1676400" cy="999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4" imgW="723600" imgH="431640" progId="Equation.3">
                  <p:embed/>
                </p:oleObj>
              </mc:Choice>
              <mc:Fallback>
                <p:oleObj name="Equation" r:id="rId4" imgW="723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362200"/>
                        <a:ext cx="1676400" cy="9999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1" name="Object 3"/>
          <p:cNvGraphicFramePr>
            <a:graphicFrameLocks noChangeAspect="1"/>
          </p:cNvGraphicFramePr>
          <p:nvPr/>
        </p:nvGraphicFramePr>
        <p:xfrm>
          <a:off x="3486614" y="5045927"/>
          <a:ext cx="1824038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6" imgW="787320" imgH="279360" progId="Equation.3">
                  <p:embed/>
                </p:oleObj>
              </mc:Choice>
              <mc:Fallback>
                <p:oleObj name="Equation" r:id="rId6" imgW="7873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614" y="5045927"/>
                        <a:ext cx="1824038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7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Implications of error term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Normality of error term implies </a:t>
            </a:r>
            <a:r>
              <a:rPr lang="en-US" b="1" dirty="0">
                <a:solidFill>
                  <a:schemeClr val="accent1"/>
                </a:solidFill>
              </a:rPr>
              <a:t>normality of OLS estimates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Allows us to derive the </a:t>
            </a:r>
            <a:r>
              <a:rPr lang="en-US" b="1" dirty="0">
                <a:solidFill>
                  <a:schemeClr val="accent1"/>
                </a:solidFill>
              </a:rPr>
              <a:t>distribution of test statistics </a:t>
            </a:r>
            <a:r>
              <a:rPr lang="en-US" dirty="0"/>
              <a:t>involving the OLS estimates</a:t>
            </a:r>
          </a:p>
        </p:txBody>
      </p:sp>
      <p:graphicFrame>
        <p:nvGraphicFramePr>
          <p:cNvPr id="4710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086333"/>
              </p:ext>
            </p:extLst>
          </p:nvPr>
        </p:nvGraphicFramePr>
        <p:xfrm>
          <a:off x="990600" y="2286000"/>
          <a:ext cx="65468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4" imgW="2463480" imgH="330120" progId="Equation.3">
                  <p:embed/>
                </p:oleObj>
              </mc:Choice>
              <mc:Fallback>
                <p:oleObj name="Equation" r:id="rId4" imgW="24634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6000"/>
                        <a:ext cx="654685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04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estimated σ</a:t>
            </a:r>
            <a:r>
              <a:rPr lang="en-US" baseline="30000" dirty="0"/>
              <a:t>2</a:t>
            </a:r>
            <a:r>
              <a:rPr lang="en-US" dirty="0"/>
              <a:t>, the variance and standard errors for the slope parameter estimate β are then estimated from the following formulae: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numerator, we find </a:t>
            </a:r>
            <a:r>
              <a:rPr lang="en-US" dirty="0" err="1"/>
              <a:t>σ</a:t>
            </a:r>
            <a:r>
              <a:rPr lang="en-US" dirty="0"/>
              <a:t> values.  So the larger these are, the larger the variance and standard error of β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and Standard Errors for β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066" y="3184260"/>
            <a:ext cx="42100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52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claims about the population based on the sample</a:t>
            </a:r>
          </a:p>
          <a:p>
            <a:endParaRPr lang="en-US" dirty="0"/>
          </a:p>
          <a:p>
            <a:r>
              <a:rPr lang="en-US" dirty="0"/>
              <a:t>Doing this requires certain assumptions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Inference</a:t>
            </a:r>
          </a:p>
        </p:txBody>
      </p:sp>
    </p:spTree>
    <p:extLst>
      <p:ext uri="{BB962C8B-B14F-4D97-AF65-F5344CB8AC3E}">
        <p14:creationId xmlns:p14="http://schemas.microsoft.com/office/powerpoint/2010/main" val="407580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311" y="2207453"/>
            <a:ext cx="5699441" cy="1972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744427"/>
            <a:ext cx="8229600" cy="311357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dirty="0"/>
          </a:p>
          <a:p>
            <a:r>
              <a:rPr lang="en-US" dirty="0"/>
              <a:t>Numerator </a:t>
            </a:r>
            <a:r>
              <a:rPr lang="mr-IN" dirty="0"/>
              <a:t>–</a:t>
            </a:r>
            <a:r>
              <a:rPr lang="en-US" dirty="0"/>
              <a:t> standard error of estimate</a:t>
            </a:r>
          </a:p>
          <a:p>
            <a:pPr lvl="1"/>
            <a:r>
              <a:rPr lang="en-US" dirty="0"/>
              <a:t>Larger residuals will lead to larger standard errors</a:t>
            </a:r>
          </a:p>
          <a:p>
            <a:pPr lvl="2"/>
            <a:r>
              <a:rPr lang="en-US" dirty="0"/>
              <a:t>Smaller error sums of squares (and larger R-squared) will lead to smaller standard errors</a:t>
            </a:r>
          </a:p>
          <a:p>
            <a:pPr lvl="1"/>
            <a:r>
              <a:rPr lang="en-US" dirty="0"/>
              <a:t>A Larger N will lead to smaller standard errors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</a:t>
            </a:r>
            <a:r>
              <a:rPr lang="mr-IN" dirty="0"/>
              <a:t>…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683461"/>
              </p:ext>
            </p:extLst>
          </p:nvPr>
        </p:nvGraphicFramePr>
        <p:xfrm>
          <a:off x="3113210" y="1207495"/>
          <a:ext cx="1676400" cy="999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4" imgW="723600" imgH="431640" progId="Equation.3">
                  <p:embed/>
                </p:oleObj>
              </mc:Choice>
              <mc:Fallback>
                <p:oleObj name="Equation" r:id="rId4" imgW="723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210" y="1207495"/>
                        <a:ext cx="1676400" cy="9999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13905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denominator, we have a measure of the variation of the X</a:t>
            </a:r>
            <a:r>
              <a:rPr lang="en-US" baseline="-25000" dirty="0"/>
              <a:t>i</a:t>
            </a:r>
            <a:r>
              <a:rPr lang="en-US" dirty="0"/>
              <a:t> values around their mean</a:t>
            </a:r>
          </a:p>
          <a:p>
            <a:r>
              <a:rPr lang="en-US" dirty="0"/>
              <a:t>The greater this variation, the smaller will be the variance and standard error of β</a:t>
            </a:r>
          </a:p>
          <a:p>
            <a:r>
              <a:rPr lang="en-US" dirty="0"/>
              <a:t>Simply, more variation in X means we can estimate the relationship more precisely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and Standard Errors for β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54" y="1270089"/>
            <a:ext cx="5892869" cy="203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504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</a:t>
            </a:r>
            <a:r>
              <a:rPr lang="en-US" b="0" i="1" dirty="0"/>
              <a:t>β</a:t>
            </a:r>
            <a:r>
              <a:rPr lang="en-US" dirty="0"/>
              <a:t> 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921197" y="1417639"/>
            <a:ext cx="5307711" cy="4785086"/>
            <a:chOff x="1921197" y="1417639"/>
            <a:chExt cx="5307711" cy="4785086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351552" y="4543719"/>
              <a:ext cx="47052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1921197" y="1553556"/>
              <a:ext cx="5164259" cy="2548447"/>
            </a:xfrm>
            <a:custGeom>
              <a:avLst/>
              <a:gdLst>
                <a:gd name="connsiteX0" fmla="*/ 0 w 3429000"/>
                <a:gd name="connsiteY0" fmla="*/ 1390650 h 1428757"/>
                <a:gd name="connsiteX1" fmla="*/ 485775 w 3429000"/>
                <a:gd name="connsiteY1" fmla="*/ 1381125 h 1428757"/>
                <a:gd name="connsiteX2" fmla="*/ 561975 w 3429000"/>
                <a:gd name="connsiteY2" fmla="*/ 1362075 h 1428757"/>
                <a:gd name="connsiteX3" fmla="*/ 676275 w 3429000"/>
                <a:gd name="connsiteY3" fmla="*/ 1323975 h 1428757"/>
                <a:gd name="connsiteX4" fmla="*/ 714375 w 3429000"/>
                <a:gd name="connsiteY4" fmla="*/ 1314450 h 1428757"/>
                <a:gd name="connsiteX5" fmla="*/ 781050 w 3429000"/>
                <a:gd name="connsiteY5" fmla="*/ 1276350 h 1428757"/>
                <a:gd name="connsiteX6" fmla="*/ 809625 w 3429000"/>
                <a:gd name="connsiteY6" fmla="*/ 1266825 h 1428757"/>
                <a:gd name="connsiteX7" fmla="*/ 914400 w 3429000"/>
                <a:gd name="connsiteY7" fmla="*/ 1181100 h 1428757"/>
                <a:gd name="connsiteX8" fmla="*/ 971550 w 3429000"/>
                <a:gd name="connsiteY8" fmla="*/ 1095375 h 1428757"/>
                <a:gd name="connsiteX9" fmla="*/ 1028700 w 3429000"/>
                <a:gd name="connsiteY9" fmla="*/ 1038225 h 1428757"/>
                <a:gd name="connsiteX10" fmla="*/ 1057275 w 3429000"/>
                <a:gd name="connsiteY10" fmla="*/ 990600 h 1428757"/>
                <a:gd name="connsiteX11" fmla="*/ 1133475 w 3429000"/>
                <a:gd name="connsiteY11" fmla="*/ 904875 h 1428757"/>
                <a:gd name="connsiteX12" fmla="*/ 1181100 w 3429000"/>
                <a:gd name="connsiteY12" fmla="*/ 819150 h 1428757"/>
                <a:gd name="connsiteX13" fmla="*/ 1200150 w 3429000"/>
                <a:gd name="connsiteY13" fmla="*/ 790575 h 1428757"/>
                <a:gd name="connsiteX14" fmla="*/ 1209675 w 3429000"/>
                <a:gd name="connsiteY14" fmla="*/ 666750 h 1428757"/>
                <a:gd name="connsiteX15" fmla="*/ 1228725 w 3429000"/>
                <a:gd name="connsiteY15" fmla="*/ 609600 h 1428757"/>
                <a:gd name="connsiteX16" fmla="*/ 1238250 w 3429000"/>
                <a:gd name="connsiteY16" fmla="*/ 552450 h 1428757"/>
                <a:gd name="connsiteX17" fmla="*/ 1247775 w 3429000"/>
                <a:gd name="connsiteY17" fmla="*/ 514350 h 1428757"/>
                <a:gd name="connsiteX18" fmla="*/ 1257300 w 3429000"/>
                <a:gd name="connsiteY18" fmla="*/ 447675 h 1428757"/>
                <a:gd name="connsiteX19" fmla="*/ 1276350 w 3429000"/>
                <a:gd name="connsiteY19" fmla="*/ 409575 h 1428757"/>
                <a:gd name="connsiteX20" fmla="*/ 1295400 w 3429000"/>
                <a:gd name="connsiteY20" fmla="*/ 352425 h 1428757"/>
                <a:gd name="connsiteX21" fmla="*/ 1333500 w 3429000"/>
                <a:gd name="connsiteY21" fmla="*/ 333375 h 1428757"/>
                <a:gd name="connsiteX22" fmla="*/ 1381125 w 3429000"/>
                <a:gd name="connsiteY22" fmla="*/ 238125 h 1428757"/>
                <a:gd name="connsiteX23" fmla="*/ 1428750 w 3429000"/>
                <a:gd name="connsiteY23" fmla="*/ 180975 h 1428757"/>
                <a:gd name="connsiteX24" fmla="*/ 1438275 w 3429000"/>
                <a:gd name="connsiteY24" fmla="*/ 152400 h 1428757"/>
                <a:gd name="connsiteX25" fmla="*/ 1552575 w 3429000"/>
                <a:gd name="connsiteY25" fmla="*/ 47625 h 1428757"/>
                <a:gd name="connsiteX26" fmla="*/ 1590675 w 3429000"/>
                <a:gd name="connsiteY26" fmla="*/ 38100 h 1428757"/>
                <a:gd name="connsiteX27" fmla="*/ 1638300 w 3429000"/>
                <a:gd name="connsiteY27" fmla="*/ 19050 h 1428757"/>
                <a:gd name="connsiteX28" fmla="*/ 1781175 w 3429000"/>
                <a:gd name="connsiteY28" fmla="*/ 0 h 1428757"/>
                <a:gd name="connsiteX29" fmla="*/ 1952625 w 3429000"/>
                <a:gd name="connsiteY29" fmla="*/ 9525 h 1428757"/>
                <a:gd name="connsiteX30" fmla="*/ 2009775 w 3429000"/>
                <a:gd name="connsiteY30" fmla="*/ 66675 h 1428757"/>
                <a:gd name="connsiteX31" fmla="*/ 2057400 w 3429000"/>
                <a:gd name="connsiteY31" fmla="*/ 142875 h 1428757"/>
                <a:gd name="connsiteX32" fmla="*/ 2095500 w 3429000"/>
                <a:gd name="connsiteY32" fmla="*/ 209550 h 1428757"/>
                <a:gd name="connsiteX33" fmla="*/ 2124075 w 3429000"/>
                <a:gd name="connsiteY33" fmla="*/ 381000 h 1428757"/>
                <a:gd name="connsiteX34" fmla="*/ 2143125 w 3429000"/>
                <a:gd name="connsiteY34" fmla="*/ 476250 h 1428757"/>
                <a:gd name="connsiteX35" fmla="*/ 2152650 w 3429000"/>
                <a:gd name="connsiteY35" fmla="*/ 542925 h 1428757"/>
                <a:gd name="connsiteX36" fmla="*/ 2171700 w 3429000"/>
                <a:gd name="connsiteY36" fmla="*/ 571500 h 1428757"/>
                <a:gd name="connsiteX37" fmla="*/ 2181225 w 3429000"/>
                <a:gd name="connsiteY37" fmla="*/ 628650 h 1428757"/>
                <a:gd name="connsiteX38" fmla="*/ 2219325 w 3429000"/>
                <a:gd name="connsiteY38" fmla="*/ 742950 h 1428757"/>
                <a:gd name="connsiteX39" fmla="*/ 2295525 w 3429000"/>
                <a:gd name="connsiteY39" fmla="*/ 895350 h 1428757"/>
                <a:gd name="connsiteX40" fmla="*/ 2314575 w 3429000"/>
                <a:gd name="connsiteY40" fmla="*/ 933450 h 1428757"/>
                <a:gd name="connsiteX41" fmla="*/ 2333625 w 3429000"/>
                <a:gd name="connsiteY41" fmla="*/ 1000125 h 1428757"/>
                <a:gd name="connsiteX42" fmla="*/ 2352675 w 3429000"/>
                <a:gd name="connsiteY42" fmla="*/ 1028700 h 1428757"/>
                <a:gd name="connsiteX43" fmla="*/ 2371725 w 3429000"/>
                <a:gd name="connsiteY43" fmla="*/ 1066800 h 1428757"/>
                <a:gd name="connsiteX44" fmla="*/ 2390775 w 3429000"/>
                <a:gd name="connsiteY44" fmla="*/ 1095375 h 1428757"/>
                <a:gd name="connsiteX45" fmla="*/ 2419350 w 3429000"/>
                <a:gd name="connsiteY45" fmla="*/ 1143000 h 1428757"/>
                <a:gd name="connsiteX46" fmla="*/ 2447925 w 3429000"/>
                <a:gd name="connsiteY46" fmla="*/ 1181100 h 1428757"/>
                <a:gd name="connsiteX47" fmla="*/ 2486025 w 3429000"/>
                <a:gd name="connsiteY47" fmla="*/ 1247775 h 1428757"/>
                <a:gd name="connsiteX48" fmla="*/ 2590800 w 3429000"/>
                <a:gd name="connsiteY48" fmla="*/ 1323975 h 1428757"/>
                <a:gd name="connsiteX49" fmla="*/ 2676525 w 3429000"/>
                <a:gd name="connsiteY49" fmla="*/ 1352550 h 1428757"/>
                <a:gd name="connsiteX50" fmla="*/ 2762250 w 3429000"/>
                <a:gd name="connsiteY50" fmla="*/ 1371600 h 1428757"/>
                <a:gd name="connsiteX51" fmla="*/ 2905125 w 3429000"/>
                <a:gd name="connsiteY51" fmla="*/ 1390650 h 1428757"/>
                <a:gd name="connsiteX52" fmla="*/ 3286125 w 3429000"/>
                <a:gd name="connsiteY52" fmla="*/ 1409700 h 1428757"/>
                <a:gd name="connsiteX53" fmla="*/ 3314700 w 3429000"/>
                <a:gd name="connsiteY53" fmla="*/ 1419225 h 1428757"/>
                <a:gd name="connsiteX54" fmla="*/ 3429000 w 3429000"/>
                <a:gd name="connsiteY54" fmla="*/ 1428750 h 142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429000" h="1428757">
                  <a:moveTo>
                    <a:pt x="0" y="1390650"/>
                  </a:moveTo>
                  <a:lnTo>
                    <a:pt x="485775" y="1381125"/>
                  </a:lnTo>
                  <a:cubicBezTo>
                    <a:pt x="521524" y="1379848"/>
                    <a:pt x="531512" y="1370383"/>
                    <a:pt x="561975" y="1362075"/>
                  </a:cubicBezTo>
                  <a:cubicBezTo>
                    <a:pt x="810585" y="1294272"/>
                    <a:pt x="528726" y="1379306"/>
                    <a:pt x="676275" y="1323975"/>
                  </a:cubicBezTo>
                  <a:cubicBezTo>
                    <a:pt x="688532" y="1319378"/>
                    <a:pt x="702118" y="1319047"/>
                    <a:pt x="714375" y="1314450"/>
                  </a:cubicBezTo>
                  <a:cubicBezTo>
                    <a:pt x="781171" y="1289402"/>
                    <a:pt x="725780" y="1303985"/>
                    <a:pt x="781050" y="1276350"/>
                  </a:cubicBezTo>
                  <a:cubicBezTo>
                    <a:pt x="790030" y="1271860"/>
                    <a:pt x="800100" y="1270000"/>
                    <a:pt x="809625" y="1266825"/>
                  </a:cubicBezTo>
                  <a:cubicBezTo>
                    <a:pt x="867706" y="1228104"/>
                    <a:pt x="867990" y="1233312"/>
                    <a:pt x="914400" y="1181100"/>
                  </a:cubicBezTo>
                  <a:cubicBezTo>
                    <a:pt x="1013078" y="1070087"/>
                    <a:pt x="866008" y="1224371"/>
                    <a:pt x="971550" y="1095375"/>
                  </a:cubicBezTo>
                  <a:cubicBezTo>
                    <a:pt x="988610" y="1074524"/>
                    <a:pt x="1009650" y="1057275"/>
                    <a:pt x="1028700" y="1038225"/>
                  </a:cubicBezTo>
                  <a:cubicBezTo>
                    <a:pt x="1041791" y="1025134"/>
                    <a:pt x="1045909" y="1005213"/>
                    <a:pt x="1057275" y="990600"/>
                  </a:cubicBezTo>
                  <a:cubicBezTo>
                    <a:pt x="1160237" y="858221"/>
                    <a:pt x="1027009" y="1056970"/>
                    <a:pt x="1133475" y="904875"/>
                  </a:cubicBezTo>
                  <a:cubicBezTo>
                    <a:pt x="1170492" y="851994"/>
                    <a:pt x="1152899" y="868502"/>
                    <a:pt x="1181100" y="819150"/>
                  </a:cubicBezTo>
                  <a:cubicBezTo>
                    <a:pt x="1186780" y="809211"/>
                    <a:pt x="1193800" y="800100"/>
                    <a:pt x="1200150" y="790575"/>
                  </a:cubicBezTo>
                  <a:cubicBezTo>
                    <a:pt x="1203325" y="749300"/>
                    <a:pt x="1203219" y="707640"/>
                    <a:pt x="1209675" y="666750"/>
                  </a:cubicBezTo>
                  <a:cubicBezTo>
                    <a:pt x="1212807" y="646915"/>
                    <a:pt x="1222375" y="628650"/>
                    <a:pt x="1228725" y="609600"/>
                  </a:cubicBezTo>
                  <a:cubicBezTo>
                    <a:pt x="1234832" y="591278"/>
                    <a:pt x="1234462" y="571388"/>
                    <a:pt x="1238250" y="552450"/>
                  </a:cubicBezTo>
                  <a:cubicBezTo>
                    <a:pt x="1240817" y="539613"/>
                    <a:pt x="1245433" y="527230"/>
                    <a:pt x="1247775" y="514350"/>
                  </a:cubicBezTo>
                  <a:cubicBezTo>
                    <a:pt x="1251791" y="492261"/>
                    <a:pt x="1251393" y="469335"/>
                    <a:pt x="1257300" y="447675"/>
                  </a:cubicBezTo>
                  <a:cubicBezTo>
                    <a:pt x="1261036" y="433976"/>
                    <a:pt x="1271077" y="422758"/>
                    <a:pt x="1276350" y="409575"/>
                  </a:cubicBezTo>
                  <a:cubicBezTo>
                    <a:pt x="1283808" y="390931"/>
                    <a:pt x="1289050" y="371475"/>
                    <a:pt x="1295400" y="352425"/>
                  </a:cubicBezTo>
                  <a:cubicBezTo>
                    <a:pt x="1299890" y="338955"/>
                    <a:pt x="1320800" y="339725"/>
                    <a:pt x="1333500" y="333375"/>
                  </a:cubicBezTo>
                  <a:cubicBezTo>
                    <a:pt x="1367358" y="231802"/>
                    <a:pt x="1332764" y="315503"/>
                    <a:pt x="1381125" y="238125"/>
                  </a:cubicBezTo>
                  <a:cubicBezTo>
                    <a:pt x="1415653" y="182880"/>
                    <a:pt x="1380010" y="213469"/>
                    <a:pt x="1428750" y="180975"/>
                  </a:cubicBezTo>
                  <a:cubicBezTo>
                    <a:pt x="1431925" y="171450"/>
                    <a:pt x="1432954" y="160914"/>
                    <a:pt x="1438275" y="152400"/>
                  </a:cubicBezTo>
                  <a:cubicBezTo>
                    <a:pt x="1472354" y="97874"/>
                    <a:pt x="1497367" y="89031"/>
                    <a:pt x="1552575" y="47625"/>
                  </a:cubicBezTo>
                  <a:cubicBezTo>
                    <a:pt x="1563048" y="39770"/>
                    <a:pt x="1578256" y="42240"/>
                    <a:pt x="1590675" y="38100"/>
                  </a:cubicBezTo>
                  <a:cubicBezTo>
                    <a:pt x="1606895" y="32693"/>
                    <a:pt x="1621923" y="23963"/>
                    <a:pt x="1638300" y="19050"/>
                  </a:cubicBezTo>
                  <a:cubicBezTo>
                    <a:pt x="1677757" y="7213"/>
                    <a:pt x="1747583" y="3359"/>
                    <a:pt x="1781175" y="0"/>
                  </a:cubicBezTo>
                  <a:cubicBezTo>
                    <a:pt x="1838325" y="3175"/>
                    <a:pt x="1895962" y="1430"/>
                    <a:pt x="1952625" y="9525"/>
                  </a:cubicBezTo>
                  <a:cubicBezTo>
                    <a:pt x="1975643" y="12813"/>
                    <a:pt x="2000354" y="53486"/>
                    <a:pt x="2009775" y="66675"/>
                  </a:cubicBezTo>
                  <a:cubicBezTo>
                    <a:pt x="2024661" y="87515"/>
                    <a:pt x="2046277" y="122854"/>
                    <a:pt x="2057400" y="142875"/>
                  </a:cubicBezTo>
                  <a:cubicBezTo>
                    <a:pt x="2097683" y="215384"/>
                    <a:pt x="2055583" y="149675"/>
                    <a:pt x="2095500" y="209550"/>
                  </a:cubicBezTo>
                  <a:cubicBezTo>
                    <a:pt x="2115134" y="425529"/>
                    <a:pt x="2090107" y="222482"/>
                    <a:pt x="2124075" y="381000"/>
                  </a:cubicBezTo>
                  <a:cubicBezTo>
                    <a:pt x="2150343" y="503583"/>
                    <a:pt x="2119648" y="405819"/>
                    <a:pt x="2143125" y="476250"/>
                  </a:cubicBezTo>
                  <a:cubicBezTo>
                    <a:pt x="2146300" y="498475"/>
                    <a:pt x="2146199" y="521421"/>
                    <a:pt x="2152650" y="542925"/>
                  </a:cubicBezTo>
                  <a:cubicBezTo>
                    <a:pt x="2155939" y="553890"/>
                    <a:pt x="2168080" y="560640"/>
                    <a:pt x="2171700" y="571500"/>
                  </a:cubicBezTo>
                  <a:cubicBezTo>
                    <a:pt x="2177807" y="589822"/>
                    <a:pt x="2177437" y="609712"/>
                    <a:pt x="2181225" y="628650"/>
                  </a:cubicBezTo>
                  <a:cubicBezTo>
                    <a:pt x="2189048" y="667764"/>
                    <a:pt x="2203315" y="706927"/>
                    <a:pt x="2219325" y="742950"/>
                  </a:cubicBezTo>
                  <a:lnTo>
                    <a:pt x="2295525" y="895350"/>
                  </a:lnTo>
                  <a:cubicBezTo>
                    <a:pt x="2301875" y="908050"/>
                    <a:pt x="2311131" y="919675"/>
                    <a:pt x="2314575" y="933450"/>
                  </a:cubicBezTo>
                  <a:cubicBezTo>
                    <a:pt x="2317627" y="945657"/>
                    <a:pt x="2326793" y="986460"/>
                    <a:pt x="2333625" y="1000125"/>
                  </a:cubicBezTo>
                  <a:cubicBezTo>
                    <a:pt x="2338745" y="1010364"/>
                    <a:pt x="2346995" y="1018761"/>
                    <a:pt x="2352675" y="1028700"/>
                  </a:cubicBezTo>
                  <a:cubicBezTo>
                    <a:pt x="2359720" y="1041028"/>
                    <a:pt x="2364680" y="1054472"/>
                    <a:pt x="2371725" y="1066800"/>
                  </a:cubicBezTo>
                  <a:cubicBezTo>
                    <a:pt x="2377405" y="1076739"/>
                    <a:pt x="2384708" y="1085667"/>
                    <a:pt x="2390775" y="1095375"/>
                  </a:cubicBezTo>
                  <a:cubicBezTo>
                    <a:pt x="2400587" y="1111074"/>
                    <a:pt x="2409081" y="1127596"/>
                    <a:pt x="2419350" y="1143000"/>
                  </a:cubicBezTo>
                  <a:cubicBezTo>
                    <a:pt x="2428156" y="1156209"/>
                    <a:pt x="2439511" y="1167638"/>
                    <a:pt x="2447925" y="1181100"/>
                  </a:cubicBezTo>
                  <a:cubicBezTo>
                    <a:pt x="2460376" y="1201022"/>
                    <a:pt x="2468547" y="1230297"/>
                    <a:pt x="2486025" y="1247775"/>
                  </a:cubicBezTo>
                  <a:cubicBezTo>
                    <a:pt x="2512226" y="1273976"/>
                    <a:pt x="2560996" y="1304105"/>
                    <a:pt x="2590800" y="1323975"/>
                  </a:cubicBezTo>
                  <a:cubicBezTo>
                    <a:pt x="2615862" y="1340683"/>
                    <a:pt x="2647950" y="1343025"/>
                    <a:pt x="2676525" y="1352550"/>
                  </a:cubicBezTo>
                  <a:cubicBezTo>
                    <a:pt x="2699754" y="1360293"/>
                    <a:pt x="2739602" y="1366567"/>
                    <a:pt x="2762250" y="1371600"/>
                  </a:cubicBezTo>
                  <a:cubicBezTo>
                    <a:pt x="2842897" y="1389522"/>
                    <a:pt x="2764474" y="1380231"/>
                    <a:pt x="2905125" y="1390650"/>
                  </a:cubicBezTo>
                  <a:cubicBezTo>
                    <a:pt x="3052029" y="1401532"/>
                    <a:pt x="3128958" y="1403151"/>
                    <a:pt x="3286125" y="1409700"/>
                  </a:cubicBezTo>
                  <a:cubicBezTo>
                    <a:pt x="3295650" y="1412875"/>
                    <a:pt x="3304777" y="1417698"/>
                    <a:pt x="3314700" y="1419225"/>
                  </a:cubicBezTo>
                  <a:cubicBezTo>
                    <a:pt x="3380720" y="1429382"/>
                    <a:pt x="3385116" y="1428750"/>
                    <a:pt x="3429000" y="142875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503327" y="4271886"/>
              <a:ext cx="0" cy="5436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297034" y="4883511"/>
                  <a:ext cx="803329" cy="8154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7034" y="4883511"/>
                  <a:ext cx="803329" cy="8154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/>
            <p:cNvCxnSpPr/>
            <p:nvPr/>
          </p:nvCxnSpPr>
          <p:spPr>
            <a:xfrm>
              <a:off x="4553534" y="4000053"/>
              <a:ext cx="112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527855" y="4000053"/>
              <a:ext cx="9754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6791" y="5225292"/>
              <a:ext cx="1491832" cy="947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5346" y="5255290"/>
              <a:ext cx="1491832" cy="947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Straight Arrow Connector 11"/>
            <p:cNvCxnSpPr/>
            <p:nvPr/>
          </p:nvCxnSpPr>
          <p:spPr>
            <a:xfrm flipV="1">
              <a:off x="3269642" y="4102003"/>
              <a:ext cx="832020" cy="112328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5335346" y="4134998"/>
              <a:ext cx="573807" cy="109029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5" idx="28"/>
            </p:cNvCxnSpPr>
            <p:nvPr/>
          </p:nvCxnSpPr>
          <p:spPr>
            <a:xfrm flipH="1">
              <a:off x="4503327" y="1553556"/>
              <a:ext cx="100416" cy="2718331"/>
            </a:xfrm>
            <a:prstGeom prst="bentConnector4">
              <a:avLst>
                <a:gd name="adj1" fmla="val 85714"/>
                <a:gd name="adj2" fmla="val 96875"/>
              </a:avLst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10"/>
            </p:cNvCxnSpPr>
            <p:nvPr/>
          </p:nvCxnSpPr>
          <p:spPr>
            <a:xfrm>
              <a:off x="3513510" y="3320470"/>
              <a:ext cx="14345" cy="122324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607904" y="3540530"/>
              <a:ext cx="14345" cy="91904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36791" y="1417639"/>
              <a:ext cx="1606658" cy="603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34.0 %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22250" y="1426877"/>
              <a:ext cx="1606658" cy="603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34.0 %</a:t>
              </a:r>
            </a:p>
          </p:txBody>
        </p:sp>
        <p:cxnSp>
          <p:nvCxnSpPr>
            <p:cNvPr id="19" name="Straight Arrow Connector 18"/>
            <p:cNvCxnSpPr>
              <a:stCxn id="17" idx="2"/>
            </p:cNvCxnSpPr>
            <p:nvPr/>
          </p:nvCxnSpPr>
          <p:spPr>
            <a:xfrm>
              <a:off x="3040120" y="2021512"/>
              <a:ext cx="1061542" cy="61937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4904993" y="2030749"/>
              <a:ext cx="1004160" cy="610139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23799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516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Null hypothesis that slope is</a:t>
            </a:r>
            <a:r>
              <a:rPr lang="en-US" i="1" dirty="0"/>
              <a:t> </a:t>
            </a:r>
            <a:r>
              <a:rPr lang="en-US" i="1" dirty="0">
                <a:sym typeface="Symbol"/>
              </a:rPr>
              <a:t>*</a:t>
            </a:r>
          </a:p>
          <a:p>
            <a:pPr>
              <a:buNone/>
            </a:pPr>
            <a:r>
              <a:rPr lang="en-US" i="1" dirty="0">
                <a:sym typeface="Symbol"/>
              </a:rPr>
              <a:t>	*  </a:t>
            </a:r>
            <a:r>
              <a:rPr lang="en-US" dirty="0">
                <a:sym typeface="Symbol"/>
              </a:rPr>
              <a:t>is almost always 0</a:t>
            </a:r>
          </a:p>
          <a:p>
            <a:pPr>
              <a:buNone/>
            </a:pPr>
            <a:endParaRPr lang="en-US" i="1" dirty="0">
              <a:sym typeface="Symbol"/>
            </a:endParaRPr>
          </a:p>
          <a:p>
            <a:pPr>
              <a:buNone/>
            </a:pP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n-US" i="1" dirty="0">
                <a:sym typeface="Symbol"/>
              </a:rPr>
              <a:t>=*  		</a:t>
            </a:r>
            <a:r>
              <a:rPr lang="en-US" dirty="0">
                <a:sym typeface="Symbol"/>
              </a:rPr>
              <a:t>H</a:t>
            </a:r>
            <a:r>
              <a:rPr lang="en-US" baseline="-25000" dirty="0">
                <a:sym typeface="Symbol"/>
              </a:rPr>
              <a:t>A</a:t>
            </a:r>
            <a:r>
              <a:rPr lang="en-US" dirty="0">
                <a:sym typeface="Symbol"/>
              </a:rPr>
              <a:t>: </a:t>
            </a:r>
            <a:r>
              <a:rPr lang="en-US" i="1" dirty="0">
                <a:sym typeface="Symbol"/>
              </a:rPr>
              <a:t></a:t>
            </a:r>
            <a:r>
              <a:rPr lang="en-US" sz="2800" dirty="0">
                <a:cs typeface="Arial" charset="0"/>
              </a:rPr>
              <a:t>≠</a:t>
            </a:r>
            <a:r>
              <a:rPr lang="en-US" i="1" dirty="0">
                <a:sym typeface="Symbol"/>
              </a:rPr>
              <a:t>* </a:t>
            </a:r>
            <a:r>
              <a:rPr lang="en-US" dirty="0">
                <a:sym typeface="Symbol"/>
              </a:rPr>
              <a:t>(two-tailed)  </a:t>
            </a:r>
          </a:p>
          <a:p>
            <a:pPr>
              <a:buNone/>
            </a:pPr>
            <a:r>
              <a:rPr lang="en-US" dirty="0">
                <a:sym typeface="Symbol"/>
              </a:rPr>
              <a:t>		H</a:t>
            </a:r>
            <a:r>
              <a:rPr lang="en-US" baseline="-25000" dirty="0">
                <a:sym typeface="Symbol"/>
              </a:rPr>
              <a:t>A</a:t>
            </a:r>
            <a:r>
              <a:rPr lang="en-US" dirty="0">
                <a:sym typeface="Symbol"/>
              </a:rPr>
              <a:t>: </a:t>
            </a:r>
            <a:r>
              <a:rPr lang="en-US" i="1" dirty="0">
                <a:sym typeface="Symbol"/>
              </a:rPr>
              <a:t>&lt;* 	</a:t>
            </a:r>
            <a:r>
              <a:rPr lang="en-US" dirty="0">
                <a:sym typeface="Symbol"/>
              </a:rPr>
              <a:t>or 	H</a:t>
            </a:r>
            <a:r>
              <a:rPr lang="en-US" baseline="-25000" dirty="0">
                <a:sym typeface="Symbol"/>
              </a:rPr>
              <a:t>A</a:t>
            </a:r>
            <a:r>
              <a:rPr lang="en-US" dirty="0">
                <a:sym typeface="Symbol"/>
              </a:rPr>
              <a:t>: </a:t>
            </a:r>
            <a:r>
              <a:rPr lang="en-US" i="1" dirty="0">
                <a:sym typeface="Symbol"/>
              </a:rPr>
              <a:t>&gt;* </a:t>
            </a:r>
            <a:r>
              <a:rPr lang="en-US" dirty="0">
                <a:sym typeface="Symbol"/>
              </a:rPr>
              <a:t>(one-tailed)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t-test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Follows t distribution with n-2 degrees of freedom</a:t>
            </a:r>
          </a:p>
        </p:txBody>
      </p:sp>
      <p:graphicFrame>
        <p:nvGraphicFramePr>
          <p:cNvPr id="4720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568543"/>
              </p:ext>
            </p:extLst>
          </p:nvPr>
        </p:nvGraphicFramePr>
        <p:xfrm>
          <a:off x="3534568" y="3705082"/>
          <a:ext cx="2192337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4" imgW="838080" imgH="545760" progId="Equation.3">
                  <p:embed/>
                </p:oleObj>
              </mc:Choice>
              <mc:Fallback>
                <p:oleObj name="Equation" r:id="rId4" imgW="83808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4568" y="3705082"/>
                        <a:ext cx="2192337" cy="142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86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26849"/>
          </a:xfrm>
        </p:spPr>
        <p:txBody>
          <a:bodyPr>
            <a:normAutofit fontScale="92500"/>
          </a:bodyPr>
          <a:lstStyle/>
          <a:p>
            <a:r>
              <a:rPr lang="en-US" dirty="0"/>
              <a:t>Same basic steps </a:t>
            </a:r>
          </a:p>
          <a:p>
            <a:r>
              <a:rPr lang="en-US" dirty="0"/>
              <a:t>The formulae are: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 is the value for t from the t-table</a:t>
            </a:r>
          </a:p>
          <a:p>
            <a:pPr lvl="1"/>
            <a:r>
              <a:rPr lang="en-US" dirty="0"/>
              <a:t>Depends on N, but it will be approximately 2 for 95% </a:t>
            </a:r>
          </a:p>
          <a:p>
            <a:r>
              <a:rPr lang="en-US" dirty="0"/>
              <a:t>If your confidence interval crosses 0, you don’t have a significant relationship*</a:t>
            </a:r>
          </a:p>
          <a:p>
            <a:pPr lvl="2"/>
            <a:r>
              <a:rPr lang="en-US" dirty="0"/>
              <a:t>*unless you are testing something other than whether X affects 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148" y="2340495"/>
            <a:ext cx="3209929" cy="137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1856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must be more observations than variables (n &gt; k)</a:t>
            </a:r>
          </a:p>
          <a:p>
            <a:pPr lvl="1"/>
            <a:r>
              <a:rPr lang="en-US" dirty="0"/>
              <a:t>Ideally you should have </a:t>
            </a:r>
            <a:r>
              <a:rPr lang="en-US" i="1" dirty="0"/>
              <a:t>at least </a:t>
            </a:r>
            <a:r>
              <a:rPr lang="en-US" dirty="0"/>
              <a:t>ten observations per variable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Requirements</a:t>
            </a:r>
          </a:p>
        </p:txBody>
      </p:sp>
    </p:spTree>
    <p:extLst>
      <p:ext uri="{BB962C8B-B14F-4D97-AF65-F5344CB8AC3E}">
        <p14:creationId xmlns:p14="http://schemas.microsoft.com/office/powerpoint/2010/main" val="2837460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assumptions do we need to make in order to make inferences using OLS regression?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Questions</a:t>
            </a:r>
          </a:p>
        </p:txBody>
      </p:sp>
    </p:spTree>
    <p:extLst>
      <p:ext uri="{BB962C8B-B14F-4D97-AF65-F5344CB8AC3E}">
        <p14:creationId xmlns:p14="http://schemas.microsoft.com/office/powerpoint/2010/main" val="1858359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Extensions to OLS</a:t>
            </a:r>
          </a:p>
          <a:p>
            <a:pPr lvl="1"/>
            <a:r>
              <a:rPr lang="en-US" dirty="0"/>
              <a:t>Using categorical variables</a:t>
            </a:r>
          </a:p>
          <a:p>
            <a:pPr lvl="1"/>
            <a:r>
              <a:rPr lang="en-US" dirty="0"/>
              <a:t>Interaction terms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8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sample</a:t>
            </a:r>
          </a:p>
          <a:p>
            <a:endParaRPr lang="en-US" dirty="0"/>
          </a:p>
          <a:p>
            <a:r>
              <a:rPr lang="en-US" dirty="0"/>
              <a:t>Bivariate relationships (for bivariate regression) </a:t>
            </a:r>
          </a:p>
          <a:p>
            <a:endParaRPr lang="en-US" dirty="0"/>
          </a:p>
          <a:p>
            <a:r>
              <a:rPr lang="en-US" dirty="0"/>
              <a:t>Linear relationships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Assumptions</a:t>
            </a:r>
          </a:p>
        </p:txBody>
      </p:sp>
    </p:spTree>
    <p:extLst>
      <p:ext uri="{BB962C8B-B14F-4D97-AF65-F5344CB8AC3E}">
        <p14:creationId xmlns:p14="http://schemas.microsoft.com/office/powerpoint/2010/main" val="81008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these assumptions are wrong, then our claims about the relationship in the population may be wrong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1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007291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Example of OLS-produced sampling distribution:</a:t>
            </a:r>
            <a:br>
              <a:rPr lang="en-US" dirty="0"/>
            </a:br>
            <a:r>
              <a:rPr lang="en-US" dirty="0"/>
              <a:t>N=5, </a:t>
            </a:r>
            <a:r>
              <a:rPr lang="el-GR" dirty="0"/>
              <a:t>β</a:t>
            </a:r>
            <a:r>
              <a:rPr lang="en-US" baseline="-25000" dirty="0"/>
              <a:t>0</a:t>
            </a:r>
            <a:r>
              <a:rPr lang="en-US" dirty="0"/>
              <a:t>=20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=2, </a:t>
            </a:r>
            <a:r>
              <a:rPr lang="el-GR" dirty="0"/>
              <a:t>σ</a:t>
            </a:r>
            <a:r>
              <a:rPr lang="en-US" dirty="0"/>
              <a:t>=8, number of samples=100</a:t>
            </a:r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22" t="4934" r="-6822" b="6555"/>
          <a:stretch/>
        </p:blipFill>
        <p:spPr bwMode="auto">
          <a:xfrm>
            <a:off x="-423309" y="1135546"/>
            <a:ext cx="10008118" cy="4871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013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Unbiased</a:t>
            </a:r>
          </a:p>
          <a:p>
            <a:pPr lvl="1"/>
            <a:r>
              <a:rPr lang="en-US" dirty="0"/>
              <a:t>E(</a:t>
            </a:r>
            <a:r>
              <a:rPr lang="el-GR" sz="2400" dirty="0"/>
              <a:t>β</a:t>
            </a:r>
            <a:r>
              <a:rPr lang="en-US" sz="2400" dirty="0"/>
              <a:t>-hat)=</a:t>
            </a:r>
            <a:r>
              <a:rPr lang="el-GR" sz="2400" dirty="0"/>
              <a:t>β</a:t>
            </a:r>
            <a:endParaRPr lang="en-US" sz="2400" dirty="0"/>
          </a:p>
          <a:p>
            <a:pPr lvl="1"/>
            <a:r>
              <a:rPr lang="en-US" sz="2400" dirty="0"/>
              <a:t>On average, we want the value of the slope we estimate with our sample data to be the true population value; we neither underestimate nor overestimate the population value using the given estimator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Estimators should be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9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Unbiasedness</a:t>
            </a:r>
            <a:endParaRPr lang="en-US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1" b="110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24419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U Blue Bottom Left Swoosh">
  <a:themeElements>
    <a:clrScheme name="European Union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221BF"/>
      </a:accent1>
      <a:accent2>
        <a:srgbClr val="EBE603"/>
      </a:accent2>
      <a:accent3>
        <a:srgbClr val="EBE4E7"/>
      </a:accent3>
      <a:accent4>
        <a:srgbClr val="161416"/>
      </a:accent4>
      <a:accent5>
        <a:srgbClr val="3771CC"/>
      </a:accent5>
      <a:accent6>
        <a:srgbClr val="16457D"/>
      </a:accent6>
      <a:hlink>
        <a:srgbClr val="316AFF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EU Blue Bottom Left Swoosh.thmx</Template>
  <TotalTime>919</TotalTime>
  <Words>1478</Words>
  <Application>Microsoft Macintosh PowerPoint</Application>
  <PresentationFormat>On-screen Show (4:3)</PresentationFormat>
  <Paragraphs>253</Paragraphs>
  <Slides>47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Arial</vt:lpstr>
      <vt:lpstr>Calibri</vt:lpstr>
      <vt:lpstr>Cambria Math</vt:lpstr>
      <vt:lpstr>Lucida Sans Unicode</vt:lpstr>
      <vt:lpstr>Mangal</vt:lpstr>
      <vt:lpstr>Symbol</vt:lpstr>
      <vt:lpstr>Times New Roman</vt:lpstr>
      <vt:lpstr>Verdana</vt:lpstr>
      <vt:lpstr>Wingdings 2</vt:lpstr>
      <vt:lpstr>Wingdings 3</vt:lpstr>
      <vt:lpstr>EU Blue Bottom Left Swoosh</vt:lpstr>
      <vt:lpstr>Equation</vt:lpstr>
      <vt:lpstr>OLS Assumptions</vt:lpstr>
      <vt:lpstr>Previously…</vt:lpstr>
      <vt:lpstr>Essential Questions</vt:lpstr>
      <vt:lpstr>Goal of Inference</vt:lpstr>
      <vt:lpstr>Previous Assumptions</vt:lpstr>
      <vt:lpstr>But…</vt:lpstr>
      <vt:lpstr>Sampling Distribution</vt:lpstr>
      <vt:lpstr>Estimators should be…</vt:lpstr>
      <vt:lpstr>Unbiasedness</vt:lpstr>
      <vt:lpstr>Estimators should be…</vt:lpstr>
      <vt:lpstr>Efficiency</vt:lpstr>
      <vt:lpstr>Estimators should be…</vt:lpstr>
      <vt:lpstr>“Consistency”</vt:lpstr>
      <vt:lpstr>OLS</vt:lpstr>
      <vt:lpstr>Assumption: Model is correctly specified</vt:lpstr>
      <vt:lpstr>Omitted Variable Bias</vt:lpstr>
      <vt:lpstr>Linear Relationship</vt:lpstr>
      <vt:lpstr>Non-linear Violates OLS Assumptions</vt:lpstr>
      <vt:lpstr>Non-Linear Relationships</vt:lpstr>
      <vt:lpstr>Reciprocal Causality</vt:lpstr>
      <vt:lpstr>Assumption: No Measurement Error</vt:lpstr>
      <vt:lpstr>Assumption: Variation in X</vt:lpstr>
      <vt:lpstr>Assumption: No perfect multicollinearity among Xs</vt:lpstr>
      <vt:lpstr>Error term assumptions</vt:lpstr>
      <vt:lpstr>Endogeneity</vt:lpstr>
      <vt:lpstr>Homoskedasticity</vt:lpstr>
      <vt:lpstr>PowerPoint Presentation</vt:lpstr>
      <vt:lpstr>PowerPoint Presentation</vt:lpstr>
      <vt:lpstr>No Autocorrelation</vt:lpstr>
      <vt:lpstr>Autocorrelation</vt:lpstr>
      <vt:lpstr>Autocorrelation</vt:lpstr>
      <vt:lpstr>“BLUE”</vt:lpstr>
      <vt:lpstr>Hypothesis Testing</vt:lpstr>
      <vt:lpstr>Assumption of Normal Residuals</vt:lpstr>
      <vt:lpstr>Normality of Errors</vt:lpstr>
      <vt:lpstr>Implications of error term assumptions</vt:lpstr>
      <vt:lpstr>Implications of error term assumptions</vt:lpstr>
      <vt:lpstr>Implications of error term assumptions</vt:lpstr>
      <vt:lpstr>Variance and Standard Errors for β</vt:lpstr>
      <vt:lpstr>A closer look…</vt:lpstr>
      <vt:lpstr>Variance and Standard Errors for β</vt:lpstr>
      <vt:lpstr>Sampling Distribution of β  </vt:lpstr>
      <vt:lpstr>Hypothesis testing</vt:lpstr>
      <vt:lpstr>Confidence Intervals</vt:lpstr>
      <vt:lpstr>Other Requirements</vt:lpstr>
      <vt:lpstr>Essential Questions</vt:lpstr>
      <vt:lpstr>Next Time…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OLS Assumptions</dc:title>
  <dc:creator>Lauren Perez</dc:creator>
  <cp:lastModifiedBy>Lauren Perez</cp:lastModifiedBy>
  <cp:revision>25</cp:revision>
  <dcterms:created xsi:type="dcterms:W3CDTF">2017-02-13T22:25:51Z</dcterms:created>
  <dcterms:modified xsi:type="dcterms:W3CDTF">2019-02-26T19:59:33Z</dcterms:modified>
</cp:coreProperties>
</file>