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0A863E-7C25-2E48-9485-B8D8AF3537CB}" type="datetimeFigureOut">
              <a:rPr lang="en-US" smtClean="0"/>
              <a:t>2/28/19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2A825E-ED27-8A42-9823-1B8A834940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Extensions to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February 22, 2018</a:t>
            </a:r>
          </a:p>
        </p:txBody>
      </p:sp>
    </p:spTree>
    <p:extLst>
      <p:ext uri="{BB962C8B-B14F-4D97-AF65-F5344CB8AC3E}">
        <p14:creationId xmlns:p14="http://schemas.microsoft.com/office/powerpoint/2010/main" val="96687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“On average, women will rate Hillary Clinton 8.08 points higher than men, holding income constant.”</a:t>
            </a:r>
          </a:p>
          <a:p>
            <a:endParaRPr lang="en-US" dirty="0"/>
          </a:p>
          <a:p>
            <a:r>
              <a:rPr lang="en-US" dirty="0"/>
              <a:t>“On average, if men had $0 of income, they would rate Hillary Clinton at a 61.18 out of 100.”</a:t>
            </a:r>
          </a:p>
          <a:p>
            <a:endParaRPr lang="en-US" dirty="0"/>
          </a:p>
          <a:p>
            <a:r>
              <a:rPr lang="en-US" dirty="0"/>
              <a:t>“On average, if women had $0 of income, they would rate Hillary Clinton at 69.26 out of 100.”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73658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cannot be ordered</a:t>
            </a:r>
          </a:p>
          <a:p>
            <a:r>
              <a:rPr lang="en-US" dirty="0"/>
              <a:t>“On average, a one unit increase in X, leads to a β change in Y”</a:t>
            </a:r>
          </a:p>
          <a:p>
            <a:pPr lvl="1"/>
            <a:r>
              <a:rPr lang="en-US" dirty="0"/>
              <a:t>This does not mean anything if a categorical variable cannot “increase”</a:t>
            </a:r>
          </a:p>
          <a:p>
            <a:r>
              <a:rPr lang="en-US" dirty="0"/>
              <a:t>So we have to split them into a series of dummy variables</a:t>
            </a:r>
          </a:p>
          <a:p>
            <a:pPr lvl="1"/>
            <a:r>
              <a:rPr lang="en-US" dirty="0"/>
              <a:t>Remember we cannot include all of them</a:t>
            </a:r>
          </a:p>
          <a:p>
            <a:pPr lvl="1"/>
            <a:r>
              <a:rPr lang="en-US" dirty="0"/>
              <a:t>You have to leave one as a ‘reference category’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307530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83" b="-1728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3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include a variable for each religion, except for ‘None’, which is our reference category</a:t>
            </a:r>
          </a:p>
          <a:p>
            <a:r>
              <a:rPr lang="en-US" dirty="0"/>
              <a:t>How do we interpret these?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Hillary Thermometer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070994"/>
            <a:ext cx="7153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average, Protestants will tend to rate Hillary Clinton β</a:t>
            </a:r>
            <a:r>
              <a:rPr lang="en-US" baseline="-25000" dirty="0"/>
              <a:t>2</a:t>
            </a:r>
            <a:r>
              <a:rPr lang="en-US" dirty="0"/>
              <a:t> points higher/lower than non-religious individuals, all other variables held constant</a:t>
            </a:r>
          </a:p>
          <a:p>
            <a:r>
              <a:rPr lang="en-US" dirty="0"/>
              <a:t>On average, Catholics will tend to rate Hillary Clinton β3 points higher/lower than non-religious individuals, all other variables held constant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These</a:t>
            </a:r>
          </a:p>
        </p:txBody>
      </p:sp>
    </p:spTree>
    <p:extLst>
      <p:ext uri="{BB962C8B-B14F-4D97-AF65-F5344CB8AC3E}">
        <p14:creationId xmlns:p14="http://schemas.microsoft.com/office/powerpoint/2010/main" val="279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Different Reference Categories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65" r="-15365"/>
          <a:stretch>
            <a:fillRect/>
          </a:stretch>
        </p:blipFill>
        <p:spPr bwMode="auto">
          <a:xfrm>
            <a:off x="-40334" y="1481328"/>
            <a:ext cx="9776452" cy="53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0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 the same way </a:t>
            </a:r>
          </a:p>
          <a:p>
            <a:r>
              <a:rPr lang="en-US" dirty="0"/>
              <a:t>You just hold the other dummy variables constant, just as you hold continuous variables constant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304577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82372"/>
          </a:xfrm>
        </p:spPr>
        <p:txBody>
          <a:bodyPr>
            <a:normAutofit/>
          </a:bodyPr>
          <a:lstStyle/>
          <a:p>
            <a:r>
              <a:rPr lang="en-US" dirty="0"/>
              <a:t>So far, we have looked at ‘additive’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interactive models, we hypothesize that the effect of one IV on our DV may be contingent on the value of another IV</a:t>
            </a:r>
          </a:p>
          <a:p>
            <a:pPr lvl="1"/>
            <a:r>
              <a:rPr lang="en-US" dirty="0"/>
              <a:t>Maybe feelings toward the women’s movement have a stronger effect on feelings toward Hillary Clinton among women than men</a:t>
            </a:r>
          </a:p>
          <a:p>
            <a:pPr lvl="1"/>
            <a:r>
              <a:rPr lang="en-US" dirty="0"/>
              <a:t>Hypothesizing that the slope is steeper for women than men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Hypotheses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54" y="2133600"/>
            <a:ext cx="6924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44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variable that is the product of these two independent variables: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essentially created two different models for women and men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Hypotheses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09" y="2483137"/>
            <a:ext cx="710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8192F-9E88-9C45-86EF-19511C49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4392"/>
            <a:ext cx="9144000" cy="11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  <a:p>
            <a:r>
              <a:rPr lang="en-US" dirty="0"/>
              <a:t>Dummy and categorical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202758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women, the formula also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for women: </a:t>
            </a:r>
          </a:p>
          <a:p>
            <a:pPr lvl="1"/>
            <a:r>
              <a:rPr lang="en-US" dirty="0" err="1"/>
              <a:t>HillaryThermometer</a:t>
            </a:r>
            <a:r>
              <a:rPr lang="en-US" dirty="0"/>
              <a:t>=(1.56+15.21)+(.75-.13)(</a:t>
            </a:r>
            <a:r>
              <a:rPr lang="en-US" dirty="0" err="1"/>
              <a:t>Women’sMovementThermometer</a:t>
            </a:r>
            <a:r>
              <a:rPr lang="en-US" dirty="0"/>
              <a:t>)+u</a:t>
            </a:r>
          </a:p>
          <a:p>
            <a:pPr lvl="1"/>
            <a:r>
              <a:rPr lang="en-US" dirty="0" err="1"/>
              <a:t>HillaryThermometer</a:t>
            </a:r>
            <a:r>
              <a:rPr lang="en-US" dirty="0"/>
              <a:t>=16.77+.62Women’sMovementThermometer+u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Hypotheses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72" y="2196888"/>
            <a:ext cx="59340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5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Hillary Thermometer 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" y="1649848"/>
            <a:ext cx="9008497" cy="415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Hillary Thermometer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72" r="-14272"/>
          <a:stretch>
            <a:fillRect/>
          </a:stretch>
        </p:blipFill>
        <p:spPr>
          <a:xfrm>
            <a:off x="-464860" y="2005918"/>
            <a:ext cx="9381365" cy="5159390"/>
          </a:xfrm>
        </p:spPr>
      </p:pic>
    </p:spTree>
    <p:extLst>
      <p:ext uri="{BB962C8B-B14F-4D97-AF65-F5344CB8AC3E}">
        <p14:creationId xmlns:p14="http://schemas.microsoft.com/office/powerpoint/2010/main" val="53722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“When men rate the women’s movement at a 0, we predict that they will rate Hillary Clinton at a 1.56.”</a:t>
            </a:r>
          </a:p>
          <a:p>
            <a:r>
              <a:rPr lang="en-US" dirty="0"/>
              <a:t>“When women rate the women’s movement at a 0, we expect that they will rate Hillary Clinton at a 16.77.”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84084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“On average, a one-unit increase in the rating of the women’s movement among women will lead to a .62 increase in one’s rating for Hillary Clinton.”</a:t>
            </a:r>
          </a:p>
          <a:p>
            <a:r>
              <a:rPr lang="en-US" dirty="0"/>
              <a:t>“We expect that a one-unit increase in the rating of the women’s movement among men will lead to a .75 increase in one’s rating for Hillary Clinton.”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66685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31D82-8955-1341-B5FC-133984C2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9" y="1012439"/>
            <a:ext cx="6607165" cy="58455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FE40BD-D96F-5B4A-897A-560A1B60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 &amp; Nicholson 2015</a:t>
            </a:r>
          </a:p>
        </p:txBody>
      </p:sp>
    </p:spTree>
    <p:extLst>
      <p:ext uri="{BB962C8B-B14F-4D97-AF65-F5344CB8AC3E}">
        <p14:creationId xmlns:p14="http://schemas.microsoft.com/office/powerpoint/2010/main" val="220590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D31D45-8ADC-CB4A-9726-66AB8755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525CD-6815-1B48-A6A3-829F3757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 &amp; Nicholson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E3041-002F-EB46-B3B3-2F3BAF3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6" y="1481327"/>
            <a:ext cx="5680859" cy="52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2BA838-1169-2E42-90D8-06763E332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18" y="995980"/>
            <a:ext cx="6383438" cy="58620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D68C9C1-3CF1-504B-903A-028CE84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 &amp; Nicholson (2015)</a:t>
            </a:r>
          </a:p>
        </p:txBody>
      </p:sp>
    </p:spTree>
    <p:extLst>
      <p:ext uri="{BB962C8B-B14F-4D97-AF65-F5344CB8AC3E}">
        <p14:creationId xmlns:p14="http://schemas.microsoft.com/office/powerpoint/2010/main" val="221945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E048E-FD2F-BA43-87F6-E89A200F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43" y="1481138"/>
            <a:ext cx="7776314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</p:spTree>
    <p:extLst>
      <p:ext uri="{BB962C8B-B14F-4D97-AF65-F5344CB8AC3E}">
        <p14:creationId xmlns:p14="http://schemas.microsoft.com/office/powerpoint/2010/main" val="447963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CA1201-15D6-FD4C-9854-936D3DE93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5" y="1071802"/>
            <a:ext cx="7625335" cy="53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use categorical variables properly in a multivariate regression?</a:t>
            </a:r>
          </a:p>
          <a:p>
            <a:r>
              <a:rPr lang="en-US" dirty="0"/>
              <a:t>What happens if we think that two variables have more than an additive effect?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298902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571DD02-870F-984C-B7CC-AA7AB6AA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35" y="1132321"/>
            <a:ext cx="6578929" cy="55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9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74B1680-0F0E-6D4D-BC26-FD69C7189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162" y="1164098"/>
            <a:ext cx="6461565" cy="55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8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A2D3D-9F1E-734C-83A5-C454C1AF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" y="2256312"/>
            <a:ext cx="9043515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2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DBBD9-0B6E-6B45-B630-95DF2E2E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AFD3D-BC25-784F-8A49-814888AA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06" y="1039165"/>
            <a:ext cx="6828810" cy="58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9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BB082-3827-5243-B353-810EB5CB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" y="2232561"/>
            <a:ext cx="8985915" cy="23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9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A32575-7FBE-5D4A-A2DA-FED17BDE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2246929"/>
            <a:ext cx="8874474" cy="23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1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209EC-2371-6F41-8A39-CD1CBC1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Perceptions of Clinton and Pelosi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7A01E-A2F6-094C-9F01-04EB6143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408845"/>
            <a:ext cx="8938518" cy="40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use dummy variables properly in a multivariate regression?</a:t>
            </a:r>
          </a:p>
          <a:p>
            <a:r>
              <a:rPr lang="en-US" dirty="0"/>
              <a:t>What happens if we think that two variables have more than an additive effect?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59266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059712"/>
            <a:ext cx="8162267" cy="1828800"/>
          </a:xfrm>
        </p:spPr>
        <p:txBody>
          <a:bodyPr/>
          <a:lstStyle/>
          <a:p>
            <a:r>
              <a:rPr lang="en-US" dirty="0"/>
              <a:t>Categorical Variables as IVs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4453"/>
            <a:ext cx="8229600" cy="4525963"/>
          </a:xfrm>
        </p:spPr>
        <p:txBody>
          <a:bodyPr/>
          <a:lstStyle/>
          <a:p>
            <a:r>
              <a:rPr lang="en-US" dirty="0"/>
              <a:t>DV – Hillary Clinton Thermometer</a:t>
            </a:r>
          </a:p>
          <a:p>
            <a:r>
              <a:rPr lang="en-US" dirty="0"/>
              <a:t>IV – Gender</a:t>
            </a:r>
          </a:p>
          <a:p>
            <a:pPr lvl="1"/>
            <a:r>
              <a:rPr lang="en-US" dirty="0"/>
              <a:t>Gender was ‘1’ for male, ‘2’ for female in NES data</a:t>
            </a:r>
          </a:p>
          <a:p>
            <a:pPr lvl="1"/>
            <a:r>
              <a:rPr lang="en-US" dirty="0"/>
              <a:t>Can make a variable ‘female’, with ‘1’ for female and ‘0’ for male</a:t>
            </a:r>
          </a:p>
          <a:p>
            <a:pPr lvl="1"/>
            <a:r>
              <a:rPr lang="en-US" dirty="0"/>
              <a:t>We could also make a variable ‘male’, with ‘1’ for male and ‘0’ for female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DF614-9E78-014F-B166-986BE273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59" y="4203700"/>
            <a:ext cx="6375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run this model in R:</a:t>
            </a:r>
          </a:p>
          <a:p>
            <a:endParaRPr lang="en-US" dirty="0"/>
          </a:p>
          <a:p>
            <a:r>
              <a:rPr lang="en-US" dirty="0"/>
              <a:t>You get something like this: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5" y="1983201"/>
            <a:ext cx="6734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69013-FDF3-9546-A7A1-BA33DBD1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" y="2980374"/>
            <a:ext cx="6082888" cy="1762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49E80-EDF5-0140-AB92-6263D66C1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18" y="4106035"/>
            <a:ext cx="5735782" cy="27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multivariate regression, there is the additional rule that there cannot be perfect multicollinearity between multiple variables</a:t>
            </a:r>
          </a:p>
          <a:p>
            <a:r>
              <a:rPr lang="en-US" dirty="0"/>
              <a:t>We can perfectly predict the values of male from the values of female and vice versa</a:t>
            </a:r>
          </a:p>
          <a:p>
            <a:r>
              <a:rPr lang="en-US" dirty="0"/>
              <a:t>The “dummy trap”</a:t>
            </a:r>
          </a:p>
          <a:p>
            <a:r>
              <a:rPr lang="en-US" dirty="0"/>
              <a:t>These are essentially the exact same variable</a:t>
            </a:r>
          </a:p>
          <a:p>
            <a:r>
              <a:rPr lang="en-US" dirty="0"/>
              <a:t>We have to omit one of these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491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Hillary Thermometer Models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4" r="-6984"/>
          <a:stretch>
            <a:fillRect/>
          </a:stretch>
        </p:blipFill>
        <p:spPr bwMode="auto">
          <a:xfrm>
            <a:off x="149341" y="1283215"/>
            <a:ext cx="10136683" cy="557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8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Hillary Thermometer Model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6" y="1247648"/>
            <a:ext cx="7889558" cy="56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4544</TotalTime>
  <Words>769</Words>
  <Application>Microsoft Macintosh PowerPoint</Application>
  <PresentationFormat>On-screen Show (4:3)</PresentationFormat>
  <Paragraphs>100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Lucida Sans Unicode</vt:lpstr>
      <vt:lpstr>Verdana</vt:lpstr>
      <vt:lpstr>Wingdings 2</vt:lpstr>
      <vt:lpstr>Wingdings 3</vt:lpstr>
      <vt:lpstr>EU Blue Bottom Left Swoosh</vt:lpstr>
      <vt:lpstr>Extensions to Multiple Regression</vt:lpstr>
      <vt:lpstr>Previously</vt:lpstr>
      <vt:lpstr>Essential Questions</vt:lpstr>
      <vt:lpstr>Categorical Variables as IVs</vt:lpstr>
      <vt:lpstr>Example</vt:lpstr>
      <vt:lpstr>The Problem</vt:lpstr>
      <vt:lpstr>Why?</vt:lpstr>
      <vt:lpstr>Hillary Thermometer Models</vt:lpstr>
      <vt:lpstr>Hillary Thermometer Model</vt:lpstr>
      <vt:lpstr>Dummy Interpretation</vt:lpstr>
      <vt:lpstr>Categorical Variables </vt:lpstr>
      <vt:lpstr>Religion</vt:lpstr>
      <vt:lpstr>Hillary Thermometer Example</vt:lpstr>
      <vt:lpstr>Interpreting These</vt:lpstr>
      <vt:lpstr>Using Different Reference Categories</vt:lpstr>
      <vt:lpstr>Multiple Dummy Variables</vt:lpstr>
      <vt:lpstr>Interactive Models</vt:lpstr>
      <vt:lpstr>Interactive Hypotheses</vt:lpstr>
      <vt:lpstr>Interactive Hypotheses</vt:lpstr>
      <vt:lpstr>Interactive Hypotheses</vt:lpstr>
      <vt:lpstr>Hillary Thermometer Model</vt:lpstr>
      <vt:lpstr>Hillary Thermometer Model</vt:lpstr>
      <vt:lpstr>Interpretation</vt:lpstr>
      <vt:lpstr>Interpretation</vt:lpstr>
      <vt:lpstr>Koch &amp; Nicholson 2015</vt:lpstr>
      <vt:lpstr>Koch &amp; Nicholson (2015)</vt:lpstr>
      <vt:lpstr>Koch &amp; Nicholson (2015)</vt:lpstr>
      <vt:lpstr>Perceptions of Clinton and Pelosi</vt:lpstr>
      <vt:lpstr>Perceptions of Clinton and Pelosi</vt:lpstr>
      <vt:lpstr>Perceptions of Clinton and Pelosi</vt:lpstr>
      <vt:lpstr>Perceptions of Clinton and Pelosi</vt:lpstr>
      <vt:lpstr>Perceptions of Clinton and Pelosi</vt:lpstr>
      <vt:lpstr>Perceptions of Clinton and Pelosi</vt:lpstr>
      <vt:lpstr>Perceptions of Clinton and Pelosi</vt:lpstr>
      <vt:lpstr>Perceptions of Clinton and Pelosi</vt:lpstr>
      <vt:lpstr>Perceptions of Clinton and Pelosi</vt:lpstr>
      <vt:lpstr>Essential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 to Multiple Regression</dc:title>
  <dc:creator>Lauren Perez</dc:creator>
  <cp:lastModifiedBy>Lauren Perez</cp:lastModifiedBy>
  <cp:revision>18</cp:revision>
  <dcterms:created xsi:type="dcterms:W3CDTF">2017-02-28T16:46:34Z</dcterms:created>
  <dcterms:modified xsi:type="dcterms:W3CDTF">2019-02-28T18:41:33Z</dcterms:modified>
</cp:coreProperties>
</file>