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256" r:id="rId2"/>
    <p:sldId id="257" r:id="rId3"/>
    <p:sldId id="258" r:id="rId4"/>
    <p:sldId id="259" r:id="rId5"/>
    <p:sldId id="260" r:id="rId6"/>
    <p:sldId id="281" r:id="rId7"/>
    <p:sldId id="261" r:id="rId8"/>
    <p:sldId id="282" r:id="rId9"/>
    <p:sldId id="283" r:id="rId10"/>
    <p:sldId id="284" r:id="rId11"/>
    <p:sldId id="262" r:id="rId12"/>
    <p:sldId id="263" r:id="rId13"/>
    <p:sldId id="264" r:id="rId14"/>
    <p:sldId id="265" r:id="rId15"/>
    <p:sldId id="266" r:id="rId16"/>
    <p:sldId id="267" r:id="rId17"/>
    <p:sldId id="296" r:id="rId18"/>
    <p:sldId id="297" r:id="rId19"/>
    <p:sldId id="294" r:id="rId20"/>
    <p:sldId id="295" r:id="rId21"/>
    <p:sldId id="268" r:id="rId22"/>
    <p:sldId id="269" r:id="rId23"/>
    <p:sldId id="270" r:id="rId24"/>
    <p:sldId id="271" r:id="rId25"/>
    <p:sldId id="272" r:id="rId26"/>
    <p:sldId id="273" r:id="rId27"/>
    <p:sldId id="299" r:id="rId28"/>
    <p:sldId id="298" r:id="rId29"/>
    <p:sldId id="274" r:id="rId30"/>
    <p:sldId id="275" r:id="rId31"/>
    <p:sldId id="276" r:id="rId32"/>
    <p:sldId id="277" r:id="rId33"/>
    <p:sldId id="278" r:id="rId34"/>
    <p:sldId id="279" r:id="rId35"/>
    <p:sldId id="280" r:id="rId36"/>
    <p:sldId id="287" r:id="rId37"/>
    <p:sldId id="288" r:id="rId38"/>
    <p:sldId id="289" r:id="rId39"/>
    <p:sldId id="290" r:id="rId40"/>
    <p:sldId id="291" r:id="rId41"/>
    <p:sldId id="292" r:id="rId42"/>
    <p:sldId id="293" r:id="rId43"/>
    <p:sldId id="285" r:id="rId44"/>
    <p:sldId id="28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705"/>
  </p:normalViewPr>
  <p:slideViewPr>
    <p:cSldViewPr snapToGrid="0" snapToObjects="1">
      <p:cViewPr varScale="1">
        <p:scale>
          <a:sx n="108" d="100"/>
          <a:sy n="108" d="100"/>
        </p:scale>
        <p:origin x="16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0B12A-DAD8-6D48-998A-294E17143BEB}" type="datetimeFigureOut">
              <a:rPr lang="en-US" smtClean="0"/>
              <a:t>3/5/19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709EB-A2E6-F545-81D1-0917C5408227}" type="slidenum">
              <a:rPr lang="en-US" smtClean="0"/>
              <a:t>‹#›</a:t>
            </a:fld>
            <a:endParaRPr lang="en-US"/>
          </a:p>
        </p:txBody>
      </p:sp>
    </p:spTree>
    <p:extLst>
      <p:ext uri="{BB962C8B-B14F-4D97-AF65-F5344CB8AC3E}">
        <p14:creationId xmlns:p14="http://schemas.microsoft.com/office/powerpoint/2010/main" val="29042764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http://www.statistics4u.com/</a:t>
            </a:r>
            <a:r>
              <a:rPr lang="en-US" dirty="0" err="1"/>
              <a:t>fundstat_eng</a:t>
            </a:r>
            <a:r>
              <a:rPr lang="en-US" dirty="0"/>
              <a:t>/</a:t>
            </a:r>
            <a:r>
              <a:rPr lang="en-US" dirty="0" err="1"/>
              <a:t>cc_leverage.html</a:t>
            </a:r>
            <a:endParaRPr lang="en-US" dirty="0"/>
          </a:p>
        </p:txBody>
      </p:sp>
      <p:sp>
        <p:nvSpPr>
          <p:cNvPr id="4" name="Slide Number Placeholder 3"/>
          <p:cNvSpPr>
            <a:spLocks noGrp="1"/>
          </p:cNvSpPr>
          <p:nvPr>
            <p:ph type="sldNum" sz="quarter" idx="10"/>
          </p:nvPr>
        </p:nvSpPr>
        <p:spPr/>
        <p:txBody>
          <a:bodyPr/>
          <a:lstStyle/>
          <a:p>
            <a:fld id="{ECA709EB-A2E6-F545-81D1-0917C5408227}" type="slidenum">
              <a:rPr lang="en-US" smtClean="0"/>
              <a:t>6</a:t>
            </a:fld>
            <a:endParaRPr lang="en-US"/>
          </a:p>
        </p:txBody>
      </p:sp>
    </p:spTree>
    <p:extLst>
      <p:ext uri="{BB962C8B-B14F-4D97-AF65-F5344CB8AC3E}">
        <p14:creationId xmlns:p14="http://schemas.microsoft.com/office/powerpoint/2010/main" val="51844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a:t>
            </a:r>
            <a:r>
              <a:rPr lang="en-US" dirty="0" err="1"/>
              <a:t>www.statisticshowto.com</a:t>
            </a:r>
            <a:r>
              <a:rPr lang="en-US" dirty="0"/>
              <a:t>/</a:t>
            </a:r>
            <a:r>
              <a:rPr lang="en-US" dirty="0" err="1"/>
              <a:t>wp</a:t>
            </a:r>
            <a:r>
              <a:rPr lang="en-US" dirty="0"/>
              <a:t>-content/uploads/2013/09/linear-regression-leverage-1.jpg</a:t>
            </a:r>
          </a:p>
        </p:txBody>
      </p:sp>
      <p:sp>
        <p:nvSpPr>
          <p:cNvPr id="4" name="Slide Number Placeholder 3"/>
          <p:cNvSpPr>
            <a:spLocks noGrp="1"/>
          </p:cNvSpPr>
          <p:nvPr>
            <p:ph type="sldNum" sz="quarter" idx="10"/>
          </p:nvPr>
        </p:nvSpPr>
        <p:spPr/>
        <p:txBody>
          <a:bodyPr/>
          <a:lstStyle/>
          <a:p>
            <a:fld id="{ECA709EB-A2E6-F545-81D1-0917C5408227}" type="slidenum">
              <a:rPr lang="en-US" smtClean="0"/>
              <a:t>9</a:t>
            </a:fld>
            <a:endParaRPr lang="en-US"/>
          </a:p>
        </p:txBody>
      </p:sp>
    </p:spTree>
    <p:extLst>
      <p:ext uri="{BB962C8B-B14F-4D97-AF65-F5344CB8AC3E}">
        <p14:creationId xmlns:p14="http://schemas.microsoft.com/office/powerpoint/2010/main" val="124615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a:t>
            </a:r>
            <a:r>
              <a:rPr lang="en-US" dirty="0" err="1"/>
              <a:t>www.statisticshowto.com</a:t>
            </a:r>
            <a:r>
              <a:rPr lang="en-US" dirty="0"/>
              <a:t>/</a:t>
            </a:r>
            <a:r>
              <a:rPr lang="en-US" dirty="0" err="1"/>
              <a:t>wp</a:t>
            </a:r>
            <a:r>
              <a:rPr lang="en-US" dirty="0"/>
              <a:t>-content/uploads/2013/09/linear-regression-leverage-3.jpg</a:t>
            </a:r>
          </a:p>
        </p:txBody>
      </p:sp>
      <p:sp>
        <p:nvSpPr>
          <p:cNvPr id="4" name="Slide Number Placeholder 3"/>
          <p:cNvSpPr>
            <a:spLocks noGrp="1"/>
          </p:cNvSpPr>
          <p:nvPr>
            <p:ph type="sldNum" sz="quarter" idx="10"/>
          </p:nvPr>
        </p:nvSpPr>
        <p:spPr/>
        <p:txBody>
          <a:bodyPr/>
          <a:lstStyle/>
          <a:p>
            <a:fld id="{ECA709EB-A2E6-F545-81D1-0917C5408227}" type="slidenum">
              <a:rPr lang="en-US" smtClean="0"/>
              <a:t>10</a:t>
            </a:fld>
            <a:endParaRPr lang="en-US"/>
          </a:p>
        </p:txBody>
      </p:sp>
    </p:spTree>
    <p:extLst>
      <p:ext uri="{BB962C8B-B14F-4D97-AF65-F5344CB8AC3E}">
        <p14:creationId xmlns:p14="http://schemas.microsoft.com/office/powerpoint/2010/main" val="394859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a:t>
            </a:r>
            <a:r>
              <a:rPr lang="en-US" dirty="0" err="1"/>
              <a:t>data.library.virginia.edu</a:t>
            </a:r>
            <a:r>
              <a:rPr lang="en-US" dirty="0"/>
              <a:t>/diagnostic-plots/</a:t>
            </a:r>
          </a:p>
          <a:p>
            <a:endParaRPr lang="en-US" dirty="0"/>
          </a:p>
        </p:txBody>
      </p:sp>
      <p:sp>
        <p:nvSpPr>
          <p:cNvPr id="4" name="Slide Number Placeholder 3"/>
          <p:cNvSpPr>
            <a:spLocks noGrp="1"/>
          </p:cNvSpPr>
          <p:nvPr>
            <p:ph type="sldNum" sz="quarter" idx="10"/>
          </p:nvPr>
        </p:nvSpPr>
        <p:spPr/>
        <p:txBody>
          <a:bodyPr/>
          <a:lstStyle/>
          <a:p>
            <a:fld id="{ECA709EB-A2E6-F545-81D1-0917C5408227}" type="slidenum">
              <a:rPr lang="en-US" smtClean="0"/>
              <a:t>20</a:t>
            </a:fld>
            <a:endParaRPr lang="en-US"/>
          </a:p>
        </p:txBody>
      </p:sp>
    </p:spTree>
    <p:extLst>
      <p:ext uri="{BB962C8B-B14F-4D97-AF65-F5344CB8AC3E}">
        <p14:creationId xmlns:p14="http://schemas.microsoft.com/office/powerpoint/2010/main" val="1594075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A06988F-C430-8A43-9986-711A980CB05E}" type="datetimeFigureOut">
              <a:rPr lang="en-US" smtClean="0"/>
              <a:t>3/5/19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A488C9-66D3-E64A-A218-F45797A666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06988F-C430-8A43-9986-711A980CB05E}"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488C9-66D3-E64A-A218-F45797A666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06988F-C430-8A43-9986-711A980CB05E}"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488C9-66D3-E64A-A218-F45797A666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06988F-C430-8A43-9986-711A980CB05E}"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488C9-66D3-E64A-A218-F45797A666F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A06988F-C430-8A43-9986-711A980CB05E}"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488C9-66D3-E64A-A218-F45797A666F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A06988F-C430-8A43-9986-711A980CB05E}"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488C9-66D3-E64A-A218-F45797A666F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A06988F-C430-8A43-9986-711A980CB05E}"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488C9-66D3-E64A-A218-F45797A666F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06988F-C430-8A43-9986-711A980CB05E}"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488C9-66D3-E64A-A218-F45797A666F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6988F-C430-8A43-9986-711A980CB05E}"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488C9-66D3-E64A-A218-F45797A666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A06988F-C430-8A43-9986-711A980CB05E}"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488C9-66D3-E64A-A218-F45797A666F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06988F-C430-8A43-9986-711A980CB05E}" type="datetimeFigureOut">
              <a:rPr lang="en-US" smtClean="0"/>
              <a:t>3/5/19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A488C9-66D3-E64A-A218-F45797A666F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06988F-C430-8A43-9986-711A980CB05E}" type="datetimeFigureOut">
              <a:rPr lang="en-US" smtClean="0"/>
              <a:t>3/5/19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A488C9-66D3-E64A-A218-F45797A666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Challenges in Multiple Regression</a:t>
            </a:r>
          </a:p>
        </p:txBody>
      </p:sp>
      <p:sp>
        <p:nvSpPr>
          <p:cNvPr id="3" name="Subtitle 2"/>
          <p:cNvSpPr>
            <a:spLocks noGrp="1"/>
          </p:cNvSpPr>
          <p:nvPr>
            <p:ph type="subTitle" idx="1"/>
          </p:nvPr>
        </p:nvSpPr>
        <p:spPr/>
        <p:txBody>
          <a:bodyPr/>
          <a:lstStyle/>
          <a:p>
            <a:r>
              <a:rPr lang="en-US" dirty="0"/>
              <a:t>SSI II</a:t>
            </a:r>
          </a:p>
          <a:p>
            <a:r>
              <a:rPr lang="en-US" dirty="0"/>
              <a:t>March 5, 2019</a:t>
            </a:r>
          </a:p>
        </p:txBody>
      </p:sp>
    </p:spTree>
    <p:extLst>
      <p:ext uri="{BB962C8B-B14F-4D97-AF65-F5344CB8AC3E}">
        <p14:creationId xmlns:p14="http://schemas.microsoft.com/office/powerpoint/2010/main" val="157302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6231" r="-6231"/>
          <a:stretch>
            <a:fillRect/>
          </a:stretch>
        </p:blipFill>
        <p:spPr/>
      </p:pic>
      <p:sp>
        <p:nvSpPr>
          <p:cNvPr id="3" name="Title 2"/>
          <p:cNvSpPr>
            <a:spLocks noGrp="1"/>
          </p:cNvSpPr>
          <p:nvPr>
            <p:ph type="title"/>
          </p:nvPr>
        </p:nvSpPr>
        <p:spPr/>
        <p:txBody>
          <a:bodyPr/>
          <a:lstStyle/>
          <a:p>
            <a:r>
              <a:rPr lang="en-US" dirty="0"/>
              <a:t>Leverage</a:t>
            </a:r>
          </a:p>
        </p:txBody>
      </p:sp>
    </p:spTree>
    <p:extLst>
      <p:ext uri="{BB962C8B-B14F-4D97-AF65-F5344CB8AC3E}">
        <p14:creationId xmlns:p14="http://schemas.microsoft.com/office/powerpoint/2010/main" val="245174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attempt to find outliers/influential cases</a:t>
            </a:r>
          </a:p>
          <a:p>
            <a:pPr lvl="1"/>
            <a:r>
              <a:rPr lang="en-US" dirty="0"/>
              <a:t>Certain counties in Florida</a:t>
            </a:r>
          </a:p>
          <a:p>
            <a:r>
              <a:rPr lang="en-US" dirty="0"/>
              <a:t>Did ballot irregularities influence election results?</a:t>
            </a:r>
          </a:p>
          <a:p>
            <a:pPr lvl="1"/>
            <a:r>
              <a:rPr lang="en-US" dirty="0"/>
              <a:t>The raw vote numbers for candidates were the DV</a:t>
            </a:r>
          </a:p>
        </p:txBody>
      </p:sp>
      <p:sp>
        <p:nvSpPr>
          <p:cNvPr id="3" name="Title 2"/>
          <p:cNvSpPr>
            <a:spLocks noGrp="1"/>
          </p:cNvSpPr>
          <p:nvPr>
            <p:ph type="title"/>
          </p:nvPr>
        </p:nvSpPr>
        <p:spPr/>
        <p:txBody>
          <a:bodyPr/>
          <a:lstStyle/>
          <a:p>
            <a:r>
              <a:rPr lang="en-US" dirty="0"/>
              <a:t>2000 Presidential Election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492" y="4357583"/>
            <a:ext cx="5973046" cy="11419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44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Florida Votes, 2000</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289" b="-2289"/>
          <a:stretch>
            <a:fillRect/>
          </a:stretch>
        </p:blipFill>
        <p:spPr bwMode="auto">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21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Leverage vs. Residuals Plot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l="-13557" r="-13557"/>
          <a:stretch>
            <a:fillRect/>
          </a:stretch>
        </p:blipFill>
        <p:spPr/>
      </p:pic>
    </p:spTree>
    <p:extLst>
      <p:ext uri="{BB962C8B-B14F-4D97-AF65-F5344CB8AC3E}">
        <p14:creationId xmlns:p14="http://schemas.microsoft.com/office/powerpoint/2010/main" val="40366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OLS line with scatter plot for </a:t>
            </a:r>
            <a:br>
              <a:rPr lang="en-US" dirty="0"/>
            </a:br>
            <a:r>
              <a:rPr lang="en-US" dirty="0"/>
              <a:t>Florida 2000</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839" y="1417638"/>
            <a:ext cx="7323910" cy="4910928"/>
          </a:xfrm>
        </p:spPr>
      </p:pic>
    </p:spTree>
    <p:extLst>
      <p:ext uri="{BB962C8B-B14F-4D97-AF65-F5344CB8AC3E}">
        <p14:creationId xmlns:p14="http://schemas.microsoft.com/office/powerpoint/2010/main" val="298439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five largest (absolute-value) DFBETA </a:t>
            </a:r>
            <a:br>
              <a:rPr lang="en-US" sz="3200" dirty="0"/>
            </a:br>
            <a:r>
              <a:rPr lang="en-US" sz="3200" dirty="0"/>
              <a:t>scores for </a:t>
            </a:r>
            <a:r>
              <a:rPr lang="el-GR" sz="3200" dirty="0"/>
              <a:t>β</a:t>
            </a:r>
            <a:r>
              <a:rPr lang="en-US" sz="3200" dirty="0"/>
              <a:t> from the initial model</a:t>
            </a:r>
          </a:p>
        </p:txBody>
      </p:sp>
      <p:sp>
        <p:nvSpPr>
          <p:cNvPr id="3" name="Content Placeholder 2"/>
          <p:cNvSpPr>
            <a:spLocks noGrp="1"/>
          </p:cNvSpPr>
          <p:nvPr>
            <p:ph idx="1"/>
          </p:nvPr>
        </p:nvSpPr>
        <p:spPr>
          <a:xfrm>
            <a:off x="457200" y="1481328"/>
            <a:ext cx="8229600" cy="4869278"/>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DFBETA scores are calculated as the difference in the parameter estimate without each case divided  by the standard error of the original parameter estimate.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524" y="1651486"/>
            <a:ext cx="4776952"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04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Models with “Dummying Out” Influential Counties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05" y="1470013"/>
            <a:ext cx="8269869" cy="51817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91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8D351D-7CA8-A24D-AA3E-E514F94B80B5}"/>
              </a:ext>
            </a:extLst>
          </p:cNvPr>
          <p:cNvSpPr>
            <a:spLocks noGrp="1"/>
          </p:cNvSpPr>
          <p:nvPr>
            <p:ph idx="1"/>
          </p:nvPr>
        </p:nvSpPr>
        <p:spPr/>
        <p:txBody>
          <a:bodyPr/>
          <a:lstStyle/>
          <a:p>
            <a:r>
              <a:rPr lang="en-US" dirty="0"/>
              <a:t>Depends on the residual and the leverage</a:t>
            </a:r>
          </a:p>
          <a:p>
            <a:r>
              <a:rPr lang="en-US" dirty="0"/>
              <a:t>Summarizes how much all of the fitted values (predicted Y values) change when you delete the observation</a:t>
            </a:r>
          </a:p>
          <a:p>
            <a:r>
              <a:rPr lang="en-US" dirty="0"/>
              <a:t>If an observation has a large Cook’s distance measure, it strongly influences the fitted values (because it strongly influences the alpha and beta(s) used to predict those fitted values)</a:t>
            </a:r>
          </a:p>
        </p:txBody>
      </p:sp>
      <p:sp>
        <p:nvSpPr>
          <p:cNvPr id="3" name="Title 2">
            <a:extLst>
              <a:ext uri="{FF2B5EF4-FFF2-40B4-BE49-F238E27FC236}">
                <a16:creationId xmlns:a16="http://schemas.microsoft.com/office/drawing/2014/main" id="{AB0EC403-6ABF-844A-9D5A-D9253878A527}"/>
              </a:ext>
            </a:extLst>
          </p:cNvPr>
          <p:cNvSpPr>
            <a:spLocks noGrp="1"/>
          </p:cNvSpPr>
          <p:nvPr>
            <p:ph type="title"/>
          </p:nvPr>
        </p:nvSpPr>
        <p:spPr/>
        <p:txBody>
          <a:bodyPr/>
          <a:lstStyle/>
          <a:p>
            <a:r>
              <a:rPr lang="en-US" dirty="0"/>
              <a:t>Cook’s Distance</a:t>
            </a:r>
          </a:p>
        </p:txBody>
      </p:sp>
    </p:spTree>
    <p:extLst>
      <p:ext uri="{BB962C8B-B14F-4D97-AF65-F5344CB8AC3E}">
        <p14:creationId xmlns:p14="http://schemas.microsoft.com/office/powerpoint/2010/main" val="406112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403569-7DFF-C64C-B68D-325B0E24723A}"/>
              </a:ext>
            </a:extLst>
          </p:cNvPr>
          <p:cNvPicPr>
            <a:picLocks noChangeAspect="1"/>
          </p:cNvPicPr>
          <p:nvPr/>
        </p:nvPicPr>
        <p:blipFill>
          <a:blip r:embed="rId2"/>
          <a:stretch>
            <a:fillRect/>
          </a:stretch>
        </p:blipFill>
        <p:spPr>
          <a:xfrm>
            <a:off x="2495055" y="1154875"/>
            <a:ext cx="4312351" cy="1457696"/>
          </a:xfrm>
          <a:prstGeom prst="rect">
            <a:avLst/>
          </a:prstGeom>
        </p:spPr>
      </p:pic>
      <p:sp>
        <p:nvSpPr>
          <p:cNvPr id="2" name="Content Placeholder 1">
            <a:extLst>
              <a:ext uri="{FF2B5EF4-FFF2-40B4-BE49-F238E27FC236}">
                <a16:creationId xmlns:a16="http://schemas.microsoft.com/office/drawing/2014/main" id="{A242721D-C241-3A49-B14F-2F0DD9860C54}"/>
              </a:ext>
            </a:extLst>
          </p:cNvPr>
          <p:cNvSpPr>
            <a:spLocks noGrp="1"/>
          </p:cNvSpPr>
          <p:nvPr>
            <p:ph idx="1"/>
          </p:nvPr>
        </p:nvSpPr>
        <p:spPr>
          <a:xfrm>
            <a:off x="457200" y="2398815"/>
            <a:ext cx="8229600" cy="3608475"/>
          </a:xfrm>
        </p:spPr>
        <p:txBody>
          <a:bodyPr/>
          <a:lstStyle/>
          <a:p>
            <a:r>
              <a:rPr lang="en-US" i="1" dirty="0"/>
              <a:t>D</a:t>
            </a:r>
            <a:r>
              <a:rPr lang="en-US" i="1" baseline="-25000" dirty="0"/>
              <a:t>i</a:t>
            </a:r>
            <a:r>
              <a:rPr lang="en-US" dirty="0"/>
              <a:t> is Cook’s distance</a:t>
            </a:r>
          </a:p>
          <a:p>
            <a:r>
              <a:rPr lang="en-US" i="1" dirty="0"/>
              <a:t>p</a:t>
            </a:r>
            <a:r>
              <a:rPr lang="en-US" dirty="0"/>
              <a:t> is the number of parameters including the intercept</a:t>
            </a:r>
          </a:p>
          <a:p>
            <a:r>
              <a:rPr lang="en-US" i="1" dirty="0" err="1"/>
              <a:t>h</a:t>
            </a:r>
            <a:r>
              <a:rPr lang="en-US" i="1" baseline="-25000" dirty="0" err="1"/>
              <a:t>ii</a:t>
            </a:r>
            <a:r>
              <a:rPr lang="en-US" dirty="0"/>
              <a:t> is the leverage</a:t>
            </a:r>
          </a:p>
          <a:p>
            <a:endParaRPr lang="en-US" dirty="0"/>
          </a:p>
        </p:txBody>
      </p:sp>
      <p:sp>
        <p:nvSpPr>
          <p:cNvPr id="3" name="Title 2">
            <a:extLst>
              <a:ext uri="{FF2B5EF4-FFF2-40B4-BE49-F238E27FC236}">
                <a16:creationId xmlns:a16="http://schemas.microsoft.com/office/drawing/2014/main" id="{F57E80B1-2C12-484F-A3CF-64F4EA426F87}"/>
              </a:ext>
            </a:extLst>
          </p:cNvPr>
          <p:cNvSpPr>
            <a:spLocks noGrp="1"/>
          </p:cNvSpPr>
          <p:nvPr>
            <p:ph type="title"/>
          </p:nvPr>
        </p:nvSpPr>
        <p:spPr/>
        <p:txBody>
          <a:bodyPr/>
          <a:lstStyle/>
          <a:p>
            <a:r>
              <a:rPr lang="en-US" dirty="0"/>
              <a:t>Cook’s Distance Formula</a:t>
            </a:r>
          </a:p>
        </p:txBody>
      </p:sp>
    </p:spTree>
    <p:extLst>
      <p:ext uri="{BB962C8B-B14F-4D97-AF65-F5344CB8AC3E}">
        <p14:creationId xmlns:p14="http://schemas.microsoft.com/office/powerpoint/2010/main" val="38285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D77B4-66D2-1D49-95FA-166FBD5C5776}"/>
              </a:ext>
            </a:extLst>
          </p:cNvPr>
          <p:cNvSpPr>
            <a:spLocks noGrp="1"/>
          </p:cNvSpPr>
          <p:nvPr>
            <p:ph idx="1"/>
          </p:nvPr>
        </p:nvSpPr>
        <p:spPr/>
        <p:txBody>
          <a:bodyPr/>
          <a:lstStyle/>
          <a:p>
            <a:r>
              <a:rPr lang="en-US" dirty="0"/>
              <a:t>&gt; plot(mod7, which=5)</a:t>
            </a:r>
          </a:p>
        </p:txBody>
      </p:sp>
      <p:sp>
        <p:nvSpPr>
          <p:cNvPr id="3" name="Title 2">
            <a:extLst>
              <a:ext uri="{FF2B5EF4-FFF2-40B4-BE49-F238E27FC236}">
                <a16:creationId xmlns:a16="http://schemas.microsoft.com/office/drawing/2014/main" id="{4F8B9C21-BAC8-3C41-986A-18489CA9D076}"/>
              </a:ext>
            </a:extLst>
          </p:cNvPr>
          <p:cNvSpPr>
            <a:spLocks noGrp="1"/>
          </p:cNvSpPr>
          <p:nvPr>
            <p:ph type="title"/>
          </p:nvPr>
        </p:nvSpPr>
        <p:spPr/>
        <p:txBody>
          <a:bodyPr>
            <a:normAutofit fontScale="90000"/>
          </a:bodyPr>
          <a:lstStyle/>
          <a:p>
            <a:r>
              <a:rPr lang="en-US" dirty="0"/>
              <a:t>Leverage vs. Residuals Plots in R</a:t>
            </a:r>
          </a:p>
        </p:txBody>
      </p:sp>
      <p:pic>
        <p:nvPicPr>
          <p:cNvPr id="4" name="Picture 3">
            <a:extLst>
              <a:ext uri="{FF2B5EF4-FFF2-40B4-BE49-F238E27FC236}">
                <a16:creationId xmlns:a16="http://schemas.microsoft.com/office/drawing/2014/main" id="{211DD607-2A7E-AF46-9F73-90B00F1409E2}"/>
              </a:ext>
            </a:extLst>
          </p:cNvPr>
          <p:cNvPicPr>
            <a:picLocks noChangeAspect="1"/>
          </p:cNvPicPr>
          <p:nvPr/>
        </p:nvPicPr>
        <p:blipFill>
          <a:blip r:embed="rId2"/>
          <a:stretch>
            <a:fillRect/>
          </a:stretch>
        </p:blipFill>
        <p:spPr>
          <a:xfrm>
            <a:off x="1648773" y="1963552"/>
            <a:ext cx="5903933" cy="4653915"/>
          </a:xfrm>
          <a:prstGeom prst="rect">
            <a:avLst/>
          </a:prstGeom>
        </p:spPr>
      </p:pic>
    </p:spTree>
    <p:extLst>
      <p:ext uri="{BB962C8B-B14F-4D97-AF65-F5344CB8AC3E}">
        <p14:creationId xmlns:p14="http://schemas.microsoft.com/office/powerpoint/2010/main" val="230126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Multiple regression</a:t>
            </a:r>
          </a:p>
          <a:p>
            <a:r>
              <a:rPr lang="en-US" dirty="0"/>
              <a:t>(Perfect) Multicollinearity</a:t>
            </a:r>
          </a:p>
        </p:txBody>
      </p:sp>
      <p:sp>
        <p:nvSpPr>
          <p:cNvPr id="3" name="Title 2"/>
          <p:cNvSpPr>
            <a:spLocks noGrp="1"/>
          </p:cNvSpPr>
          <p:nvPr>
            <p:ph type="title"/>
          </p:nvPr>
        </p:nvSpPr>
        <p:spPr/>
        <p:txBody>
          <a:bodyPr/>
          <a:lstStyle/>
          <a:p>
            <a:r>
              <a:rPr lang="en-US" dirty="0"/>
              <a:t>Previously</a:t>
            </a:r>
          </a:p>
        </p:txBody>
      </p:sp>
    </p:spTree>
    <p:extLst>
      <p:ext uri="{BB962C8B-B14F-4D97-AF65-F5344CB8AC3E}">
        <p14:creationId xmlns:p14="http://schemas.microsoft.com/office/powerpoint/2010/main" val="266222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F37ED-29E1-0241-BB3E-BEA1B1ECF8D3}"/>
              </a:ext>
            </a:extLst>
          </p:cNvPr>
          <p:cNvPicPr>
            <a:picLocks noChangeAspect="1"/>
          </p:cNvPicPr>
          <p:nvPr/>
        </p:nvPicPr>
        <p:blipFill>
          <a:blip r:embed="rId3"/>
          <a:stretch>
            <a:fillRect/>
          </a:stretch>
        </p:blipFill>
        <p:spPr>
          <a:xfrm>
            <a:off x="313232" y="2504230"/>
            <a:ext cx="8707540" cy="4353770"/>
          </a:xfrm>
          <a:prstGeom prst="rect">
            <a:avLst/>
          </a:prstGeom>
        </p:spPr>
      </p:pic>
      <p:sp>
        <p:nvSpPr>
          <p:cNvPr id="2" name="Content Placeholder 1">
            <a:extLst>
              <a:ext uri="{FF2B5EF4-FFF2-40B4-BE49-F238E27FC236}">
                <a16:creationId xmlns:a16="http://schemas.microsoft.com/office/drawing/2014/main" id="{67436DCD-32D3-ED4A-ABBD-3BBF7620EBCE}"/>
              </a:ext>
            </a:extLst>
          </p:cNvPr>
          <p:cNvSpPr>
            <a:spLocks noGrp="1"/>
          </p:cNvSpPr>
          <p:nvPr>
            <p:ph idx="1"/>
          </p:nvPr>
        </p:nvSpPr>
        <p:spPr/>
        <p:txBody>
          <a:bodyPr/>
          <a:lstStyle/>
          <a:p>
            <a:r>
              <a:rPr lang="en-US" dirty="0"/>
              <a:t>In case 2, if you exclude observation #49:</a:t>
            </a:r>
          </a:p>
          <a:p>
            <a:pPr lvl="1"/>
            <a:r>
              <a:rPr lang="en-US" dirty="0"/>
              <a:t>The slope coefficient changes from 2.14 to 2.68</a:t>
            </a:r>
          </a:p>
          <a:p>
            <a:pPr lvl="1"/>
            <a:r>
              <a:rPr lang="en-US" dirty="0"/>
              <a:t>R-squared changes from .757 to .851</a:t>
            </a:r>
          </a:p>
        </p:txBody>
      </p:sp>
      <p:sp>
        <p:nvSpPr>
          <p:cNvPr id="3" name="Title 2">
            <a:extLst>
              <a:ext uri="{FF2B5EF4-FFF2-40B4-BE49-F238E27FC236}">
                <a16:creationId xmlns:a16="http://schemas.microsoft.com/office/drawing/2014/main" id="{347ECFFD-1EA2-D140-B476-436E0BE0A651}"/>
              </a:ext>
            </a:extLst>
          </p:cNvPr>
          <p:cNvSpPr>
            <a:spLocks noGrp="1"/>
          </p:cNvSpPr>
          <p:nvPr>
            <p:ph type="title"/>
          </p:nvPr>
        </p:nvSpPr>
        <p:spPr/>
        <p:txBody>
          <a:bodyPr>
            <a:normAutofit fontScale="90000"/>
          </a:bodyPr>
          <a:lstStyle/>
          <a:p>
            <a:r>
              <a:rPr lang="en-US" dirty="0"/>
              <a:t>Leverage vs. Residuals Plots in R</a:t>
            </a:r>
          </a:p>
        </p:txBody>
      </p:sp>
    </p:spTree>
    <p:extLst>
      <p:ext uri="{BB962C8B-B14F-4D97-AF65-F5344CB8AC3E}">
        <p14:creationId xmlns:p14="http://schemas.microsoft.com/office/powerpoint/2010/main" val="102219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Be aware they exist</a:t>
            </a:r>
          </a:p>
          <a:p>
            <a:r>
              <a:rPr lang="en-US" dirty="0"/>
              <a:t>Be clear and honest about what you do with them</a:t>
            </a:r>
          </a:p>
          <a:p>
            <a:pPr lvl="1"/>
            <a:r>
              <a:rPr lang="en-US" dirty="0"/>
              <a:t>Possible solutions include:</a:t>
            </a:r>
          </a:p>
          <a:p>
            <a:pPr lvl="2"/>
            <a:r>
              <a:rPr lang="en-US" dirty="0"/>
              <a:t>Dropping them</a:t>
            </a:r>
          </a:p>
          <a:p>
            <a:pPr lvl="2"/>
            <a:r>
              <a:rPr lang="en-US" dirty="0"/>
              <a:t>Creating dummy variables for them</a:t>
            </a:r>
          </a:p>
          <a:p>
            <a:pPr lvl="2"/>
            <a:r>
              <a:rPr lang="en-US" dirty="0"/>
              <a:t>Leaving them</a:t>
            </a:r>
          </a:p>
          <a:p>
            <a:pPr lvl="2"/>
            <a:r>
              <a:rPr lang="en-US" dirty="0"/>
              <a:t>Combinations of these</a:t>
            </a:r>
          </a:p>
          <a:p>
            <a:r>
              <a:rPr lang="en-US" dirty="0"/>
              <a:t>Always double check they are not just a data entry problem, if possible</a:t>
            </a:r>
          </a:p>
          <a:p>
            <a:r>
              <a:rPr lang="en-US" dirty="0"/>
              <a:t>Is there a reason why they are unique?</a:t>
            </a:r>
          </a:p>
          <a:p>
            <a:endParaRPr lang="en-US" dirty="0"/>
          </a:p>
        </p:txBody>
      </p:sp>
      <p:sp>
        <p:nvSpPr>
          <p:cNvPr id="3" name="Title 2"/>
          <p:cNvSpPr>
            <a:spLocks noGrp="1"/>
          </p:cNvSpPr>
          <p:nvPr>
            <p:ph type="title"/>
          </p:nvPr>
        </p:nvSpPr>
        <p:spPr/>
        <p:txBody>
          <a:bodyPr/>
          <a:lstStyle/>
          <a:p>
            <a:r>
              <a:rPr lang="en-US" dirty="0"/>
              <a:t>Influential Cases</a:t>
            </a:r>
          </a:p>
        </p:txBody>
      </p:sp>
    </p:spTree>
    <p:extLst>
      <p:ext uri="{BB962C8B-B14F-4D97-AF65-F5344CB8AC3E}">
        <p14:creationId xmlns:p14="http://schemas.microsoft.com/office/powerpoint/2010/main" val="3571158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Multicollinearity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712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Or “multicollinearity”</a:t>
            </a:r>
          </a:p>
          <a:p>
            <a:r>
              <a:rPr lang="en-US" dirty="0"/>
              <a:t>Results from one or a combination of:</a:t>
            </a:r>
          </a:p>
          <a:p>
            <a:pPr lvl="1"/>
            <a:r>
              <a:rPr lang="en-US" dirty="0"/>
              <a:t>A small number of degrees of freedom (small N)</a:t>
            </a:r>
          </a:p>
          <a:p>
            <a:pPr lvl="1"/>
            <a:r>
              <a:rPr lang="en-US" dirty="0"/>
              <a:t>High correlation between independent variables</a:t>
            </a:r>
          </a:p>
          <a:p>
            <a:r>
              <a:rPr lang="en-US" dirty="0"/>
              <a:t>Makes it hard to determine the independent effect of each variable</a:t>
            </a:r>
          </a:p>
        </p:txBody>
      </p:sp>
      <p:sp>
        <p:nvSpPr>
          <p:cNvPr id="3" name="Title 2"/>
          <p:cNvSpPr>
            <a:spLocks noGrp="1"/>
          </p:cNvSpPr>
          <p:nvPr>
            <p:ph type="title"/>
          </p:nvPr>
        </p:nvSpPr>
        <p:spPr/>
        <p:txBody>
          <a:bodyPr>
            <a:normAutofit fontScale="90000"/>
          </a:bodyPr>
          <a:lstStyle/>
          <a:p>
            <a:r>
              <a:rPr lang="en-US" dirty="0"/>
              <a:t>High, but Less-than-Perfect, Multicollinearity</a:t>
            </a:r>
          </a:p>
        </p:txBody>
      </p:sp>
    </p:spTree>
    <p:extLst>
      <p:ext uri="{BB962C8B-B14F-4D97-AF65-F5344CB8AC3E}">
        <p14:creationId xmlns:p14="http://schemas.microsoft.com/office/powerpoint/2010/main" val="3301999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Venn Diagram of Data with Multicollinearity</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l="-45245" r="-45245"/>
          <a:stretch>
            <a:fillRect/>
          </a:stretch>
        </p:blipFill>
        <p:spPr>
          <a:xfrm>
            <a:off x="-210543" y="1481328"/>
            <a:ext cx="9544314" cy="5249005"/>
          </a:xfrm>
        </p:spPr>
      </p:pic>
    </p:spTree>
    <p:extLst>
      <p:ext uri="{BB962C8B-B14F-4D97-AF65-F5344CB8AC3E}">
        <p14:creationId xmlns:p14="http://schemas.microsoft.com/office/powerpoint/2010/main" val="394106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Pairwise correlations of your variables</a:t>
            </a:r>
          </a:p>
          <a:p>
            <a:r>
              <a:rPr lang="en-US" dirty="0"/>
              <a:t>High R</a:t>
            </a:r>
            <a:r>
              <a:rPr lang="en-US" baseline="30000" dirty="0"/>
              <a:t>2</a:t>
            </a:r>
            <a:r>
              <a:rPr lang="en-US" dirty="0"/>
              <a:t> statistic with few significant parameter estimates</a:t>
            </a:r>
          </a:p>
          <a:p>
            <a:r>
              <a:rPr lang="en-US" dirty="0"/>
              <a:t>Parameter estimates change drastically when we add or remove variables</a:t>
            </a:r>
          </a:p>
          <a:p>
            <a:r>
              <a:rPr lang="en-US" dirty="0"/>
              <a:t>Variance Inflation Factor (VIF)</a:t>
            </a:r>
          </a:p>
        </p:txBody>
      </p:sp>
      <p:sp>
        <p:nvSpPr>
          <p:cNvPr id="3" name="Title 2"/>
          <p:cNvSpPr>
            <a:spLocks noGrp="1"/>
          </p:cNvSpPr>
          <p:nvPr>
            <p:ph type="title"/>
          </p:nvPr>
        </p:nvSpPr>
        <p:spPr/>
        <p:txBody>
          <a:bodyPr/>
          <a:lstStyle/>
          <a:p>
            <a:r>
              <a:rPr lang="en-US" dirty="0"/>
              <a:t>Detecting Multicollinearity</a:t>
            </a:r>
          </a:p>
        </p:txBody>
      </p:sp>
    </p:spTree>
    <p:extLst>
      <p:ext uri="{BB962C8B-B14F-4D97-AF65-F5344CB8AC3E}">
        <p14:creationId xmlns:p14="http://schemas.microsoft.com/office/powerpoint/2010/main" val="3121741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each variable, you (R) run a regression model with that variable as the DV and the other IVs as the IVs</a:t>
            </a:r>
          </a:p>
          <a:p>
            <a:r>
              <a:rPr lang="en-US" dirty="0"/>
              <a:t>The R</a:t>
            </a:r>
            <a:r>
              <a:rPr lang="en-US" baseline="30000" dirty="0"/>
              <a:t>2</a:t>
            </a:r>
            <a:r>
              <a:rPr lang="en-US" dirty="0"/>
              <a:t> from this model is used to calculate the VIF for that variable:</a:t>
            </a:r>
          </a:p>
        </p:txBody>
      </p:sp>
      <p:sp>
        <p:nvSpPr>
          <p:cNvPr id="3" name="Title 2"/>
          <p:cNvSpPr>
            <a:spLocks noGrp="1"/>
          </p:cNvSpPr>
          <p:nvPr>
            <p:ph type="title"/>
          </p:nvPr>
        </p:nvSpPr>
        <p:spPr/>
        <p:txBody>
          <a:bodyPr/>
          <a:lstStyle/>
          <a:p>
            <a:r>
              <a:rPr lang="en-US" dirty="0"/>
              <a:t>VIF</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718" y="3912053"/>
            <a:ext cx="2973562" cy="1299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16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B8683-0AE5-C043-A0C5-A7CB404BF802}"/>
              </a:ext>
            </a:extLst>
          </p:cNvPr>
          <p:cNvSpPr>
            <a:spLocks noGrp="1"/>
          </p:cNvSpPr>
          <p:nvPr>
            <p:ph idx="1"/>
          </p:nvPr>
        </p:nvSpPr>
        <p:spPr/>
        <p:txBody>
          <a:bodyPr/>
          <a:lstStyle/>
          <a:p>
            <a:r>
              <a:rPr lang="en-US" dirty="0"/>
              <a:t>VIFs above 4 reflect some multicollinearity and may warrant further investigation</a:t>
            </a:r>
          </a:p>
          <a:p>
            <a:r>
              <a:rPr lang="en-US" dirty="0"/>
              <a:t>VIFs above 10 reflect serious multicollinearity</a:t>
            </a:r>
          </a:p>
        </p:txBody>
      </p:sp>
      <p:sp>
        <p:nvSpPr>
          <p:cNvPr id="3" name="Title 2">
            <a:extLst>
              <a:ext uri="{FF2B5EF4-FFF2-40B4-BE49-F238E27FC236}">
                <a16:creationId xmlns:a16="http://schemas.microsoft.com/office/drawing/2014/main" id="{30B3F19A-624B-6D46-B9F1-D825656E2CEC}"/>
              </a:ext>
            </a:extLst>
          </p:cNvPr>
          <p:cNvSpPr>
            <a:spLocks noGrp="1"/>
          </p:cNvSpPr>
          <p:nvPr>
            <p:ph type="title"/>
          </p:nvPr>
        </p:nvSpPr>
        <p:spPr/>
        <p:txBody>
          <a:bodyPr/>
          <a:lstStyle/>
          <a:p>
            <a:r>
              <a:rPr lang="en-US" dirty="0"/>
              <a:t>VIF – Rules of Thumb</a:t>
            </a:r>
          </a:p>
        </p:txBody>
      </p:sp>
    </p:spTree>
    <p:extLst>
      <p:ext uri="{BB962C8B-B14F-4D97-AF65-F5344CB8AC3E}">
        <p14:creationId xmlns:p14="http://schemas.microsoft.com/office/powerpoint/2010/main" val="317384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E1C2F4-8820-494C-AFBC-0605407A8B00}"/>
              </a:ext>
            </a:extLst>
          </p:cNvPr>
          <p:cNvSpPr>
            <a:spLocks noGrp="1"/>
          </p:cNvSpPr>
          <p:nvPr>
            <p:ph idx="1"/>
          </p:nvPr>
        </p:nvSpPr>
        <p:spPr/>
        <p:txBody>
          <a:bodyPr/>
          <a:lstStyle/>
          <a:p>
            <a:r>
              <a:rPr lang="en-US" dirty="0"/>
              <a:t>Uses the car package</a:t>
            </a:r>
          </a:p>
        </p:txBody>
      </p:sp>
      <p:sp>
        <p:nvSpPr>
          <p:cNvPr id="3" name="Title 2">
            <a:extLst>
              <a:ext uri="{FF2B5EF4-FFF2-40B4-BE49-F238E27FC236}">
                <a16:creationId xmlns:a16="http://schemas.microsoft.com/office/drawing/2014/main" id="{09D2993B-0F04-764A-8BB4-98F7F33BC8D8}"/>
              </a:ext>
            </a:extLst>
          </p:cNvPr>
          <p:cNvSpPr>
            <a:spLocks noGrp="1"/>
          </p:cNvSpPr>
          <p:nvPr>
            <p:ph type="title"/>
          </p:nvPr>
        </p:nvSpPr>
        <p:spPr/>
        <p:txBody>
          <a:bodyPr/>
          <a:lstStyle/>
          <a:p>
            <a:r>
              <a:rPr lang="en-US" dirty="0"/>
              <a:t>VIF in R </a:t>
            </a:r>
          </a:p>
        </p:txBody>
      </p:sp>
      <p:pic>
        <p:nvPicPr>
          <p:cNvPr id="4" name="Picture 3">
            <a:extLst>
              <a:ext uri="{FF2B5EF4-FFF2-40B4-BE49-F238E27FC236}">
                <a16:creationId xmlns:a16="http://schemas.microsoft.com/office/drawing/2014/main" id="{A81A0B6B-3657-D147-A5F0-18045CEBA143}"/>
              </a:ext>
            </a:extLst>
          </p:cNvPr>
          <p:cNvPicPr>
            <a:picLocks noChangeAspect="1"/>
          </p:cNvPicPr>
          <p:nvPr/>
        </p:nvPicPr>
        <p:blipFill>
          <a:blip r:embed="rId2"/>
          <a:stretch>
            <a:fillRect/>
          </a:stretch>
        </p:blipFill>
        <p:spPr>
          <a:xfrm>
            <a:off x="225631" y="2541765"/>
            <a:ext cx="8785900" cy="1258339"/>
          </a:xfrm>
          <a:prstGeom prst="rect">
            <a:avLst/>
          </a:prstGeom>
        </p:spPr>
      </p:pic>
    </p:spTree>
    <p:extLst>
      <p:ext uri="{BB962C8B-B14F-4D97-AF65-F5344CB8AC3E}">
        <p14:creationId xmlns:p14="http://schemas.microsoft.com/office/powerpoint/2010/main" val="2282576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a population with:</a:t>
            </a:r>
          </a:p>
          <a:p>
            <a:pPr lvl="1"/>
            <a:r>
              <a:rPr lang="en-US" dirty="0"/>
              <a:t>Two variables, X</a:t>
            </a:r>
            <a:r>
              <a:rPr lang="en-US" baseline="-25000" dirty="0"/>
              <a:t>1i</a:t>
            </a:r>
            <a:r>
              <a:rPr lang="en-US" dirty="0"/>
              <a:t> and X</a:t>
            </a:r>
            <a:r>
              <a:rPr lang="en-US" baseline="-25000" dirty="0"/>
              <a:t>2i</a:t>
            </a:r>
            <a:r>
              <a:rPr lang="en-US" dirty="0"/>
              <a:t> such that the correlation between them is 0.9</a:t>
            </a:r>
          </a:p>
          <a:p>
            <a:pPr lvl="1"/>
            <a:r>
              <a:rPr lang="en-US" dirty="0"/>
              <a:t>A variable </a:t>
            </a:r>
            <a:r>
              <a:rPr lang="en-US" dirty="0" err="1"/>
              <a:t>u</a:t>
            </a:r>
            <a:r>
              <a:rPr lang="en-US" baseline="-25000" dirty="0" err="1"/>
              <a:t>i</a:t>
            </a:r>
            <a:r>
              <a:rPr lang="en-US" dirty="0"/>
              <a:t> randomly drawn from a normal distribution, centered around 0 with a variance equal to 1</a:t>
            </a:r>
          </a:p>
          <a:p>
            <a:pPr lvl="1"/>
            <a:r>
              <a:rPr lang="en-US" dirty="0"/>
              <a:t>A variable Y</a:t>
            </a:r>
            <a:r>
              <a:rPr lang="en-US" baseline="-25000" dirty="0"/>
              <a:t>i</a:t>
            </a:r>
            <a:r>
              <a:rPr lang="en-US" dirty="0"/>
              <a:t> such that:</a:t>
            </a:r>
          </a:p>
        </p:txBody>
      </p:sp>
      <p:sp>
        <p:nvSpPr>
          <p:cNvPr id="3" name="Title 2"/>
          <p:cNvSpPr>
            <a:spLocks noGrp="1"/>
          </p:cNvSpPr>
          <p:nvPr>
            <p:ph type="title"/>
          </p:nvPr>
        </p:nvSpPr>
        <p:spPr/>
        <p:txBody>
          <a:bodyPr>
            <a:normAutofit fontScale="90000"/>
          </a:bodyPr>
          <a:lstStyle/>
          <a:p>
            <a:r>
              <a:rPr lang="en-US" dirty="0"/>
              <a:t>Using Simulations to Demonstrate Multicollinearity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344" y="4307573"/>
            <a:ext cx="5578465" cy="8383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41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some common problems that we face in multivariate regression and how do we deal with them?</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2898996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pull random samples of different sizes</a:t>
            </a:r>
          </a:p>
          <a:p>
            <a:r>
              <a:rPr lang="en-US" dirty="0"/>
              <a:t>We will test these three models:</a:t>
            </a:r>
          </a:p>
          <a:p>
            <a:pPr marL="109728" indent="0">
              <a:buNone/>
            </a:pPr>
            <a:endParaRPr lang="en-US" dirty="0"/>
          </a:p>
        </p:txBody>
      </p:sp>
      <p:sp>
        <p:nvSpPr>
          <p:cNvPr id="3" name="Title 2"/>
          <p:cNvSpPr>
            <a:spLocks noGrp="1"/>
          </p:cNvSpPr>
          <p:nvPr>
            <p:ph type="title"/>
          </p:nvPr>
        </p:nvSpPr>
        <p:spPr/>
        <p:txBody>
          <a:bodyPr/>
          <a:lstStyle/>
          <a:p>
            <a:r>
              <a:rPr lang="en-US" dirty="0"/>
              <a:t>Our simulation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272" y="2975981"/>
            <a:ext cx="5083335" cy="13581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82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3091071" cy="1702562"/>
          </a:xfrm>
        </p:spPr>
        <p:txBody>
          <a:bodyPr/>
          <a:lstStyle/>
          <a:p>
            <a:r>
              <a:rPr lang="en-US" dirty="0"/>
              <a:t>Simulation Results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043" y="94386"/>
            <a:ext cx="5346957" cy="67547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Content Placeholder 1"/>
          <p:cNvSpPr>
            <a:spLocks noGrp="1"/>
          </p:cNvSpPr>
          <p:nvPr>
            <p:ph idx="1"/>
          </p:nvPr>
        </p:nvSpPr>
        <p:spPr>
          <a:xfrm>
            <a:off x="129870" y="1977200"/>
            <a:ext cx="3562427" cy="4525963"/>
          </a:xfrm>
        </p:spPr>
        <p:txBody>
          <a:bodyPr/>
          <a:lstStyle/>
          <a:p>
            <a:r>
              <a:rPr lang="en-US" dirty="0"/>
              <a:t>Remember, the population model is: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70" y="3469191"/>
            <a:ext cx="3751245" cy="5637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99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p:txBody>
      </p:sp>
      <p:sp>
        <p:nvSpPr>
          <p:cNvPr id="3" name="Title 2"/>
          <p:cNvSpPr>
            <a:spLocks noGrp="1"/>
          </p:cNvSpPr>
          <p:nvPr>
            <p:ph type="title"/>
          </p:nvPr>
        </p:nvSpPr>
        <p:spPr/>
        <p:txBody>
          <a:bodyPr/>
          <a:lstStyle/>
          <a:p>
            <a:r>
              <a:rPr lang="en-US" dirty="0"/>
              <a:t>Bush Thermometer Model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910" y="1285406"/>
            <a:ext cx="7304690" cy="8415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31" y="2813399"/>
            <a:ext cx="8381869" cy="22016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963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686800" cy="1143000"/>
          </a:xfrm>
        </p:spPr>
        <p:txBody>
          <a:bodyPr>
            <a:normAutofit fontScale="90000"/>
          </a:bodyPr>
          <a:lstStyle/>
          <a:p>
            <a:r>
              <a:rPr lang="en-US" dirty="0"/>
              <a:t>Bush Thermometer</a:t>
            </a:r>
            <a:br>
              <a:rPr lang="en-US" dirty="0"/>
            </a:br>
            <a:r>
              <a:rPr lang="en-US" sz="3100" dirty="0"/>
              <a:t>Model Results from Random Draws of Increasing Size from the 2004 NES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54" y="1575284"/>
            <a:ext cx="5976688" cy="52827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8200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same general pattern of interaction effects is seen in South Africa, though the collinearity between the various product terms renders the conclusions somewhat more tentative” (1013).  </a:t>
            </a:r>
          </a:p>
        </p:txBody>
      </p:sp>
      <p:sp>
        <p:nvSpPr>
          <p:cNvPr id="3" name="Title 2"/>
          <p:cNvSpPr>
            <a:spLocks noGrp="1"/>
          </p:cNvSpPr>
          <p:nvPr>
            <p:ph type="title"/>
          </p:nvPr>
        </p:nvSpPr>
        <p:spPr/>
        <p:txBody>
          <a:bodyPr>
            <a:normAutofit fontScale="90000"/>
          </a:bodyPr>
          <a:lstStyle/>
          <a:p>
            <a:r>
              <a:rPr lang="en-US" dirty="0" err="1"/>
              <a:t>Finkel</a:t>
            </a:r>
            <a:r>
              <a:rPr lang="en-US" dirty="0"/>
              <a:t> (2002) and Multicollinearity</a:t>
            </a:r>
          </a:p>
        </p:txBody>
      </p:sp>
    </p:spTree>
    <p:extLst>
      <p:ext uri="{BB962C8B-B14F-4D97-AF65-F5344CB8AC3E}">
        <p14:creationId xmlns:p14="http://schemas.microsoft.com/office/powerpoint/2010/main" val="2913458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magical cure</a:t>
            </a:r>
          </a:p>
          <a:p>
            <a:r>
              <a:rPr lang="en-US" dirty="0"/>
              <a:t>Best solution is to collect more data… but that is more easily said than done</a:t>
            </a:r>
          </a:p>
          <a:p>
            <a:r>
              <a:rPr lang="en-US" dirty="0"/>
              <a:t>Live with it</a:t>
            </a:r>
          </a:p>
          <a:p>
            <a:r>
              <a:rPr lang="en-US" dirty="0"/>
              <a:t>Report it and its effects</a:t>
            </a:r>
          </a:p>
          <a:p>
            <a:r>
              <a:rPr lang="en-US" dirty="0"/>
              <a:t>Use joint significance tests</a:t>
            </a:r>
          </a:p>
        </p:txBody>
      </p:sp>
      <p:sp>
        <p:nvSpPr>
          <p:cNvPr id="3" name="Title 2"/>
          <p:cNvSpPr>
            <a:spLocks noGrp="1"/>
          </p:cNvSpPr>
          <p:nvPr>
            <p:ph type="title"/>
          </p:nvPr>
        </p:nvSpPr>
        <p:spPr/>
        <p:txBody>
          <a:bodyPr>
            <a:normAutofit fontScale="90000"/>
          </a:bodyPr>
          <a:lstStyle/>
          <a:p>
            <a:r>
              <a:rPr lang="en-US" dirty="0"/>
              <a:t>What to do about Multicollinearity?</a:t>
            </a:r>
          </a:p>
        </p:txBody>
      </p:sp>
    </p:spTree>
    <p:extLst>
      <p:ext uri="{BB962C8B-B14F-4D97-AF65-F5344CB8AC3E}">
        <p14:creationId xmlns:p14="http://schemas.microsoft.com/office/powerpoint/2010/main" val="4167505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Significance Tests and P-Values </a:t>
            </a:r>
            <a:r>
              <a:rPr lang="mr-IN" dirty="0"/>
              <a:t>–</a:t>
            </a:r>
            <a:r>
              <a:rPr lang="en-US" dirty="0"/>
              <a:t> Be smart!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9440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Based on p-value</a:t>
            </a:r>
          </a:p>
          <a:p>
            <a:r>
              <a:rPr lang="en-US" dirty="0"/>
              <a:t>Is a relationship due to more than chance?</a:t>
            </a:r>
          </a:p>
          <a:p>
            <a:endParaRPr lang="en-US" dirty="0"/>
          </a:p>
          <a:p>
            <a:endParaRPr lang="en-US" dirty="0"/>
          </a:p>
          <a:p>
            <a:r>
              <a:rPr lang="en-US" dirty="0"/>
              <a:t>Does not tell you about size or substantive significance</a:t>
            </a:r>
          </a:p>
        </p:txBody>
      </p:sp>
      <p:sp>
        <p:nvSpPr>
          <p:cNvPr id="4" name="Title 3"/>
          <p:cNvSpPr>
            <a:spLocks noGrp="1"/>
          </p:cNvSpPr>
          <p:nvPr>
            <p:ph type="title"/>
          </p:nvPr>
        </p:nvSpPr>
        <p:spPr/>
        <p:txBody>
          <a:bodyPr/>
          <a:lstStyle/>
          <a:p>
            <a:r>
              <a:rPr lang="en-US" dirty="0"/>
              <a:t>Statistical Significance</a:t>
            </a:r>
          </a:p>
        </p:txBody>
      </p:sp>
    </p:spTree>
    <p:extLst>
      <p:ext uri="{BB962C8B-B14F-4D97-AF65-F5344CB8AC3E}">
        <p14:creationId xmlns:p14="http://schemas.microsoft.com/office/powerpoint/2010/main" val="1471700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big and important is the difference in real terms?</a:t>
            </a:r>
          </a:p>
          <a:p>
            <a:endParaRPr lang="en-US" dirty="0"/>
          </a:p>
          <a:p>
            <a:endParaRPr lang="en-US" dirty="0"/>
          </a:p>
        </p:txBody>
      </p:sp>
      <p:sp>
        <p:nvSpPr>
          <p:cNvPr id="3" name="Title 2"/>
          <p:cNvSpPr>
            <a:spLocks noGrp="1"/>
          </p:cNvSpPr>
          <p:nvPr>
            <p:ph type="title"/>
          </p:nvPr>
        </p:nvSpPr>
        <p:spPr/>
        <p:txBody>
          <a:bodyPr/>
          <a:lstStyle/>
          <a:p>
            <a:r>
              <a:rPr lang="en-US" dirty="0"/>
              <a:t>Substantive Interpretation</a:t>
            </a:r>
          </a:p>
        </p:txBody>
      </p:sp>
    </p:spTree>
    <p:extLst>
      <p:ext uri="{BB962C8B-B14F-4D97-AF65-F5344CB8AC3E}">
        <p14:creationId xmlns:p14="http://schemas.microsoft.com/office/powerpoint/2010/main" val="3061409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Significance vs. Substance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7407" b="-17407"/>
          <a:stretch>
            <a:fillRect/>
          </a:stretch>
        </p:blipFill>
        <p:spPr bwMode="auto">
          <a:prstGeom prst="rect">
            <a:avLst/>
          </a:prstGeom>
          <a:noFill/>
          <a:ln>
            <a:noFill/>
          </a:ln>
        </p:spPr>
      </p:pic>
    </p:spTree>
    <p:extLst>
      <p:ext uri="{BB962C8B-B14F-4D97-AF65-F5344CB8AC3E}">
        <p14:creationId xmlns:p14="http://schemas.microsoft.com/office/powerpoint/2010/main" val="342945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and Influential Cases in OLS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44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85805"/>
          </a:xfrm>
        </p:spPr>
        <p:txBody>
          <a:bodyPr>
            <a:normAutofit/>
          </a:bodyPr>
          <a:lstStyle/>
          <a:p>
            <a:r>
              <a:rPr lang="en-US" dirty="0"/>
              <a:t>Significance</a:t>
            </a:r>
          </a:p>
          <a:p>
            <a:pPr lvl="1"/>
            <a:r>
              <a:rPr lang="en-US" dirty="0"/>
              <a:t>The t-statistic is -5.52 , which is relatively large</a:t>
            </a:r>
          </a:p>
          <a:p>
            <a:pPr lvl="1"/>
            <a:r>
              <a:rPr lang="en-US" dirty="0"/>
              <a:t>significant at the .001 level (p&lt;0.000) </a:t>
            </a:r>
          </a:p>
          <a:p>
            <a:pPr lvl="1"/>
            <a:r>
              <a:rPr lang="en-US" dirty="0"/>
              <a:t>95% confidence interval is between -.1697 and       -.0807 , which does not include 0, so significantly different from 0</a:t>
            </a:r>
          </a:p>
        </p:txBody>
      </p:sp>
      <p:sp>
        <p:nvSpPr>
          <p:cNvPr id="3" name="Title 2"/>
          <p:cNvSpPr>
            <a:spLocks noGrp="1"/>
          </p:cNvSpPr>
          <p:nvPr>
            <p:ph type="title"/>
          </p:nvPr>
        </p:nvSpPr>
        <p:spPr/>
        <p:txBody>
          <a:bodyPr/>
          <a:lstStyle/>
          <a:p>
            <a:r>
              <a:rPr lang="en-US" dirty="0"/>
              <a:t>Significance vs. Substance</a:t>
            </a:r>
          </a:p>
        </p:txBody>
      </p:sp>
    </p:spTree>
    <p:extLst>
      <p:ext uri="{BB962C8B-B14F-4D97-AF65-F5344CB8AC3E}">
        <p14:creationId xmlns:p14="http://schemas.microsoft.com/office/powerpoint/2010/main" val="1188575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Substance</a:t>
            </a:r>
          </a:p>
          <a:p>
            <a:pPr lvl="1"/>
            <a:r>
              <a:rPr lang="en-US" dirty="0"/>
              <a:t> If we feel comfortable saying that the difference in one a one point move to the right is consistent across each category, then we could say that as one becomes one point more conservative, we would expect that person, on average, to rate Blair .125 points lower. </a:t>
            </a:r>
          </a:p>
          <a:p>
            <a:pPr lvl="1"/>
            <a:r>
              <a:rPr lang="en-US" dirty="0"/>
              <a:t>The expected difference between someone who is extremely to the left and someone who is extremely to the right would only be a difference of about 1.2 points on the Blair rating </a:t>
            </a:r>
          </a:p>
          <a:p>
            <a:pPr lvl="1"/>
            <a:r>
              <a:rPr lang="en-US" dirty="0"/>
              <a:t>Not very large, substantively</a:t>
            </a:r>
          </a:p>
        </p:txBody>
      </p:sp>
      <p:sp>
        <p:nvSpPr>
          <p:cNvPr id="3" name="Title 2"/>
          <p:cNvSpPr>
            <a:spLocks noGrp="1"/>
          </p:cNvSpPr>
          <p:nvPr>
            <p:ph type="title"/>
          </p:nvPr>
        </p:nvSpPr>
        <p:spPr/>
        <p:txBody>
          <a:bodyPr/>
          <a:lstStyle/>
          <a:p>
            <a:r>
              <a:rPr lang="en-US" dirty="0"/>
              <a:t>Significance vs. Substance</a:t>
            </a:r>
          </a:p>
        </p:txBody>
      </p:sp>
    </p:spTree>
    <p:extLst>
      <p:ext uri="{BB962C8B-B14F-4D97-AF65-F5344CB8AC3E}">
        <p14:creationId xmlns:p14="http://schemas.microsoft.com/office/powerpoint/2010/main" val="272534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Keep trying models until you get the result you want</a:t>
            </a:r>
          </a:p>
          <a:p>
            <a:r>
              <a:rPr lang="en-US" dirty="0"/>
              <a:t>Eventually, you may get the result you want by chance</a:t>
            </a:r>
          </a:p>
          <a:p>
            <a:pPr lvl="1"/>
            <a:r>
              <a:rPr lang="en-US" dirty="0"/>
              <a:t>Say, try 20 models at a .05 level of significance</a:t>
            </a:r>
          </a:p>
          <a:p>
            <a:r>
              <a:rPr lang="en-US" dirty="0"/>
              <a:t>Even if not this extreme, may just be due to model specification</a:t>
            </a:r>
          </a:p>
          <a:p>
            <a:pPr lvl="1"/>
            <a:r>
              <a:rPr lang="en-US" dirty="0"/>
              <a:t>Not a robust result</a:t>
            </a:r>
          </a:p>
          <a:p>
            <a:r>
              <a:rPr lang="en-US" dirty="0"/>
              <a:t>We want to avoid doing this! Use theory! </a:t>
            </a:r>
          </a:p>
        </p:txBody>
      </p:sp>
      <p:sp>
        <p:nvSpPr>
          <p:cNvPr id="3" name="Title 2"/>
          <p:cNvSpPr>
            <a:spLocks noGrp="1"/>
          </p:cNvSpPr>
          <p:nvPr>
            <p:ph type="title"/>
          </p:nvPr>
        </p:nvSpPr>
        <p:spPr/>
        <p:txBody>
          <a:bodyPr/>
          <a:lstStyle/>
          <a:p>
            <a:r>
              <a:rPr lang="en-US" dirty="0"/>
              <a:t>Data Snooping/P-Hacking</a:t>
            </a:r>
          </a:p>
        </p:txBody>
      </p:sp>
    </p:spTree>
    <p:extLst>
      <p:ext uri="{BB962C8B-B14F-4D97-AF65-F5344CB8AC3E}">
        <p14:creationId xmlns:p14="http://schemas.microsoft.com/office/powerpoint/2010/main" val="798587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some common problems that we face in multivariate regression and how do we deal with them?</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2423281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if we do not have a continuous dependent variable?</a:t>
            </a:r>
          </a:p>
          <a:p>
            <a:pPr lvl="1"/>
            <a:r>
              <a:rPr lang="en-US" dirty="0"/>
              <a:t>Logit/</a:t>
            </a:r>
            <a:r>
              <a:rPr lang="en-US" dirty="0" err="1"/>
              <a:t>Probit</a:t>
            </a:r>
            <a:endParaRPr lang="en-US" dirty="0"/>
          </a:p>
        </p:txBody>
      </p:sp>
      <p:sp>
        <p:nvSpPr>
          <p:cNvPr id="3" name="Title 2"/>
          <p:cNvSpPr>
            <a:spLocks noGrp="1"/>
          </p:cNvSpPr>
          <p:nvPr>
            <p:ph type="title"/>
          </p:nvPr>
        </p:nvSpPr>
        <p:spPr/>
        <p:txBody>
          <a:bodyPr/>
          <a:lstStyle/>
          <a:p>
            <a:r>
              <a:rPr lang="en-US" dirty="0"/>
              <a:t>Next Time</a:t>
            </a:r>
            <a:r>
              <a:rPr lang="mr-IN" dirty="0"/>
              <a:t>…</a:t>
            </a:r>
            <a:endParaRPr lang="en-US" dirty="0"/>
          </a:p>
        </p:txBody>
      </p:sp>
    </p:spTree>
    <p:extLst>
      <p:ext uri="{BB962C8B-B14F-4D97-AF65-F5344CB8AC3E}">
        <p14:creationId xmlns:p14="http://schemas.microsoft.com/office/powerpoint/2010/main" val="20261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individual case can be an outlier in several ways:</a:t>
            </a:r>
          </a:p>
          <a:p>
            <a:pPr lvl="1"/>
            <a:r>
              <a:rPr lang="en-US" dirty="0"/>
              <a:t>Unusual independent variable values – large “leverage”</a:t>
            </a:r>
          </a:p>
          <a:p>
            <a:pPr lvl="1"/>
            <a:r>
              <a:rPr lang="en-US" dirty="0"/>
              <a:t>Unusually large (squared) residual values </a:t>
            </a:r>
          </a:p>
          <a:p>
            <a:pPr lvl="1"/>
            <a:r>
              <a:rPr lang="en-US" dirty="0"/>
              <a:t>Both large leverage and large residual values</a:t>
            </a:r>
          </a:p>
        </p:txBody>
      </p:sp>
      <p:sp>
        <p:nvSpPr>
          <p:cNvPr id="3" name="Title 2"/>
          <p:cNvSpPr>
            <a:spLocks noGrp="1"/>
          </p:cNvSpPr>
          <p:nvPr>
            <p:ph type="title"/>
          </p:nvPr>
        </p:nvSpPr>
        <p:spPr/>
        <p:txBody>
          <a:bodyPr/>
          <a:lstStyle/>
          <a:p>
            <a:r>
              <a:rPr lang="en-US" dirty="0"/>
              <a:t>Outliers</a:t>
            </a:r>
          </a:p>
        </p:txBody>
      </p:sp>
    </p:spTree>
    <p:extLst>
      <p:ext uri="{BB962C8B-B14F-4D97-AF65-F5344CB8AC3E}">
        <p14:creationId xmlns:p14="http://schemas.microsoft.com/office/powerpoint/2010/main" val="58678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24425" r="-24425"/>
          <a:stretch>
            <a:fillRect/>
          </a:stretch>
        </p:blipFill>
        <p:spPr>
          <a:xfrm>
            <a:off x="-383835" y="1164104"/>
            <a:ext cx="10116167" cy="5563502"/>
          </a:xfrm>
        </p:spPr>
      </p:pic>
      <p:sp>
        <p:nvSpPr>
          <p:cNvPr id="3" name="Title 2"/>
          <p:cNvSpPr>
            <a:spLocks noGrp="1"/>
          </p:cNvSpPr>
          <p:nvPr>
            <p:ph type="title"/>
          </p:nvPr>
        </p:nvSpPr>
        <p:spPr/>
        <p:txBody>
          <a:bodyPr/>
          <a:lstStyle/>
          <a:p>
            <a:r>
              <a:rPr lang="en-US" dirty="0"/>
              <a:t>Outliers</a:t>
            </a:r>
          </a:p>
        </p:txBody>
      </p:sp>
    </p:spTree>
    <p:extLst>
      <p:ext uri="{BB962C8B-B14F-4D97-AF65-F5344CB8AC3E}">
        <p14:creationId xmlns:p14="http://schemas.microsoft.com/office/powerpoint/2010/main" val="190553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large is the leverage and residual for a particular case?</a:t>
            </a:r>
          </a:p>
        </p:txBody>
      </p:sp>
      <p:sp>
        <p:nvSpPr>
          <p:cNvPr id="3" name="Title 2"/>
          <p:cNvSpPr>
            <a:spLocks noGrp="1"/>
          </p:cNvSpPr>
          <p:nvPr>
            <p:ph type="title"/>
          </p:nvPr>
        </p:nvSpPr>
        <p:spPr/>
        <p:txBody>
          <a:bodyPr/>
          <a:lstStyle/>
          <a:p>
            <a:r>
              <a:rPr lang="en-US" dirty="0"/>
              <a:t>Influence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36" y="3028359"/>
            <a:ext cx="7209099" cy="9653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20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8619" r="-18619"/>
          <a:stretch>
            <a:fillRect/>
          </a:stretch>
        </p:blipFill>
        <p:spPr/>
      </p:pic>
      <p:sp>
        <p:nvSpPr>
          <p:cNvPr id="3" name="Title 2"/>
          <p:cNvSpPr>
            <a:spLocks noGrp="1"/>
          </p:cNvSpPr>
          <p:nvPr>
            <p:ph type="title"/>
          </p:nvPr>
        </p:nvSpPr>
        <p:spPr/>
        <p:txBody>
          <a:bodyPr/>
          <a:lstStyle/>
          <a:p>
            <a:r>
              <a:rPr lang="en-US" dirty="0"/>
              <a:t>Leverage</a:t>
            </a:r>
          </a:p>
        </p:txBody>
      </p:sp>
    </p:spTree>
    <p:extLst>
      <p:ext uri="{BB962C8B-B14F-4D97-AF65-F5344CB8AC3E}">
        <p14:creationId xmlns:p14="http://schemas.microsoft.com/office/powerpoint/2010/main" val="63299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6231" r="-6231"/>
          <a:stretch>
            <a:fillRect/>
          </a:stretch>
        </p:blipFill>
        <p:spPr/>
      </p:pic>
      <p:sp>
        <p:nvSpPr>
          <p:cNvPr id="3" name="Title 2"/>
          <p:cNvSpPr>
            <a:spLocks noGrp="1"/>
          </p:cNvSpPr>
          <p:nvPr>
            <p:ph type="title"/>
          </p:nvPr>
        </p:nvSpPr>
        <p:spPr/>
        <p:txBody>
          <a:bodyPr/>
          <a:lstStyle/>
          <a:p>
            <a:r>
              <a:rPr lang="en-US" dirty="0"/>
              <a:t>Large Residual Outlier</a:t>
            </a:r>
          </a:p>
        </p:txBody>
      </p:sp>
    </p:spTree>
    <p:extLst>
      <p:ext uri="{BB962C8B-B14F-4D97-AF65-F5344CB8AC3E}">
        <p14:creationId xmlns:p14="http://schemas.microsoft.com/office/powerpoint/2010/main" val="3766121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EU Blue Bottom Left Swoosh.thmx</Template>
  <TotalTime>511</TotalTime>
  <Words>1051</Words>
  <Application>Microsoft Macintosh PowerPoint</Application>
  <PresentationFormat>On-screen Show (4:3)</PresentationFormat>
  <Paragraphs>144</Paragraphs>
  <Slides>44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Lucida Sans Unicode</vt:lpstr>
      <vt:lpstr>Mangal</vt:lpstr>
      <vt:lpstr>Verdana</vt:lpstr>
      <vt:lpstr>Wingdings 2</vt:lpstr>
      <vt:lpstr>Wingdings 3</vt:lpstr>
      <vt:lpstr>EU Blue Bottom Left Swoosh</vt:lpstr>
      <vt:lpstr>Challenges in Multiple Regression</vt:lpstr>
      <vt:lpstr>Previously</vt:lpstr>
      <vt:lpstr>Essential Questions</vt:lpstr>
      <vt:lpstr>Outliers and Influential Cases in OLS</vt:lpstr>
      <vt:lpstr>Outliers</vt:lpstr>
      <vt:lpstr>Outliers</vt:lpstr>
      <vt:lpstr>Influence</vt:lpstr>
      <vt:lpstr>Leverage</vt:lpstr>
      <vt:lpstr>Large Residual Outlier</vt:lpstr>
      <vt:lpstr>Leverage</vt:lpstr>
      <vt:lpstr>2000 Presidential Election</vt:lpstr>
      <vt:lpstr>Florida Votes, 2000</vt:lpstr>
      <vt:lpstr>Leverage vs. Residuals Plot</vt:lpstr>
      <vt:lpstr>OLS line with scatter plot for  Florida 2000</vt:lpstr>
      <vt:lpstr>The five largest (absolute-value) DFBETA  scores for β from the initial model</vt:lpstr>
      <vt:lpstr>Models with “Dummying Out” Influential Counties</vt:lpstr>
      <vt:lpstr>Cook’s Distance</vt:lpstr>
      <vt:lpstr>Cook’s Distance Formula</vt:lpstr>
      <vt:lpstr>Leverage vs. Residuals Plots in R</vt:lpstr>
      <vt:lpstr>Leverage vs. Residuals Plots in R</vt:lpstr>
      <vt:lpstr>Influential Cases</vt:lpstr>
      <vt:lpstr>Multicollinearity</vt:lpstr>
      <vt:lpstr>High, but Less-than-Perfect, Multicollinearity</vt:lpstr>
      <vt:lpstr>Venn Diagram of Data with Multicollinearity</vt:lpstr>
      <vt:lpstr>Detecting Multicollinearity</vt:lpstr>
      <vt:lpstr>VIF</vt:lpstr>
      <vt:lpstr>VIF – Rules of Thumb</vt:lpstr>
      <vt:lpstr>VIF in R </vt:lpstr>
      <vt:lpstr>Using Simulations to Demonstrate Multicollinearity</vt:lpstr>
      <vt:lpstr>Our simulation</vt:lpstr>
      <vt:lpstr>Simulation Results</vt:lpstr>
      <vt:lpstr>Bush Thermometer Model</vt:lpstr>
      <vt:lpstr>Bush Thermometer Model Results from Random Draws of Increasing Size from the 2004 NES</vt:lpstr>
      <vt:lpstr>Finkel (2002) and Multicollinearity</vt:lpstr>
      <vt:lpstr>What to do about Multicollinearity?</vt:lpstr>
      <vt:lpstr>Significance Tests and P-Values – Be smart!</vt:lpstr>
      <vt:lpstr>Statistical Significance</vt:lpstr>
      <vt:lpstr>Substantive Interpretation</vt:lpstr>
      <vt:lpstr>Significance vs. Substance</vt:lpstr>
      <vt:lpstr>Significance vs. Substance</vt:lpstr>
      <vt:lpstr>Significance vs. Substance</vt:lpstr>
      <vt:lpstr>Data Snooping/P-Hacking</vt:lpstr>
      <vt:lpstr>Essential Questions</vt:lpstr>
      <vt:lpstr>Next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Multiple Regression</dc:title>
  <dc:creator>Lauren Perez</dc:creator>
  <cp:lastModifiedBy>Lauren Perez</cp:lastModifiedBy>
  <cp:revision>10</cp:revision>
  <dcterms:created xsi:type="dcterms:W3CDTF">2017-02-28T16:45:00Z</dcterms:created>
  <dcterms:modified xsi:type="dcterms:W3CDTF">2019-03-05T19:58:55Z</dcterms:modified>
</cp:coreProperties>
</file>