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98" r:id="rId3"/>
    <p:sldId id="299" r:id="rId4"/>
    <p:sldId id="30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302"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0" r:id="rId39"/>
    <p:sldId id="291" r:id="rId40"/>
    <p:sldId id="292" r:id="rId41"/>
    <p:sldId id="293" r:id="rId42"/>
    <p:sldId id="294" r:id="rId43"/>
    <p:sldId id="295" r:id="rId44"/>
    <p:sldId id="296" r:id="rId45"/>
    <p:sldId id="297" r:id="rId46"/>
    <p:sldId id="289" r:id="rId47"/>
    <p:sldId id="300" r:id="rId48"/>
    <p:sldId id="30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29"/>
  </p:normalViewPr>
  <p:slideViewPr>
    <p:cSldViewPr snapToGrid="0" snapToObjects="1">
      <p:cViewPr varScale="1">
        <p:scale>
          <a:sx n="108" d="100"/>
          <a:sy n="108" d="100"/>
        </p:scale>
        <p:origin x="16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2D481-BE58-B548-90AE-A2320C351C8A}" type="datetimeFigureOut">
              <a:rPr lang="en-US" smtClean="0"/>
              <a:t>3/6/19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8BFCA-C7D2-D848-B548-3A3B7AE1C4EE}" type="slidenum">
              <a:rPr lang="en-US" smtClean="0"/>
              <a:t>‹#›</a:t>
            </a:fld>
            <a:endParaRPr lang="en-US"/>
          </a:p>
        </p:txBody>
      </p:sp>
    </p:spTree>
    <p:extLst>
      <p:ext uri="{BB962C8B-B14F-4D97-AF65-F5344CB8AC3E}">
        <p14:creationId xmlns:p14="http://schemas.microsoft.com/office/powerpoint/2010/main" val="259887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Kellstedt</a:t>
            </a:r>
            <a:r>
              <a:rPr lang="en-US" dirty="0"/>
              <a:t> and Whitten (2008)</a:t>
            </a:r>
          </a:p>
        </p:txBody>
      </p:sp>
      <p:sp>
        <p:nvSpPr>
          <p:cNvPr id="4" name="Slide Number Placeholder 3"/>
          <p:cNvSpPr>
            <a:spLocks noGrp="1"/>
          </p:cNvSpPr>
          <p:nvPr>
            <p:ph type="sldNum" sz="quarter" idx="10"/>
          </p:nvPr>
        </p:nvSpPr>
        <p:spPr/>
        <p:txBody>
          <a:bodyPr/>
          <a:lstStyle/>
          <a:p>
            <a:fld id="{F658BFCA-C7D2-D848-B548-3A3B7AE1C4EE}" type="slidenum">
              <a:rPr lang="en-US" smtClean="0"/>
              <a:t>26</a:t>
            </a:fld>
            <a:endParaRPr lang="en-US"/>
          </a:p>
        </p:txBody>
      </p:sp>
    </p:spTree>
    <p:extLst>
      <p:ext uri="{BB962C8B-B14F-4D97-AF65-F5344CB8AC3E}">
        <p14:creationId xmlns:p14="http://schemas.microsoft.com/office/powerpoint/2010/main" val="898077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9EB8D32-1A1C-4E3C-8334-AAF534D44D8A}" type="datetimeFigureOut">
              <a:rPr lang="en-US" smtClean="0"/>
              <a:t>3/6/19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482F1C-08FE-4A1C-B441-83B8998C26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EB8D32-1A1C-4E3C-8334-AAF534D44D8A}"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2F1C-08FE-4A1C-B441-83B8998C26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EB8D32-1A1C-4E3C-8334-AAF534D44D8A}"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2F1C-08FE-4A1C-B441-83B8998C26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EB8D32-1A1C-4E3C-8334-AAF534D44D8A}"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2F1C-08FE-4A1C-B441-83B8998C26AF}"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9EB8D32-1A1C-4E3C-8334-AAF534D44D8A}" type="datetimeFigureOut">
              <a:rPr lang="en-US" smtClean="0"/>
              <a:t>3/6/19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2F1C-08FE-4A1C-B441-83B8998C26A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9EB8D32-1A1C-4E3C-8334-AAF534D44D8A}" type="datetimeFigureOut">
              <a:rPr lang="en-US" smtClean="0"/>
              <a:t>3/6/19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2F1C-08FE-4A1C-B441-83B8998C26AF}"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9EB8D32-1A1C-4E3C-8334-AAF534D44D8A}" type="datetimeFigureOut">
              <a:rPr lang="en-US" smtClean="0"/>
              <a:t>3/6/19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82F1C-08FE-4A1C-B441-83B8998C26A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EB8D32-1A1C-4E3C-8334-AAF534D44D8A}" type="datetimeFigureOut">
              <a:rPr lang="en-US" smtClean="0"/>
              <a:t>3/6/19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82F1C-08FE-4A1C-B441-83B8998C26AF}"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B8D32-1A1C-4E3C-8334-AAF534D44D8A}" type="datetimeFigureOut">
              <a:rPr lang="en-US" smtClean="0"/>
              <a:t>3/6/19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82F1C-08FE-4A1C-B441-83B8998C26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9EB8D32-1A1C-4E3C-8334-AAF534D44D8A}" type="datetimeFigureOut">
              <a:rPr lang="en-US" smtClean="0"/>
              <a:t>3/6/19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2F1C-08FE-4A1C-B441-83B8998C26A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9EB8D32-1A1C-4E3C-8334-AAF534D44D8A}" type="datetimeFigureOut">
              <a:rPr lang="en-US" smtClean="0"/>
              <a:t>3/6/19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482F1C-08FE-4A1C-B441-83B8998C26A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9EB8D32-1A1C-4E3C-8334-AAF534D44D8A}" type="datetimeFigureOut">
              <a:rPr lang="en-US" smtClean="0"/>
              <a:t>3/6/19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482F1C-08FE-4A1C-B441-83B8998C26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Logit and Probit Models</a:t>
            </a:r>
          </a:p>
        </p:txBody>
      </p:sp>
      <p:sp>
        <p:nvSpPr>
          <p:cNvPr id="3" name="Subtitle 2"/>
          <p:cNvSpPr>
            <a:spLocks noGrp="1"/>
          </p:cNvSpPr>
          <p:nvPr>
            <p:ph type="subTitle" idx="1"/>
          </p:nvPr>
        </p:nvSpPr>
        <p:spPr/>
        <p:txBody>
          <a:bodyPr/>
          <a:lstStyle/>
          <a:p>
            <a:r>
              <a:rPr lang="en-US" dirty="0"/>
              <a:t>SSI II</a:t>
            </a:r>
          </a:p>
          <a:p>
            <a:r>
              <a:rPr lang="en-US" dirty="0"/>
              <a:t>March 7, 2019</a:t>
            </a:r>
          </a:p>
        </p:txBody>
      </p:sp>
    </p:spTree>
    <p:extLst>
      <p:ext uri="{BB962C8B-B14F-4D97-AF65-F5344CB8AC3E}">
        <p14:creationId xmlns:p14="http://schemas.microsoft.com/office/powerpoint/2010/main" val="32908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Education and voter turnout</a:t>
            </a:r>
          </a:p>
          <a:p>
            <a:pPr lvl="1"/>
            <a:r>
              <a:rPr lang="en-US" dirty="0"/>
              <a:t>Changing from no high school degree to one year of college may have more of an effect than changing from year 4 to year 5 of graduate school</a:t>
            </a:r>
          </a:p>
          <a:p>
            <a:r>
              <a:rPr lang="en-US" dirty="0"/>
              <a:t>This makes it non-linear</a:t>
            </a:r>
          </a:p>
        </p:txBody>
      </p:sp>
      <p:sp>
        <p:nvSpPr>
          <p:cNvPr id="3" name="Title 2"/>
          <p:cNvSpPr>
            <a:spLocks noGrp="1"/>
          </p:cNvSpPr>
          <p:nvPr>
            <p:ph type="title"/>
          </p:nvPr>
        </p:nvSpPr>
        <p:spPr/>
        <p:txBody>
          <a:bodyPr/>
          <a:lstStyle/>
          <a:p>
            <a:r>
              <a:rPr lang="en-US" dirty="0"/>
              <a:t>Functional Form Example</a:t>
            </a:r>
          </a:p>
        </p:txBody>
      </p:sp>
    </p:spTree>
    <p:extLst>
      <p:ext uri="{BB962C8B-B14F-4D97-AF65-F5344CB8AC3E}">
        <p14:creationId xmlns:p14="http://schemas.microsoft.com/office/powerpoint/2010/main" val="192798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Non-linear </a:t>
            </a:r>
            <a:r>
              <a:rPr lang="mr-IN" dirty="0"/>
              <a:t>–</a:t>
            </a:r>
            <a:r>
              <a:rPr lang="en-US" dirty="0"/>
              <a:t> with more impact at the middle</a:t>
            </a:r>
          </a:p>
          <a:p>
            <a:r>
              <a:rPr lang="en-US" dirty="0"/>
              <a:t>Bounded between 0 and 1</a:t>
            </a:r>
          </a:p>
          <a:p>
            <a:endParaRPr lang="en-US" dirty="0"/>
          </a:p>
          <a:p>
            <a:r>
              <a:rPr lang="en-US" dirty="0"/>
              <a:t>Solution: Some S-shaped or sigmoid function</a:t>
            </a:r>
          </a:p>
          <a:p>
            <a:pPr lvl="1"/>
            <a:r>
              <a:rPr lang="en-US" dirty="0"/>
              <a:t>The logistic function</a:t>
            </a:r>
          </a:p>
          <a:p>
            <a:pPr lvl="1"/>
            <a:r>
              <a:rPr lang="en-US" dirty="0"/>
              <a:t>Hence, logistic regression</a:t>
            </a:r>
          </a:p>
        </p:txBody>
      </p:sp>
      <p:sp>
        <p:nvSpPr>
          <p:cNvPr id="3" name="Title 2"/>
          <p:cNvSpPr>
            <a:spLocks noGrp="1"/>
          </p:cNvSpPr>
          <p:nvPr>
            <p:ph type="title"/>
          </p:nvPr>
        </p:nvSpPr>
        <p:spPr/>
        <p:txBody>
          <a:bodyPr/>
          <a:lstStyle/>
          <a:p>
            <a:r>
              <a:rPr lang="en-US" dirty="0"/>
              <a:t>Functional Form Should be:</a:t>
            </a:r>
          </a:p>
        </p:txBody>
      </p:sp>
    </p:spTree>
    <p:extLst>
      <p:ext uri="{BB962C8B-B14F-4D97-AF65-F5344CB8AC3E}">
        <p14:creationId xmlns:p14="http://schemas.microsoft.com/office/powerpoint/2010/main" val="282810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The (Cumulative) Logistic Function</a:t>
            </a:r>
          </a:p>
        </p:txBody>
      </p:sp>
      <p:pic>
        <p:nvPicPr>
          <p:cNvPr id="4" name="Picture 4" descr="Logistic-curv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8187" r="-18187"/>
          <a:stretch>
            <a:fillRect/>
          </a:stretch>
        </p:blipFill>
        <p:spPr bwMode="auto">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4035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US" dirty="0"/>
          </a:p>
          <a:p>
            <a:endParaRPr lang="en-US" dirty="0"/>
          </a:p>
          <a:p>
            <a:r>
              <a:rPr lang="en-US" dirty="0"/>
              <a:t>As XB goes to ∞, P(Y=1) goes to 1, but never gets there</a:t>
            </a:r>
          </a:p>
          <a:p>
            <a:r>
              <a:rPr lang="en-US" dirty="0"/>
              <a:t>As XB goes to -∞, P(Y=1) goes to 0, but never gets there</a:t>
            </a:r>
          </a:p>
          <a:p>
            <a:r>
              <a:rPr lang="en-US" dirty="0"/>
              <a:t>When XB is 0, P(Y=1)=.5</a:t>
            </a:r>
          </a:p>
        </p:txBody>
      </p:sp>
      <p:sp>
        <p:nvSpPr>
          <p:cNvPr id="3" name="Title 2"/>
          <p:cNvSpPr>
            <a:spLocks noGrp="1"/>
          </p:cNvSpPr>
          <p:nvPr>
            <p:ph type="title"/>
          </p:nvPr>
        </p:nvSpPr>
        <p:spPr/>
        <p:txBody>
          <a:bodyPr/>
          <a:lstStyle/>
          <a:p>
            <a:r>
              <a:rPr lang="en-US" dirty="0"/>
              <a:t>The Logit Model</a:t>
            </a:r>
          </a:p>
        </p:txBody>
      </p:sp>
      <p:graphicFrame>
        <p:nvGraphicFramePr>
          <p:cNvPr id="4" name="Object 3"/>
          <p:cNvGraphicFramePr>
            <a:graphicFrameLocks noChangeAspect="1"/>
          </p:cNvGraphicFramePr>
          <p:nvPr>
            <p:extLst>
              <p:ext uri="{D42A27DB-BD31-4B8C-83A1-F6EECF244321}">
                <p14:modId xmlns:p14="http://schemas.microsoft.com/office/powerpoint/2010/main" val="2630394763"/>
              </p:ext>
            </p:extLst>
          </p:nvPr>
        </p:nvGraphicFramePr>
        <p:xfrm>
          <a:off x="2185402" y="1890148"/>
          <a:ext cx="4343400" cy="1085850"/>
        </p:xfrm>
        <a:graphic>
          <a:graphicData uri="http://schemas.openxmlformats.org/presentationml/2006/ole">
            <mc:AlternateContent xmlns:mc="http://schemas.openxmlformats.org/markup-compatibility/2006">
              <mc:Choice xmlns:v="urn:schemas-microsoft-com:vml" Requires="v">
                <p:oleObj spid="_x0000_s2059" name="Equation" r:id="rId3" imgW="1676160" imgH="419040" progId="Equation.3">
                  <p:embed/>
                </p:oleObj>
              </mc:Choice>
              <mc:Fallback>
                <p:oleObj name="Equation" r:id="rId3" imgW="16761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402" y="1890148"/>
                        <a:ext cx="4343400" cy="1085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6031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“Odds” are P(Y=1)/P(Y=0)</a:t>
            </a:r>
          </a:p>
          <a:p>
            <a:endParaRPr lang="en-US" dirty="0"/>
          </a:p>
          <a:p>
            <a:r>
              <a:rPr lang="en-US" dirty="0"/>
              <a:t>Through some algebra</a:t>
            </a:r>
            <a:r>
              <a:rPr lang="mr-IN" dirty="0"/>
              <a:t>…</a:t>
            </a:r>
            <a:r>
              <a:rPr lang="en-US" dirty="0"/>
              <a:t> </a:t>
            </a:r>
          </a:p>
          <a:p>
            <a:endParaRPr lang="en-US" dirty="0"/>
          </a:p>
          <a:p>
            <a:r>
              <a:rPr lang="en-US" sz="2800" dirty="0"/>
              <a:t>(1-P(Y=1)) =</a:t>
            </a:r>
          </a:p>
          <a:p>
            <a:endParaRPr lang="en-US" dirty="0"/>
          </a:p>
        </p:txBody>
      </p:sp>
      <p:sp>
        <p:nvSpPr>
          <p:cNvPr id="3" name="Title 2"/>
          <p:cNvSpPr>
            <a:spLocks noGrp="1"/>
          </p:cNvSpPr>
          <p:nvPr>
            <p:ph type="title"/>
          </p:nvPr>
        </p:nvSpPr>
        <p:spPr/>
        <p:txBody>
          <a:bodyPr/>
          <a:lstStyle/>
          <a:p>
            <a:r>
              <a:rPr lang="en-US" dirty="0"/>
              <a:t>The “Odds” That Y=1</a:t>
            </a:r>
          </a:p>
        </p:txBody>
      </p:sp>
      <p:graphicFrame>
        <p:nvGraphicFramePr>
          <p:cNvPr id="4" name="Object 6"/>
          <p:cNvGraphicFramePr>
            <a:graphicFrameLocks noChangeAspect="1"/>
          </p:cNvGraphicFramePr>
          <p:nvPr>
            <p:extLst>
              <p:ext uri="{D42A27DB-BD31-4B8C-83A1-F6EECF244321}">
                <p14:modId xmlns:p14="http://schemas.microsoft.com/office/powerpoint/2010/main" val="2860741372"/>
              </p:ext>
            </p:extLst>
          </p:nvPr>
        </p:nvGraphicFramePr>
        <p:xfrm>
          <a:off x="3231069" y="3189959"/>
          <a:ext cx="1476866" cy="762000"/>
        </p:xfrm>
        <a:graphic>
          <a:graphicData uri="http://schemas.openxmlformats.org/presentationml/2006/ole">
            <mc:AlternateContent xmlns:mc="http://schemas.openxmlformats.org/markup-compatibility/2006">
              <mc:Choice xmlns:v="urn:schemas-microsoft-com:vml" Requires="v">
                <p:oleObj spid="_x0000_s3093" name="Equation" r:id="rId3" imgW="812520" imgH="419040" progId="Equation.3">
                  <p:embed/>
                </p:oleObj>
              </mc:Choice>
              <mc:Fallback>
                <p:oleObj name="Equation" r:id="rId3" imgW="8125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069" y="3189959"/>
                        <a:ext cx="1476866" cy="762000"/>
                      </a:xfrm>
                      <a:prstGeom prst="rect">
                        <a:avLst/>
                      </a:prstGeom>
                      <a:noFill/>
                      <a:ln>
                        <a:noFill/>
                      </a:ln>
                      <a:effec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067991919"/>
              </p:ext>
            </p:extLst>
          </p:nvPr>
        </p:nvGraphicFramePr>
        <p:xfrm>
          <a:off x="1364642" y="4263231"/>
          <a:ext cx="4191000" cy="1516063"/>
        </p:xfrm>
        <a:graphic>
          <a:graphicData uri="http://schemas.openxmlformats.org/presentationml/2006/ole">
            <mc:AlternateContent xmlns:mc="http://schemas.openxmlformats.org/markup-compatibility/2006">
              <mc:Choice xmlns:v="urn:schemas-microsoft-com:vml" Requires="v">
                <p:oleObj spid="_x0000_s3094" name="Equation" r:id="rId5" imgW="2247840" imgH="812520" progId="Equation.3">
                  <p:embed/>
                </p:oleObj>
              </mc:Choice>
              <mc:Fallback>
                <p:oleObj name="Equation" r:id="rId5" imgW="224784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4642" y="4263231"/>
                        <a:ext cx="4191000" cy="15160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85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By taking the log of the odds, we get the “logit” of Y</a:t>
            </a:r>
          </a:p>
          <a:p>
            <a:r>
              <a:rPr lang="en-US" dirty="0"/>
              <a:t>The logit model is linear in the </a:t>
            </a:r>
            <a:r>
              <a:rPr lang="en-US" dirty="0" err="1"/>
              <a:t>logits</a:t>
            </a:r>
            <a:endParaRPr lang="en-US" dirty="0"/>
          </a:p>
          <a:p>
            <a:r>
              <a:rPr lang="en-US" dirty="0"/>
              <a:t>So, a one unit change in X has a linear effect on the change in the log-odds that P(Y=1)</a:t>
            </a:r>
          </a:p>
        </p:txBody>
      </p:sp>
      <p:sp>
        <p:nvSpPr>
          <p:cNvPr id="3" name="Title 2"/>
          <p:cNvSpPr>
            <a:spLocks noGrp="1"/>
          </p:cNvSpPr>
          <p:nvPr>
            <p:ph type="title"/>
          </p:nvPr>
        </p:nvSpPr>
        <p:spPr/>
        <p:txBody>
          <a:bodyPr/>
          <a:lstStyle/>
          <a:p>
            <a:r>
              <a:rPr lang="en-US" dirty="0"/>
              <a:t>Linear in the </a:t>
            </a:r>
            <a:r>
              <a:rPr lang="en-US" dirty="0" err="1"/>
              <a:t>Logits</a:t>
            </a:r>
            <a:endParaRPr lang="en-US" dirty="0"/>
          </a:p>
        </p:txBody>
      </p:sp>
    </p:spTree>
    <p:extLst>
      <p:ext uri="{BB962C8B-B14F-4D97-AF65-F5344CB8AC3E}">
        <p14:creationId xmlns:p14="http://schemas.microsoft.com/office/powerpoint/2010/main" val="249768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is an underlying, latent, continuous variable, that is unobserved</a:t>
            </a:r>
          </a:p>
          <a:p>
            <a:r>
              <a:rPr lang="en-US" dirty="0"/>
              <a:t>This variable represents the propensity of the DV occurring</a:t>
            </a:r>
          </a:p>
          <a:p>
            <a:pPr lvl="1"/>
            <a:r>
              <a:rPr lang="en-US" dirty="0"/>
              <a:t>What is your propensity to vote?</a:t>
            </a:r>
          </a:p>
          <a:p>
            <a:r>
              <a:rPr lang="en-US" dirty="0"/>
              <a:t>Usually denoted as Y*</a:t>
            </a:r>
          </a:p>
          <a:p>
            <a:pPr lvl="1"/>
            <a:r>
              <a:rPr lang="en-US" dirty="0"/>
              <a:t>If Y* is greater than a certain threshold </a:t>
            </a:r>
            <a:r>
              <a:rPr lang="en-US" dirty="0" err="1"/>
              <a:t>τ</a:t>
            </a:r>
            <a:r>
              <a:rPr lang="en-US" dirty="0"/>
              <a:t>, then the observed Y=1, if it is less than </a:t>
            </a:r>
            <a:r>
              <a:rPr lang="en-US" dirty="0" err="1"/>
              <a:t>τ</a:t>
            </a:r>
            <a:r>
              <a:rPr lang="en-US" dirty="0"/>
              <a:t>, the observed Y=0</a:t>
            </a:r>
          </a:p>
        </p:txBody>
      </p:sp>
      <p:sp>
        <p:nvSpPr>
          <p:cNvPr id="3" name="Title 2"/>
          <p:cNvSpPr>
            <a:spLocks noGrp="1"/>
          </p:cNvSpPr>
          <p:nvPr>
            <p:ph type="title"/>
          </p:nvPr>
        </p:nvSpPr>
        <p:spPr/>
        <p:txBody>
          <a:bodyPr/>
          <a:lstStyle/>
          <a:p>
            <a:r>
              <a:rPr lang="en-US" dirty="0"/>
              <a:t>Latent Propensity Variable</a:t>
            </a:r>
          </a:p>
        </p:txBody>
      </p:sp>
    </p:spTree>
    <p:extLst>
      <p:ext uri="{BB962C8B-B14F-4D97-AF65-F5344CB8AC3E}">
        <p14:creationId xmlns:p14="http://schemas.microsoft.com/office/powerpoint/2010/main" val="309452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Latent Propensity</a:t>
            </a:r>
          </a:p>
        </p:txBody>
      </p:sp>
      <p:pic>
        <p:nvPicPr>
          <p:cNvPr id="4"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rcRect l="664" r="664"/>
          <a:stretch>
            <a:fillRect/>
          </a:stretch>
        </p:blipFill>
        <p:spPr/>
      </p:pic>
    </p:spTree>
    <p:extLst>
      <p:ext uri="{BB962C8B-B14F-4D97-AF65-F5344CB8AC3E}">
        <p14:creationId xmlns:p14="http://schemas.microsoft.com/office/powerpoint/2010/main" val="174726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a:t>Cumulative Normal Distribution Function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151" y="1447800"/>
            <a:ext cx="7604055" cy="54258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79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Probit Model</a:t>
            </a:r>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12205" r="-12205"/>
          <a:stretch>
            <a:fillRect/>
          </a:stretch>
        </p:blipFill>
        <p:spPr bwMode="auto">
          <a:xfrm>
            <a:off x="-435119" y="1481328"/>
            <a:ext cx="9776452" cy="5376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54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7586CD-A198-044D-83FA-FEE24A52CAD6}"/>
              </a:ext>
            </a:extLst>
          </p:cNvPr>
          <p:cNvSpPr>
            <a:spLocks noGrp="1"/>
          </p:cNvSpPr>
          <p:nvPr>
            <p:ph idx="1"/>
          </p:nvPr>
        </p:nvSpPr>
        <p:spPr/>
        <p:txBody>
          <a:bodyPr/>
          <a:lstStyle/>
          <a:p>
            <a:r>
              <a:rPr lang="en-US" dirty="0"/>
              <a:t>Regression</a:t>
            </a:r>
          </a:p>
          <a:p>
            <a:r>
              <a:rPr lang="en-US" dirty="0"/>
              <a:t>OLS assumptions</a:t>
            </a:r>
          </a:p>
          <a:p>
            <a:r>
              <a:rPr lang="en-US" dirty="0"/>
              <a:t>Type of test you do depends on variable types</a:t>
            </a:r>
          </a:p>
        </p:txBody>
      </p:sp>
      <p:sp>
        <p:nvSpPr>
          <p:cNvPr id="3" name="Title 2">
            <a:extLst>
              <a:ext uri="{FF2B5EF4-FFF2-40B4-BE49-F238E27FC236}">
                <a16:creationId xmlns:a16="http://schemas.microsoft.com/office/drawing/2014/main" id="{FB6AD516-5FA9-9241-BA44-7F8CE92821F1}"/>
              </a:ext>
            </a:extLst>
          </p:cNvPr>
          <p:cNvSpPr>
            <a:spLocks noGrp="1"/>
          </p:cNvSpPr>
          <p:nvPr>
            <p:ph type="title"/>
          </p:nvPr>
        </p:nvSpPr>
        <p:spPr/>
        <p:txBody>
          <a:bodyPr/>
          <a:lstStyle/>
          <a:p>
            <a:r>
              <a:rPr lang="en-US" dirty="0"/>
              <a:t>Previously…</a:t>
            </a:r>
          </a:p>
        </p:txBody>
      </p:sp>
    </p:spTree>
    <p:extLst>
      <p:ext uri="{BB962C8B-B14F-4D97-AF65-F5344CB8AC3E}">
        <p14:creationId xmlns:p14="http://schemas.microsoft.com/office/powerpoint/2010/main" val="340417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00913"/>
            <a:ext cx="8229600" cy="5149859"/>
          </a:xfrm>
        </p:spPr>
        <p:txBody>
          <a:bodyPr>
            <a:normAutofit/>
          </a:bodyPr>
          <a:lstStyle/>
          <a:p>
            <a:endParaRPr lang="en-US" dirty="0"/>
          </a:p>
          <a:p>
            <a:endParaRPr lang="en-US" dirty="0"/>
          </a:p>
          <a:p>
            <a:endParaRPr lang="en-US" dirty="0"/>
          </a:p>
          <a:p>
            <a:endParaRPr lang="en-US" dirty="0"/>
          </a:p>
          <a:p>
            <a:endParaRPr lang="en-US" dirty="0"/>
          </a:p>
          <a:p>
            <a:r>
              <a:rPr lang="en-US" dirty="0"/>
              <a:t>Basically: What is the probability that the error term is large enough it would push us over the threshold and change the observed value?</a:t>
            </a:r>
          </a:p>
          <a:p>
            <a:r>
              <a:rPr lang="en-US" dirty="0"/>
              <a:t>Use the normal curve to find these probabilities</a:t>
            </a:r>
          </a:p>
        </p:txBody>
      </p:sp>
      <p:sp>
        <p:nvSpPr>
          <p:cNvPr id="3" name="Title 2"/>
          <p:cNvSpPr>
            <a:spLocks noGrp="1"/>
          </p:cNvSpPr>
          <p:nvPr>
            <p:ph type="title"/>
          </p:nvPr>
        </p:nvSpPr>
        <p:spPr/>
        <p:txBody>
          <a:bodyPr/>
          <a:lstStyle/>
          <a:p>
            <a:r>
              <a:rPr lang="en-US" dirty="0"/>
              <a:t>The Probit model</a:t>
            </a:r>
          </a:p>
        </p:txBody>
      </p:sp>
      <p:graphicFrame>
        <p:nvGraphicFramePr>
          <p:cNvPr id="5" name="Object 4"/>
          <p:cNvGraphicFramePr>
            <a:graphicFrameLocks noChangeAspect="1"/>
          </p:cNvGraphicFramePr>
          <p:nvPr>
            <p:extLst>
              <p:ext uri="{D42A27DB-BD31-4B8C-83A1-F6EECF244321}">
                <p14:modId xmlns:p14="http://schemas.microsoft.com/office/powerpoint/2010/main" val="2284634752"/>
              </p:ext>
            </p:extLst>
          </p:nvPr>
        </p:nvGraphicFramePr>
        <p:xfrm>
          <a:off x="2455581" y="1725016"/>
          <a:ext cx="3634740" cy="1600200"/>
        </p:xfrm>
        <a:graphic>
          <a:graphicData uri="http://schemas.openxmlformats.org/presentationml/2006/ole">
            <mc:AlternateContent xmlns:mc="http://schemas.openxmlformats.org/markup-compatibility/2006">
              <mc:Choice xmlns:v="urn:schemas-microsoft-com:vml" Requires="v">
                <p:oleObj spid="_x0000_s4107" name="Equation" r:id="rId3" imgW="2019240" imgH="888840" progId="Equation.3">
                  <p:embed/>
                </p:oleObj>
              </mc:Choice>
              <mc:Fallback>
                <p:oleObj name="Equation" r:id="rId3" imgW="2019240" imgH="888840" progId="Equation.3">
                  <p:embed/>
                  <p:pic>
                    <p:nvPicPr>
                      <p:cNvPr id="0" name=""/>
                      <p:cNvPicPr/>
                      <p:nvPr/>
                    </p:nvPicPr>
                    <p:blipFill>
                      <a:blip r:embed="rId4"/>
                      <a:stretch>
                        <a:fillRect/>
                      </a:stretch>
                    </p:blipFill>
                    <p:spPr>
                      <a:xfrm>
                        <a:off x="2455581" y="1725016"/>
                        <a:ext cx="3634740" cy="1600200"/>
                      </a:xfrm>
                      <a:prstGeom prst="rect">
                        <a:avLst/>
                      </a:prstGeom>
                    </p:spPr>
                  </p:pic>
                </p:oleObj>
              </mc:Fallback>
            </mc:AlternateContent>
          </a:graphicData>
        </a:graphic>
      </p:graphicFrame>
    </p:spTree>
    <p:extLst>
      <p:ext uri="{BB962C8B-B14F-4D97-AF65-F5344CB8AC3E}">
        <p14:creationId xmlns:p14="http://schemas.microsoft.com/office/powerpoint/2010/main" val="225941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probit model is linear in the z-scores and non-linear in the probabilities</a:t>
            </a:r>
          </a:p>
          <a:p>
            <a:endParaRPr lang="en-US" dirty="0"/>
          </a:p>
          <a:p>
            <a:r>
              <a:rPr lang="en-US" dirty="0"/>
              <a:t>The probability that Y=1 is equal to the </a:t>
            </a:r>
            <a:r>
              <a:rPr lang="en-US" dirty="0" err="1"/>
              <a:t>cdf</a:t>
            </a:r>
            <a:r>
              <a:rPr lang="en-US" dirty="0"/>
              <a:t> (the value of the cumulative normal distribution function) associated with the z-score for the quantity XB</a:t>
            </a:r>
          </a:p>
        </p:txBody>
      </p:sp>
      <p:sp>
        <p:nvSpPr>
          <p:cNvPr id="3" name="Title 2"/>
          <p:cNvSpPr>
            <a:spLocks noGrp="1"/>
          </p:cNvSpPr>
          <p:nvPr>
            <p:ph type="title"/>
          </p:nvPr>
        </p:nvSpPr>
        <p:spPr/>
        <p:txBody>
          <a:bodyPr/>
          <a:lstStyle/>
          <a:p>
            <a:r>
              <a:rPr lang="en-US" dirty="0"/>
              <a:t>Probit Model</a:t>
            </a:r>
          </a:p>
        </p:txBody>
      </p:sp>
    </p:spTree>
    <p:extLst>
      <p:ext uri="{BB962C8B-B14F-4D97-AF65-F5344CB8AC3E}">
        <p14:creationId xmlns:p14="http://schemas.microsoft.com/office/powerpoint/2010/main" val="3360214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590BAA-0B32-454B-B85B-D43B4E2DF68B}"/>
              </a:ext>
            </a:extLst>
          </p:cNvPr>
          <p:cNvSpPr>
            <a:spLocks noGrp="1"/>
          </p:cNvSpPr>
          <p:nvPr>
            <p:ph idx="1"/>
          </p:nvPr>
        </p:nvSpPr>
        <p:spPr/>
        <p:txBody>
          <a:bodyPr/>
          <a:lstStyle/>
          <a:p>
            <a:r>
              <a:rPr lang="en-US" dirty="0" err="1"/>
              <a:t>mylogit</a:t>
            </a:r>
            <a:r>
              <a:rPr lang="en-US" dirty="0"/>
              <a:t> &lt;- </a:t>
            </a:r>
            <a:r>
              <a:rPr lang="en-US" dirty="0" err="1"/>
              <a:t>glm</a:t>
            </a:r>
            <a:r>
              <a:rPr lang="en-US" dirty="0"/>
              <a:t>(DV ~ IV1 + IV2, data=</a:t>
            </a:r>
            <a:r>
              <a:rPr lang="en-US" dirty="0" err="1"/>
              <a:t>mydata</a:t>
            </a:r>
            <a:r>
              <a:rPr lang="en-US" dirty="0"/>
              <a:t>, family=binomial)</a:t>
            </a:r>
          </a:p>
          <a:p>
            <a:endParaRPr lang="en-US" dirty="0"/>
          </a:p>
          <a:p>
            <a:r>
              <a:rPr lang="en-US" dirty="0" err="1"/>
              <a:t>myprobit</a:t>
            </a:r>
            <a:r>
              <a:rPr lang="en-US" dirty="0"/>
              <a:t> &lt;- </a:t>
            </a:r>
            <a:r>
              <a:rPr lang="en-US" dirty="0" err="1"/>
              <a:t>glm</a:t>
            </a:r>
            <a:r>
              <a:rPr lang="en-US" dirty="0"/>
              <a:t>(DV ~ IV1 + IV2, data=</a:t>
            </a:r>
            <a:r>
              <a:rPr lang="en-US" dirty="0" err="1"/>
              <a:t>mydata</a:t>
            </a:r>
            <a:r>
              <a:rPr lang="en-US" dirty="0"/>
              <a:t>, family=binomial(link=“</a:t>
            </a:r>
            <a:r>
              <a:rPr lang="en-US" dirty="0" err="1"/>
              <a:t>probit</a:t>
            </a:r>
            <a:r>
              <a:rPr lang="en-US" dirty="0"/>
              <a:t>”))</a:t>
            </a:r>
          </a:p>
        </p:txBody>
      </p:sp>
      <p:sp>
        <p:nvSpPr>
          <p:cNvPr id="3" name="Title 2">
            <a:extLst>
              <a:ext uri="{FF2B5EF4-FFF2-40B4-BE49-F238E27FC236}">
                <a16:creationId xmlns:a16="http://schemas.microsoft.com/office/drawing/2014/main" id="{28F5763D-4790-8145-9548-BBE13D9D9278}"/>
              </a:ext>
            </a:extLst>
          </p:cNvPr>
          <p:cNvSpPr>
            <a:spLocks noGrp="1"/>
          </p:cNvSpPr>
          <p:nvPr>
            <p:ph type="title"/>
          </p:nvPr>
        </p:nvSpPr>
        <p:spPr/>
        <p:txBody>
          <a:bodyPr/>
          <a:lstStyle/>
          <a:p>
            <a:r>
              <a:rPr lang="en-US" dirty="0"/>
              <a:t>In R</a:t>
            </a:r>
          </a:p>
        </p:txBody>
      </p:sp>
    </p:spTree>
    <p:extLst>
      <p:ext uri="{BB962C8B-B14F-4D97-AF65-F5344CB8AC3E}">
        <p14:creationId xmlns:p14="http://schemas.microsoft.com/office/powerpoint/2010/main" val="650612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linear effect of X on the probit z-scores or the logit log-odds and odds</a:t>
            </a:r>
          </a:p>
          <a:p>
            <a:pPr lvl="1"/>
            <a:r>
              <a:rPr lang="en-US" dirty="0"/>
              <a:t>For every unit change in X, we expect a β change in the z-score (probit) or the log-odds (logit)</a:t>
            </a:r>
          </a:p>
          <a:p>
            <a:pPr lvl="1"/>
            <a:r>
              <a:rPr lang="en-US" dirty="0"/>
              <a:t>For every unit change in X, we expect a ___ factor change (multiplicative change) in the odds (logit)</a:t>
            </a:r>
          </a:p>
          <a:p>
            <a:r>
              <a:rPr lang="en-US" dirty="0"/>
              <a:t>The linear effect of X on Y* in probit</a:t>
            </a:r>
          </a:p>
          <a:p>
            <a:pPr lvl="1"/>
            <a:r>
              <a:rPr lang="en-US" dirty="0"/>
              <a:t>For every unit change in X, we expect a β change in the in the latent propensity or utility of Y*</a:t>
            </a:r>
          </a:p>
          <a:p>
            <a:pPr lvl="1"/>
            <a:endParaRPr lang="en-US" dirty="0"/>
          </a:p>
        </p:txBody>
      </p:sp>
      <p:sp>
        <p:nvSpPr>
          <p:cNvPr id="3" name="Title 2"/>
          <p:cNvSpPr>
            <a:spLocks noGrp="1"/>
          </p:cNvSpPr>
          <p:nvPr>
            <p:ph type="title"/>
          </p:nvPr>
        </p:nvSpPr>
        <p:spPr/>
        <p:txBody>
          <a:bodyPr/>
          <a:lstStyle/>
          <a:p>
            <a:r>
              <a:rPr lang="en-US" dirty="0"/>
              <a:t>Interpretation Options - Linear</a:t>
            </a:r>
          </a:p>
        </p:txBody>
      </p:sp>
    </p:spTree>
    <p:extLst>
      <p:ext uri="{BB962C8B-B14F-4D97-AF65-F5344CB8AC3E}">
        <p14:creationId xmlns:p14="http://schemas.microsoft.com/office/powerpoint/2010/main" val="3735088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Non-linear effect of X on P(Y=1)</a:t>
            </a:r>
          </a:p>
          <a:p>
            <a:pPr lvl="1"/>
            <a:r>
              <a:rPr lang="en-US" dirty="0"/>
              <a:t>For every unit change in X, there will be a different change in the P(Y=1), depending on where X is on the cumulative logistic or cumulative normal function</a:t>
            </a:r>
          </a:p>
          <a:p>
            <a:pPr lvl="2"/>
            <a:r>
              <a:rPr lang="en-US" dirty="0"/>
              <a:t>Small changes at extremes, larger changes in the middle</a:t>
            </a:r>
          </a:p>
          <a:p>
            <a:pPr lvl="2"/>
            <a:endParaRPr lang="en-US" dirty="0"/>
          </a:p>
        </p:txBody>
      </p:sp>
      <p:sp>
        <p:nvSpPr>
          <p:cNvPr id="3" name="Title 2"/>
          <p:cNvSpPr>
            <a:spLocks noGrp="1"/>
          </p:cNvSpPr>
          <p:nvPr>
            <p:ph type="title"/>
          </p:nvPr>
        </p:nvSpPr>
        <p:spPr/>
        <p:txBody>
          <a:bodyPr>
            <a:normAutofit fontScale="90000"/>
          </a:bodyPr>
          <a:lstStyle/>
          <a:p>
            <a:r>
              <a:rPr lang="en-US" dirty="0"/>
              <a:t>Interpretation Options </a:t>
            </a:r>
            <a:r>
              <a:rPr lang="mr-IN" dirty="0"/>
              <a:t>–</a:t>
            </a:r>
            <a:r>
              <a:rPr lang="en-US" dirty="0"/>
              <a:t> Non-linear</a:t>
            </a:r>
          </a:p>
        </p:txBody>
      </p:sp>
    </p:spTree>
    <p:extLst>
      <p:ext uri="{BB962C8B-B14F-4D97-AF65-F5344CB8AC3E}">
        <p14:creationId xmlns:p14="http://schemas.microsoft.com/office/powerpoint/2010/main" val="16251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92C117-5273-9F4D-AF13-87890FE8EC22}"/>
              </a:ext>
            </a:extLst>
          </p:cNvPr>
          <p:cNvSpPr>
            <a:spLocks noGrp="1"/>
          </p:cNvSpPr>
          <p:nvPr>
            <p:ph idx="1"/>
          </p:nvPr>
        </p:nvSpPr>
        <p:spPr/>
        <p:txBody>
          <a:bodyPr/>
          <a:lstStyle/>
          <a:p>
            <a:r>
              <a:rPr lang="en-US" dirty="0"/>
              <a:t>The predicted probability that Y=1 given certain values of the X variables</a:t>
            </a:r>
          </a:p>
          <a:p>
            <a:r>
              <a:rPr lang="en-US" dirty="0"/>
              <a:t>We usually give predicted probabilities at various levels of one X variable, while holding all other X variables at their mean/mode/certain values</a:t>
            </a:r>
          </a:p>
        </p:txBody>
      </p:sp>
      <p:sp>
        <p:nvSpPr>
          <p:cNvPr id="3" name="Title 2">
            <a:extLst>
              <a:ext uri="{FF2B5EF4-FFF2-40B4-BE49-F238E27FC236}">
                <a16:creationId xmlns:a16="http://schemas.microsoft.com/office/drawing/2014/main" id="{7561FE6F-2506-384E-A5AC-EB1070814B14}"/>
              </a:ext>
            </a:extLst>
          </p:cNvPr>
          <p:cNvSpPr>
            <a:spLocks noGrp="1"/>
          </p:cNvSpPr>
          <p:nvPr>
            <p:ph type="title"/>
          </p:nvPr>
        </p:nvSpPr>
        <p:spPr/>
        <p:txBody>
          <a:bodyPr>
            <a:normAutofit fontScale="90000"/>
          </a:bodyPr>
          <a:lstStyle/>
          <a:p>
            <a:r>
              <a:rPr lang="en-US" dirty="0"/>
              <a:t>Interpretation Options – Predicted Probabilities</a:t>
            </a:r>
          </a:p>
        </p:txBody>
      </p:sp>
    </p:spTree>
    <p:extLst>
      <p:ext uri="{BB962C8B-B14F-4D97-AF65-F5344CB8AC3E}">
        <p14:creationId xmlns:p14="http://schemas.microsoft.com/office/powerpoint/2010/main" val="1841959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ACB55A-D50D-9342-B8FF-BEFE90968B47}"/>
              </a:ext>
            </a:extLst>
          </p:cNvPr>
          <p:cNvPicPr>
            <a:picLocks noGrp="1" noChangeAspect="1"/>
          </p:cNvPicPr>
          <p:nvPr>
            <p:ph idx="1"/>
          </p:nvPr>
        </p:nvPicPr>
        <p:blipFill>
          <a:blip r:embed="rId3"/>
          <a:stretch>
            <a:fillRect/>
          </a:stretch>
        </p:blipFill>
        <p:spPr>
          <a:xfrm>
            <a:off x="1033153" y="1268217"/>
            <a:ext cx="7285738" cy="5442947"/>
          </a:xfrm>
          <a:prstGeom prst="rect">
            <a:avLst/>
          </a:prstGeom>
        </p:spPr>
      </p:pic>
      <p:sp>
        <p:nvSpPr>
          <p:cNvPr id="3" name="Title 2">
            <a:extLst>
              <a:ext uri="{FF2B5EF4-FFF2-40B4-BE49-F238E27FC236}">
                <a16:creationId xmlns:a16="http://schemas.microsoft.com/office/drawing/2014/main" id="{3128645D-FB24-C941-989F-1DF0D4BC589C}"/>
              </a:ext>
            </a:extLst>
          </p:cNvPr>
          <p:cNvSpPr>
            <a:spLocks noGrp="1"/>
          </p:cNvSpPr>
          <p:nvPr>
            <p:ph type="title"/>
          </p:nvPr>
        </p:nvSpPr>
        <p:spPr/>
        <p:txBody>
          <a:bodyPr>
            <a:normAutofit fontScale="90000"/>
          </a:bodyPr>
          <a:lstStyle/>
          <a:p>
            <a:r>
              <a:rPr lang="en-US" dirty="0"/>
              <a:t>Predicted Probabilities - Example</a:t>
            </a:r>
          </a:p>
        </p:txBody>
      </p:sp>
    </p:spTree>
    <p:extLst>
      <p:ext uri="{BB962C8B-B14F-4D97-AF65-F5344CB8AC3E}">
        <p14:creationId xmlns:p14="http://schemas.microsoft.com/office/powerpoint/2010/main" val="3441114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E01578-0AAF-EB40-99F9-369BB512C36A}"/>
              </a:ext>
            </a:extLst>
          </p:cNvPr>
          <p:cNvSpPr>
            <a:spLocks noGrp="1"/>
          </p:cNvSpPr>
          <p:nvPr>
            <p:ph idx="1"/>
          </p:nvPr>
        </p:nvSpPr>
        <p:spPr/>
        <p:txBody>
          <a:bodyPr/>
          <a:lstStyle/>
          <a:p>
            <a:r>
              <a:rPr lang="en-US" dirty="0"/>
              <a:t>Legislative turnover – what % of members are different, or have turned over, in a period of time?</a:t>
            </a:r>
          </a:p>
          <a:p>
            <a:r>
              <a:rPr lang="en-US" dirty="0"/>
              <a:t>The Council of the European Union</a:t>
            </a:r>
          </a:p>
          <a:p>
            <a:pPr lvl="1"/>
            <a:r>
              <a:rPr lang="en-US" dirty="0"/>
              <a:t>The Council is made up of national ministers</a:t>
            </a:r>
          </a:p>
          <a:p>
            <a:pPr lvl="1"/>
            <a:r>
              <a:rPr lang="en-US" dirty="0"/>
              <a:t>Below them are bureaucrats called permanent representatives</a:t>
            </a:r>
          </a:p>
          <a:p>
            <a:r>
              <a:rPr lang="en-US" dirty="0"/>
              <a:t>Research Question: If there is more turnover at the ministerial level, do bureaucrats make more of the decisions?</a:t>
            </a:r>
          </a:p>
        </p:txBody>
      </p:sp>
      <p:sp>
        <p:nvSpPr>
          <p:cNvPr id="3" name="Title 2">
            <a:extLst>
              <a:ext uri="{FF2B5EF4-FFF2-40B4-BE49-F238E27FC236}">
                <a16:creationId xmlns:a16="http://schemas.microsoft.com/office/drawing/2014/main" id="{762F7A18-8B9E-D847-871A-B08B95F50D6D}"/>
              </a:ext>
            </a:extLst>
          </p:cNvPr>
          <p:cNvSpPr>
            <a:spLocks noGrp="1"/>
          </p:cNvSpPr>
          <p:nvPr>
            <p:ph type="title"/>
          </p:nvPr>
        </p:nvSpPr>
        <p:spPr/>
        <p:txBody>
          <a:bodyPr/>
          <a:lstStyle/>
          <a:p>
            <a:r>
              <a:rPr lang="en-US" dirty="0"/>
              <a:t>Example - Turnover</a:t>
            </a:r>
          </a:p>
        </p:txBody>
      </p:sp>
    </p:spTree>
    <p:extLst>
      <p:ext uri="{BB962C8B-B14F-4D97-AF65-F5344CB8AC3E}">
        <p14:creationId xmlns:p14="http://schemas.microsoft.com/office/powerpoint/2010/main" val="47395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E1A10F-1355-A349-A082-B089972C2078}"/>
              </a:ext>
            </a:extLst>
          </p:cNvPr>
          <p:cNvSpPr>
            <a:spLocks noGrp="1"/>
          </p:cNvSpPr>
          <p:nvPr>
            <p:ph idx="1"/>
          </p:nvPr>
        </p:nvSpPr>
        <p:spPr/>
        <p:txBody>
          <a:bodyPr/>
          <a:lstStyle/>
          <a:p>
            <a:r>
              <a:rPr lang="en-US" dirty="0"/>
              <a:t>Unit of Analysis</a:t>
            </a:r>
          </a:p>
          <a:p>
            <a:pPr lvl="1"/>
            <a:r>
              <a:rPr lang="en-US" dirty="0"/>
              <a:t>Piece of legislation</a:t>
            </a:r>
          </a:p>
          <a:p>
            <a:r>
              <a:rPr lang="en-US" dirty="0"/>
              <a:t>Main IV</a:t>
            </a:r>
          </a:p>
          <a:p>
            <a:pPr lvl="1"/>
            <a:r>
              <a:rPr lang="en-US" dirty="0"/>
              <a:t>Annual ministerial turnover, rolling</a:t>
            </a:r>
          </a:p>
          <a:p>
            <a:pPr lvl="2"/>
            <a:r>
              <a:rPr lang="en-US" dirty="0"/>
              <a:t>Measured in the month of the final Council decision</a:t>
            </a:r>
          </a:p>
          <a:p>
            <a:r>
              <a:rPr lang="en-US" dirty="0"/>
              <a:t>DV</a:t>
            </a:r>
          </a:p>
          <a:p>
            <a:pPr lvl="1"/>
            <a:r>
              <a:rPr lang="en-US" dirty="0"/>
              <a:t>Ministerial decision – “B point”</a:t>
            </a:r>
          </a:p>
          <a:p>
            <a:pPr lvl="1"/>
            <a:r>
              <a:rPr lang="en-US" dirty="0"/>
              <a:t>Bureaucratic/Committee decision – “A point”</a:t>
            </a:r>
          </a:p>
          <a:p>
            <a:r>
              <a:rPr lang="en-US" dirty="0"/>
              <a:t>Logistic regression</a:t>
            </a:r>
          </a:p>
        </p:txBody>
      </p:sp>
      <p:sp>
        <p:nvSpPr>
          <p:cNvPr id="3" name="Title 2">
            <a:extLst>
              <a:ext uri="{FF2B5EF4-FFF2-40B4-BE49-F238E27FC236}">
                <a16:creationId xmlns:a16="http://schemas.microsoft.com/office/drawing/2014/main" id="{A072C919-04BB-2541-9466-1476ABAF2624}"/>
              </a:ext>
            </a:extLst>
          </p:cNvPr>
          <p:cNvSpPr>
            <a:spLocks noGrp="1"/>
          </p:cNvSpPr>
          <p:nvPr>
            <p:ph type="title"/>
          </p:nvPr>
        </p:nvSpPr>
        <p:spPr/>
        <p:txBody>
          <a:bodyPr/>
          <a:lstStyle/>
          <a:p>
            <a:r>
              <a:rPr lang="en-US" dirty="0"/>
              <a:t>Example - Turnover</a:t>
            </a:r>
          </a:p>
        </p:txBody>
      </p:sp>
    </p:spTree>
    <p:extLst>
      <p:ext uri="{BB962C8B-B14F-4D97-AF65-F5344CB8AC3E}">
        <p14:creationId xmlns:p14="http://schemas.microsoft.com/office/powerpoint/2010/main" val="2183653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F0591D-DC0A-384D-9534-EBA1828D63D1}"/>
              </a:ext>
            </a:extLst>
          </p:cNvPr>
          <p:cNvPicPr>
            <a:picLocks noGrp="1" noChangeAspect="1"/>
          </p:cNvPicPr>
          <p:nvPr>
            <p:ph idx="1"/>
          </p:nvPr>
        </p:nvPicPr>
        <p:blipFill>
          <a:blip r:embed="rId2"/>
          <a:stretch>
            <a:fillRect/>
          </a:stretch>
        </p:blipFill>
        <p:spPr>
          <a:xfrm>
            <a:off x="1662549" y="49279"/>
            <a:ext cx="6008914" cy="6798506"/>
          </a:xfrm>
          <a:prstGeom prst="rect">
            <a:avLst/>
          </a:prstGeom>
        </p:spPr>
      </p:pic>
    </p:spTree>
    <p:extLst>
      <p:ext uri="{BB962C8B-B14F-4D97-AF65-F5344CB8AC3E}">
        <p14:creationId xmlns:p14="http://schemas.microsoft.com/office/powerpoint/2010/main" val="366313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59CC38-3F04-2444-A26A-2403D9F796C5}"/>
              </a:ext>
            </a:extLst>
          </p:cNvPr>
          <p:cNvSpPr>
            <a:spLocks noGrp="1"/>
          </p:cNvSpPr>
          <p:nvPr>
            <p:ph idx="1"/>
          </p:nvPr>
        </p:nvSpPr>
        <p:spPr/>
        <p:txBody>
          <a:bodyPr/>
          <a:lstStyle/>
          <a:p>
            <a:r>
              <a:rPr lang="en-US" dirty="0"/>
              <a:t>How do we do regression if we have a dummy dependent variable?</a:t>
            </a:r>
          </a:p>
          <a:p>
            <a:r>
              <a:rPr lang="en-US" dirty="0"/>
              <a:t>Bonus: How do we control for unit or group effects?</a:t>
            </a:r>
          </a:p>
        </p:txBody>
      </p:sp>
      <p:sp>
        <p:nvSpPr>
          <p:cNvPr id="3" name="Title 2">
            <a:extLst>
              <a:ext uri="{FF2B5EF4-FFF2-40B4-BE49-F238E27FC236}">
                <a16:creationId xmlns:a16="http://schemas.microsoft.com/office/drawing/2014/main" id="{B152AE30-213B-3544-AA3F-B7E1EAA476C8}"/>
              </a:ext>
            </a:extLst>
          </p:cNvPr>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4202070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07DFE5-BC83-3F48-B587-CF10A2F58301}"/>
              </a:ext>
            </a:extLst>
          </p:cNvPr>
          <p:cNvSpPr>
            <a:spLocks noGrp="1"/>
          </p:cNvSpPr>
          <p:nvPr>
            <p:ph idx="1"/>
          </p:nvPr>
        </p:nvSpPr>
        <p:spPr/>
        <p:txBody>
          <a:bodyPr/>
          <a:lstStyle/>
          <a:p>
            <a:r>
              <a:rPr lang="en-US" dirty="0"/>
              <a:t>“The results in Table 2 suggest that turnover is an important and significant predictor of whether decisions are made at the ministerial or committee level. This holds true across all models. The relationship supports the second hypothesis – increased turnover at the ministerial level makes committee-level decisions in the Council more likely.”</a:t>
            </a:r>
          </a:p>
        </p:txBody>
      </p:sp>
      <p:sp>
        <p:nvSpPr>
          <p:cNvPr id="3" name="Title 2">
            <a:extLst>
              <a:ext uri="{FF2B5EF4-FFF2-40B4-BE49-F238E27FC236}">
                <a16:creationId xmlns:a16="http://schemas.microsoft.com/office/drawing/2014/main" id="{EDCB9F78-AAA8-1242-98D4-F4EB29AE96AA}"/>
              </a:ext>
            </a:extLst>
          </p:cNvPr>
          <p:cNvSpPr>
            <a:spLocks noGrp="1"/>
          </p:cNvSpPr>
          <p:nvPr>
            <p:ph type="title"/>
          </p:nvPr>
        </p:nvSpPr>
        <p:spPr/>
        <p:txBody>
          <a:bodyPr>
            <a:normAutofit fontScale="90000"/>
          </a:bodyPr>
          <a:lstStyle/>
          <a:p>
            <a:r>
              <a:rPr lang="en-US" dirty="0"/>
              <a:t>Interpreting Turnover - Overview</a:t>
            </a:r>
          </a:p>
        </p:txBody>
      </p:sp>
    </p:spTree>
    <p:extLst>
      <p:ext uri="{BB962C8B-B14F-4D97-AF65-F5344CB8AC3E}">
        <p14:creationId xmlns:p14="http://schemas.microsoft.com/office/powerpoint/2010/main" val="517148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109F10-B0D9-E243-A7DA-25542C17AEC7}"/>
              </a:ext>
            </a:extLst>
          </p:cNvPr>
          <p:cNvSpPr>
            <a:spLocks noGrp="1"/>
          </p:cNvSpPr>
          <p:nvPr>
            <p:ph idx="1"/>
          </p:nvPr>
        </p:nvSpPr>
        <p:spPr/>
        <p:txBody>
          <a:bodyPr/>
          <a:lstStyle/>
          <a:p>
            <a:r>
              <a:rPr lang="en-US" dirty="0"/>
              <a:t>“Turnover is negative and significant at the 0.05 level in all models (p = 0.047, p = 0.041, and p = 0.029).”</a:t>
            </a:r>
          </a:p>
        </p:txBody>
      </p:sp>
      <p:sp>
        <p:nvSpPr>
          <p:cNvPr id="3" name="Title 2">
            <a:extLst>
              <a:ext uri="{FF2B5EF4-FFF2-40B4-BE49-F238E27FC236}">
                <a16:creationId xmlns:a16="http://schemas.microsoft.com/office/drawing/2014/main" id="{CE104750-78EF-2046-8858-4D0687958E02}"/>
              </a:ext>
            </a:extLst>
          </p:cNvPr>
          <p:cNvSpPr>
            <a:spLocks noGrp="1"/>
          </p:cNvSpPr>
          <p:nvPr>
            <p:ph type="title"/>
          </p:nvPr>
        </p:nvSpPr>
        <p:spPr/>
        <p:txBody>
          <a:bodyPr>
            <a:normAutofit fontScale="90000"/>
          </a:bodyPr>
          <a:lstStyle/>
          <a:p>
            <a:r>
              <a:rPr lang="en-US" dirty="0"/>
              <a:t>Interpreting Turnover - Significance</a:t>
            </a:r>
          </a:p>
        </p:txBody>
      </p:sp>
    </p:spTree>
    <p:extLst>
      <p:ext uri="{BB962C8B-B14F-4D97-AF65-F5344CB8AC3E}">
        <p14:creationId xmlns:p14="http://schemas.microsoft.com/office/powerpoint/2010/main" val="2636319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5215A1-BDEE-2B40-B53A-9AE1E7243B09}"/>
              </a:ext>
            </a:extLst>
          </p:cNvPr>
          <p:cNvSpPr>
            <a:spLocks noGrp="1"/>
          </p:cNvSpPr>
          <p:nvPr>
            <p:ph idx="1"/>
          </p:nvPr>
        </p:nvSpPr>
        <p:spPr/>
        <p:txBody>
          <a:bodyPr/>
          <a:lstStyle/>
          <a:p>
            <a:r>
              <a:rPr lang="en-US" dirty="0"/>
              <a:t>“A 1 per cent decrease in the turnover rate increases the odds of a ministerial decision by a factor of between 1.5 per cent (model 1) and 2.2 per cent (model 3).”</a:t>
            </a:r>
          </a:p>
          <a:p>
            <a:r>
              <a:rPr lang="en-US" dirty="0"/>
              <a:t>… holding all other variables constant</a:t>
            </a:r>
          </a:p>
        </p:txBody>
      </p:sp>
      <p:sp>
        <p:nvSpPr>
          <p:cNvPr id="3" name="Title 2">
            <a:extLst>
              <a:ext uri="{FF2B5EF4-FFF2-40B4-BE49-F238E27FC236}">
                <a16:creationId xmlns:a16="http://schemas.microsoft.com/office/drawing/2014/main" id="{6F084326-784B-A048-912E-B5AEAE97BFF7}"/>
              </a:ext>
            </a:extLst>
          </p:cNvPr>
          <p:cNvSpPr>
            <a:spLocks noGrp="1"/>
          </p:cNvSpPr>
          <p:nvPr>
            <p:ph type="title"/>
          </p:nvPr>
        </p:nvSpPr>
        <p:spPr/>
        <p:txBody>
          <a:bodyPr>
            <a:normAutofit fontScale="90000"/>
          </a:bodyPr>
          <a:lstStyle/>
          <a:p>
            <a:r>
              <a:rPr lang="en-US" dirty="0"/>
              <a:t>Interpreting Turnover – Factor Change in the Odds</a:t>
            </a:r>
          </a:p>
        </p:txBody>
      </p:sp>
    </p:spTree>
    <p:extLst>
      <p:ext uri="{BB962C8B-B14F-4D97-AF65-F5344CB8AC3E}">
        <p14:creationId xmlns:p14="http://schemas.microsoft.com/office/powerpoint/2010/main" val="1154237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2A8339-C66A-5949-82D6-44B2F9915E38}"/>
              </a:ext>
            </a:extLst>
          </p:cNvPr>
          <p:cNvSpPr>
            <a:spLocks noGrp="1"/>
          </p:cNvSpPr>
          <p:nvPr>
            <p:ph idx="1"/>
          </p:nvPr>
        </p:nvSpPr>
        <p:spPr/>
        <p:txBody>
          <a:bodyPr/>
          <a:lstStyle/>
          <a:p>
            <a:r>
              <a:rPr lang="en-US" dirty="0"/>
              <a:t>“When turnover is at its observed maximum of 65.63 per cent, the models predict that the probability of a ministerial decision is about 0.16. When turnover is at its observed minimum, 16.66 per cent, the predicted probability is about 0.34.”</a:t>
            </a:r>
          </a:p>
          <a:p>
            <a:r>
              <a:rPr lang="en-US" dirty="0"/>
              <a:t>… when all other variables are at their means</a:t>
            </a:r>
          </a:p>
        </p:txBody>
      </p:sp>
      <p:sp>
        <p:nvSpPr>
          <p:cNvPr id="3" name="Title 2">
            <a:extLst>
              <a:ext uri="{FF2B5EF4-FFF2-40B4-BE49-F238E27FC236}">
                <a16:creationId xmlns:a16="http://schemas.microsoft.com/office/drawing/2014/main" id="{A7ECD286-D4D9-014F-A0F1-F13C578DCF71}"/>
              </a:ext>
            </a:extLst>
          </p:cNvPr>
          <p:cNvSpPr>
            <a:spLocks noGrp="1"/>
          </p:cNvSpPr>
          <p:nvPr>
            <p:ph type="title"/>
          </p:nvPr>
        </p:nvSpPr>
        <p:spPr/>
        <p:txBody>
          <a:bodyPr>
            <a:normAutofit fontScale="90000"/>
          </a:bodyPr>
          <a:lstStyle/>
          <a:p>
            <a:r>
              <a:rPr lang="en-US" dirty="0"/>
              <a:t>Interpreting Turnover – Predicted Probabilities</a:t>
            </a:r>
          </a:p>
        </p:txBody>
      </p:sp>
    </p:spTree>
    <p:extLst>
      <p:ext uri="{BB962C8B-B14F-4D97-AF65-F5344CB8AC3E}">
        <p14:creationId xmlns:p14="http://schemas.microsoft.com/office/powerpoint/2010/main" val="76194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90B1EB-28A3-6846-9C35-EEF63DCFB752}"/>
              </a:ext>
            </a:extLst>
          </p:cNvPr>
          <p:cNvSpPr>
            <a:spLocks noGrp="1"/>
          </p:cNvSpPr>
          <p:nvPr>
            <p:ph idx="1"/>
          </p:nvPr>
        </p:nvSpPr>
        <p:spPr/>
        <p:txBody>
          <a:bodyPr/>
          <a:lstStyle/>
          <a:p>
            <a:r>
              <a:rPr lang="en-US" dirty="0"/>
              <a:t>“In order to understand the real effect of turnover in the Council, one can compare the predicted probabilities at the average rate of annual turnover for the Council, around 35 per cent, to the average rate for the EP and national parliaments, around 9 per cent. Elevated turnover in the Council leads to a difference of between 0.08 and 0.12 in the predicted probability that ministers make a decision.”</a:t>
            </a:r>
          </a:p>
        </p:txBody>
      </p:sp>
      <p:sp>
        <p:nvSpPr>
          <p:cNvPr id="3" name="Title 2">
            <a:extLst>
              <a:ext uri="{FF2B5EF4-FFF2-40B4-BE49-F238E27FC236}">
                <a16:creationId xmlns:a16="http://schemas.microsoft.com/office/drawing/2014/main" id="{6B2C3B51-C556-E849-B530-517C3E43D4B5}"/>
              </a:ext>
            </a:extLst>
          </p:cNvPr>
          <p:cNvSpPr>
            <a:spLocks noGrp="1"/>
          </p:cNvSpPr>
          <p:nvPr>
            <p:ph type="title"/>
          </p:nvPr>
        </p:nvSpPr>
        <p:spPr/>
        <p:txBody>
          <a:bodyPr>
            <a:normAutofit fontScale="90000"/>
          </a:bodyPr>
          <a:lstStyle/>
          <a:p>
            <a:r>
              <a:rPr lang="en-US" dirty="0"/>
              <a:t>Interpreting Turnover – Substantive Comparison</a:t>
            </a:r>
          </a:p>
        </p:txBody>
      </p:sp>
    </p:spTree>
    <p:extLst>
      <p:ext uri="{BB962C8B-B14F-4D97-AF65-F5344CB8AC3E}">
        <p14:creationId xmlns:p14="http://schemas.microsoft.com/office/powerpoint/2010/main" val="3100675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8DAFBE-5E9F-BB4C-B6B5-EF82787EE4A0}"/>
              </a:ext>
            </a:extLst>
          </p:cNvPr>
          <p:cNvSpPr>
            <a:spLocks noGrp="1"/>
          </p:cNvSpPr>
          <p:nvPr>
            <p:ph idx="1"/>
          </p:nvPr>
        </p:nvSpPr>
        <p:spPr/>
        <p:txBody>
          <a:bodyPr>
            <a:normAutofit lnSpcReduction="10000"/>
          </a:bodyPr>
          <a:lstStyle/>
          <a:p>
            <a:r>
              <a:rPr lang="en-US" dirty="0"/>
              <a:t>“As expected, the preference divergence variable is significant at the 0.01 level (p = 0.010, p = 0.009).” </a:t>
            </a:r>
          </a:p>
          <a:p>
            <a:r>
              <a:rPr lang="en-US" dirty="0"/>
              <a:t>“The coefficient is positive, suggesting that greater differences among member state preferences make it more likely that ministers decide.” </a:t>
            </a:r>
          </a:p>
          <a:p>
            <a:r>
              <a:rPr lang="en-US" dirty="0"/>
              <a:t>“A change from the minimum (20.1) to the maximum (37.2) predicts a 0.14 (model 2) or a 0.24 (model 3) increase in the probability of a ministerial decision.”</a:t>
            </a:r>
          </a:p>
        </p:txBody>
      </p:sp>
      <p:sp>
        <p:nvSpPr>
          <p:cNvPr id="3" name="Title 2">
            <a:extLst>
              <a:ext uri="{FF2B5EF4-FFF2-40B4-BE49-F238E27FC236}">
                <a16:creationId xmlns:a16="http://schemas.microsoft.com/office/drawing/2014/main" id="{D577BB3F-91B1-DB48-A2D3-BF34F8E8181C}"/>
              </a:ext>
            </a:extLst>
          </p:cNvPr>
          <p:cNvSpPr>
            <a:spLocks noGrp="1"/>
          </p:cNvSpPr>
          <p:nvPr>
            <p:ph type="title"/>
          </p:nvPr>
        </p:nvSpPr>
        <p:spPr/>
        <p:txBody>
          <a:bodyPr/>
          <a:lstStyle/>
          <a:p>
            <a:r>
              <a:rPr lang="en-US" dirty="0"/>
              <a:t>Interpreting a Control Variable</a:t>
            </a:r>
          </a:p>
        </p:txBody>
      </p:sp>
    </p:spTree>
    <p:extLst>
      <p:ext uri="{BB962C8B-B14F-4D97-AF65-F5344CB8AC3E}">
        <p14:creationId xmlns:p14="http://schemas.microsoft.com/office/powerpoint/2010/main" val="2663782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80FFA3-FE8E-EC42-BA97-3D082B0453B5}"/>
              </a:ext>
            </a:extLst>
          </p:cNvPr>
          <p:cNvSpPr>
            <a:spLocks noGrp="1"/>
          </p:cNvSpPr>
          <p:nvPr>
            <p:ph idx="1"/>
          </p:nvPr>
        </p:nvSpPr>
        <p:spPr/>
        <p:txBody>
          <a:bodyPr/>
          <a:lstStyle/>
          <a:p>
            <a:r>
              <a:rPr lang="en-US" dirty="0"/>
              <a:t>“The variables for unanimity, EP involvement and socialization are not significant in any model.”</a:t>
            </a:r>
          </a:p>
        </p:txBody>
      </p:sp>
      <p:sp>
        <p:nvSpPr>
          <p:cNvPr id="3" name="Title 2">
            <a:extLst>
              <a:ext uri="{FF2B5EF4-FFF2-40B4-BE49-F238E27FC236}">
                <a16:creationId xmlns:a16="http://schemas.microsoft.com/office/drawing/2014/main" id="{DC53131A-AE2E-C443-99A9-40553D8177AC}"/>
              </a:ext>
            </a:extLst>
          </p:cNvPr>
          <p:cNvSpPr>
            <a:spLocks noGrp="1"/>
          </p:cNvSpPr>
          <p:nvPr>
            <p:ph type="title"/>
          </p:nvPr>
        </p:nvSpPr>
        <p:spPr/>
        <p:txBody>
          <a:bodyPr>
            <a:normAutofit fontScale="90000"/>
          </a:bodyPr>
          <a:lstStyle/>
          <a:p>
            <a:r>
              <a:rPr lang="en-US" dirty="0"/>
              <a:t>Interpreting Insignificant Controls</a:t>
            </a:r>
          </a:p>
        </p:txBody>
      </p:sp>
    </p:spTree>
    <p:extLst>
      <p:ext uri="{BB962C8B-B14F-4D97-AF65-F5344CB8AC3E}">
        <p14:creationId xmlns:p14="http://schemas.microsoft.com/office/powerpoint/2010/main" val="3129469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A7274-80ED-B244-8C1C-FCC447E769CF}"/>
              </a:ext>
            </a:extLst>
          </p:cNvPr>
          <p:cNvSpPr>
            <a:spLocks noGrp="1"/>
          </p:cNvSpPr>
          <p:nvPr>
            <p:ph idx="1"/>
          </p:nvPr>
        </p:nvSpPr>
        <p:spPr/>
        <p:txBody>
          <a:bodyPr/>
          <a:lstStyle/>
          <a:p>
            <a:r>
              <a:rPr lang="en-US" dirty="0"/>
              <a:t>A dummy variable for each Council configuration (except a reference category)</a:t>
            </a:r>
          </a:p>
          <a:p>
            <a:r>
              <a:rPr lang="en-US" dirty="0"/>
              <a:t>Helps deal with non-independence of errors from unobserved factors affecting all legislation handled by a single configuration</a:t>
            </a:r>
          </a:p>
          <a:p>
            <a:endParaRPr lang="en-US" dirty="0"/>
          </a:p>
          <a:p>
            <a:r>
              <a:rPr lang="en-US" dirty="0"/>
              <a:t>Similar to regional dummy variables that Koch &amp; Nicholson include</a:t>
            </a:r>
          </a:p>
          <a:p>
            <a:r>
              <a:rPr lang="en-US" dirty="0"/>
              <a:t>Equivalent to “fixed effects”</a:t>
            </a:r>
          </a:p>
        </p:txBody>
      </p:sp>
      <p:sp>
        <p:nvSpPr>
          <p:cNvPr id="3" name="Title 2">
            <a:extLst>
              <a:ext uri="{FF2B5EF4-FFF2-40B4-BE49-F238E27FC236}">
                <a16:creationId xmlns:a16="http://schemas.microsoft.com/office/drawing/2014/main" id="{860FD8DD-3C40-634C-A86E-22FD63FE6068}"/>
              </a:ext>
            </a:extLst>
          </p:cNvPr>
          <p:cNvSpPr>
            <a:spLocks noGrp="1"/>
          </p:cNvSpPr>
          <p:nvPr>
            <p:ph type="title"/>
          </p:nvPr>
        </p:nvSpPr>
        <p:spPr/>
        <p:txBody>
          <a:bodyPr/>
          <a:lstStyle/>
          <a:p>
            <a:r>
              <a:rPr lang="en-US" dirty="0"/>
              <a:t>Configuration Controls</a:t>
            </a:r>
          </a:p>
        </p:txBody>
      </p:sp>
    </p:spTree>
    <p:extLst>
      <p:ext uri="{BB962C8B-B14F-4D97-AF65-F5344CB8AC3E}">
        <p14:creationId xmlns:p14="http://schemas.microsoft.com/office/powerpoint/2010/main" val="1298182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453DF1-9417-BA4C-B876-0F0CE08AD494}"/>
              </a:ext>
            </a:extLst>
          </p:cNvPr>
          <p:cNvSpPr>
            <a:spLocks noGrp="1"/>
          </p:cNvSpPr>
          <p:nvPr>
            <p:ph idx="1"/>
          </p:nvPr>
        </p:nvSpPr>
        <p:spPr/>
        <p:txBody>
          <a:bodyPr>
            <a:normAutofit fontScale="92500" lnSpcReduction="10000"/>
          </a:bodyPr>
          <a:lstStyle/>
          <a:p>
            <a:r>
              <a:rPr lang="en-US" dirty="0"/>
              <a:t>“The configuration controls suggest that the Transport, Telecommunications, and Energy Council is the most distinct. When it is included in the model, it is usually significant and positive, suggesting that ministers in this configuration are more likely to make decisions. When it is not in the model, as in those presented here, more configurations are significant than in any other version of the model. Agriculture and Fisheries, Environment, Economic and Financial Affairs, and Justice and Home Affairs are all significantly less likely to have ministers make decisions.”</a:t>
            </a:r>
          </a:p>
        </p:txBody>
      </p:sp>
      <p:sp>
        <p:nvSpPr>
          <p:cNvPr id="3" name="Title 2">
            <a:extLst>
              <a:ext uri="{FF2B5EF4-FFF2-40B4-BE49-F238E27FC236}">
                <a16:creationId xmlns:a16="http://schemas.microsoft.com/office/drawing/2014/main" id="{F28C9272-A179-5A4E-984B-F3FCEC422E9A}"/>
              </a:ext>
            </a:extLst>
          </p:cNvPr>
          <p:cNvSpPr>
            <a:spLocks noGrp="1"/>
          </p:cNvSpPr>
          <p:nvPr>
            <p:ph type="title"/>
          </p:nvPr>
        </p:nvSpPr>
        <p:spPr/>
        <p:txBody>
          <a:bodyPr>
            <a:normAutofit fontScale="90000"/>
          </a:bodyPr>
          <a:lstStyle/>
          <a:p>
            <a:r>
              <a:rPr lang="en-US" dirty="0"/>
              <a:t>Configuration Controls - Interpretation</a:t>
            </a:r>
          </a:p>
        </p:txBody>
      </p:sp>
    </p:spTree>
    <p:extLst>
      <p:ext uri="{BB962C8B-B14F-4D97-AF65-F5344CB8AC3E}">
        <p14:creationId xmlns:p14="http://schemas.microsoft.com/office/powerpoint/2010/main" val="1313365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917EE7-C214-4342-9025-6FB0806B4BC5}"/>
              </a:ext>
            </a:extLst>
          </p:cNvPr>
          <p:cNvSpPr>
            <a:spLocks noGrp="1"/>
          </p:cNvSpPr>
          <p:nvPr>
            <p:ph idx="1"/>
          </p:nvPr>
        </p:nvSpPr>
        <p:spPr/>
        <p:txBody>
          <a:bodyPr>
            <a:normAutofit/>
          </a:bodyPr>
          <a:lstStyle/>
          <a:p>
            <a:r>
              <a:rPr lang="en-US" dirty="0"/>
              <a:t>Possible </a:t>
            </a:r>
            <a:r>
              <a:rPr lang="en-US" dirty="0" err="1"/>
              <a:t>heteroskedasticity</a:t>
            </a:r>
            <a:endParaRPr lang="en-US" dirty="0"/>
          </a:p>
          <a:p>
            <a:r>
              <a:rPr lang="en-US" dirty="0"/>
              <a:t>Non-independence of  errors</a:t>
            </a:r>
          </a:p>
          <a:p>
            <a:r>
              <a:rPr lang="en-US" dirty="0"/>
              <a:t>Unobserved heterogeneity</a:t>
            </a:r>
          </a:p>
        </p:txBody>
      </p:sp>
      <p:sp>
        <p:nvSpPr>
          <p:cNvPr id="3" name="Title 2">
            <a:extLst>
              <a:ext uri="{FF2B5EF4-FFF2-40B4-BE49-F238E27FC236}">
                <a16:creationId xmlns:a16="http://schemas.microsoft.com/office/drawing/2014/main" id="{A924BBAD-22B3-FC4F-9AA7-47CD7BC5E6CE}"/>
              </a:ext>
            </a:extLst>
          </p:cNvPr>
          <p:cNvSpPr>
            <a:spLocks noGrp="1"/>
          </p:cNvSpPr>
          <p:nvPr>
            <p:ph type="title"/>
          </p:nvPr>
        </p:nvSpPr>
        <p:spPr/>
        <p:txBody>
          <a:bodyPr/>
          <a:lstStyle/>
          <a:p>
            <a:r>
              <a:rPr lang="en-US" dirty="0"/>
              <a:t>Why fixed effects?</a:t>
            </a:r>
          </a:p>
        </p:txBody>
      </p:sp>
    </p:spTree>
    <p:extLst>
      <p:ext uri="{BB962C8B-B14F-4D97-AF65-F5344CB8AC3E}">
        <p14:creationId xmlns:p14="http://schemas.microsoft.com/office/powerpoint/2010/main" val="14357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FA5CC6-B701-4D43-AF5A-7B259C0F1FB1}"/>
              </a:ext>
            </a:extLst>
          </p:cNvPr>
          <p:cNvSpPr>
            <a:spLocks noGrp="1"/>
          </p:cNvSpPr>
          <p:nvPr>
            <p:ph type="title"/>
          </p:nvPr>
        </p:nvSpPr>
        <p:spPr/>
        <p:txBody>
          <a:bodyPr/>
          <a:lstStyle/>
          <a:p>
            <a:r>
              <a:rPr lang="en-US" dirty="0"/>
              <a:t>Types of Tests</a:t>
            </a:r>
          </a:p>
        </p:txBody>
      </p:sp>
      <p:graphicFrame>
        <p:nvGraphicFramePr>
          <p:cNvPr id="4" name="Content Placeholder 5">
            <a:extLst>
              <a:ext uri="{FF2B5EF4-FFF2-40B4-BE49-F238E27FC236}">
                <a16:creationId xmlns:a16="http://schemas.microsoft.com/office/drawing/2014/main" id="{1626EED7-DD66-1741-807E-DE1D5A897C30}"/>
              </a:ext>
            </a:extLst>
          </p:cNvPr>
          <p:cNvGraphicFramePr>
            <a:graphicFrameLocks/>
          </p:cNvGraphicFramePr>
          <p:nvPr>
            <p:extLst>
              <p:ext uri="{D42A27DB-BD31-4B8C-83A1-F6EECF244321}">
                <p14:modId xmlns:p14="http://schemas.microsoft.com/office/powerpoint/2010/main" val="3228578137"/>
              </p:ext>
            </p:extLst>
          </p:nvPr>
        </p:nvGraphicFramePr>
        <p:xfrm>
          <a:off x="457200" y="1481138"/>
          <a:ext cx="8229600" cy="402336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sz="2400" dirty="0"/>
                    </a:p>
                  </a:txBody>
                  <a:tcPr/>
                </a:tc>
                <a:tc>
                  <a:txBody>
                    <a:bodyPr/>
                    <a:lstStyle/>
                    <a:p>
                      <a:endParaRPr lang="en-US" sz="2400"/>
                    </a:p>
                  </a:txBody>
                  <a:tcPr/>
                </a:tc>
                <a:tc gridSpan="2">
                  <a:txBody>
                    <a:bodyPr/>
                    <a:lstStyle/>
                    <a:p>
                      <a:r>
                        <a:rPr lang="en-US" sz="2400" dirty="0"/>
                        <a:t>Independent Variable Type</a:t>
                      </a:r>
                    </a:p>
                  </a:txBody>
                  <a:tcPr>
                    <a:lnB w="12700" cap="flat" cmpd="sng" algn="ctr">
                      <a:solidFill>
                        <a:scrgbClr r="0" g="0" b="0"/>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370840">
                <a:tc rowSpan="3">
                  <a:txBody>
                    <a:bodyPr/>
                    <a:lstStyle/>
                    <a:p>
                      <a:endParaRPr lang="en-US" sz="2400" dirty="0"/>
                    </a:p>
                    <a:p>
                      <a:endParaRPr lang="en-US" sz="2400" dirty="0"/>
                    </a:p>
                    <a:p>
                      <a:r>
                        <a:rPr lang="en-US" sz="2400" dirty="0"/>
                        <a:t>Dependent</a:t>
                      </a:r>
                      <a:r>
                        <a:rPr lang="en-US" sz="2400" baseline="0" dirty="0"/>
                        <a:t> Variable Type</a:t>
                      </a:r>
                      <a:endParaRPr lang="en-US" sz="2400" dirty="0"/>
                    </a:p>
                  </a:txBody>
                  <a:tcPr/>
                </a:tc>
                <a:tc>
                  <a:txBody>
                    <a:bodyPr/>
                    <a:lstStyle/>
                    <a:p>
                      <a:endParaRPr lang="en-US" sz="2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r>
                        <a:rPr lang="en-US" sz="2400" dirty="0"/>
                        <a:t>Categorical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Continuous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sz="2400" dirty="0"/>
                        <a:t>Categorical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solidFill>
                            <a:schemeClr val="bg1">
                              <a:lumMod val="50000"/>
                            </a:schemeClr>
                          </a:solidFill>
                        </a:rPr>
                        <a:t>Tabular Analysis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solidFill>
                            <a:schemeClr val="tx1"/>
                          </a:solidFill>
                        </a:rPr>
                        <a:t>Probit/Logit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sz="2400" dirty="0"/>
                        <a:t>Continuous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solidFill>
                            <a:schemeClr val="bg1">
                              <a:lumMod val="50000"/>
                            </a:schemeClr>
                          </a:solidFill>
                        </a:rPr>
                        <a:t>Difference of Means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solidFill>
                            <a:schemeClr val="bg1">
                              <a:lumMod val="50000"/>
                            </a:schemeClr>
                          </a:solidFill>
                        </a:rPr>
                        <a:t>Correlation</a:t>
                      </a:r>
                      <a:r>
                        <a:rPr lang="en-US" sz="2400" baseline="0" dirty="0">
                          <a:solidFill>
                            <a:schemeClr val="bg1">
                              <a:lumMod val="50000"/>
                            </a:schemeClr>
                          </a:solidFill>
                        </a:rPr>
                        <a:t> Coefficient</a:t>
                      </a:r>
                      <a:r>
                        <a:rPr lang="en-US" sz="2400" baseline="0" dirty="0"/>
                        <a:t>; </a:t>
                      </a:r>
                      <a:r>
                        <a:rPr lang="en-US" sz="2400" baseline="0" dirty="0">
                          <a:solidFill>
                            <a:schemeClr val="bg1">
                              <a:lumMod val="50000"/>
                            </a:schemeClr>
                          </a:solidFill>
                        </a:rPr>
                        <a:t>Bivariate Regression Model</a:t>
                      </a:r>
                      <a:endParaRPr lang="en-US" sz="2400" dirty="0">
                        <a:solidFill>
                          <a:schemeClr val="bg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29627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79C6E6-1661-9D42-94D0-982C65B16D09}"/>
              </a:ext>
            </a:extLst>
          </p:cNvPr>
          <p:cNvSpPr>
            <a:spLocks noGrp="1"/>
          </p:cNvSpPr>
          <p:nvPr>
            <p:ph idx="1"/>
          </p:nvPr>
        </p:nvSpPr>
        <p:spPr/>
        <p:txBody>
          <a:bodyPr/>
          <a:lstStyle/>
          <a:p>
            <a:r>
              <a:rPr lang="en-US" dirty="0"/>
              <a:t>Units or groups that are low on the regression line may have more or less variance than those high on the regression line</a:t>
            </a:r>
          </a:p>
          <a:p>
            <a:r>
              <a:rPr lang="en-US" dirty="0"/>
              <a:t>Units at the extremes may have less variation than those at the middle of the distribution</a:t>
            </a:r>
          </a:p>
          <a:p>
            <a:endParaRPr lang="en-US" dirty="0"/>
          </a:p>
        </p:txBody>
      </p:sp>
      <p:sp>
        <p:nvSpPr>
          <p:cNvPr id="3" name="Title 2">
            <a:extLst>
              <a:ext uri="{FF2B5EF4-FFF2-40B4-BE49-F238E27FC236}">
                <a16:creationId xmlns:a16="http://schemas.microsoft.com/office/drawing/2014/main" id="{B1D8004A-A27E-D445-B358-D3FE00EE4E7E}"/>
              </a:ext>
            </a:extLst>
          </p:cNvPr>
          <p:cNvSpPr>
            <a:spLocks noGrp="1"/>
          </p:cNvSpPr>
          <p:nvPr>
            <p:ph type="title"/>
          </p:nvPr>
        </p:nvSpPr>
        <p:spPr/>
        <p:txBody>
          <a:bodyPr/>
          <a:lstStyle/>
          <a:p>
            <a:r>
              <a:rPr lang="en-US" dirty="0" err="1"/>
              <a:t>Heteroskedasticity</a:t>
            </a:r>
            <a:endParaRPr lang="en-US" dirty="0"/>
          </a:p>
        </p:txBody>
      </p:sp>
    </p:spTree>
    <p:extLst>
      <p:ext uri="{BB962C8B-B14F-4D97-AF65-F5344CB8AC3E}">
        <p14:creationId xmlns:p14="http://schemas.microsoft.com/office/powerpoint/2010/main" val="86471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888393-5554-8443-923D-D5D95C1AB20B}"/>
              </a:ext>
            </a:extLst>
          </p:cNvPr>
          <p:cNvSpPr>
            <a:spLocks noGrp="1"/>
          </p:cNvSpPr>
          <p:nvPr>
            <p:ph idx="1"/>
          </p:nvPr>
        </p:nvSpPr>
        <p:spPr/>
        <p:txBody>
          <a:bodyPr/>
          <a:lstStyle/>
          <a:p>
            <a:r>
              <a:rPr lang="en-US" dirty="0"/>
              <a:t>If a unit or a group is above average once, it will likely be above average again</a:t>
            </a:r>
          </a:p>
          <a:p>
            <a:pPr lvl="1"/>
            <a:r>
              <a:rPr lang="en-US" dirty="0"/>
              <a:t>Due to unobserved factors not included in the model</a:t>
            </a:r>
          </a:p>
          <a:p>
            <a:pPr lvl="1"/>
            <a:r>
              <a:rPr lang="en-US" dirty="0"/>
              <a:t>These are currently all in the error term</a:t>
            </a:r>
          </a:p>
          <a:p>
            <a:pPr lvl="1"/>
            <a:r>
              <a:rPr lang="en-US" dirty="0"/>
              <a:t>Since they are in the error term repeatedly, the errors will be correlated</a:t>
            </a:r>
          </a:p>
          <a:p>
            <a:endParaRPr lang="en-US" dirty="0"/>
          </a:p>
        </p:txBody>
      </p:sp>
      <p:sp>
        <p:nvSpPr>
          <p:cNvPr id="3" name="Title 2">
            <a:extLst>
              <a:ext uri="{FF2B5EF4-FFF2-40B4-BE49-F238E27FC236}">
                <a16:creationId xmlns:a16="http://schemas.microsoft.com/office/drawing/2014/main" id="{92EDE62E-BF5F-4842-B552-2DFAE16AD1E6}"/>
              </a:ext>
            </a:extLst>
          </p:cNvPr>
          <p:cNvSpPr>
            <a:spLocks noGrp="1"/>
          </p:cNvSpPr>
          <p:nvPr>
            <p:ph type="title"/>
          </p:nvPr>
        </p:nvSpPr>
        <p:spPr/>
        <p:txBody>
          <a:bodyPr/>
          <a:lstStyle/>
          <a:p>
            <a:r>
              <a:rPr lang="en-US" dirty="0"/>
              <a:t>Non-independent Errors</a:t>
            </a:r>
          </a:p>
        </p:txBody>
      </p:sp>
    </p:spTree>
    <p:extLst>
      <p:ext uri="{BB962C8B-B14F-4D97-AF65-F5344CB8AC3E}">
        <p14:creationId xmlns:p14="http://schemas.microsoft.com/office/powerpoint/2010/main" val="738341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647943-BEA0-D548-90C1-6EFD814D7E54}"/>
              </a:ext>
            </a:extLst>
          </p:cNvPr>
          <p:cNvSpPr>
            <a:spLocks noGrp="1"/>
          </p:cNvSpPr>
          <p:nvPr>
            <p:ph idx="1"/>
          </p:nvPr>
        </p:nvSpPr>
        <p:spPr/>
        <p:txBody>
          <a:bodyPr/>
          <a:lstStyle/>
          <a:p>
            <a:r>
              <a:rPr lang="en-US" dirty="0"/>
              <a:t>Those unobserved factors that we just talked about present a form of omitted variable bias</a:t>
            </a:r>
          </a:p>
          <a:p>
            <a:r>
              <a:rPr lang="en-US" dirty="0"/>
              <a:t>We almost always cannot measure all relevant factors </a:t>
            </a:r>
          </a:p>
          <a:p>
            <a:r>
              <a:rPr lang="en-US" dirty="0"/>
              <a:t>Now there is essentially a </a:t>
            </a:r>
            <a:r>
              <a:rPr lang="en-US" i="1" dirty="0" err="1"/>
              <a:t>U</a:t>
            </a:r>
            <a:r>
              <a:rPr lang="en-US" i="1" baseline="-25000" dirty="0" err="1"/>
              <a:t>i</a:t>
            </a:r>
            <a:r>
              <a:rPr lang="en-US" dirty="0"/>
              <a:t> term in addition to our normal error term</a:t>
            </a:r>
          </a:p>
          <a:p>
            <a:pPr lvl="1"/>
            <a:r>
              <a:rPr lang="en-US" dirty="0"/>
              <a:t>Represents unobserved, stable factors </a:t>
            </a:r>
          </a:p>
          <a:p>
            <a:r>
              <a:rPr lang="en-US" dirty="0"/>
              <a:t>Called a “unit effect"</a:t>
            </a:r>
          </a:p>
        </p:txBody>
      </p:sp>
      <p:sp>
        <p:nvSpPr>
          <p:cNvPr id="3" name="Title 2">
            <a:extLst>
              <a:ext uri="{FF2B5EF4-FFF2-40B4-BE49-F238E27FC236}">
                <a16:creationId xmlns:a16="http://schemas.microsoft.com/office/drawing/2014/main" id="{F02E299C-DC89-454B-A92F-9A0A7CC84B61}"/>
              </a:ext>
            </a:extLst>
          </p:cNvPr>
          <p:cNvSpPr>
            <a:spLocks noGrp="1"/>
          </p:cNvSpPr>
          <p:nvPr>
            <p:ph type="title"/>
          </p:nvPr>
        </p:nvSpPr>
        <p:spPr/>
        <p:txBody>
          <a:bodyPr/>
          <a:lstStyle/>
          <a:p>
            <a:r>
              <a:rPr lang="en-US" dirty="0"/>
              <a:t>Unobserved heterogeneity</a:t>
            </a:r>
          </a:p>
        </p:txBody>
      </p:sp>
    </p:spTree>
    <p:extLst>
      <p:ext uri="{BB962C8B-B14F-4D97-AF65-F5344CB8AC3E}">
        <p14:creationId xmlns:p14="http://schemas.microsoft.com/office/powerpoint/2010/main" val="2990861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3A470-DD2D-A34E-9276-ABE4E212F1B3}"/>
              </a:ext>
            </a:extLst>
          </p:cNvPr>
          <p:cNvSpPr>
            <a:spLocks noGrp="1"/>
          </p:cNvSpPr>
          <p:nvPr>
            <p:ph idx="1"/>
          </p:nvPr>
        </p:nvSpPr>
        <p:spPr/>
        <p:txBody>
          <a:bodyPr/>
          <a:lstStyle/>
          <a:p>
            <a:r>
              <a:rPr lang="en-US" dirty="0"/>
              <a:t>Every unit or group has its own intercept, alpha + U</a:t>
            </a:r>
          </a:p>
          <a:p>
            <a:r>
              <a:rPr lang="en-US" dirty="0"/>
              <a:t>Beta estimates will be biased if the U term is related to X variables</a:t>
            </a:r>
          </a:p>
        </p:txBody>
      </p:sp>
      <p:sp>
        <p:nvSpPr>
          <p:cNvPr id="3" name="Title 2">
            <a:extLst>
              <a:ext uri="{FF2B5EF4-FFF2-40B4-BE49-F238E27FC236}">
                <a16:creationId xmlns:a16="http://schemas.microsoft.com/office/drawing/2014/main" id="{8A474E28-BBFC-B045-80FC-19D781A6A1AA}"/>
              </a:ext>
            </a:extLst>
          </p:cNvPr>
          <p:cNvSpPr>
            <a:spLocks noGrp="1"/>
          </p:cNvSpPr>
          <p:nvPr>
            <p:ph type="title"/>
          </p:nvPr>
        </p:nvSpPr>
        <p:spPr/>
        <p:txBody>
          <a:bodyPr/>
          <a:lstStyle/>
          <a:p>
            <a:r>
              <a:rPr lang="en-US" dirty="0"/>
              <a:t>Implications of U</a:t>
            </a:r>
          </a:p>
        </p:txBody>
      </p:sp>
      <p:pic>
        <p:nvPicPr>
          <p:cNvPr id="4" name="Picture 3">
            <a:extLst>
              <a:ext uri="{FF2B5EF4-FFF2-40B4-BE49-F238E27FC236}">
                <a16:creationId xmlns:a16="http://schemas.microsoft.com/office/drawing/2014/main" id="{D4DF4A90-73B1-D34C-8990-C36B118D9522}"/>
              </a:ext>
            </a:extLst>
          </p:cNvPr>
          <p:cNvPicPr>
            <a:picLocks noChangeAspect="1"/>
          </p:cNvPicPr>
          <p:nvPr/>
        </p:nvPicPr>
        <p:blipFill>
          <a:blip r:embed="rId2"/>
          <a:stretch>
            <a:fillRect/>
          </a:stretch>
        </p:blipFill>
        <p:spPr>
          <a:xfrm>
            <a:off x="2042143" y="3274126"/>
            <a:ext cx="4469543" cy="3583873"/>
          </a:xfrm>
          <a:prstGeom prst="rect">
            <a:avLst/>
          </a:prstGeom>
        </p:spPr>
      </p:pic>
    </p:spTree>
    <p:extLst>
      <p:ext uri="{BB962C8B-B14F-4D97-AF65-F5344CB8AC3E}">
        <p14:creationId xmlns:p14="http://schemas.microsoft.com/office/powerpoint/2010/main" val="181073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B814B-45A6-AF4A-848A-66CDA63DF34B}"/>
              </a:ext>
            </a:extLst>
          </p:cNvPr>
          <p:cNvSpPr>
            <a:spLocks noGrp="1"/>
          </p:cNvSpPr>
          <p:nvPr>
            <p:ph idx="1"/>
          </p:nvPr>
        </p:nvSpPr>
        <p:spPr/>
        <p:txBody>
          <a:bodyPr/>
          <a:lstStyle/>
          <a:p>
            <a:r>
              <a:rPr lang="en-US" dirty="0"/>
              <a:t>Calculates a different intercept for every unit/group</a:t>
            </a:r>
          </a:p>
          <a:p>
            <a:pPr lvl="1"/>
            <a:r>
              <a:rPr lang="en-US" dirty="0"/>
              <a:t>Remember you need to leave one out! </a:t>
            </a:r>
          </a:p>
          <a:p>
            <a:r>
              <a:rPr lang="en-US" dirty="0"/>
              <a:t>Still assumes constant slopes across units/groups</a:t>
            </a:r>
          </a:p>
          <a:p>
            <a:pPr lvl="1"/>
            <a:r>
              <a:rPr lang="en-US" dirty="0"/>
              <a:t>Is this problematic?  It depends on your data! </a:t>
            </a:r>
          </a:p>
        </p:txBody>
      </p:sp>
      <p:sp>
        <p:nvSpPr>
          <p:cNvPr id="3" name="Title 2">
            <a:extLst>
              <a:ext uri="{FF2B5EF4-FFF2-40B4-BE49-F238E27FC236}">
                <a16:creationId xmlns:a16="http://schemas.microsoft.com/office/drawing/2014/main" id="{C9061575-B52F-C94C-9C21-3AE35626F45C}"/>
              </a:ext>
            </a:extLst>
          </p:cNvPr>
          <p:cNvSpPr>
            <a:spLocks noGrp="1"/>
          </p:cNvSpPr>
          <p:nvPr>
            <p:ph type="title"/>
          </p:nvPr>
        </p:nvSpPr>
        <p:spPr/>
        <p:txBody>
          <a:bodyPr>
            <a:normAutofit fontScale="90000"/>
          </a:bodyPr>
          <a:lstStyle/>
          <a:p>
            <a:r>
              <a:rPr lang="en-US" dirty="0"/>
              <a:t>Including Dummy Variables/Fixed Effects</a:t>
            </a:r>
          </a:p>
        </p:txBody>
      </p:sp>
    </p:spTree>
    <p:extLst>
      <p:ext uri="{BB962C8B-B14F-4D97-AF65-F5344CB8AC3E}">
        <p14:creationId xmlns:p14="http://schemas.microsoft.com/office/powerpoint/2010/main" val="3099003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723206-7AD8-D54C-AB05-6A182A7700A2}"/>
              </a:ext>
            </a:extLst>
          </p:cNvPr>
          <p:cNvSpPr>
            <a:spLocks noGrp="1"/>
          </p:cNvSpPr>
          <p:nvPr>
            <p:ph idx="1"/>
          </p:nvPr>
        </p:nvSpPr>
        <p:spPr/>
        <p:txBody>
          <a:bodyPr>
            <a:normAutofit lnSpcReduction="10000"/>
          </a:bodyPr>
          <a:lstStyle/>
          <a:p>
            <a:r>
              <a:rPr lang="en-US" dirty="0"/>
              <a:t>“We… include dummy variables for each of the 11 districts to account for district-level differences.”</a:t>
            </a:r>
          </a:p>
          <a:p>
            <a:pPr lvl="1"/>
            <a:r>
              <a:rPr lang="en-US" dirty="0"/>
              <a:t>What are some of the possible district-level differences you could imagine?</a:t>
            </a:r>
          </a:p>
          <a:p>
            <a:endParaRPr lang="en-US" dirty="0"/>
          </a:p>
          <a:p>
            <a:r>
              <a:rPr lang="en-US" dirty="0"/>
              <a:t>This is one of the differences between the model we’ve estimated thus far and the model they have estimated.</a:t>
            </a:r>
          </a:p>
          <a:p>
            <a:pPr lvl="1"/>
            <a:r>
              <a:rPr lang="en-US" dirty="0"/>
              <a:t>How do you think this might explain some of the differences we’ve seen?</a:t>
            </a:r>
          </a:p>
        </p:txBody>
      </p:sp>
      <p:sp>
        <p:nvSpPr>
          <p:cNvPr id="3" name="Title 2">
            <a:extLst>
              <a:ext uri="{FF2B5EF4-FFF2-40B4-BE49-F238E27FC236}">
                <a16:creationId xmlns:a16="http://schemas.microsoft.com/office/drawing/2014/main" id="{B79F7BA9-99F5-D149-9797-DFA0DD57CDB8}"/>
              </a:ext>
            </a:extLst>
          </p:cNvPr>
          <p:cNvSpPr>
            <a:spLocks noGrp="1"/>
          </p:cNvSpPr>
          <p:nvPr>
            <p:ph type="title"/>
          </p:nvPr>
        </p:nvSpPr>
        <p:spPr/>
        <p:txBody>
          <a:bodyPr/>
          <a:lstStyle/>
          <a:p>
            <a:r>
              <a:rPr lang="en-US" dirty="0"/>
              <a:t>Koch &amp; Nicholson</a:t>
            </a:r>
          </a:p>
        </p:txBody>
      </p:sp>
    </p:spTree>
    <p:extLst>
      <p:ext uri="{BB962C8B-B14F-4D97-AF65-F5344CB8AC3E}">
        <p14:creationId xmlns:p14="http://schemas.microsoft.com/office/powerpoint/2010/main" val="828537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CE8A9F-B610-3E40-810A-555FD6120731}"/>
              </a:ext>
            </a:extLst>
          </p:cNvPr>
          <p:cNvPicPr>
            <a:picLocks noGrp="1" noChangeAspect="1"/>
          </p:cNvPicPr>
          <p:nvPr>
            <p:ph idx="1"/>
          </p:nvPr>
        </p:nvPicPr>
        <p:blipFill>
          <a:blip r:embed="rId2"/>
          <a:stretch>
            <a:fillRect/>
          </a:stretch>
        </p:blipFill>
        <p:spPr>
          <a:xfrm>
            <a:off x="134863" y="1816925"/>
            <a:ext cx="8885995" cy="3859480"/>
          </a:xfrm>
          <a:prstGeom prst="rect">
            <a:avLst/>
          </a:prstGeom>
        </p:spPr>
      </p:pic>
      <p:sp>
        <p:nvSpPr>
          <p:cNvPr id="3" name="Title 2">
            <a:extLst>
              <a:ext uri="{FF2B5EF4-FFF2-40B4-BE49-F238E27FC236}">
                <a16:creationId xmlns:a16="http://schemas.microsoft.com/office/drawing/2014/main" id="{1AB6FCC7-7C15-8047-9E61-4448492DE08B}"/>
              </a:ext>
            </a:extLst>
          </p:cNvPr>
          <p:cNvSpPr>
            <a:spLocks noGrp="1"/>
          </p:cNvSpPr>
          <p:nvPr>
            <p:ph type="title"/>
          </p:nvPr>
        </p:nvSpPr>
        <p:spPr/>
        <p:txBody>
          <a:bodyPr/>
          <a:lstStyle/>
          <a:p>
            <a:r>
              <a:rPr lang="en-US" dirty="0"/>
              <a:t>Regional Dummy Variables</a:t>
            </a:r>
          </a:p>
        </p:txBody>
      </p:sp>
    </p:spTree>
    <p:extLst>
      <p:ext uri="{BB962C8B-B14F-4D97-AF65-F5344CB8AC3E}">
        <p14:creationId xmlns:p14="http://schemas.microsoft.com/office/powerpoint/2010/main" val="3724415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59CC38-3F04-2444-A26A-2403D9F796C5}"/>
              </a:ext>
            </a:extLst>
          </p:cNvPr>
          <p:cNvSpPr>
            <a:spLocks noGrp="1"/>
          </p:cNvSpPr>
          <p:nvPr>
            <p:ph idx="1"/>
          </p:nvPr>
        </p:nvSpPr>
        <p:spPr/>
        <p:txBody>
          <a:bodyPr/>
          <a:lstStyle/>
          <a:p>
            <a:r>
              <a:rPr lang="en-US" dirty="0"/>
              <a:t>How do we do regression if we have a dummy dependent variable?</a:t>
            </a:r>
          </a:p>
          <a:p>
            <a:r>
              <a:rPr lang="en-US" dirty="0"/>
              <a:t>Bonus: How do we control for unit or group effects?</a:t>
            </a:r>
          </a:p>
        </p:txBody>
      </p:sp>
      <p:sp>
        <p:nvSpPr>
          <p:cNvPr id="3" name="Title 2">
            <a:extLst>
              <a:ext uri="{FF2B5EF4-FFF2-40B4-BE49-F238E27FC236}">
                <a16:creationId xmlns:a16="http://schemas.microsoft.com/office/drawing/2014/main" id="{B152AE30-213B-3544-AA3F-B7E1EAA476C8}"/>
              </a:ext>
            </a:extLst>
          </p:cNvPr>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2504752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46195-E4D4-4F49-ABFB-45E422522D27}"/>
              </a:ext>
            </a:extLst>
          </p:cNvPr>
          <p:cNvSpPr>
            <a:spLocks noGrp="1"/>
          </p:cNvSpPr>
          <p:nvPr>
            <p:ph idx="1"/>
          </p:nvPr>
        </p:nvSpPr>
        <p:spPr/>
        <p:txBody>
          <a:bodyPr/>
          <a:lstStyle/>
          <a:p>
            <a:r>
              <a:rPr lang="en-US" dirty="0"/>
              <a:t>Clustered Standard Errors</a:t>
            </a:r>
          </a:p>
          <a:p>
            <a:r>
              <a:rPr lang="en-US" dirty="0"/>
              <a:t>Wrap-up</a:t>
            </a:r>
          </a:p>
          <a:p>
            <a:r>
              <a:rPr lang="en-US" dirty="0"/>
              <a:t>Spring preview</a:t>
            </a:r>
          </a:p>
        </p:txBody>
      </p:sp>
      <p:sp>
        <p:nvSpPr>
          <p:cNvPr id="3" name="Title 2">
            <a:extLst>
              <a:ext uri="{FF2B5EF4-FFF2-40B4-BE49-F238E27FC236}">
                <a16:creationId xmlns:a16="http://schemas.microsoft.com/office/drawing/2014/main" id="{37C99053-FA43-0F43-B1E8-0BD50CE3F22E}"/>
              </a:ext>
            </a:extLst>
          </p:cNvPr>
          <p:cNvSpPr>
            <a:spLocks noGrp="1"/>
          </p:cNvSpPr>
          <p:nvPr>
            <p:ph type="title"/>
          </p:nvPr>
        </p:nvSpPr>
        <p:spPr/>
        <p:txBody>
          <a:bodyPr/>
          <a:lstStyle/>
          <a:p>
            <a:r>
              <a:rPr lang="en-US" dirty="0"/>
              <a:t>Next Time… </a:t>
            </a:r>
          </a:p>
        </p:txBody>
      </p:sp>
    </p:spTree>
    <p:extLst>
      <p:ext uri="{BB962C8B-B14F-4D97-AF65-F5344CB8AC3E}">
        <p14:creationId xmlns:p14="http://schemas.microsoft.com/office/powerpoint/2010/main" val="267568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Dummy DV</a:t>
            </a:r>
          </a:p>
          <a:p>
            <a:pPr lvl="1"/>
            <a:r>
              <a:rPr lang="en-US" dirty="0"/>
              <a:t>Logit or probit</a:t>
            </a:r>
          </a:p>
          <a:p>
            <a:r>
              <a:rPr lang="en-US" dirty="0"/>
              <a:t>Ordinal DV</a:t>
            </a:r>
          </a:p>
          <a:p>
            <a:pPr lvl="1"/>
            <a:r>
              <a:rPr lang="en-US" dirty="0"/>
              <a:t>Ordinal logit or probit</a:t>
            </a:r>
          </a:p>
          <a:p>
            <a:r>
              <a:rPr lang="en-US" dirty="0"/>
              <a:t>Other, more complicated, non-continuous DVs</a:t>
            </a:r>
          </a:p>
        </p:txBody>
      </p:sp>
      <p:sp>
        <p:nvSpPr>
          <p:cNvPr id="3" name="Title 2"/>
          <p:cNvSpPr>
            <a:spLocks noGrp="1"/>
          </p:cNvSpPr>
          <p:nvPr>
            <p:ph type="title"/>
          </p:nvPr>
        </p:nvSpPr>
        <p:spPr/>
        <p:txBody>
          <a:bodyPr/>
          <a:lstStyle/>
          <a:p>
            <a:r>
              <a:rPr lang="en-US" dirty="0"/>
              <a:t>When?</a:t>
            </a:r>
          </a:p>
        </p:txBody>
      </p:sp>
    </p:spTree>
    <p:extLst>
      <p:ext uri="{BB962C8B-B14F-4D97-AF65-F5344CB8AC3E}">
        <p14:creationId xmlns:p14="http://schemas.microsoft.com/office/powerpoint/2010/main" val="112142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Given the IVs, what is the probability the DV will be a 1?</a:t>
            </a:r>
          </a:p>
          <a:p>
            <a:endParaRPr lang="en-US" dirty="0"/>
          </a:p>
          <a:p>
            <a:endParaRPr lang="en-US" dirty="0"/>
          </a:p>
          <a:p>
            <a:endParaRPr lang="en-US" dirty="0"/>
          </a:p>
          <a:p>
            <a:r>
              <a:rPr lang="en-US" dirty="0"/>
              <a:t>This can allow us to think about a linear or s-shaped probability distribution</a:t>
            </a:r>
          </a:p>
        </p:txBody>
      </p:sp>
      <p:sp>
        <p:nvSpPr>
          <p:cNvPr id="3" name="Title 2"/>
          <p:cNvSpPr>
            <a:spLocks noGrp="1"/>
          </p:cNvSpPr>
          <p:nvPr>
            <p:ph type="title"/>
          </p:nvPr>
        </p:nvSpPr>
        <p:spPr/>
        <p:txBody>
          <a:bodyPr/>
          <a:lstStyle/>
          <a:p>
            <a:r>
              <a:rPr lang="en-US" dirty="0"/>
              <a:t>Think in Probability</a:t>
            </a:r>
          </a:p>
        </p:txBody>
      </p:sp>
      <p:graphicFrame>
        <p:nvGraphicFramePr>
          <p:cNvPr id="4" name="Object 4"/>
          <p:cNvGraphicFramePr>
            <a:graphicFrameLocks noChangeAspect="1"/>
          </p:cNvGraphicFramePr>
          <p:nvPr>
            <p:extLst>
              <p:ext uri="{D42A27DB-BD31-4B8C-83A1-F6EECF244321}">
                <p14:modId xmlns:p14="http://schemas.microsoft.com/office/powerpoint/2010/main" val="1128482108"/>
              </p:ext>
            </p:extLst>
          </p:nvPr>
        </p:nvGraphicFramePr>
        <p:xfrm>
          <a:off x="2158685" y="2597810"/>
          <a:ext cx="3733800" cy="993775"/>
        </p:xfrm>
        <a:graphic>
          <a:graphicData uri="http://schemas.openxmlformats.org/presentationml/2006/ole">
            <mc:AlternateContent xmlns:mc="http://schemas.openxmlformats.org/markup-compatibility/2006">
              <mc:Choice xmlns:v="urn:schemas-microsoft-com:vml" Requires="v">
                <p:oleObj spid="_x0000_s1035" name="Equation" r:id="rId3" imgW="1815840" imgH="482400" progId="Equation.3">
                  <p:embed/>
                </p:oleObj>
              </mc:Choice>
              <mc:Fallback>
                <p:oleObj name="Equation" r:id="rId3" imgW="18158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685" y="2597810"/>
                        <a:ext cx="3733800" cy="993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201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Assume an underlying linear probability distribution</a:t>
            </a:r>
          </a:p>
          <a:p>
            <a:r>
              <a:rPr lang="en-US" dirty="0"/>
              <a:t>P(Y=1) is a linear function of the </a:t>
            </a:r>
            <a:r>
              <a:rPr lang="en-US" dirty="0" err="1"/>
              <a:t>Xs</a:t>
            </a:r>
            <a:endParaRPr lang="en-US" dirty="0"/>
          </a:p>
          <a:p>
            <a:r>
              <a:rPr lang="en-US" dirty="0"/>
              <a:t>OLS with a dummy DV </a:t>
            </a:r>
          </a:p>
          <a:p>
            <a:r>
              <a:rPr lang="en-US" dirty="0"/>
              <a:t>Interpretation: For every one unit change in X, the probability of Y being equal to 1 increases on average by β units</a:t>
            </a:r>
          </a:p>
        </p:txBody>
      </p:sp>
      <p:sp>
        <p:nvSpPr>
          <p:cNvPr id="3" name="Title 2"/>
          <p:cNvSpPr>
            <a:spLocks noGrp="1"/>
          </p:cNvSpPr>
          <p:nvPr>
            <p:ph type="title"/>
          </p:nvPr>
        </p:nvSpPr>
        <p:spPr/>
        <p:txBody>
          <a:bodyPr/>
          <a:lstStyle/>
          <a:p>
            <a:r>
              <a:rPr lang="en-US" dirty="0"/>
              <a:t>Linear Probability Model</a:t>
            </a:r>
          </a:p>
        </p:txBody>
      </p:sp>
    </p:spTree>
    <p:extLst>
      <p:ext uri="{BB962C8B-B14F-4D97-AF65-F5344CB8AC3E}">
        <p14:creationId xmlns:p14="http://schemas.microsoft.com/office/powerpoint/2010/main" val="90051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Linear Probability Model (LPM)</a:t>
            </a:r>
          </a:p>
        </p:txBody>
      </p:sp>
      <p:grpSp>
        <p:nvGrpSpPr>
          <p:cNvPr id="4" name="Group 3"/>
          <p:cNvGrpSpPr/>
          <p:nvPr/>
        </p:nvGrpSpPr>
        <p:grpSpPr>
          <a:xfrm>
            <a:off x="381000" y="1295399"/>
            <a:ext cx="8305800" cy="5286301"/>
            <a:chOff x="381000" y="1295400"/>
            <a:chExt cx="6591020" cy="419100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945" y="1295400"/>
              <a:ext cx="4791075"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14800" y="5029200"/>
              <a:ext cx="1600200" cy="457200"/>
            </a:xfrm>
            <a:prstGeom prst="rect">
              <a:avLst/>
            </a:prstGeom>
            <a:noFill/>
          </p:spPr>
          <p:txBody>
            <a:bodyPr wrap="square" rtlCol="0">
              <a:spAutoFit/>
            </a:bodyPr>
            <a:lstStyle/>
            <a:p>
              <a:r>
                <a:rPr lang="en-US" dirty="0"/>
                <a:t>Education</a:t>
              </a:r>
            </a:p>
          </p:txBody>
        </p:sp>
        <p:sp>
          <p:nvSpPr>
            <p:cNvPr id="7" name="TextBox 6"/>
            <p:cNvSpPr txBox="1"/>
            <p:nvPr/>
          </p:nvSpPr>
          <p:spPr>
            <a:xfrm>
              <a:off x="1710466" y="3581400"/>
              <a:ext cx="381000" cy="461665"/>
            </a:xfrm>
            <a:prstGeom prst="rect">
              <a:avLst/>
            </a:prstGeom>
            <a:noFill/>
          </p:spPr>
          <p:txBody>
            <a:bodyPr wrap="square" rtlCol="0">
              <a:spAutoFit/>
            </a:bodyPr>
            <a:lstStyle/>
            <a:p>
              <a:r>
                <a:rPr lang="en-US" dirty="0"/>
                <a:t>0</a:t>
              </a:r>
            </a:p>
          </p:txBody>
        </p:sp>
        <p:sp>
          <p:nvSpPr>
            <p:cNvPr id="8" name="TextBox 7"/>
            <p:cNvSpPr txBox="1"/>
            <p:nvPr/>
          </p:nvSpPr>
          <p:spPr>
            <a:xfrm>
              <a:off x="1710466" y="1752600"/>
              <a:ext cx="381000" cy="461665"/>
            </a:xfrm>
            <a:prstGeom prst="rect">
              <a:avLst/>
            </a:prstGeom>
            <a:noFill/>
          </p:spPr>
          <p:txBody>
            <a:bodyPr wrap="square" rtlCol="0">
              <a:spAutoFit/>
            </a:bodyPr>
            <a:lstStyle/>
            <a:p>
              <a:r>
                <a:rPr lang="en-US" dirty="0"/>
                <a:t>1</a:t>
              </a:r>
            </a:p>
          </p:txBody>
        </p:sp>
        <p:sp>
          <p:nvSpPr>
            <p:cNvPr id="9" name="TextBox 8"/>
            <p:cNvSpPr txBox="1"/>
            <p:nvPr/>
          </p:nvSpPr>
          <p:spPr>
            <a:xfrm>
              <a:off x="381000" y="2590800"/>
              <a:ext cx="1143000" cy="461665"/>
            </a:xfrm>
            <a:prstGeom prst="rect">
              <a:avLst/>
            </a:prstGeom>
            <a:noFill/>
          </p:spPr>
          <p:txBody>
            <a:bodyPr wrap="square" rtlCol="0">
              <a:spAutoFit/>
            </a:bodyPr>
            <a:lstStyle/>
            <a:p>
              <a:r>
                <a:rPr lang="en-US" dirty="0"/>
                <a:t>Vote</a:t>
              </a:r>
            </a:p>
          </p:txBody>
        </p:sp>
      </p:grpSp>
    </p:spTree>
    <p:extLst>
      <p:ext uri="{BB962C8B-B14F-4D97-AF65-F5344CB8AC3E}">
        <p14:creationId xmlns:p14="http://schemas.microsoft.com/office/powerpoint/2010/main" val="294961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Error term is not normally distributed</a:t>
            </a:r>
          </a:p>
          <a:p>
            <a:pPr lvl="1"/>
            <a:r>
              <a:rPr lang="en-US" dirty="0"/>
              <a:t>Either 0 or 1</a:t>
            </a:r>
          </a:p>
          <a:p>
            <a:pPr lvl="1"/>
            <a:r>
              <a:rPr lang="en-US" dirty="0"/>
              <a:t>Intrinsic </a:t>
            </a:r>
            <a:r>
              <a:rPr lang="en-US" dirty="0" err="1"/>
              <a:t>heteroskedasticity</a:t>
            </a:r>
            <a:r>
              <a:rPr lang="en-US" dirty="0"/>
              <a:t>, with larger error variance at the middle values</a:t>
            </a:r>
          </a:p>
          <a:p>
            <a:pPr lvl="1"/>
            <a:r>
              <a:rPr lang="en-US" dirty="0"/>
              <a:t>So OLS will be inefficient</a:t>
            </a:r>
          </a:p>
          <a:p>
            <a:r>
              <a:rPr lang="en-US" dirty="0"/>
              <a:t>May get values smaller than 0 or larger than 1</a:t>
            </a:r>
          </a:p>
          <a:p>
            <a:r>
              <a:rPr lang="en-US" dirty="0"/>
              <a:t>The effect may not be the same at all probabilities</a:t>
            </a:r>
          </a:p>
          <a:p>
            <a:pPr lvl="1"/>
            <a:r>
              <a:rPr lang="en-US" dirty="0"/>
              <a:t>X may have more of an effect at the middle</a:t>
            </a:r>
          </a:p>
          <a:p>
            <a:pPr lvl="1"/>
            <a:r>
              <a:rPr lang="en-US" dirty="0"/>
              <a:t>Problem with the functional form</a:t>
            </a:r>
          </a:p>
        </p:txBody>
      </p:sp>
      <p:sp>
        <p:nvSpPr>
          <p:cNvPr id="3" name="Title 2"/>
          <p:cNvSpPr>
            <a:spLocks noGrp="1"/>
          </p:cNvSpPr>
          <p:nvPr>
            <p:ph type="title"/>
          </p:nvPr>
        </p:nvSpPr>
        <p:spPr/>
        <p:txBody>
          <a:bodyPr/>
          <a:lstStyle/>
          <a:p>
            <a:r>
              <a:rPr lang="en-US" dirty="0"/>
              <a:t>LPM Problems</a:t>
            </a:r>
          </a:p>
        </p:txBody>
      </p:sp>
    </p:spTree>
    <p:extLst>
      <p:ext uri="{BB962C8B-B14F-4D97-AF65-F5344CB8AC3E}">
        <p14:creationId xmlns:p14="http://schemas.microsoft.com/office/powerpoint/2010/main" val="2073782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U Blue Bottom Left Swoosh">
  <a:themeElements>
    <a:clrScheme name="European Union">
      <a:dk1>
        <a:sysClr val="windowText" lastClr="000000"/>
      </a:dk1>
      <a:lt1>
        <a:sysClr val="window" lastClr="FFFFFF"/>
      </a:lt1>
      <a:dk2>
        <a:srgbClr val="464646"/>
      </a:dk2>
      <a:lt2>
        <a:srgbClr val="DEF5FA"/>
      </a:lt2>
      <a:accent1>
        <a:srgbClr val="2221BF"/>
      </a:accent1>
      <a:accent2>
        <a:srgbClr val="EBE603"/>
      </a:accent2>
      <a:accent3>
        <a:srgbClr val="EBE4E7"/>
      </a:accent3>
      <a:accent4>
        <a:srgbClr val="161416"/>
      </a:accent4>
      <a:accent5>
        <a:srgbClr val="3771CC"/>
      </a:accent5>
      <a:accent6>
        <a:srgbClr val="16457D"/>
      </a:accent6>
      <a:hlink>
        <a:srgbClr val="316AFF"/>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EU Blue Bottom Left Swoosh.thmx</Template>
  <TotalTime>2814</TotalTime>
  <Words>1873</Words>
  <Application>Microsoft Macintosh PowerPoint</Application>
  <PresentationFormat>On-screen Show (4:3)</PresentationFormat>
  <Paragraphs>207</Paragraphs>
  <Slides>48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Calibri</vt:lpstr>
      <vt:lpstr>Lucida Sans Unicode</vt:lpstr>
      <vt:lpstr>Mangal</vt:lpstr>
      <vt:lpstr>Verdana</vt:lpstr>
      <vt:lpstr>Wingdings 2</vt:lpstr>
      <vt:lpstr>Wingdings 3</vt:lpstr>
      <vt:lpstr>EU Blue Bottom Left Swoosh</vt:lpstr>
      <vt:lpstr>Equation</vt:lpstr>
      <vt:lpstr>Logit and Probit Models</vt:lpstr>
      <vt:lpstr>Previously…</vt:lpstr>
      <vt:lpstr>Essential Questions</vt:lpstr>
      <vt:lpstr>Types of Tests</vt:lpstr>
      <vt:lpstr>When?</vt:lpstr>
      <vt:lpstr>Think in Probability</vt:lpstr>
      <vt:lpstr>Linear Probability Model</vt:lpstr>
      <vt:lpstr>Linear Probability Model (LPM)</vt:lpstr>
      <vt:lpstr>LPM Problems</vt:lpstr>
      <vt:lpstr>Functional Form Example</vt:lpstr>
      <vt:lpstr>Functional Form Should be:</vt:lpstr>
      <vt:lpstr>The (Cumulative) Logistic Function</vt:lpstr>
      <vt:lpstr>The Logit Model</vt:lpstr>
      <vt:lpstr>The “Odds” That Y=1</vt:lpstr>
      <vt:lpstr>Linear in the Logits</vt:lpstr>
      <vt:lpstr>Latent Propensity Variable</vt:lpstr>
      <vt:lpstr>Latent Propensity</vt:lpstr>
      <vt:lpstr>Cumulative Normal Distribution Function</vt:lpstr>
      <vt:lpstr>The Probit Model</vt:lpstr>
      <vt:lpstr>The Probit model</vt:lpstr>
      <vt:lpstr>Probit Model</vt:lpstr>
      <vt:lpstr>In R</vt:lpstr>
      <vt:lpstr>Interpretation Options - Linear</vt:lpstr>
      <vt:lpstr>Interpretation Options – Non-linear</vt:lpstr>
      <vt:lpstr>Interpretation Options – Predicted Probabilities</vt:lpstr>
      <vt:lpstr>Predicted Probabilities - Example</vt:lpstr>
      <vt:lpstr>Example - Turnover</vt:lpstr>
      <vt:lpstr>Example - Turnover</vt:lpstr>
      <vt:lpstr>PowerPoint Presentation</vt:lpstr>
      <vt:lpstr>Interpreting Turnover - Overview</vt:lpstr>
      <vt:lpstr>Interpreting Turnover - Significance</vt:lpstr>
      <vt:lpstr>Interpreting Turnover – Factor Change in the Odds</vt:lpstr>
      <vt:lpstr>Interpreting Turnover – Predicted Probabilities</vt:lpstr>
      <vt:lpstr>Interpreting Turnover – Substantive Comparison</vt:lpstr>
      <vt:lpstr>Interpreting a Control Variable</vt:lpstr>
      <vt:lpstr>Interpreting Insignificant Controls</vt:lpstr>
      <vt:lpstr>Configuration Controls</vt:lpstr>
      <vt:lpstr>Configuration Controls - Interpretation</vt:lpstr>
      <vt:lpstr>Why fixed effects?</vt:lpstr>
      <vt:lpstr>Heteroskedasticity</vt:lpstr>
      <vt:lpstr>Non-independent Errors</vt:lpstr>
      <vt:lpstr>Unobserved heterogeneity</vt:lpstr>
      <vt:lpstr>Implications of U</vt:lpstr>
      <vt:lpstr>Including Dummy Variables/Fixed Effects</vt:lpstr>
      <vt:lpstr>Koch &amp; Nicholson</vt:lpstr>
      <vt:lpstr>Regional Dummy Variables</vt:lpstr>
      <vt:lpstr>Essential Questions</vt:lpstr>
      <vt:lpstr>Next Time…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Logit and Probit Models</dc:title>
  <dc:creator>Lauren Perez</dc:creator>
  <cp:lastModifiedBy>Lauren Perez</cp:lastModifiedBy>
  <cp:revision>25</cp:revision>
  <dcterms:created xsi:type="dcterms:W3CDTF">2017-05-02T16:31:30Z</dcterms:created>
  <dcterms:modified xsi:type="dcterms:W3CDTF">2019-03-07T17:59:57Z</dcterms:modified>
</cp:coreProperties>
</file>