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8" r:id="rId3"/>
    <p:sldId id="299" r:id="rId4"/>
    <p:sldId id="291" r:id="rId5"/>
    <p:sldId id="292" r:id="rId6"/>
    <p:sldId id="293" r:id="rId7"/>
    <p:sldId id="294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D481-BE58-B548-90AE-A2320C351C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8BFCA-C7D2-D848-B548-3A3B7AE1C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EB8D32-1A1C-4E3C-8334-AAF534D44D8A}" type="datetimeFigureOut">
              <a:rPr lang="en-US" smtClean="0"/>
              <a:t>3/11/19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482F1C-08FE-4A1C-B441-83B8998C26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Clustered Standard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March 6, 2018</a:t>
            </a:r>
          </a:p>
        </p:txBody>
      </p:sp>
    </p:spTree>
    <p:extLst>
      <p:ext uri="{BB962C8B-B14F-4D97-AF65-F5344CB8AC3E}">
        <p14:creationId xmlns:p14="http://schemas.microsoft.com/office/powerpoint/2010/main" val="329082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D08D50-608B-474E-86EE-C5F69152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Individual-level error (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)</a:t>
            </a:r>
          </a:p>
          <a:p>
            <a:r>
              <a:rPr lang="en-US" dirty="0"/>
              <a:t>Classroom/group-level error (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7E7360-B1A0-8342-92E3-1518FD21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447A2-5A3A-3342-869A-AC4A3FA0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7" y="3145971"/>
            <a:ext cx="7547168" cy="5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B4FC4-06C5-8E4F-99AF-49A1431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varying intercepts (fixed effects) by professor (or class)</a:t>
            </a:r>
          </a:p>
          <a:p>
            <a:pPr lvl="1"/>
            <a:r>
              <a:rPr lang="en-US" dirty="0"/>
              <a:t>Include dummy variables for all groups, less one</a:t>
            </a:r>
          </a:p>
          <a:p>
            <a:r>
              <a:rPr lang="en-US" dirty="0"/>
              <a:t>This is what we talked about last time</a:t>
            </a:r>
          </a:p>
          <a:p>
            <a:r>
              <a:rPr lang="en-US" dirty="0"/>
              <a:t>In R, add </a:t>
            </a:r>
            <a:r>
              <a:rPr lang="en-US" dirty="0" err="1"/>
              <a:t>as.factor</a:t>
            </a:r>
            <a:r>
              <a:rPr lang="en-US" dirty="0"/>
              <a:t>(variable) to the model, and it will automatically include the dummy variables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8D41B-342A-7C4D-BFB5-3657082E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</a:t>
            </a:r>
          </a:p>
        </p:txBody>
      </p:sp>
    </p:spTree>
    <p:extLst>
      <p:ext uri="{BB962C8B-B14F-4D97-AF65-F5344CB8AC3E}">
        <p14:creationId xmlns:p14="http://schemas.microsoft.com/office/powerpoint/2010/main" val="292685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FABAB1-118B-5F49-AE2C-AF07144A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Coefficients account for unobserved, unit-level factors that uniformly affect students within a classroom/professor</a:t>
            </a:r>
          </a:p>
          <a:p>
            <a:r>
              <a:rPr lang="en-US" dirty="0"/>
              <a:t>This accounts for the </a:t>
            </a:r>
            <a:r>
              <a:rPr lang="en-US" i="1" dirty="0" err="1"/>
              <a:t>u</a:t>
            </a:r>
            <a:r>
              <a:rPr lang="en-US" i="1" baseline="-25000" dirty="0" err="1"/>
              <a:t>c</a:t>
            </a:r>
            <a:r>
              <a:rPr lang="en-US" i="1" dirty="0"/>
              <a:t> </a:t>
            </a:r>
            <a:r>
              <a:rPr lang="en-US" dirty="0"/>
              <a:t>term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 what in the Koch and Nicholson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118CE7-BAF9-9546-9372-BAF5E827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</a:t>
            </a:r>
          </a:p>
        </p:txBody>
      </p:sp>
    </p:spTree>
    <p:extLst>
      <p:ext uri="{BB962C8B-B14F-4D97-AF65-F5344CB8AC3E}">
        <p14:creationId xmlns:p14="http://schemas.microsoft.com/office/powerpoint/2010/main" val="26657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120D4E-5D92-4041-BC83-3AEA41DA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include data from multiple quarters?</a:t>
            </a:r>
          </a:p>
          <a:p>
            <a:r>
              <a:rPr lang="en-US" dirty="0"/>
              <a:t>Now we have the same students in the data three times</a:t>
            </a:r>
          </a:p>
          <a:p>
            <a:pPr lvl="1"/>
            <a:r>
              <a:rPr lang="en-US" dirty="0"/>
              <a:t>Panel data</a:t>
            </a:r>
          </a:p>
          <a:p>
            <a:pPr lvl="1"/>
            <a:r>
              <a:rPr lang="en-US" dirty="0"/>
              <a:t>Autocorrelation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08CE5-C678-7947-B29B-DC8BAAD3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Multiple Quarters</a:t>
            </a:r>
          </a:p>
        </p:txBody>
      </p:sp>
    </p:spTree>
    <p:extLst>
      <p:ext uri="{BB962C8B-B14F-4D97-AF65-F5344CB8AC3E}">
        <p14:creationId xmlns:p14="http://schemas.microsoft.com/office/powerpoint/2010/main" val="21010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06F17E-0C7E-6941-AF80-BA41E5D8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solution is to use clustered standard errors</a:t>
            </a:r>
          </a:p>
          <a:p>
            <a:r>
              <a:rPr lang="en-US" dirty="0"/>
              <a:t>Recall that the standard error of a statistic decreases as N increases</a:t>
            </a:r>
          </a:p>
          <a:p>
            <a:r>
              <a:rPr lang="en-US" dirty="0"/>
              <a:t>This assumes that additional individuals give us new information </a:t>
            </a:r>
          </a:p>
          <a:p>
            <a:r>
              <a:rPr lang="en-US" dirty="0"/>
              <a:t>Student 1 at time 1 provides information, as does student 1 at time 2, but the second time, there is less new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5A17DE-1297-144C-B622-1896955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315242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F8105-7948-7D48-B2E7-41FAFC53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new information does Student 1 give us at time 2?</a:t>
            </a:r>
          </a:p>
          <a:p>
            <a:r>
              <a:rPr lang="en-US" dirty="0"/>
              <a:t>It depends on how similar students are at multiple points in time</a:t>
            </a:r>
          </a:p>
          <a:p>
            <a:r>
              <a:rPr lang="en-US" dirty="0"/>
              <a:t>Clustering weights the standard errors of the coefficients to account for the different variance across groups/units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54EA7B-BB9B-F84D-90ED-76D3A9B6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253193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47DB1-B57F-7441-87AD-95F4D4D7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for how to do this gets complicated, and there are many different versions</a:t>
            </a:r>
          </a:p>
          <a:p>
            <a:r>
              <a:rPr lang="en-US" dirty="0"/>
              <a:t>In R, you can use: summary(model, cluster=c(“</a:t>
            </a:r>
            <a:r>
              <a:rPr lang="en-US" dirty="0" err="1"/>
              <a:t>groupID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For assignment 5, we will use clustered standard errors by individual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FB35B7-D737-A840-90CF-8F668CD5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Standard Errors in R</a:t>
            </a:r>
          </a:p>
        </p:txBody>
      </p:sp>
    </p:spTree>
    <p:extLst>
      <p:ext uri="{BB962C8B-B14F-4D97-AF65-F5344CB8AC3E}">
        <p14:creationId xmlns:p14="http://schemas.microsoft.com/office/powerpoint/2010/main" val="227732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9CC38-3F04-2444-A26A-2403D9F7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else can we deal with unit or group effects?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2AE30-213B-3544-AA3F-B7E1EAA4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250475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046195-E4D4-4F49-ABFB-45E42252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quarter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99053-FA43-0F43-B1E8-0BD50CE3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 </a:t>
            </a:r>
          </a:p>
        </p:txBody>
      </p:sp>
    </p:spTree>
    <p:extLst>
      <p:ext uri="{BB962C8B-B14F-4D97-AF65-F5344CB8AC3E}">
        <p14:creationId xmlns:p14="http://schemas.microsoft.com/office/powerpoint/2010/main" val="26756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7586CD-A198-044D-83FA-FEE24A52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of observations</a:t>
            </a:r>
          </a:p>
          <a:p>
            <a:r>
              <a:rPr lang="en-US" dirty="0"/>
              <a:t>Fixed effects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6AD516-5FA9-9241-BA44-7F8CE928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340417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9CC38-3F04-2444-A26A-2403D9F7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else can we deal with unit or group effects?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2AE30-213B-3544-AA3F-B7E1EAA4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42020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17EE7-C214-4342-9025-6FB0806B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</a:t>
            </a:r>
            <a:r>
              <a:rPr lang="en-US" dirty="0" err="1"/>
              <a:t>heteroskedasticity</a:t>
            </a:r>
            <a:endParaRPr lang="en-US" dirty="0"/>
          </a:p>
          <a:p>
            <a:r>
              <a:rPr lang="en-US" dirty="0"/>
              <a:t>Non-independence of  errors</a:t>
            </a:r>
          </a:p>
          <a:p>
            <a:r>
              <a:rPr lang="en-US" dirty="0"/>
              <a:t>Unobserved heterogeneity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4BBAD-22B3-FC4F-9AA7-47CD7BC5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fixed effects?</a:t>
            </a:r>
          </a:p>
        </p:txBody>
      </p:sp>
    </p:spTree>
    <p:extLst>
      <p:ext uri="{BB962C8B-B14F-4D97-AF65-F5344CB8AC3E}">
        <p14:creationId xmlns:p14="http://schemas.microsoft.com/office/powerpoint/2010/main" val="14357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79C6E6-1661-9D42-94D0-982C65B1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or groups that are low on the regression line may have more or less variance than those high on the regression line</a:t>
            </a:r>
          </a:p>
          <a:p>
            <a:r>
              <a:rPr lang="en-US" dirty="0"/>
              <a:t>Units at the extremes may have less variation than those at the middle of the distribution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D8004A-A27E-D445-B358-D3FE00EE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Heteroskedasticity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88393-5554-8443-923D-D5D95C1A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unit or a group is above average once, it will likely be above average again</a:t>
            </a:r>
          </a:p>
          <a:p>
            <a:pPr lvl="1"/>
            <a:r>
              <a:rPr lang="en-US" dirty="0"/>
              <a:t>Due to unobserved factors not included in the model</a:t>
            </a:r>
          </a:p>
          <a:p>
            <a:pPr lvl="1"/>
            <a:r>
              <a:rPr lang="en-US" dirty="0"/>
              <a:t>These are currently all in the error term</a:t>
            </a:r>
          </a:p>
          <a:p>
            <a:pPr lvl="1"/>
            <a:r>
              <a:rPr lang="en-US" dirty="0"/>
              <a:t>Since they are in the error term repeatedly, the errors will be correlated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EDE62E-BF5F-4842-B552-2DFAE16A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Non-independent Errors</a:t>
            </a:r>
          </a:p>
        </p:txBody>
      </p:sp>
    </p:spTree>
    <p:extLst>
      <p:ext uri="{BB962C8B-B14F-4D97-AF65-F5344CB8AC3E}">
        <p14:creationId xmlns:p14="http://schemas.microsoft.com/office/powerpoint/2010/main" val="7383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647943-BEA0-D548-90C1-6EFD814D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unobserved factors that we just talked about present a form of omitted variable bias</a:t>
            </a:r>
          </a:p>
          <a:p>
            <a:r>
              <a:rPr lang="en-US" dirty="0"/>
              <a:t>We almost always cannot measure all relevant factors </a:t>
            </a:r>
          </a:p>
          <a:p>
            <a:r>
              <a:rPr lang="en-US" dirty="0"/>
              <a:t>Now there is essentially a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dirty="0"/>
              <a:t> term in addition to our normal error term</a:t>
            </a:r>
          </a:p>
          <a:p>
            <a:pPr lvl="1"/>
            <a:r>
              <a:rPr lang="en-US" dirty="0"/>
              <a:t>Represents unobserved, stable factors </a:t>
            </a:r>
          </a:p>
          <a:p>
            <a:r>
              <a:rPr lang="en-US" dirty="0"/>
              <a:t>Called a “unit effect"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E299C-DC89-454B-A92F-9A0A7CC8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299086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A05EB5-C26D-AA43-9943-E9A4A288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are students doing across the SSI core?</a:t>
            </a:r>
          </a:p>
          <a:p>
            <a:endParaRPr lang="en-US" dirty="0"/>
          </a:p>
          <a:p>
            <a:r>
              <a:rPr lang="en-US" dirty="0"/>
              <a:t>The core chair asks to see the grades of all students</a:t>
            </a:r>
          </a:p>
          <a:p>
            <a:endParaRPr lang="en-US" dirty="0"/>
          </a:p>
          <a:p>
            <a:r>
              <a:rPr lang="en-US" dirty="0"/>
              <a:t>He sets up the following model: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68630E-0B94-904E-A6BB-9167DF5C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84FC7-61F0-0A4C-8A4B-4F5BA260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31" y="5042146"/>
            <a:ext cx="5581750" cy="4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5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439505-16CF-0849-8C08-DEA1ED37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within a classroom are not independent</a:t>
            </a:r>
          </a:p>
          <a:p>
            <a:pPr lvl="1"/>
            <a:r>
              <a:rPr lang="en-US" dirty="0"/>
              <a:t>Professors vary in their grading, so some groups might be above or below average, causing correlated errors</a:t>
            </a:r>
          </a:p>
          <a:p>
            <a:pPr lvl="1"/>
            <a:r>
              <a:rPr lang="en-US" dirty="0"/>
              <a:t>Some classrooms might have different assignments, causing (unobserved) heterogeneity across groups </a:t>
            </a:r>
          </a:p>
          <a:p>
            <a:pPr lvl="1"/>
            <a:r>
              <a:rPr lang="en-US" dirty="0"/>
              <a:t>Some classrooms might have R workshops while others might not, leading different amounts of variability in grades, causing </a:t>
            </a:r>
            <a:r>
              <a:rPr lang="en-US" dirty="0" err="1"/>
              <a:t>heteroskedasticity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D9023-BC16-E14A-AB72-81A386A3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Non-Independence</a:t>
            </a:r>
          </a:p>
        </p:txBody>
      </p:sp>
    </p:spTree>
    <p:extLst>
      <p:ext uri="{BB962C8B-B14F-4D97-AF65-F5344CB8AC3E}">
        <p14:creationId xmlns:p14="http://schemas.microsoft.com/office/powerpoint/2010/main" val="152233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3697</TotalTime>
  <Words>575</Words>
  <Application>Microsoft Macintosh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Lucida Sans Unicode</vt:lpstr>
      <vt:lpstr>Verdana</vt:lpstr>
      <vt:lpstr>Wingdings 2</vt:lpstr>
      <vt:lpstr>Wingdings 3</vt:lpstr>
      <vt:lpstr>EU Blue Bottom Left Swoosh</vt:lpstr>
      <vt:lpstr>Clustered Standard Errors</vt:lpstr>
      <vt:lpstr>Previously…</vt:lpstr>
      <vt:lpstr>Essential Questions</vt:lpstr>
      <vt:lpstr>Why fixed effects?</vt:lpstr>
      <vt:lpstr>Heteroskedasticity</vt:lpstr>
      <vt:lpstr>Non-independent Errors</vt:lpstr>
      <vt:lpstr>Unobserved heterogeneity</vt:lpstr>
      <vt:lpstr>SSI Example</vt:lpstr>
      <vt:lpstr>Non-Independence</vt:lpstr>
      <vt:lpstr>Two Types of Error</vt:lpstr>
      <vt:lpstr>Fixed Effects</vt:lpstr>
      <vt:lpstr>Fixed Effects</vt:lpstr>
      <vt:lpstr>Over Multiple Quarters</vt:lpstr>
      <vt:lpstr>Clustered Standard Errors</vt:lpstr>
      <vt:lpstr>Clustered Standard Errors</vt:lpstr>
      <vt:lpstr>Clustered Standard Errors in R</vt:lpstr>
      <vt:lpstr>Essential Questions</vt:lpstr>
      <vt:lpstr>Next Time…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Logit and Probit Models</dc:title>
  <dc:creator>Lauren Perez</dc:creator>
  <cp:lastModifiedBy>Lauren Perez</cp:lastModifiedBy>
  <cp:revision>30</cp:revision>
  <dcterms:created xsi:type="dcterms:W3CDTF">2017-05-02T16:31:30Z</dcterms:created>
  <dcterms:modified xsi:type="dcterms:W3CDTF">2019-03-12T16:57:44Z</dcterms:modified>
</cp:coreProperties>
</file>