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60" r:id="rId13"/>
    <p:sldId id="348" r:id="rId14"/>
    <p:sldId id="337" r:id="rId15"/>
    <p:sldId id="338" r:id="rId16"/>
    <p:sldId id="349" r:id="rId17"/>
    <p:sldId id="339" r:id="rId18"/>
    <p:sldId id="340" r:id="rId19"/>
    <p:sldId id="341" r:id="rId20"/>
    <p:sldId id="342" r:id="rId21"/>
    <p:sldId id="343" r:id="rId22"/>
    <p:sldId id="344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50" r:id="rId33"/>
    <p:sldId id="26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8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070F5-1A01-654F-9F46-200983DD0A8A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209B-0349-3D49-9393-1FB6CAF8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209B-0349-3D49-9393-1FB6CAF88C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C685D7-9CA0-AB42-A8AD-16D51DD23215}" type="datetimeFigureOut">
              <a:rPr lang="en-US" smtClean="0"/>
              <a:t>1/8/19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F5AF4B-0B69-784D-8A49-F13D52E2C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Measurement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January 10, 2019</a:t>
            </a:r>
          </a:p>
        </p:txBody>
      </p:sp>
    </p:spTree>
    <p:extLst>
      <p:ext uri="{BB962C8B-B14F-4D97-AF65-F5344CB8AC3E}">
        <p14:creationId xmlns:p14="http://schemas.microsoft.com/office/powerpoint/2010/main" val="399995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pretty wide body of evidence shows that as education increases, crime rates decrease</a:t>
            </a:r>
          </a:p>
          <a:p>
            <a:endParaRPr lang="en-US" dirty="0"/>
          </a:p>
          <a:p>
            <a:r>
              <a:rPr lang="en-US" dirty="0"/>
              <a:t>If you measure education levels with a specific test and that is not correlated with crime rates, that suggests a construct validity issue for that test as a measure of education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</p:spTree>
    <p:extLst>
      <p:ext uri="{BB962C8B-B14F-4D97-AF65-F5344CB8AC3E}">
        <p14:creationId xmlns:p14="http://schemas.microsoft.com/office/powerpoint/2010/main" val="119518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reliability and validity are </a:t>
            </a:r>
            <a:r>
              <a:rPr lang="en-US" b="1" dirty="0">
                <a:solidFill>
                  <a:srgbClr val="0000FF"/>
                </a:solidFill>
              </a:rPr>
              <a:t>necessary</a:t>
            </a:r>
            <a:r>
              <a:rPr lang="en-US" dirty="0"/>
              <a:t> for hypothesis tests</a:t>
            </a:r>
          </a:p>
          <a:p>
            <a:endParaRPr lang="en-US" dirty="0"/>
          </a:p>
          <a:p>
            <a:r>
              <a:rPr lang="en-US" dirty="0"/>
              <a:t>Unreliable measures -&gt; unreliable tests</a:t>
            </a:r>
          </a:p>
          <a:p>
            <a:r>
              <a:rPr lang="en-US" dirty="0"/>
              <a:t>Invalid measures -&gt; meaningless tests</a:t>
            </a:r>
          </a:p>
          <a:p>
            <a:endParaRPr lang="en-US" dirty="0"/>
          </a:p>
          <a:p>
            <a:r>
              <a:rPr lang="en-US" dirty="0"/>
              <a:t>Unfortunately (or fortunately), these come in degrees </a:t>
            </a:r>
          </a:p>
          <a:p>
            <a:pPr lvl="1"/>
            <a:r>
              <a:rPr lang="en-US" dirty="0"/>
              <a:t>Many measures are neither perfectly valid nor perfectly reliable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Validity</a:t>
            </a:r>
          </a:p>
        </p:txBody>
      </p:sp>
    </p:spTree>
    <p:extLst>
      <p:ext uri="{BB962C8B-B14F-4D97-AF65-F5344CB8AC3E}">
        <p14:creationId xmlns:p14="http://schemas.microsoft.com/office/powerpoint/2010/main" val="159091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7DAAF4-211A-A646-A117-67577DC4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want to get as much information as possible</a:t>
            </a:r>
          </a:p>
          <a:p>
            <a:pPr lvl="1"/>
            <a:r>
              <a:rPr lang="en-US" dirty="0"/>
              <a:t>Without sacrificing validity or reliability</a:t>
            </a:r>
          </a:p>
          <a:p>
            <a:endParaRPr lang="en-US" dirty="0"/>
          </a:p>
          <a:p>
            <a:r>
              <a:rPr lang="en-US" dirty="0"/>
              <a:t>Which types of variables give you the most information?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EECB9-85C7-D947-9EBD-0263455A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Information Possible</a:t>
            </a:r>
          </a:p>
        </p:txBody>
      </p:sp>
    </p:spTree>
    <p:extLst>
      <p:ext uri="{BB962C8B-B14F-4D97-AF65-F5344CB8AC3E}">
        <p14:creationId xmlns:p14="http://schemas.microsoft.com/office/powerpoint/2010/main" val="386573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Fall Review</a:t>
            </a:r>
          </a:p>
        </p:txBody>
      </p:sp>
    </p:spTree>
    <p:extLst>
      <p:ext uri="{BB962C8B-B14F-4D97-AF65-F5344CB8AC3E}">
        <p14:creationId xmlns:p14="http://schemas.microsoft.com/office/powerpoint/2010/main" val="208401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nominal variables, qualitative variables, or factor variables</a:t>
            </a:r>
          </a:p>
          <a:p>
            <a:r>
              <a:rPr lang="en-US" dirty="0"/>
              <a:t>Variables that we cannot rank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Gender, Religion, Country of Nationality,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42100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with only two categories</a:t>
            </a:r>
          </a:p>
          <a:p>
            <a:endParaRPr lang="en-US" dirty="0"/>
          </a:p>
          <a:p>
            <a:r>
              <a:rPr lang="en-US" dirty="0"/>
              <a:t>Male or Female</a:t>
            </a:r>
          </a:p>
          <a:p>
            <a:r>
              <a:rPr lang="en-US" dirty="0"/>
              <a:t>Democracy or </a:t>
            </a:r>
            <a:r>
              <a:rPr lang="en-US" dirty="0" err="1"/>
              <a:t>nondemocracy</a:t>
            </a:r>
            <a:endParaRPr lang="en-US" dirty="0"/>
          </a:p>
          <a:p>
            <a:r>
              <a:rPr lang="en-US" dirty="0"/>
              <a:t>Catholic or not Catholic</a:t>
            </a:r>
          </a:p>
          <a:p>
            <a:r>
              <a:rPr lang="en-US" dirty="0"/>
              <a:t>Student or not student</a:t>
            </a:r>
          </a:p>
          <a:p>
            <a:endParaRPr lang="en-US" dirty="0"/>
          </a:p>
          <a:p>
            <a:r>
              <a:rPr lang="en-US" dirty="0"/>
              <a:t>Any categorical variable can become a series of dichotomous or dummy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Dichotomous/Dummy/Binary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72983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these meaningful! </a:t>
            </a:r>
          </a:p>
          <a:p>
            <a:endParaRPr lang="en-US" dirty="0"/>
          </a:p>
          <a:p>
            <a:r>
              <a:rPr lang="en-US" dirty="0"/>
              <a:t>You could use “Gender”</a:t>
            </a:r>
          </a:p>
          <a:p>
            <a:endParaRPr lang="en-US" dirty="0"/>
          </a:p>
          <a:p>
            <a:r>
              <a:rPr lang="en-US" dirty="0"/>
              <a:t>What more information do you get by using “Female?”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46801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24980"/>
          </a:xfrm>
        </p:spPr>
        <p:txBody>
          <a:bodyPr/>
          <a:lstStyle/>
          <a:p>
            <a:r>
              <a:rPr lang="en-US" dirty="0"/>
              <a:t>A few categories, can be ordered/ranked, but the difference between groups may not be consistent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Ideology, religiosity, any survey question with choices of ‘strongly agree’, ‘agree’, etc.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Variables</a:t>
            </a:r>
          </a:p>
        </p:txBody>
      </p:sp>
    </p:spTree>
    <p:extLst>
      <p:ext uri="{BB962C8B-B14F-4D97-AF65-F5344CB8AC3E}">
        <p14:creationId xmlns:p14="http://schemas.microsoft.com/office/powerpoint/2010/main" val="205355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you can count or that increases consistently</a:t>
            </a:r>
          </a:p>
          <a:p>
            <a:r>
              <a:rPr lang="en-US" dirty="0"/>
              <a:t>“variables that have equal unit differences”</a:t>
            </a:r>
          </a:p>
          <a:p>
            <a:endParaRPr lang="en-US" dirty="0"/>
          </a:p>
          <a:p>
            <a:r>
              <a:rPr lang="en-US" dirty="0"/>
              <a:t>Age, GDP, vote share, etc.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83944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 only take whole number values</a:t>
            </a:r>
          </a:p>
          <a:p>
            <a:endParaRPr lang="en-US" dirty="0"/>
          </a:p>
          <a:p>
            <a:r>
              <a:rPr lang="en-US" dirty="0"/>
              <a:t>If there are enough values, it can often be treated as continuous</a:t>
            </a:r>
          </a:p>
          <a:p>
            <a:pPr lvl="1"/>
            <a:r>
              <a:rPr lang="en-US" dirty="0"/>
              <a:t>Which one matters for the types of statistical tests you can do, but this is mostly beyond the scope of the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Discrete/Count Variables</a:t>
            </a:r>
          </a:p>
        </p:txBody>
      </p:sp>
    </p:spTree>
    <p:extLst>
      <p:ext uri="{BB962C8B-B14F-4D97-AF65-F5344CB8AC3E}">
        <p14:creationId xmlns:p14="http://schemas.microsoft.com/office/powerpoint/2010/main" val="38329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 and Measurement</a:t>
            </a:r>
          </a:p>
          <a:p>
            <a:pPr lvl="1"/>
            <a:r>
              <a:rPr lang="en-US" dirty="0"/>
              <a:t>Fall quarter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variables for which:</a:t>
            </a:r>
          </a:p>
          <a:p>
            <a:pPr lvl="1"/>
            <a:r>
              <a:rPr lang="en-US" dirty="0"/>
              <a:t>Zero may not hold a real meaning</a:t>
            </a:r>
          </a:p>
          <a:p>
            <a:pPr lvl="1"/>
            <a:r>
              <a:rPr lang="en-US" dirty="0"/>
              <a:t>Intervals do not have a consistent interpretation throughout</a:t>
            </a:r>
          </a:p>
          <a:p>
            <a:pPr lvl="1"/>
            <a:endParaRPr lang="en-US" dirty="0"/>
          </a:p>
          <a:p>
            <a:r>
              <a:rPr lang="en-US" dirty="0"/>
              <a:t>Fahrenheit, Celsius, IQ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Scales</a:t>
            </a:r>
          </a:p>
        </p:txBody>
      </p:sp>
    </p:spTree>
    <p:extLst>
      <p:ext uri="{BB962C8B-B14F-4D97-AF65-F5344CB8AC3E}">
        <p14:creationId xmlns:p14="http://schemas.microsoft.com/office/powerpoint/2010/main" val="177912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variables for which:</a:t>
            </a:r>
          </a:p>
          <a:p>
            <a:pPr lvl="1"/>
            <a:r>
              <a:rPr lang="en-US" dirty="0"/>
              <a:t>Zero does have real meaning</a:t>
            </a:r>
          </a:p>
          <a:p>
            <a:pPr lvl="1"/>
            <a:r>
              <a:rPr lang="en-US" dirty="0"/>
              <a:t>Ratios have consistent meaning at any point on the scale</a:t>
            </a:r>
          </a:p>
          <a:p>
            <a:pPr lvl="1"/>
            <a:endParaRPr lang="en-US" dirty="0"/>
          </a:p>
          <a:p>
            <a:r>
              <a:rPr lang="en-US" dirty="0"/>
              <a:t>Kelvin, money, age (?)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Scales</a:t>
            </a:r>
          </a:p>
        </p:txBody>
      </p:sp>
    </p:spTree>
    <p:extLst>
      <p:ext uri="{BB962C8B-B14F-4D97-AF65-F5344CB8AC3E}">
        <p14:creationId xmlns:p14="http://schemas.microsoft.com/office/powerpoint/2010/main" val="12384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</a:t>
            </a:r>
          </a:p>
          <a:p>
            <a:pPr lvl="1"/>
            <a:r>
              <a:rPr lang="en-US" dirty="0"/>
              <a:t>18-24, 25-34, 35-44, etc.</a:t>
            </a:r>
          </a:p>
          <a:p>
            <a:r>
              <a:rPr lang="en-US" dirty="0"/>
              <a:t>Discrete/Count</a:t>
            </a:r>
          </a:p>
          <a:p>
            <a:pPr lvl="1"/>
            <a:r>
              <a:rPr lang="en-US" dirty="0"/>
              <a:t># of days “old” at which a seed sprouts</a:t>
            </a:r>
          </a:p>
          <a:p>
            <a:r>
              <a:rPr lang="en-US" dirty="0"/>
              <a:t>Binary/dichotomous/dummy</a:t>
            </a:r>
          </a:p>
          <a:p>
            <a:pPr lvl="1"/>
            <a:r>
              <a:rPr lang="en-US" dirty="0"/>
              <a:t>Is a first grader 6 or 7?</a:t>
            </a:r>
          </a:p>
          <a:p>
            <a:pPr lvl="1"/>
            <a:r>
              <a:rPr lang="en-US" dirty="0"/>
              <a:t>Is a woman’s youngest child younger or older than 6?  Younger or older than 18?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age always continuous/ratio?</a:t>
            </a:r>
          </a:p>
        </p:txBody>
      </p:sp>
    </p:spTree>
    <p:extLst>
      <p:ext uri="{BB962C8B-B14F-4D97-AF65-F5344CB8AC3E}">
        <p14:creationId xmlns:p14="http://schemas.microsoft.com/office/powerpoint/2010/main" val="50020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E31BD-8AE2-6649-9C9E-47C2B471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FBF41-C232-4E4B-A5A7-0C7FB2004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7334D0-4918-A243-AA13-90327DDF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" y="1021277"/>
            <a:ext cx="8787601" cy="47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7EEE9-9C9D-D548-BBCB-9A740189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0"/>
            <a:ext cx="874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304561-C5E6-974C-97B3-21CD7F21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28600"/>
            <a:ext cx="79375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16648-9E3C-964B-8360-6393986F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" y="0"/>
            <a:ext cx="7068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297C7-EBC9-824E-91D5-A195810F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54300"/>
            <a:ext cx="7772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3E8D15-05F8-B741-835A-76BF0605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467"/>
            <a:ext cx="9144000" cy="48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different ways we can organize data?</a:t>
            </a:r>
          </a:p>
          <a:p>
            <a:r>
              <a:rPr lang="en-US" dirty="0"/>
              <a:t>How should we evaluate measures?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420070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7B27D-5515-E046-9D0E-AD7AD8EF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968" y="0"/>
            <a:ext cx="9669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3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8C464C-5204-8D4D-84B1-07F3C4E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33" y="118756"/>
            <a:ext cx="9174680" cy="6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2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different ways we can organize data?</a:t>
            </a:r>
          </a:p>
          <a:p>
            <a:r>
              <a:rPr lang="en-US" dirty="0"/>
              <a:t>How should we evaluate measures?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86377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representations of data</a:t>
            </a:r>
          </a:p>
          <a:p>
            <a:pPr lvl="1"/>
            <a:r>
              <a:rPr lang="en-US" dirty="0"/>
              <a:t>Graphs and Tables</a:t>
            </a:r>
          </a:p>
          <a:p>
            <a:r>
              <a:rPr lang="en-US" dirty="0"/>
              <a:t>How do these depend on the type of variable?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Fall Quarter Review</a:t>
            </a:r>
          </a:p>
        </p:txBody>
      </p:sp>
    </p:spTree>
    <p:extLst>
      <p:ext uri="{BB962C8B-B14F-4D97-AF65-F5344CB8AC3E}">
        <p14:creationId xmlns:p14="http://schemas.microsoft.com/office/powerpoint/2010/main" val="9323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is reliable if it is repeatable or consistent</a:t>
            </a:r>
          </a:p>
          <a:p>
            <a:r>
              <a:rPr lang="en-US" dirty="0"/>
              <a:t>Does the measure produce the same results on repeated trials?</a:t>
            </a:r>
          </a:p>
          <a:p>
            <a:pPr lvl="1"/>
            <a:r>
              <a:rPr lang="en-US" dirty="0"/>
              <a:t>Survey questions</a:t>
            </a:r>
          </a:p>
          <a:p>
            <a:pPr lvl="1"/>
            <a:r>
              <a:rPr lang="en-US" dirty="0"/>
              <a:t>Content analysis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94024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accurately does the measure represent the concept?</a:t>
            </a:r>
          </a:p>
          <a:p>
            <a:endParaRPr lang="en-US" dirty="0"/>
          </a:p>
          <a:p>
            <a:r>
              <a:rPr lang="en-US" dirty="0"/>
              <a:t>Example:  What might be wrong with the validity of crime rates?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851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validity – common sense, reasonableness</a:t>
            </a:r>
          </a:p>
          <a:p>
            <a:endParaRPr lang="en-US" dirty="0"/>
          </a:p>
          <a:p>
            <a:r>
              <a:rPr lang="en-US" dirty="0"/>
              <a:t>Content validity – comprehensiveness of definition</a:t>
            </a:r>
          </a:p>
          <a:p>
            <a:endParaRPr lang="en-US" dirty="0"/>
          </a:p>
          <a:p>
            <a:r>
              <a:rPr lang="en-US" dirty="0"/>
              <a:t>Construct validity – when a measure of a concept is associated with a measure of a different concept that is thought to be theoretically related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</a:t>
            </a:r>
          </a:p>
        </p:txBody>
      </p:sp>
    </p:spTree>
    <p:extLst>
      <p:ext uri="{BB962C8B-B14F-4D97-AF65-F5344CB8AC3E}">
        <p14:creationId xmlns:p14="http://schemas.microsoft.com/office/powerpoint/2010/main" val="15567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Literacy rate -&gt; proportion of people who have 6 years of formal education</a:t>
            </a:r>
          </a:p>
          <a:p>
            <a:endParaRPr lang="en-US" dirty="0"/>
          </a:p>
          <a:p>
            <a:r>
              <a:rPr lang="en-US" dirty="0"/>
              <a:t>Intelligence -&gt; years of education</a:t>
            </a:r>
          </a:p>
          <a:p>
            <a:endParaRPr lang="en-US" dirty="0"/>
          </a:p>
          <a:p>
            <a:r>
              <a:rPr lang="en-US" dirty="0"/>
              <a:t>Party ID -&gt; ideology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Poor Face Validity</a:t>
            </a:r>
          </a:p>
        </p:txBody>
      </p:sp>
    </p:spTree>
    <p:extLst>
      <p:ext uri="{BB962C8B-B14F-4D97-AF65-F5344CB8AC3E}">
        <p14:creationId xmlns:p14="http://schemas.microsoft.com/office/powerpoint/2010/main" val="19341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Dahl says democracy is ‘contestation’ and ‘participation’</a:t>
            </a:r>
          </a:p>
          <a:p>
            <a:r>
              <a:rPr lang="en-US" dirty="0"/>
              <a:t>The Polity IV scores only look at contestation</a:t>
            </a:r>
          </a:p>
          <a:p>
            <a:r>
              <a:rPr lang="en-US" dirty="0"/>
              <a:t>They are not a great measure of content validity for Dahl’s definition of democracy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Validity</a:t>
            </a:r>
          </a:p>
        </p:txBody>
      </p:sp>
    </p:spTree>
    <p:extLst>
      <p:ext uri="{BB962C8B-B14F-4D97-AF65-F5344CB8AC3E}">
        <p14:creationId xmlns:p14="http://schemas.microsoft.com/office/powerpoint/2010/main" val="142729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3893</TotalTime>
  <Words>678</Words>
  <Application>Microsoft Macintosh PowerPoint</Application>
  <PresentationFormat>On-screen Show (4:3)</PresentationFormat>
  <Paragraphs>120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Lucida Sans Unicode</vt:lpstr>
      <vt:lpstr>Mangal</vt:lpstr>
      <vt:lpstr>Verdana</vt:lpstr>
      <vt:lpstr>Wingdings 2</vt:lpstr>
      <vt:lpstr>Wingdings 3</vt:lpstr>
      <vt:lpstr>EU Blue Bottom Left Swoosh</vt:lpstr>
      <vt:lpstr>Variables and Measurement</vt:lpstr>
      <vt:lpstr>Previously…</vt:lpstr>
      <vt:lpstr>Essential Questions</vt:lpstr>
      <vt:lpstr>Evaluating Measurement</vt:lpstr>
      <vt:lpstr>Reliability</vt:lpstr>
      <vt:lpstr>Validity</vt:lpstr>
      <vt:lpstr>Checking Validity</vt:lpstr>
      <vt:lpstr>Examples of Poor Face Validity</vt:lpstr>
      <vt:lpstr>Content Validity</vt:lpstr>
      <vt:lpstr>Construct Validity</vt:lpstr>
      <vt:lpstr>Reliability and Validity</vt:lpstr>
      <vt:lpstr>Maximum Information Possible</vt:lpstr>
      <vt:lpstr>Types of Variables</vt:lpstr>
      <vt:lpstr>Categorical Variables</vt:lpstr>
      <vt:lpstr>Dichotomous/Dummy/Binary Variables</vt:lpstr>
      <vt:lpstr>Dummy Variable Names</vt:lpstr>
      <vt:lpstr>Ordinal Variables</vt:lpstr>
      <vt:lpstr>Continuous Variables</vt:lpstr>
      <vt:lpstr>Discrete/Count Variables</vt:lpstr>
      <vt:lpstr>Interval Scales</vt:lpstr>
      <vt:lpstr>Ratio Scales</vt:lpstr>
      <vt:lpstr>Is age always continuous/ratio?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 Questions</vt:lpstr>
      <vt:lpstr>Next Time…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Representations of Data</dc:title>
  <dc:creator>Lauren Perez</dc:creator>
  <cp:lastModifiedBy>Microsoft Office User</cp:lastModifiedBy>
  <cp:revision>28</cp:revision>
  <dcterms:created xsi:type="dcterms:W3CDTF">2017-01-09T19:41:47Z</dcterms:created>
  <dcterms:modified xsi:type="dcterms:W3CDTF">2019-01-10T03:36:30Z</dcterms:modified>
</cp:coreProperties>
</file>