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3" r:id="rId13"/>
    <p:sldId id="268" r:id="rId14"/>
    <p:sldId id="282" r:id="rId15"/>
    <p:sldId id="269" r:id="rId16"/>
    <p:sldId id="270" r:id="rId17"/>
    <p:sldId id="284" r:id="rId18"/>
    <p:sldId id="285" r:id="rId19"/>
    <p:sldId id="287" r:id="rId20"/>
    <p:sldId id="271" r:id="rId21"/>
    <p:sldId id="296" r:id="rId22"/>
    <p:sldId id="288" r:id="rId23"/>
    <p:sldId id="289" r:id="rId24"/>
    <p:sldId id="290" r:id="rId25"/>
    <p:sldId id="291" r:id="rId26"/>
    <p:sldId id="292" r:id="rId27"/>
    <p:sldId id="286" r:id="rId28"/>
    <p:sldId id="278" r:id="rId29"/>
    <p:sldId id="272" r:id="rId30"/>
    <p:sldId id="274" r:id="rId31"/>
    <p:sldId id="273" r:id="rId32"/>
    <p:sldId id="275" r:id="rId33"/>
    <p:sldId id="276" r:id="rId34"/>
    <p:sldId id="277" r:id="rId35"/>
    <p:sldId id="294" r:id="rId36"/>
    <p:sldId id="293" r:id="rId37"/>
    <p:sldId id="279" r:id="rId38"/>
    <p:sldId id="280" r:id="rId39"/>
    <p:sldId id="281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80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3B945-5CEE-AA4D-B185-00CE2331AD66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5CF17-BC23-8B44-88F4-8E580D00C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2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of News (2005 General Social Survey)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2D56-DD29-B243-B16F-233C08AE6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78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Excel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2D56-DD29-B243-B16F-233C08AE6EE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Liberal-conservative self-placement (2008 ANES)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A2D56-DD29-B243-B16F-233C08AE6E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  <a:r>
              <a:rPr lang="en-US" baseline="0" dirty="0"/>
              <a:t> Lane, </a:t>
            </a:r>
            <a:r>
              <a:rPr lang="en-US" baseline="0" dirty="0" err="1"/>
              <a:t>Ch</a:t>
            </a:r>
            <a:r>
              <a:rPr lang="en-US" baseline="0" dirty="0"/>
              <a:t>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A209B-0349-3D49-9393-1FB6CAF88C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3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Lane, </a:t>
            </a:r>
            <a:r>
              <a:rPr lang="en-US" dirty="0" err="1"/>
              <a:t>Ch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5CF17-BC23-8B44-88F4-8E580D00C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3D477D-FA72-9C4F-B2D1-7963D1C0FFD4}" type="slidenum">
              <a:rPr lang="en-US"/>
              <a:pPr/>
              <a:t>12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median is the value that minimizes the sum of absolute deviations. Here the absolute differences from the arbitrarily-chosen number 10 are shown. The total is 28. The sum of the absolute deviations from the median of 4 is only 20. Of course, the value that minimizes the sum of absolute deviations is also the value that minimizes the average absolute deviation.</a:t>
            </a:r>
          </a:p>
          <a:p>
            <a:endParaRPr lang="en-US" sz="18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2DFD7-3FA1-FF49-BF9B-DBE339CDC6CC}" type="slidenum">
              <a:rPr lang="en-US"/>
              <a:pPr/>
              <a:t>14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The mean is the point on which a distribution would balance. In the figure, the fulcrum (the top of the triangle) is the mean of the distribution.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F6C755-4D2C-AE47-92A2-F10FB75FC8E6}" type="slidenum">
              <a:rPr lang="en-US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The  mean is the value that minimizes the sum of the squared differences. Here you can see that the sum of the squared differences from 5 is 151. For example, the difference between the first value of 2 and 5 is three. Square three and you get 9 which is shown in the second column. The sum of squared differences from the mean of 6.8 is only 134.8.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CC74B-661C-FA46-93DD-D825CDC1F803}" type="slidenum">
              <a:rPr lang="en-US"/>
              <a:pPr/>
              <a:t>18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To see this</a:t>
            </a:r>
            <a:r>
              <a:rPr lang="en-US" sz="1800" baseline="0" dirty="0"/>
              <a:t> </a:t>
            </a:r>
            <a:r>
              <a:rPr lang="en-US" sz="1800" dirty="0"/>
              <a:t>in action, let’s apply these principles to a set of five numbers (2, 3, 4, 9, and 16) with their median of 4 and their mean of 6.8. You can see that the distribution indeed balances at the mean of 6.8 and not the median of 4.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42DD22-4AF9-8C4D-8C1E-9964FC07F00E}" type="slidenum">
              <a:rPr lang="en-US"/>
              <a:pPr/>
              <a:t>27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7250" y="685800"/>
            <a:ext cx="5143500" cy="34290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There are two important final points to note when thinking about means and medians.</a:t>
            </a:r>
          </a:p>
          <a:p>
            <a:r>
              <a:rPr lang="en-US" sz="1800"/>
              <a:t>When a distribution is symmetric, then the mean, and the median are the same. </a:t>
            </a:r>
          </a:p>
          <a:p>
            <a:r>
              <a:rPr lang="en-US" sz="1800"/>
              <a:t>Moreover, the mean, median, </a:t>
            </a:r>
            <a:r>
              <a:rPr lang="en-US" sz="1800" i="1"/>
              <a:t>and</a:t>
            </a:r>
            <a:r>
              <a:rPr lang="en-US" sz="1800"/>
              <a:t> the mode are identical in a bell-shaped normal distribution.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87284DC-A9A6-DA4A-83E1-41E29A80329F}" type="datetimeFigureOut">
              <a:rPr lang="en-US" smtClean="0"/>
              <a:t>1/17/19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4FE87A-21D3-5046-84F5-BDFF0C810B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and Spread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SSI II</a:t>
            </a:r>
          </a:p>
          <a:p>
            <a:r>
              <a:rPr lang="en-US" dirty="0"/>
              <a:t>Jan 17, 2019</a:t>
            </a:r>
          </a:p>
        </p:txBody>
      </p:sp>
    </p:spTree>
    <p:extLst>
      <p:ext uri="{BB962C8B-B14F-4D97-AF65-F5344CB8AC3E}">
        <p14:creationId xmlns:p14="http://schemas.microsoft.com/office/powerpoint/2010/main" val="119318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central tendency</a:t>
            </a:r>
          </a:p>
          <a:p>
            <a:r>
              <a:rPr lang="en-US" dirty="0"/>
              <a:t>If we sort by our variable, what is value of the middle observation?</a:t>
            </a:r>
          </a:p>
          <a:p>
            <a:r>
              <a:rPr lang="en-US" dirty="0"/>
              <a:t>The median splits the data in half</a:t>
            </a:r>
          </a:p>
          <a:p>
            <a:r>
              <a:rPr lang="en-US" dirty="0"/>
              <a:t>It is the 50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endParaRPr lang="en-US" dirty="0"/>
          </a:p>
          <a:p>
            <a:r>
              <a:rPr lang="en-US" dirty="0"/>
              <a:t>If you have an even number, you average the middle two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27550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2457157" cy="4525963"/>
          </a:xfrm>
        </p:spPr>
        <p:txBody>
          <a:bodyPr/>
          <a:lstStyle/>
          <a:p>
            <a:r>
              <a:rPr lang="en-US" dirty="0"/>
              <a:t>The median is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7361"/>
              </p:ext>
            </p:extLst>
          </p:nvPr>
        </p:nvGraphicFramePr>
        <p:xfrm>
          <a:off x="3048000" y="97689"/>
          <a:ext cx="6096000" cy="67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Political Rights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Cape Verde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France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Kiribati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Liechtenstein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Marshall Islands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Norway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Portugal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Switzerland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San Tome &amp; Principe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Botswana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East Timor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Guatemala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Turkey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Mozambique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Cote d’Ivoire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5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Lucida Sans Unicode"/>
                        </a:rPr>
                        <a:t>Algeria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effectLst/>
                          <a:latin typeface="Lucida Sans Unicode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Iran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Bahrain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Somalia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018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3337" tIns="26668" rIns="53337" bIns="26668"/>
          <a:lstStyle/>
          <a:p>
            <a:r>
              <a:rPr lang="en-US"/>
              <a:t>Median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93" y="1673895"/>
            <a:ext cx="7774214" cy="1676400"/>
          </a:xfrm>
        </p:spPr>
        <p:txBody>
          <a:bodyPr lIns="53337" tIns="26668" rIns="53337" bIns="26668"/>
          <a:lstStyle/>
          <a:p>
            <a:pPr>
              <a:lnSpc>
                <a:spcPct val="90000"/>
              </a:lnSpc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hlink"/>
                </a:solidFill>
              </a:rPr>
              <a:t>median</a:t>
            </a:r>
            <a:r>
              <a:rPr lang="en-US" sz="2900" dirty="0"/>
              <a:t> is the value that minimizes the sum of absolute deviations.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7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812149"/>
              </p:ext>
            </p:extLst>
          </p:nvPr>
        </p:nvGraphicFramePr>
        <p:xfrm>
          <a:off x="4572000" y="2876495"/>
          <a:ext cx="3887106" cy="3102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10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differences</a:t>
                      </a:r>
                      <a:r>
                        <a:rPr lang="en-US" baseline="0" dirty="0"/>
                        <a:t> from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0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0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712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50869"/>
              </p:ext>
            </p:extLst>
          </p:nvPr>
        </p:nvGraphicFramePr>
        <p:xfrm>
          <a:off x="457200" y="2934786"/>
          <a:ext cx="3887106" cy="308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10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Absolute differences</a:t>
                      </a:r>
                      <a:r>
                        <a:rPr lang="en-US" baseline="0" dirty="0"/>
                        <a:t> from 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0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712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3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4000"/>
    </mc:Choice>
    <mc:Fallback xmlns="">
      <p:transition xmlns:p14="http://schemas.microsoft.com/office/powerpoint/2010/main" spd="slow" advClick="0" advTm="2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measure of central tendency</a:t>
            </a:r>
          </a:p>
          <a:p>
            <a:r>
              <a:rPr lang="en-US" dirty="0"/>
              <a:t>Average value of the distribution</a:t>
            </a:r>
          </a:p>
          <a:p>
            <a:endParaRPr lang="en-US" dirty="0"/>
          </a:p>
          <a:p>
            <a:r>
              <a:rPr lang="en-US" dirty="0"/>
              <a:t>This is more sensitive to extreme values and outliers than the median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(Average)</a:t>
            </a:r>
          </a:p>
        </p:txBody>
      </p:sp>
    </p:spTree>
    <p:extLst>
      <p:ext uri="{BB962C8B-B14F-4D97-AF65-F5344CB8AC3E}">
        <p14:creationId xmlns:p14="http://schemas.microsoft.com/office/powerpoint/2010/main" val="3150197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3337" tIns="26668" rIns="53337" bIns="26668"/>
          <a:lstStyle/>
          <a:p>
            <a:r>
              <a:rPr lang="en-US"/>
              <a:t>Balance Point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93" y="1981200"/>
            <a:ext cx="8350250" cy="4533900"/>
          </a:xfrm>
        </p:spPr>
        <p:txBody>
          <a:bodyPr lIns="53337" tIns="26668" rIns="53337" bIns="26668"/>
          <a:lstStyle/>
          <a:p>
            <a:r>
              <a:rPr lang="en-US"/>
              <a:t>The </a:t>
            </a:r>
            <a:r>
              <a:rPr lang="en-US">
                <a:solidFill>
                  <a:schemeClr val="hlink"/>
                </a:solidFill>
              </a:rPr>
              <a:t>mean</a:t>
            </a:r>
            <a:r>
              <a:rPr lang="en-US"/>
              <a:t> is the point at which a distribution would balance.</a:t>
            </a:r>
          </a:p>
          <a:p>
            <a:pPr>
              <a:buFontTx/>
              <a:buNone/>
            </a:pPr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9429" y="3429000"/>
            <a:ext cx="5823857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74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000"/>
    </mc:Choice>
    <mc:Fallback xmlns="">
      <p:transition xmlns:p14="http://schemas.microsoft.com/office/powerpoint/2010/main" spd="slow" advClick="0" advTm="8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up all of the values</a:t>
            </a:r>
          </a:p>
          <a:p>
            <a:r>
              <a:rPr lang="en-US" dirty="0"/>
              <a:t>Divide by the number of observations (N)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41" y="3161283"/>
            <a:ext cx="2070100" cy="120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37" y="3135883"/>
            <a:ext cx="2895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2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3048000" cy="4525963"/>
          </a:xfrm>
        </p:spPr>
        <p:txBody>
          <a:bodyPr/>
          <a:lstStyle/>
          <a:p>
            <a:r>
              <a:rPr lang="en-US" dirty="0"/>
              <a:t>Sum of all scores: 66</a:t>
            </a:r>
          </a:p>
          <a:p>
            <a:endParaRPr lang="en-US" dirty="0"/>
          </a:p>
          <a:p>
            <a:r>
              <a:rPr lang="en-US" dirty="0"/>
              <a:t>N: 19</a:t>
            </a:r>
          </a:p>
          <a:p>
            <a:endParaRPr lang="en-US" dirty="0"/>
          </a:p>
          <a:p>
            <a:r>
              <a:rPr lang="en-US" dirty="0"/>
              <a:t>66/19=3.47</a:t>
            </a:r>
          </a:p>
          <a:p>
            <a:endParaRPr lang="en-US" dirty="0"/>
          </a:p>
          <a:p>
            <a:r>
              <a:rPr lang="en-US" dirty="0"/>
              <a:t>Mean=3.47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48671"/>
              </p:ext>
            </p:extLst>
          </p:nvPr>
        </p:nvGraphicFramePr>
        <p:xfrm>
          <a:off x="3048000" y="74243"/>
          <a:ext cx="6096000" cy="67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Political Rights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Bahrain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Botswana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Cape Verde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Cote d’Ivoire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East Timor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Guatemala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Iran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Kiribati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Liechtenstein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Marshall Islands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Mozambique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Portugal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San Tome &amp; Principe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Somalia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Switzerland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13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3337" tIns="26668" rIns="53337" bIns="26668"/>
          <a:lstStyle/>
          <a:p>
            <a:r>
              <a:rPr lang="en-US"/>
              <a:t>Mean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93" y="1981200"/>
            <a:ext cx="7774214" cy="1219200"/>
          </a:xfrm>
        </p:spPr>
        <p:txBody>
          <a:bodyPr lIns="53337" tIns="26668" rIns="53337" bIns="26668"/>
          <a:lstStyle/>
          <a:p>
            <a:pPr>
              <a:lnSpc>
                <a:spcPct val="90000"/>
              </a:lnSpc>
            </a:pPr>
            <a:r>
              <a:rPr lang="en-US" sz="2900" dirty="0"/>
              <a:t>The </a:t>
            </a:r>
            <a:r>
              <a:rPr lang="en-US" sz="2900" dirty="0">
                <a:solidFill>
                  <a:schemeClr val="hlink"/>
                </a:solidFill>
              </a:rPr>
              <a:t>mean</a:t>
            </a:r>
            <a:r>
              <a:rPr lang="en-US" sz="2900" dirty="0"/>
              <a:t> is the value that minimizes the sum of the squared deviations.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4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21928"/>
              </p:ext>
            </p:extLst>
          </p:nvPr>
        </p:nvGraphicFramePr>
        <p:xfrm>
          <a:off x="457200" y="2934786"/>
          <a:ext cx="3887106" cy="3085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10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Squared differences</a:t>
                      </a:r>
                      <a:r>
                        <a:rPr lang="en-US" baseline="0" dirty="0"/>
                        <a:t> from 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0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121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712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458122"/>
              </p:ext>
            </p:extLst>
          </p:nvPr>
        </p:nvGraphicFramePr>
        <p:xfrm>
          <a:off x="4572000" y="2876495"/>
          <a:ext cx="3887106" cy="3102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9310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Squared differences</a:t>
                      </a:r>
                      <a:r>
                        <a:rPr lang="en-US" baseline="0" dirty="0"/>
                        <a:t> from 6.8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008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23.04</a:t>
                      </a:r>
                    </a:p>
                    <a:p>
                      <a:r>
                        <a:rPr lang="en-US" dirty="0"/>
                        <a:t>14.44</a:t>
                      </a:r>
                    </a:p>
                    <a:p>
                      <a:r>
                        <a:rPr lang="en-US" dirty="0"/>
                        <a:t>7.84</a:t>
                      </a:r>
                    </a:p>
                    <a:p>
                      <a:r>
                        <a:rPr lang="en-US" dirty="0"/>
                        <a:t>4.84</a:t>
                      </a:r>
                    </a:p>
                    <a:p>
                      <a:r>
                        <a:rPr lang="en-US" dirty="0"/>
                        <a:t>84.64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712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4000"/>
    </mc:Choice>
    <mc:Fallback xmlns="">
      <p:transition xmlns:p14="http://schemas.microsoft.com/office/powerpoint/2010/main" spd="slow" advClick="0" advTm="2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3337" tIns="26668" rIns="53337" bIns="26668"/>
          <a:lstStyle/>
          <a:p>
            <a:r>
              <a:rPr lang="en-US"/>
              <a:t>Median and Mean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93" y="1981200"/>
            <a:ext cx="7914822" cy="1905000"/>
          </a:xfrm>
        </p:spPr>
        <p:txBody>
          <a:bodyPr lIns="53337" tIns="26668" rIns="53337" bIns="26668"/>
          <a:lstStyle/>
          <a:p>
            <a:r>
              <a:rPr lang="en-US"/>
              <a:t>The numbers 2, 3, 4, 9, and 16 have a median of 4 and a mean of 6.8. 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1715" y="4686300"/>
            <a:ext cx="589642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81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000"/>
    </mc:Choice>
    <mc:Fallback xmlns="">
      <p:transition xmlns:p14="http://schemas.microsoft.com/office/powerpoint/2010/main" spd="slow" advClick="0" advTm="1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Mean, Median, Mode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-14792" b="-14792"/>
          <a:stretch>
            <a:fillRect/>
          </a:stretch>
        </p:blipFill>
        <p:spPr>
          <a:xfrm>
            <a:off x="-130425" y="1481327"/>
            <a:ext cx="9469810" cy="5208031"/>
          </a:xfrm>
        </p:spPr>
      </p:pic>
    </p:spTree>
    <p:extLst>
      <p:ext uri="{BB962C8B-B14F-4D97-AF65-F5344CB8AC3E}">
        <p14:creationId xmlns:p14="http://schemas.microsoft.com/office/powerpoint/2010/main" val="264143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Measurement</a:t>
            </a:r>
          </a:p>
          <a:p>
            <a:r>
              <a:rPr lang="en-US" dirty="0"/>
              <a:t>Graphs</a:t>
            </a:r>
          </a:p>
          <a:p>
            <a:pPr lvl="1"/>
            <a:r>
              <a:rPr lang="en-US" dirty="0"/>
              <a:t>Visual Representations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Previously… </a:t>
            </a:r>
          </a:p>
        </p:txBody>
      </p:sp>
    </p:spTree>
    <p:extLst>
      <p:ext uri="{BB962C8B-B14F-4D97-AF65-F5344CB8AC3E}">
        <p14:creationId xmlns:p14="http://schemas.microsoft.com/office/powerpoint/2010/main" val="832110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2043" r="-22043"/>
          <a:stretch>
            <a:fillRect/>
          </a:stretch>
        </p:blipFill>
        <p:spPr>
          <a:xfrm>
            <a:off x="-510791" y="133480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vs</a:t>
            </a:r>
            <a:r>
              <a:rPr lang="en-US" dirty="0"/>
              <a:t> Median</a:t>
            </a:r>
          </a:p>
        </p:txBody>
      </p:sp>
    </p:spTree>
    <p:extLst>
      <p:ext uri="{BB962C8B-B14F-4D97-AF65-F5344CB8AC3E}">
        <p14:creationId xmlns:p14="http://schemas.microsoft.com/office/powerpoint/2010/main" val="346374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EB62126-6429-BC43-9E8D-15379B90A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18" y="1"/>
            <a:ext cx="9144001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37B9BA-F0D9-8C4A-98CC-1AFE200EEFF5}"/>
              </a:ext>
            </a:extLst>
          </p:cNvPr>
          <p:cNvCxnSpPr>
            <a:cxnSpLocks/>
          </p:cNvCxnSpPr>
          <p:nvPr/>
        </p:nvCxnSpPr>
        <p:spPr>
          <a:xfrm flipV="1">
            <a:off x="2790701" y="451263"/>
            <a:ext cx="0" cy="5284519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BB05D9C-6233-7546-AA47-2EF1B141824B}"/>
              </a:ext>
            </a:extLst>
          </p:cNvPr>
          <p:cNvSpPr txBox="1"/>
          <p:nvPr/>
        </p:nvSpPr>
        <p:spPr>
          <a:xfrm>
            <a:off x="2149434" y="81931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Mean - $72,641</a:t>
            </a:r>
          </a:p>
        </p:txBody>
      </p:sp>
    </p:spTree>
    <p:extLst>
      <p:ext uri="{BB962C8B-B14F-4D97-AF65-F5344CB8AC3E}">
        <p14:creationId xmlns:p14="http://schemas.microsoft.com/office/powerpoint/2010/main" val="582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20" r="-16120"/>
          <a:stretch>
            <a:fillRect/>
          </a:stretch>
        </p:blipFill>
        <p:spPr>
          <a:xfrm>
            <a:off x="-297448" y="148132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relationship for the mean, median and mode?</a:t>
            </a:r>
          </a:p>
        </p:txBody>
      </p:sp>
    </p:spTree>
    <p:extLst>
      <p:ext uri="{BB962C8B-B14F-4D97-AF65-F5344CB8AC3E}">
        <p14:creationId xmlns:p14="http://schemas.microsoft.com/office/powerpoint/2010/main" val="2059715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20" r="-16120"/>
          <a:stretch>
            <a:fillRect/>
          </a:stretch>
        </p:blipFill>
        <p:spPr>
          <a:xfrm>
            <a:off x="-386284" y="148132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relationship for the mean, median and mode?</a:t>
            </a:r>
          </a:p>
        </p:txBody>
      </p:sp>
    </p:spTree>
    <p:extLst>
      <p:ext uri="{BB962C8B-B14F-4D97-AF65-F5344CB8AC3E}">
        <p14:creationId xmlns:p14="http://schemas.microsoft.com/office/powerpoint/2010/main" val="2043311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20" r="-16120"/>
          <a:stretch>
            <a:fillRect/>
          </a:stretch>
        </p:blipFill>
        <p:spPr>
          <a:xfrm>
            <a:off x="-318743" y="148132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relationship for the mean, median and mode?</a:t>
            </a:r>
          </a:p>
        </p:txBody>
      </p:sp>
    </p:spTree>
    <p:extLst>
      <p:ext uri="{BB962C8B-B14F-4D97-AF65-F5344CB8AC3E}">
        <p14:creationId xmlns:p14="http://schemas.microsoft.com/office/powerpoint/2010/main" val="3066915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20" r="-1612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relationship for the mean, median and mode?</a:t>
            </a:r>
          </a:p>
        </p:txBody>
      </p:sp>
    </p:spTree>
    <p:extLst>
      <p:ext uri="{BB962C8B-B14F-4D97-AF65-F5344CB8AC3E}">
        <p14:creationId xmlns:p14="http://schemas.microsoft.com/office/powerpoint/2010/main" val="2581716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120" r="-16120"/>
          <a:stretch>
            <a:fillRect/>
          </a:stretch>
        </p:blipFill>
        <p:spPr>
          <a:xfrm>
            <a:off x="-308059" y="1481328"/>
            <a:ext cx="9776452" cy="537667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relationship for the mean, median and mode?</a:t>
            </a:r>
          </a:p>
        </p:txBody>
      </p:sp>
    </p:spTree>
    <p:extLst>
      <p:ext uri="{BB962C8B-B14F-4D97-AF65-F5344CB8AC3E}">
        <p14:creationId xmlns:p14="http://schemas.microsoft.com/office/powerpoint/2010/main" val="238426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53337" tIns="26668" rIns="53337" bIns="26668"/>
          <a:lstStyle/>
          <a:p>
            <a:r>
              <a:rPr lang="en-US"/>
              <a:t>Median and Mean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53337" tIns="26668" rIns="53337" bIns="26668"/>
          <a:lstStyle/>
          <a:p>
            <a:r>
              <a:rPr lang="en-US"/>
              <a:t>When a distribution is symmetric, then the mean, and the median are the same. </a:t>
            </a:r>
          </a:p>
          <a:p>
            <a:r>
              <a:rPr lang="en-US"/>
              <a:t>The mean, median, </a:t>
            </a:r>
            <a:r>
              <a:rPr lang="en-US" i="1"/>
              <a:t>and</a:t>
            </a:r>
            <a:r>
              <a:rPr lang="en-US"/>
              <a:t> mode are identical in the bell-shaped normal distribution.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857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7143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8285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571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3429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715000"/>
            <a:ext cx="1306286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615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xmlns:p14="http://schemas.microsoft.com/office/powerpoint/2010/main" spd="slow" advClick="0" advTm="1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“middle” or “central” values of a variable</a:t>
            </a:r>
          </a:p>
          <a:p>
            <a:endParaRPr lang="en-US" dirty="0"/>
          </a:p>
          <a:p>
            <a:r>
              <a:rPr lang="en-US" dirty="0"/>
              <a:t>Mode: most frequent value of a variable</a:t>
            </a:r>
          </a:p>
          <a:p>
            <a:r>
              <a:rPr lang="en-US" dirty="0"/>
              <a:t>Median: 50</a:t>
            </a:r>
            <a:r>
              <a:rPr lang="en-US" baseline="30000" dirty="0"/>
              <a:t>th</a:t>
            </a:r>
            <a:r>
              <a:rPr lang="en-US" dirty="0"/>
              <a:t> percentile of a continuous variable</a:t>
            </a:r>
          </a:p>
          <a:p>
            <a:r>
              <a:rPr lang="en-US" dirty="0"/>
              <a:t>Mean: average of a continuous variable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Central Tendency Statistics</a:t>
            </a:r>
          </a:p>
        </p:txBody>
      </p:sp>
    </p:spTree>
    <p:extLst>
      <p:ext uri="{BB962C8B-B14F-4D97-AF65-F5344CB8AC3E}">
        <p14:creationId xmlns:p14="http://schemas.microsoft.com/office/powerpoint/2010/main" val="2198900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spread (continuous variables)</a:t>
            </a:r>
          </a:p>
          <a:p>
            <a:endParaRPr lang="en-US" dirty="0"/>
          </a:p>
          <a:p>
            <a:r>
              <a:rPr lang="en-US" dirty="0"/>
              <a:t>What is the difference between the highest and lowest value?</a:t>
            </a:r>
          </a:p>
          <a:p>
            <a:endParaRPr lang="en-US" dirty="0"/>
          </a:p>
          <a:p>
            <a:r>
              <a:rPr lang="en-US" dirty="0"/>
              <a:t>What is the range of the Freedom House scores?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12506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descriptive statistics?</a:t>
            </a:r>
          </a:p>
          <a:p>
            <a:r>
              <a:rPr lang="en-US" dirty="0"/>
              <a:t>When do we use each type of descriptive statistic?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3936562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2457157" cy="4525963"/>
          </a:xfrm>
        </p:spPr>
        <p:txBody>
          <a:bodyPr/>
          <a:lstStyle/>
          <a:p>
            <a:r>
              <a:rPr lang="en-US" dirty="0"/>
              <a:t>The minimum is 1</a:t>
            </a:r>
          </a:p>
          <a:p>
            <a:r>
              <a:rPr lang="en-US" dirty="0"/>
              <a:t>The maximum is 7</a:t>
            </a:r>
          </a:p>
          <a:p>
            <a:r>
              <a:rPr lang="en-US" dirty="0"/>
              <a:t>Range= max-min</a:t>
            </a:r>
          </a:p>
          <a:p>
            <a:r>
              <a:rPr lang="en-US" dirty="0"/>
              <a:t>7-1=6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54247"/>
              </p:ext>
            </p:extLst>
          </p:nvPr>
        </p:nvGraphicFramePr>
        <p:xfrm>
          <a:off x="3048000" y="97689"/>
          <a:ext cx="6096000" cy="67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Political Rights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Cape Verde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France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Kiribati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Liechtenstein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Marshall Islands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Norway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Portugal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Switzerland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San Tome &amp; Principe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Botswana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East Timor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Guatemala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Turkey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Mozambique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Cote d’Ivoire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Algeria</a:t>
                      </a:r>
                      <a:endParaRPr lang="en-US" sz="1600" b="1" i="0" u="none" strike="noStrike" dirty="0"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1" i="0" u="none" strike="noStrike"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Iran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Bahrain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Somalia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Lucida Sans Unicode"/>
                      </a:endParaRPr>
                    </a:p>
                  </a:txBody>
                  <a:tcPr marL="12700" marR="12700" marT="1270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006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spread (continuous variables)</a:t>
            </a:r>
          </a:p>
          <a:p>
            <a:endParaRPr lang="en-US" dirty="0"/>
          </a:p>
          <a:p>
            <a:r>
              <a:rPr lang="en-US" dirty="0"/>
              <a:t>Difference between the 75</a:t>
            </a:r>
            <a:r>
              <a:rPr lang="en-US" baseline="30000" dirty="0"/>
              <a:t>th</a:t>
            </a:r>
            <a:r>
              <a:rPr lang="en-US" dirty="0"/>
              <a:t> percentile and the 25</a:t>
            </a:r>
            <a:r>
              <a:rPr lang="en-US" baseline="30000" dirty="0"/>
              <a:t>th</a:t>
            </a:r>
            <a:r>
              <a:rPr lang="en-US" dirty="0"/>
              <a:t> percentile (range of the middle 50% of values)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Inter-quartile Range</a:t>
            </a:r>
          </a:p>
        </p:txBody>
      </p:sp>
    </p:spTree>
    <p:extLst>
      <p:ext uri="{BB962C8B-B14F-4D97-AF65-F5344CB8AC3E}">
        <p14:creationId xmlns:p14="http://schemas.microsoft.com/office/powerpoint/2010/main" val="400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2590801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IQR=75</a:t>
            </a:r>
            <a:r>
              <a:rPr lang="en-US" baseline="30000" dirty="0"/>
              <a:t>th</a:t>
            </a:r>
            <a:r>
              <a:rPr lang="en-US" dirty="0"/>
              <a:t> percentile </a:t>
            </a:r>
            <a:r>
              <a:rPr lang="mr-IN" dirty="0"/>
              <a:t>–</a:t>
            </a:r>
            <a:r>
              <a:rPr lang="en-US" dirty="0"/>
              <a:t> 25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r>
              <a:rPr lang="en-US" dirty="0"/>
              <a:t>5-1=4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274637"/>
            <a:ext cx="3048000" cy="2313901"/>
          </a:xfrm>
        </p:spPr>
        <p:txBody>
          <a:bodyPr/>
          <a:lstStyle/>
          <a:p>
            <a:r>
              <a:rPr lang="en-US" dirty="0"/>
              <a:t>Inter-quartile Range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79482"/>
              </p:ext>
            </p:extLst>
          </p:nvPr>
        </p:nvGraphicFramePr>
        <p:xfrm>
          <a:off x="3048000" y="97689"/>
          <a:ext cx="6096000" cy="676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8118"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50000"/>
                        </a:lnSpc>
                      </a:pPr>
                      <a:r>
                        <a:rPr lang="en-US" sz="1600" dirty="0"/>
                        <a:t>Political Rights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Cape Verde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France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Kiribati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Liechtenstein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Marshall Islands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Norway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Portugal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Switzerland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1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San Tome &amp; Principe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2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Botswana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East Timor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Guatemala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Turkey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3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Mozambique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4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Cote d’Ivoire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5</a:t>
                      </a:r>
                    </a:p>
                  </a:txBody>
                  <a:tcPr marL="12700" marR="12700" marT="12700" marB="0" anchor="ctr">
                    <a:solidFill>
                      <a:srgbClr val="EBE6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effectLst/>
                          <a:latin typeface="Lucida Sans Unicode"/>
                        </a:rPr>
                        <a:t>Algeria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effectLst/>
                          <a:latin typeface="Lucida Sans Unicode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Iran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6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Bahrain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3381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Somalia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 Unicode"/>
                        </a:rPr>
                        <a:t>7</a:t>
                      </a:r>
                    </a:p>
                  </a:txBody>
                  <a:tcPr marL="12700" marR="12700" marT="12700" marB="0" anchor="ctr"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926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spread that uses all of the data (for continuous variables)</a:t>
            </a:r>
          </a:p>
          <a:p>
            <a:r>
              <a:rPr lang="en-US" dirty="0"/>
              <a:t>It is the sum of the squared deviations, divided by n-1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111408"/>
            <a:ext cx="495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6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square root of the variance</a:t>
            </a:r>
          </a:p>
          <a:p>
            <a:r>
              <a:rPr lang="en-US" dirty="0"/>
              <a:t>Used more often than variance</a:t>
            </a:r>
          </a:p>
          <a:p>
            <a:r>
              <a:rPr lang="en-US" dirty="0"/>
              <a:t>The average difference between values of Y and the mean of 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4000500"/>
            <a:ext cx="6629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2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will see this formula with N as the denominator, rather than N-1</a:t>
            </a:r>
          </a:p>
          <a:p>
            <a:pPr lvl="1"/>
            <a:r>
              <a:rPr lang="en-US" dirty="0"/>
              <a:t>N-1 is the formula for the sample, N is the formula for the population</a:t>
            </a:r>
            <a:endParaRPr lang="en-US" baseline="30000" dirty="0"/>
          </a:p>
          <a:p>
            <a:r>
              <a:rPr lang="en-US" dirty="0"/>
              <a:t>R will compute the sample standard deviation</a:t>
            </a:r>
          </a:p>
          <a:p>
            <a:r>
              <a:rPr lang="en-US" dirty="0"/>
              <a:t>It is also what we use for significance tests, later, since we are almost always using samples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Deviation(s)</a:t>
            </a:r>
          </a:p>
        </p:txBody>
      </p:sp>
    </p:spTree>
    <p:extLst>
      <p:ext uri="{BB962C8B-B14F-4D97-AF65-F5344CB8AC3E}">
        <p14:creationId xmlns:p14="http://schemas.microsoft.com/office/powerpoint/2010/main" val="437467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 of a set of numbers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 and SD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8" y="2446215"/>
            <a:ext cx="8297512" cy="773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72792"/>
            <a:ext cx="8533686" cy="8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33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spread out the values of a variable are</a:t>
            </a:r>
          </a:p>
          <a:p>
            <a:endParaRPr lang="en-US" dirty="0"/>
          </a:p>
          <a:p>
            <a:r>
              <a:rPr lang="en-US" dirty="0"/>
              <a:t>Inter-quartile range: how far is the 75</a:t>
            </a:r>
            <a:r>
              <a:rPr lang="en-US" baseline="30000" dirty="0"/>
              <a:t>th</a:t>
            </a:r>
            <a:r>
              <a:rPr lang="en-US" dirty="0"/>
              <a:t> percentile value from the 25</a:t>
            </a:r>
            <a:r>
              <a:rPr lang="en-US" baseline="30000" dirty="0"/>
              <a:t>th</a:t>
            </a:r>
            <a:r>
              <a:rPr lang="en-US" dirty="0"/>
              <a:t> percentile value</a:t>
            </a:r>
          </a:p>
          <a:p>
            <a:endParaRPr lang="en-US" dirty="0"/>
          </a:p>
          <a:p>
            <a:r>
              <a:rPr lang="en-US" dirty="0"/>
              <a:t>Variance: no quick English version…</a:t>
            </a:r>
          </a:p>
          <a:p>
            <a:endParaRPr lang="en-US" dirty="0"/>
          </a:p>
          <a:p>
            <a:r>
              <a:rPr lang="en-US" dirty="0"/>
              <a:t>Standard deviation: Average difference between values of Y and the mean of 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Dispersion Statistics</a:t>
            </a:r>
          </a:p>
        </p:txBody>
      </p:sp>
    </p:spTree>
    <p:extLst>
      <p:ext uri="{BB962C8B-B14F-4D97-AF65-F5344CB8AC3E}">
        <p14:creationId xmlns:p14="http://schemas.microsoft.com/office/powerpoint/2010/main" val="1539419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descriptive statistics?</a:t>
            </a:r>
          </a:p>
          <a:p>
            <a:r>
              <a:rPr lang="en-US" dirty="0"/>
              <a:t>When do we use each type of descriptive statistic?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Questions</a:t>
            </a:r>
          </a:p>
        </p:txBody>
      </p:sp>
    </p:spTree>
    <p:extLst>
      <p:ext uri="{BB962C8B-B14F-4D97-AF65-F5344CB8AC3E}">
        <p14:creationId xmlns:p14="http://schemas.microsoft.com/office/powerpoint/2010/main" val="2201570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the normal distribution</a:t>
            </a:r>
          </a:p>
          <a:p>
            <a:pPr lvl="1"/>
            <a:r>
              <a:rPr lang="en-US" dirty="0"/>
              <a:t>What standard deviations tell us</a:t>
            </a:r>
          </a:p>
          <a:p>
            <a:r>
              <a:rPr lang="en-US" dirty="0"/>
              <a:t>Probability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  <a:r>
              <a:rPr lang="mr-IN" dirty="0"/>
              <a:t>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2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that summarizes a characteristic of the data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range</a:t>
            </a:r>
            <a:r>
              <a:rPr lang="en-US" dirty="0"/>
              <a:t> of scores on the exam, the </a:t>
            </a:r>
            <a:r>
              <a:rPr lang="en-US" i="1" dirty="0"/>
              <a:t>average</a:t>
            </a:r>
            <a:r>
              <a:rPr lang="en-US" dirty="0"/>
              <a:t> score on the exam, etc.</a:t>
            </a:r>
          </a:p>
          <a:p>
            <a:endParaRPr lang="en-US" dirty="0"/>
          </a:p>
          <a:p>
            <a:r>
              <a:rPr lang="en-US" dirty="0"/>
              <a:t>Especially:</a:t>
            </a:r>
          </a:p>
          <a:p>
            <a:pPr lvl="1"/>
            <a:r>
              <a:rPr lang="en-US" dirty="0"/>
              <a:t>Central tendency – what is the middle or center?</a:t>
            </a:r>
          </a:p>
          <a:p>
            <a:pPr lvl="1"/>
            <a:r>
              <a:rPr lang="en-US" dirty="0"/>
              <a:t>Spread – how spread out, dispersed, or variable are the data?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</p:txBody>
      </p:sp>
    </p:spTree>
    <p:extLst>
      <p:ext uri="{BB962C8B-B14F-4D97-AF65-F5344CB8AC3E}">
        <p14:creationId xmlns:p14="http://schemas.microsoft.com/office/powerpoint/2010/main" val="1017555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003" y="771896"/>
            <a:ext cx="8942119" cy="5925787"/>
          </a:xfrm>
        </p:spPr>
        <p:txBody>
          <a:bodyPr>
            <a:normAutofit/>
          </a:bodyPr>
          <a:lstStyle/>
          <a:p>
            <a:r>
              <a:rPr lang="en-US" dirty="0"/>
              <a:t>Do today’s R_Jan17_DescriptiveStats.rmd file</a:t>
            </a:r>
          </a:p>
          <a:p>
            <a:r>
              <a:rPr lang="en-US" dirty="0"/>
              <a:t>Complete the previous in-class files</a:t>
            </a:r>
          </a:p>
          <a:p>
            <a:r>
              <a:rPr lang="en-US" dirty="0"/>
              <a:t>Write up a script to clean the data for both the BES 2005 and College Scorecard</a:t>
            </a:r>
          </a:p>
          <a:p>
            <a:pPr lvl="1"/>
            <a:r>
              <a:rPr lang="en-US" dirty="0"/>
              <a:t>You should be able to copy most of this from in-class assignments and the exercise</a:t>
            </a:r>
          </a:p>
          <a:p>
            <a:pPr lvl="1"/>
            <a:r>
              <a:rPr lang="en-US" dirty="0"/>
              <a:t>Write it so that you can copy and paste into the top of future assignments without having to re-do it every time</a:t>
            </a:r>
          </a:p>
          <a:p>
            <a:pPr lvl="1"/>
            <a:r>
              <a:rPr lang="en-US" dirty="0"/>
              <a:t>This should include opening the data, replacing missing data, making things numeric, creating new variables, etc.</a:t>
            </a:r>
          </a:p>
          <a:p>
            <a:pPr lvl="1"/>
            <a:r>
              <a:rPr lang="en-US" dirty="0"/>
              <a:t>Keeping these updated as you go will make things easier</a:t>
            </a:r>
          </a:p>
          <a:p>
            <a:r>
              <a:rPr lang="en-US" dirty="0"/>
              <a:t>Begin working on Assignment 1 (due Wednesday)</a:t>
            </a:r>
          </a:p>
          <a:p>
            <a:r>
              <a:rPr lang="en-US" dirty="0"/>
              <a:t>Feel free to ask each other for help and help   others!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40998"/>
            <a:ext cx="8229600" cy="1143000"/>
          </a:xfrm>
        </p:spPr>
        <p:txBody>
          <a:bodyPr/>
          <a:lstStyle/>
          <a:p>
            <a:r>
              <a:rPr lang="en-US" dirty="0"/>
              <a:t>R Workshop</a:t>
            </a:r>
          </a:p>
        </p:txBody>
      </p:sp>
    </p:spTree>
    <p:extLst>
      <p:ext uri="{BB962C8B-B14F-4D97-AF65-F5344CB8AC3E}">
        <p14:creationId xmlns:p14="http://schemas.microsoft.com/office/powerpoint/2010/main" val="168578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category that occurs most frequently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Mode is used most frequently for categorical and ordinal variables, but may also be used for continuous variables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41447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369653"/>
              </p:ext>
            </p:extLst>
          </p:nvPr>
        </p:nvGraphicFramePr>
        <p:xfrm>
          <a:off x="457200" y="1481138"/>
          <a:ext cx="8229600" cy="45415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Newspapers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50.4%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Family,</a:t>
                      </a:r>
                      <a:r>
                        <a:rPr lang="en-US" sz="3200" baseline="0" dirty="0"/>
                        <a:t> Friends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mode?</a:t>
            </a:r>
          </a:p>
        </p:txBody>
      </p:sp>
    </p:spTree>
    <p:extLst>
      <p:ext uri="{BB962C8B-B14F-4D97-AF65-F5344CB8AC3E}">
        <p14:creationId xmlns:p14="http://schemas.microsoft.com/office/powerpoint/2010/main" val="367723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496191"/>
              </p:ext>
            </p:extLst>
          </p:nvPr>
        </p:nvGraphicFramePr>
        <p:xfrm>
          <a:off x="457200" y="1481138"/>
          <a:ext cx="8229600" cy="4480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3997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55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264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liberal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Liberal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Slightly liberal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Moderate;</a:t>
                      </a:r>
                      <a:r>
                        <a:rPr lang="en-US" sz="2400" baseline="0" dirty="0"/>
                        <a:t> middle of the road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Slightly 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Extremely 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mode?</a:t>
            </a:r>
          </a:p>
        </p:txBody>
      </p:sp>
    </p:spTree>
    <p:extLst>
      <p:ext uri="{BB962C8B-B14F-4D97-AF65-F5344CB8AC3E}">
        <p14:creationId xmlns:p14="http://schemas.microsoft.com/office/powerpoint/2010/main" val="394582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753" y="1275675"/>
            <a:ext cx="6389077" cy="528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32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mode?</a:t>
            </a:r>
          </a:p>
        </p:txBody>
      </p:sp>
      <p:pic>
        <p:nvPicPr>
          <p:cNvPr id="4" name="Pictur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991" r="-4499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91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U Blue Bottom Left Swoosh">
  <a:themeElements>
    <a:clrScheme name="European Union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221BF"/>
      </a:accent1>
      <a:accent2>
        <a:srgbClr val="EBE603"/>
      </a:accent2>
      <a:accent3>
        <a:srgbClr val="EBE4E7"/>
      </a:accent3>
      <a:accent4>
        <a:srgbClr val="161416"/>
      </a:accent4>
      <a:accent5>
        <a:srgbClr val="3771CC"/>
      </a:accent5>
      <a:accent6>
        <a:srgbClr val="16457D"/>
      </a:accent6>
      <a:hlink>
        <a:srgbClr val="316AFF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EU Blue Bottom Left Swoosh.thmx</Template>
  <TotalTime>6749</TotalTime>
  <Words>1516</Words>
  <Application>Microsoft Macintosh PowerPoint</Application>
  <PresentationFormat>On-screen Show (4:3)</PresentationFormat>
  <Paragraphs>425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Lucida Sans Unicode</vt:lpstr>
      <vt:lpstr>Mangal</vt:lpstr>
      <vt:lpstr>Verdana</vt:lpstr>
      <vt:lpstr>Wingdings 2</vt:lpstr>
      <vt:lpstr>Wingdings 3</vt:lpstr>
      <vt:lpstr>EU Blue Bottom Left Swoosh</vt:lpstr>
      <vt:lpstr>Measures of Central Tendency and Spread</vt:lpstr>
      <vt:lpstr>Previously… </vt:lpstr>
      <vt:lpstr>Essential Questions</vt:lpstr>
      <vt:lpstr>Statistic</vt:lpstr>
      <vt:lpstr>Mode</vt:lpstr>
      <vt:lpstr>What is the mode?</vt:lpstr>
      <vt:lpstr>What is the mode?</vt:lpstr>
      <vt:lpstr>What is the mode?</vt:lpstr>
      <vt:lpstr>What is the mode?</vt:lpstr>
      <vt:lpstr>Median</vt:lpstr>
      <vt:lpstr>Median</vt:lpstr>
      <vt:lpstr>Median</vt:lpstr>
      <vt:lpstr>Mean (Average)</vt:lpstr>
      <vt:lpstr>Balance Point</vt:lpstr>
      <vt:lpstr>Computing the Mean</vt:lpstr>
      <vt:lpstr>Mean</vt:lpstr>
      <vt:lpstr>Mean</vt:lpstr>
      <vt:lpstr>Median and Mean</vt:lpstr>
      <vt:lpstr>Mean, Median, Mode</vt:lpstr>
      <vt:lpstr>Mean vs Median</vt:lpstr>
      <vt:lpstr>PowerPoint Presentation</vt:lpstr>
      <vt:lpstr>What relationship for the mean, median and mode?</vt:lpstr>
      <vt:lpstr>What relationship for the mean, median and mode?</vt:lpstr>
      <vt:lpstr>What relationship for the mean, median and mode?</vt:lpstr>
      <vt:lpstr>What relationship for the mean, median and mode?</vt:lpstr>
      <vt:lpstr>What relationship for the mean, median and mode?</vt:lpstr>
      <vt:lpstr>Median and Mean</vt:lpstr>
      <vt:lpstr>Summary of Central Tendency Statistics</vt:lpstr>
      <vt:lpstr>Range</vt:lpstr>
      <vt:lpstr>Range</vt:lpstr>
      <vt:lpstr>Inter-quartile Range</vt:lpstr>
      <vt:lpstr>Inter-quartile Range</vt:lpstr>
      <vt:lpstr>Variance</vt:lpstr>
      <vt:lpstr>Standard Deviation</vt:lpstr>
      <vt:lpstr>Standard Deviation(s)</vt:lpstr>
      <vt:lpstr>Root Mean Square and SD</vt:lpstr>
      <vt:lpstr>Summary of Dispersion Statistics</vt:lpstr>
      <vt:lpstr>Essential Questions</vt:lpstr>
      <vt:lpstr>Next Time… </vt:lpstr>
      <vt:lpstr>R Workshop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Central Tendency and Spread</dc:title>
  <dc:creator>Lauren Perez</dc:creator>
  <cp:lastModifiedBy>Microsoft Office User</cp:lastModifiedBy>
  <cp:revision>27</cp:revision>
  <dcterms:created xsi:type="dcterms:W3CDTF">2017-01-11T23:34:46Z</dcterms:created>
  <dcterms:modified xsi:type="dcterms:W3CDTF">2019-01-20T21:23:00Z</dcterms:modified>
</cp:coreProperties>
</file>