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0"/>
  </p:notesMasterIdLst>
  <p:sldIdLst>
    <p:sldId id="256" r:id="rId2"/>
    <p:sldId id="260" r:id="rId3"/>
    <p:sldId id="259" r:id="rId4"/>
    <p:sldId id="257" r:id="rId5"/>
    <p:sldId id="269" r:id="rId6"/>
    <p:sldId id="264" r:id="rId7"/>
    <p:sldId id="265" r:id="rId8"/>
    <p:sldId id="266" r:id="rId9"/>
    <p:sldId id="267" r:id="rId10"/>
    <p:sldId id="268" r:id="rId11"/>
    <p:sldId id="271" r:id="rId12"/>
    <p:sldId id="272" r:id="rId13"/>
    <p:sldId id="273" r:id="rId14"/>
    <p:sldId id="289" r:id="rId15"/>
    <p:sldId id="282" r:id="rId16"/>
    <p:sldId id="262" r:id="rId17"/>
    <p:sldId id="274" r:id="rId18"/>
    <p:sldId id="275" r:id="rId19"/>
    <p:sldId id="276" r:id="rId20"/>
    <p:sldId id="277" r:id="rId21"/>
    <p:sldId id="278" r:id="rId22"/>
    <p:sldId id="279" r:id="rId23"/>
    <p:sldId id="281" r:id="rId24"/>
    <p:sldId id="291" r:id="rId25"/>
    <p:sldId id="290" r:id="rId26"/>
    <p:sldId id="285" r:id="rId27"/>
    <p:sldId id="286" r:id="rId28"/>
    <p:sldId id="287" r:id="rId29"/>
    <p:sldId id="288" r:id="rId30"/>
    <p:sldId id="283" r:id="rId31"/>
    <p:sldId id="284" r:id="rId32"/>
    <p:sldId id="292" r:id="rId33"/>
    <p:sldId id="293" r:id="rId34"/>
    <p:sldId id="294" r:id="rId35"/>
    <p:sldId id="295" r:id="rId36"/>
    <p:sldId id="296" r:id="rId37"/>
    <p:sldId id="297" r:id="rId38"/>
    <p:sldId id="298" r:id="rId39"/>
    <p:sldId id="299" r:id="rId40"/>
    <p:sldId id="300" r:id="rId41"/>
    <p:sldId id="301" r:id="rId42"/>
    <p:sldId id="302" r:id="rId43"/>
    <p:sldId id="319" r:id="rId44"/>
    <p:sldId id="320" r:id="rId45"/>
    <p:sldId id="328" r:id="rId46"/>
    <p:sldId id="329" r:id="rId47"/>
    <p:sldId id="330" r:id="rId48"/>
    <p:sldId id="331" r:id="rId49"/>
    <p:sldId id="332" r:id="rId50"/>
    <p:sldId id="333" r:id="rId51"/>
    <p:sldId id="334" r:id="rId52"/>
    <p:sldId id="335" r:id="rId53"/>
    <p:sldId id="336" r:id="rId54"/>
    <p:sldId id="337" r:id="rId55"/>
    <p:sldId id="338" r:id="rId56"/>
    <p:sldId id="339" r:id="rId57"/>
    <p:sldId id="340" r:id="rId58"/>
    <p:sldId id="341" r:id="rId59"/>
    <p:sldId id="342" r:id="rId60"/>
    <p:sldId id="343" r:id="rId61"/>
    <p:sldId id="344" r:id="rId62"/>
    <p:sldId id="345" r:id="rId63"/>
    <p:sldId id="346" r:id="rId64"/>
    <p:sldId id="347" r:id="rId65"/>
    <p:sldId id="348" r:id="rId66"/>
    <p:sldId id="349" r:id="rId67"/>
    <p:sldId id="321" r:id="rId68"/>
    <p:sldId id="322" r:id="rId69"/>
    <p:sldId id="323" r:id="rId70"/>
    <p:sldId id="324" r:id="rId71"/>
    <p:sldId id="325" r:id="rId72"/>
    <p:sldId id="326" r:id="rId73"/>
    <p:sldId id="327" r:id="rId74"/>
    <p:sldId id="351" r:id="rId75"/>
    <p:sldId id="350" r:id="rId76"/>
    <p:sldId id="352" r:id="rId77"/>
    <p:sldId id="353" r:id="rId78"/>
    <p:sldId id="354" r:id="rId79"/>
    <p:sldId id="355" r:id="rId80"/>
    <p:sldId id="356" r:id="rId81"/>
    <p:sldId id="357" r:id="rId82"/>
    <p:sldId id="358" r:id="rId83"/>
    <p:sldId id="359" r:id="rId84"/>
    <p:sldId id="303" r:id="rId85"/>
    <p:sldId id="309" r:id="rId86"/>
    <p:sldId id="310" r:id="rId87"/>
    <p:sldId id="311" r:id="rId88"/>
    <p:sldId id="305" r:id="rId89"/>
    <p:sldId id="306" r:id="rId90"/>
    <p:sldId id="307" r:id="rId91"/>
    <p:sldId id="315" r:id="rId92"/>
    <p:sldId id="318" r:id="rId93"/>
    <p:sldId id="317" r:id="rId94"/>
    <p:sldId id="312" r:id="rId95"/>
    <p:sldId id="313" r:id="rId96"/>
    <p:sldId id="314" r:id="rId97"/>
    <p:sldId id="261" r:id="rId98"/>
    <p:sldId id="316" r:id="rId9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29"/>
  </p:normalViewPr>
  <p:slideViewPr>
    <p:cSldViewPr snapToGrid="0" snapToObjects="1">
      <p:cViewPr varScale="1">
        <p:scale>
          <a:sx n="108" d="100"/>
          <a:sy n="108" d="100"/>
        </p:scale>
        <p:origin x="162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6B4128-05A6-DF45-B7DC-855E3375DF3D}" type="datetimeFigureOut">
              <a:rPr lang="en-US" smtClean="0"/>
              <a:t>1/21/19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9D60E9-A70A-F741-BF6C-9433EAE3D3A3}" type="slidenum">
              <a:rPr lang="en-US" smtClean="0"/>
              <a:t>‹#›</a:t>
            </a:fld>
            <a:endParaRPr lang="en-US"/>
          </a:p>
        </p:txBody>
      </p:sp>
    </p:spTree>
    <p:extLst>
      <p:ext uri="{BB962C8B-B14F-4D97-AF65-F5344CB8AC3E}">
        <p14:creationId xmlns:p14="http://schemas.microsoft.com/office/powerpoint/2010/main" val="6246048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Times" charset="0"/>
                <a:ea typeface="ＭＳ Ｐゴシック" charset="0"/>
                <a:cs typeface="ＭＳ Ｐゴシック" charset="0"/>
              </a:defRPr>
            </a:lvl1pPr>
            <a:lvl2pPr marL="37931725" indent="-37474525">
              <a:defRPr sz="6000">
                <a:solidFill>
                  <a:schemeClr val="tx1"/>
                </a:solidFill>
                <a:latin typeface="Times" charset="0"/>
                <a:ea typeface="ＭＳ Ｐゴシック" charset="0"/>
              </a:defRPr>
            </a:lvl2pPr>
            <a:lvl3pPr>
              <a:defRPr sz="6000">
                <a:solidFill>
                  <a:schemeClr val="tx1"/>
                </a:solidFill>
                <a:latin typeface="Times" charset="0"/>
                <a:ea typeface="ＭＳ Ｐゴシック" charset="0"/>
              </a:defRPr>
            </a:lvl3pPr>
            <a:lvl4pPr>
              <a:defRPr sz="6000">
                <a:solidFill>
                  <a:schemeClr val="tx1"/>
                </a:solidFill>
                <a:latin typeface="Times" charset="0"/>
                <a:ea typeface="ＭＳ Ｐゴシック" charset="0"/>
              </a:defRPr>
            </a:lvl4pPr>
            <a:lvl5pPr>
              <a:defRPr sz="6000">
                <a:solidFill>
                  <a:schemeClr val="tx1"/>
                </a:solidFill>
                <a:latin typeface="Times" charset="0"/>
                <a:ea typeface="ＭＳ Ｐゴシック" charset="0"/>
              </a:defRPr>
            </a:lvl5pPr>
            <a:lvl6pPr marL="457200" eaLnBrk="0" fontAlgn="base" hangingPunct="0">
              <a:spcBef>
                <a:spcPct val="0"/>
              </a:spcBef>
              <a:spcAft>
                <a:spcPct val="0"/>
              </a:spcAft>
              <a:defRPr sz="6000">
                <a:solidFill>
                  <a:schemeClr val="tx1"/>
                </a:solidFill>
                <a:latin typeface="Times" charset="0"/>
                <a:ea typeface="ＭＳ Ｐゴシック" charset="0"/>
              </a:defRPr>
            </a:lvl6pPr>
            <a:lvl7pPr marL="914400" eaLnBrk="0" fontAlgn="base" hangingPunct="0">
              <a:spcBef>
                <a:spcPct val="0"/>
              </a:spcBef>
              <a:spcAft>
                <a:spcPct val="0"/>
              </a:spcAft>
              <a:defRPr sz="6000">
                <a:solidFill>
                  <a:schemeClr val="tx1"/>
                </a:solidFill>
                <a:latin typeface="Times" charset="0"/>
                <a:ea typeface="ＭＳ Ｐゴシック" charset="0"/>
              </a:defRPr>
            </a:lvl7pPr>
            <a:lvl8pPr marL="1371600" eaLnBrk="0" fontAlgn="base" hangingPunct="0">
              <a:spcBef>
                <a:spcPct val="0"/>
              </a:spcBef>
              <a:spcAft>
                <a:spcPct val="0"/>
              </a:spcAft>
              <a:defRPr sz="6000">
                <a:solidFill>
                  <a:schemeClr val="tx1"/>
                </a:solidFill>
                <a:latin typeface="Times" charset="0"/>
                <a:ea typeface="ＭＳ Ｐゴシック" charset="0"/>
              </a:defRPr>
            </a:lvl8pPr>
            <a:lvl9pPr marL="1828800" eaLnBrk="0" fontAlgn="base" hangingPunct="0">
              <a:spcBef>
                <a:spcPct val="0"/>
              </a:spcBef>
              <a:spcAft>
                <a:spcPct val="0"/>
              </a:spcAft>
              <a:defRPr sz="6000">
                <a:solidFill>
                  <a:schemeClr val="tx1"/>
                </a:solidFill>
                <a:latin typeface="Times" charset="0"/>
                <a:ea typeface="ＭＳ Ｐゴシック" charset="0"/>
              </a:defRPr>
            </a:lvl9pPr>
          </a:lstStyle>
          <a:p>
            <a:fld id="{78F48C77-0D9A-3842-9A66-C8EA5FFCDD04}" type="slidenum">
              <a:rPr lang="en-US" sz="1200">
                <a:latin typeface="Arial" charset="0"/>
              </a:rPr>
              <a:pPr/>
              <a:t>11</a:t>
            </a:fld>
            <a:endParaRPr lang="en-US" sz="1200">
              <a:latin typeface="Arial" charset="0"/>
            </a:endParaRPr>
          </a:p>
        </p:txBody>
      </p:sp>
      <p:sp>
        <p:nvSpPr>
          <p:cNvPr id="21507" name="Rectangle 1026"/>
          <p:cNvSpPr>
            <a:spLocks noGrp="1" noRot="1" noChangeAspect="1" noChangeArrowheads="1" noTextEdit="1"/>
          </p:cNvSpPr>
          <p:nvPr>
            <p:ph type="sldImg"/>
          </p:nvPr>
        </p:nvSpPr>
        <p:spPr>
          <a:ln/>
        </p:spPr>
      </p:sp>
      <p:sp>
        <p:nvSpPr>
          <p:cNvPr id="21508" name="Rectangle 1027"/>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ea typeface="ＭＳ Ｐゴシック" charset="0"/>
                <a:cs typeface="ＭＳ Ｐゴシック" charset="0"/>
              </a:rPr>
              <a:t>The normal distribution is also called the </a:t>
            </a:r>
            <a:r>
              <a:rPr lang="ja-JP" altLang="en-US">
                <a:ea typeface="ＭＳ Ｐゴシック" charset="0"/>
                <a:cs typeface="ＭＳ Ｐゴシック" charset="0"/>
              </a:rPr>
              <a:t>“</a:t>
            </a:r>
            <a:r>
              <a:rPr lang="en-US">
                <a:ea typeface="ＭＳ Ｐゴシック" charset="0"/>
                <a:cs typeface="ＭＳ Ｐゴシック" charset="0"/>
              </a:rPr>
              <a:t>Gaussian curve</a:t>
            </a:r>
            <a:r>
              <a:rPr lang="ja-JP" altLang="en-US">
                <a:ea typeface="ＭＳ Ｐゴシック" charset="0"/>
                <a:cs typeface="ＭＳ Ｐゴシック" charset="0"/>
              </a:rPr>
              <a:t>”</a:t>
            </a:r>
            <a:r>
              <a:rPr lang="en-US">
                <a:ea typeface="ＭＳ Ｐゴシック" charset="0"/>
                <a:cs typeface="ＭＳ Ｐゴシック" charset="0"/>
              </a:rPr>
              <a:t> after the mathematician Karl-Friedrich Gauss.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Times" charset="0"/>
                <a:ea typeface="ＭＳ Ｐゴシック" charset="0"/>
                <a:cs typeface="ＭＳ Ｐゴシック" charset="0"/>
              </a:defRPr>
            </a:lvl1pPr>
            <a:lvl2pPr marL="37931725" indent="-37474525">
              <a:defRPr sz="6000">
                <a:solidFill>
                  <a:schemeClr val="tx1"/>
                </a:solidFill>
                <a:latin typeface="Times" charset="0"/>
                <a:ea typeface="ＭＳ Ｐゴシック" charset="0"/>
              </a:defRPr>
            </a:lvl2pPr>
            <a:lvl3pPr>
              <a:defRPr sz="6000">
                <a:solidFill>
                  <a:schemeClr val="tx1"/>
                </a:solidFill>
                <a:latin typeface="Times" charset="0"/>
                <a:ea typeface="ＭＳ Ｐゴシック" charset="0"/>
              </a:defRPr>
            </a:lvl3pPr>
            <a:lvl4pPr>
              <a:defRPr sz="6000">
                <a:solidFill>
                  <a:schemeClr val="tx1"/>
                </a:solidFill>
                <a:latin typeface="Times" charset="0"/>
                <a:ea typeface="ＭＳ Ｐゴシック" charset="0"/>
              </a:defRPr>
            </a:lvl4pPr>
            <a:lvl5pPr>
              <a:defRPr sz="6000">
                <a:solidFill>
                  <a:schemeClr val="tx1"/>
                </a:solidFill>
                <a:latin typeface="Times" charset="0"/>
                <a:ea typeface="ＭＳ Ｐゴシック" charset="0"/>
              </a:defRPr>
            </a:lvl5pPr>
            <a:lvl6pPr marL="457200" eaLnBrk="0" fontAlgn="base" hangingPunct="0">
              <a:spcBef>
                <a:spcPct val="0"/>
              </a:spcBef>
              <a:spcAft>
                <a:spcPct val="0"/>
              </a:spcAft>
              <a:defRPr sz="6000">
                <a:solidFill>
                  <a:schemeClr val="tx1"/>
                </a:solidFill>
                <a:latin typeface="Times" charset="0"/>
                <a:ea typeface="ＭＳ Ｐゴシック" charset="0"/>
              </a:defRPr>
            </a:lvl6pPr>
            <a:lvl7pPr marL="914400" eaLnBrk="0" fontAlgn="base" hangingPunct="0">
              <a:spcBef>
                <a:spcPct val="0"/>
              </a:spcBef>
              <a:spcAft>
                <a:spcPct val="0"/>
              </a:spcAft>
              <a:defRPr sz="6000">
                <a:solidFill>
                  <a:schemeClr val="tx1"/>
                </a:solidFill>
                <a:latin typeface="Times" charset="0"/>
                <a:ea typeface="ＭＳ Ｐゴシック" charset="0"/>
              </a:defRPr>
            </a:lvl7pPr>
            <a:lvl8pPr marL="1371600" eaLnBrk="0" fontAlgn="base" hangingPunct="0">
              <a:spcBef>
                <a:spcPct val="0"/>
              </a:spcBef>
              <a:spcAft>
                <a:spcPct val="0"/>
              </a:spcAft>
              <a:defRPr sz="6000">
                <a:solidFill>
                  <a:schemeClr val="tx1"/>
                </a:solidFill>
                <a:latin typeface="Times" charset="0"/>
                <a:ea typeface="ＭＳ Ｐゴシック" charset="0"/>
              </a:defRPr>
            </a:lvl8pPr>
            <a:lvl9pPr marL="1828800" eaLnBrk="0" fontAlgn="base" hangingPunct="0">
              <a:spcBef>
                <a:spcPct val="0"/>
              </a:spcBef>
              <a:spcAft>
                <a:spcPct val="0"/>
              </a:spcAft>
              <a:defRPr sz="6000">
                <a:solidFill>
                  <a:schemeClr val="tx1"/>
                </a:solidFill>
                <a:latin typeface="Times" charset="0"/>
                <a:ea typeface="ＭＳ Ｐゴシック" charset="0"/>
              </a:defRPr>
            </a:lvl9pPr>
          </a:lstStyle>
          <a:p>
            <a:fld id="{6710F87D-056B-1849-968F-DC37E85A5794}" type="slidenum">
              <a:rPr lang="en-US" sz="1200">
                <a:latin typeface="Arial" charset="0"/>
              </a:rPr>
              <a:pPr/>
              <a:t>23</a:t>
            </a:fld>
            <a:endParaRPr lang="en-US" sz="1200">
              <a:latin typeface="Arial"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ea typeface="ＭＳ Ｐゴシック" charset="0"/>
                <a:cs typeface="ＭＳ Ｐゴシック" charset="0"/>
              </a:rPr>
              <a:t>For all normal distributions, 95% of the area is within 1.96 standard deviations of the mean.  For quick approximations, it is sometimes useful to round off and use 2 rather than 1.96.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95/2=47.5</a:t>
            </a:r>
          </a:p>
          <a:p>
            <a:endParaRPr lang="en-US" dirty="0"/>
          </a:p>
          <a:p>
            <a:r>
              <a:rPr lang="en-US" dirty="0"/>
              <a:t>Source: Ingrid Stewart</a:t>
            </a:r>
          </a:p>
        </p:txBody>
      </p:sp>
      <p:sp>
        <p:nvSpPr>
          <p:cNvPr id="4" name="Slide Number Placeholder 3"/>
          <p:cNvSpPr>
            <a:spLocks noGrp="1"/>
          </p:cNvSpPr>
          <p:nvPr>
            <p:ph type="sldNum" sz="quarter" idx="10"/>
          </p:nvPr>
        </p:nvSpPr>
        <p:spPr/>
        <p:txBody>
          <a:bodyPr/>
          <a:lstStyle/>
          <a:p>
            <a:fld id="{F29D60E9-A70A-F741-BF6C-9433EAE3D3A3}" type="slidenum">
              <a:rPr lang="en-US" smtClean="0"/>
              <a:t>25</a:t>
            </a:fld>
            <a:endParaRPr lang="en-US"/>
          </a:p>
        </p:txBody>
      </p:sp>
    </p:spTree>
    <p:extLst>
      <p:ext uri="{BB962C8B-B14F-4D97-AF65-F5344CB8AC3E}">
        <p14:creationId xmlns:p14="http://schemas.microsoft.com/office/powerpoint/2010/main" val="3911320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estimated</a:t>
            </a:r>
            <a:r>
              <a:rPr lang="en-US" baseline="0" dirty="0"/>
              <a:t> that 95% of the data should be between 18.64 and 32.4</a:t>
            </a:r>
            <a:endParaRPr lang="en-US" dirty="0"/>
          </a:p>
        </p:txBody>
      </p:sp>
      <p:sp>
        <p:nvSpPr>
          <p:cNvPr id="4" name="Slide Number Placeholder 3"/>
          <p:cNvSpPr>
            <a:spLocks noGrp="1"/>
          </p:cNvSpPr>
          <p:nvPr>
            <p:ph type="sldNum" sz="quarter" idx="10"/>
          </p:nvPr>
        </p:nvSpPr>
        <p:spPr/>
        <p:txBody>
          <a:bodyPr/>
          <a:lstStyle/>
          <a:p>
            <a:fld id="{F29D60E9-A70A-F741-BF6C-9433EAE3D3A3}" type="slidenum">
              <a:rPr lang="en-US" smtClean="0"/>
              <a:t>29</a:t>
            </a:fld>
            <a:endParaRPr lang="en-US"/>
          </a:p>
        </p:txBody>
      </p:sp>
    </p:spTree>
    <p:extLst>
      <p:ext uri="{BB962C8B-B14F-4D97-AF65-F5344CB8AC3E}">
        <p14:creationId xmlns:p14="http://schemas.microsoft.com/office/powerpoint/2010/main" val="2779699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E6ABCB-76F4-E04D-BD42-CA1F8D60BA3B}" type="slidenum">
              <a:rPr lang="en-US"/>
              <a:pPr/>
              <a:t>30</a:t>
            </a:fld>
            <a:endParaRPr lang="en-US"/>
          </a:p>
        </p:txBody>
      </p:sp>
      <p:sp>
        <p:nvSpPr>
          <p:cNvPr id="28674" name="Rectangle 2"/>
          <p:cNvSpPr>
            <a:spLocks noGrp="1" noRot="1" noChangeAspect="1" noChangeArrowheads="1" noTextEdit="1"/>
          </p:cNvSpPr>
          <p:nvPr>
            <p:ph type="sldImg"/>
          </p:nvPr>
        </p:nvSpPr>
        <p:spPr>
          <a:xfrm>
            <a:off x="1143000" y="685800"/>
            <a:ext cx="4572000" cy="3429000"/>
          </a:xfrm>
          <a:ln/>
        </p:spPr>
      </p:sp>
      <p:sp>
        <p:nvSpPr>
          <p:cNvPr id="28675" name="Rectangle 3"/>
          <p:cNvSpPr>
            <a:spLocks noGrp="1" noChangeArrowheads="1"/>
          </p:cNvSpPr>
          <p:nvPr>
            <p:ph type="body" idx="1"/>
          </p:nvPr>
        </p:nvSpPr>
        <p:spPr/>
        <p:txBody>
          <a:bodyPr/>
          <a:lstStyle/>
          <a:p>
            <a:r>
              <a:rPr lang="en-US"/>
              <a:t>As discussed in the introductory section, normal distributions do not necessarily have the same means and standard deviations.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97CBA2-2919-B440-9C76-30C851B36D5F}" type="slidenum">
              <a:rPr lang="en-US"/>
              <a:pPr/>
              <a:t>31</a:t>
            </a:fld>
            <a:endParaRPr lang="en-US"/>
          </a:p>
        </p:txBody>
      </p:sp>
      <p:sp>
        <p:nvSpPr>
          <p:cNvPr id="30722" name="Rectangle 2"/>
          <p:cNvSpPr>
            <a:spLocks noGrp="1" noRot="1" noChangeAspect="1" noChangeArrowheads="1" noTextEdit="1"/>
          </p:cNvSpPr>
          <p:nvPr>
            <p:ph type="sldImg"/>
          </p:nvPr>
        </p:nvSpPr>
        <p:spPr>
          <a:xfrm>
            <a:off x="1143000" y="685800"/>
            <a:ext cx="4572000" cy="3429000"/>
          </a:xfrm>
          <a:ln/>
        </p:spPr>
      </p:sp>
      <p:sp>
        <p:nvSpPr>
          <p:cNvPr id="30723" name="Rectangle 3"/>
          <p:cNvSpPr>
            <a:spLocks noGrp="1" noChangeArrowheads="1"/>
          </p:cNvSpPr>
          <p:nvPr>
            <p:ph type="body" idx="1"/>
          </p:nvPr>
        </p:nvSpPr>
        <p:spPr/>
        <p:txBody>
          <a:bodyPr/>
          <a:lstStyle/>
          <a:p>
            <a:r>
              <a:rPr lang="en-US"/>
              <a:t>A normal distribution with a mean of 0 and a standard deviation of 1 is called a standard normal distribution.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C3B57A-5712-D942-B346-7A8F1C4565BA}" type="slidenum">
              <a:rPr lang="en-US"/>
              <a:pPr/>
              <a:t>32</a:t>
            </a:fld>
            <a:endParaRPr lang="en-US"/>
          </a:p>
        </p:txBody>
      </p:sp>
      <p:sp>
        <p:nvSpPr>
          <p:cNvPr id="24578" name="Rectangle 2"/>
          <p:cNvSpPr>
            <a:spLocks noGrp="1" noRot="1" noChangeAspect="1" noChangeArrowheads="1" noTextEdit="1"/>
          </p:cNvSpPr>
          <p:nvPr>
            <p:ph type="sldImg"/>
          </p:nvPr>
        </p:nvSpPr>
        <p:spPr>
          <a:xfrm>
            <a:off x="857250" y="685800"/>
            <a:ext cx="5143500" cy="3429000"/>
          </a:xfrm>
          <a:ln/>
        </p:spPr>
      </p:sp>
      <p:sp>
        <p:nvSpPr>
          <p:cNvPr id="24579" name="Rectangle 3"/>
          <p:cNvSpPr>
            <a:spLocks noGrp="1" noChangeArrowheads="1"/>
          </p:cNvSpPr>
          <p:nvPr>
            <p:ph type="body" idx="1"/>
          </p:nvPr>
        </p:nvSpPr>
        <p:spPr/>
        <p:txBody>
          <a:bodyPr/>
          <a:lstStyle/>
          <a:p>
            <a:r>
              <a:rPr lang="en-US" dirty="0"/>
              <a:t>Areas of the normal distribution are often represented by tables of the standard normal distribution.  A portion of a table of the standard normal distribution is shown here.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BF4603-6E3E-5A44-ADE1-0B4E236855B4}" type="slidenum">
              <a:rPr lang="en-US"/>
              <a:pPr/>
              <a:t>33</a:t>
            </a:fld>
            <a:endParaRPr lang="en-US"/>
          </a:p>
        </p:txBody>
      </p:sp>
      <p:sp>
        <p:nvSpPr>
          <p:cNvPr id="40962" name="Rectangle 2"/>
          <p:cNvSpPr>
            <a:spLocks noGrp="1" noRot="1" noChangeAspect="1" noChangeArrowheads="1" noTextEdit="1"/>
          </p:cNvSpPr>
          <p:nvPr>
            <p:ph type="sldImg"/>
          </p:nvPr>
        </p:nvSpPr>
        <p:spPr>
          <a:xfrm>
            <a:off x="857250" y="685800"/>
            <a:ext cx="5143500" cy="3429000"/>
          </a:xfrm>
          <a:ln/>
        </p:spPr>
      </p:sp>
      <p:sp>
        <p:nvSpPr>
          <p:cNvPr id="40963" name="Rectangle 3"/>
          <p:cNvSpPr>
            <a:spLocks noGrp="1" noChangeArrowheads="1"/>
          </p:cNvSpPr>
          <p:nvPr>
            <p:ph type="body" idx="1"/>
          </p:nvPr>
        </p:nvSpPr>
        <p:spPr/>
        <p:txBody>
          <a:bodyPr/>
          <a:lstStyle/>
          <a:p>
            <a:r>
              <a:rPr lang="en-US"/>
              <a:t>The first column titled “Z” contains values of the standard normal distribution; the second column contains the area below Z.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0743AC-D998-0044-9B9F-4E72994C84FB}" type="slidenum">
              <a:rPr lang="en-US"/>
              <a:pPr/>
              <a:t>34</a:t>
            </a:fld>
            <a:endParaRPr lang="en-US"/>
          </a:p>
        </p:txBody>
      </p:sp>
      <p:sp>
        <p:nvSpPr>
          <p:cNvPr id="43010" name="Rectangle 2"/>
          <p:cNvSpPr>
            <a:spLocks noGrp="1" noRot="1" noChangeAspect="1" noChangeArrowheads="1" noTextEdit="1"/>
          </p:cNvSpPr>
          <p:nvPr>
            <p:ph type="sldImg"/>
          </p:nvPr>
        </p:nvSpPr>
        <p:spPr>
          <a:xfrm>
            <a:off x="857250" y="685800"/>
            <a:ext cx="5143500" cy="3429000"/>
          </a:xfrm>
          <a:ln/>
        </p:spPr>
      </p:sp>
      <p:sp>
        <p:nvSpPr>
          <p:cNvPr id="43011" name="Rectangle 3"/>
          <p:cNvSpPr>
            <a:spLocks noGrp="1" noChangeArrowheads="1"/>
          </p:cNvSpPr>
          <p:nvPr>
            <p:ph type="body" idx="1"/>
          </p:nvPr>
        </p:nvSpPr>
        <p:spPr/>
        <p:txBody>
          <a:bodyPr/>
          <a:lstStyle/>
          <a:p>
            <a:r>
              <a:rPr lang="en-US"/>
              <a:t>Since the distribution has a mean of 0 and a standard deviation of 1 the Z column is equal to the number of standard deviations below (or above) the mean.  For example, a Z of -2.5 represents a value 2.5 standard deviations below the mean.  The area below Z is 0.0062. This means that 0.0062 of the distribution is below -2.5.</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F7EFD-8B3C-864C-AF40-446FDAAD91C2}" type="slidenum">
              <a:rPr lang="en-US"/>
              <a:pPr/>
              <a:t>35</a:t>
            </a:fld>
            <a:endParaRPr lang="en-US"/>
          </a:p>
        </p:txBody>
      </p:sp>
      <p:sp>
        <p:nvSpPr>
          <p:cNvPr id="45058" name="Rectangle 2"/>
          <p:cNvSpPr>
            <a:spLocks noGrp="1" noRot="1" noChangeAspect="1" noChangeArrowheads="1" noTextEdit="1"/>
          </p:cNvSpPr>
          <p:nvPr>
            <p:ph type="sldImg"/>
          </p:nvPr>
        </p:nvSpPr>
        <p:spPr>
          <a:xfrm>
            <a:off x="857250" y="685800"/>
            <a:ext cx="5143500" cy="3429000"/>
          </a:xfrm>
          <a:ln/>
        </p:spPr>
      </p:sp>
      <p:sp>
        <p:nvSpPr>
          <p:cNvPr id="45059" name="Rectangle 3"/>
          <p:cNvSpPr>
            <a:spLocks noGrp="1" noChangeArrowheads="1"/>
          </p:cNvSpPr>
          <p:nvPr>
            <p:ph type="body" idx="1"/>
          </p:nvPr>
        </p:nvSpPr>
        <p:spPr/>
        <p:txBody>
          <a:bodyPr/>
          <a:lstStyle/>
          <a:p>
            <a:r>
              <a:rPr lang="en-US" dirty="0"/>
              <a:t>The same information can be obtained using the included normal calculator.  The figure shows how it can be used to compute the area below a value of -2.5 on the standard normal distribution.  Note the mean is set to 0 and the standard deviation is set to 1. Although the use of tables is being supplanted by the use of computer programs, it is still important to know what a table of the standard normal distribution is, and how to use one.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C7D0E0-3DA5-A548-BF22-E11791B661EC}" type="slidenum">
              <a:rPr lang="en-US"/>
              <a:pPr/>
              <a:t>36</a:t>
            </a:fld>
            <a:endParaRPr lang="en-US"/>
          </a:p>
        </p:txBody>
      </p:sp>
      <p:sp>
        <p:nvSpPr>
          <p:cNvPr id="47106" name="Rectangle 2"/>
          <p:cNvSpPr>
            <a:spLocks noGrp="1" noRot="1" noChangeAspect="1" noChangeArrowheads="1" noTextEdit="1"/>
          </p:cNvSpPr>
          <p:nvPr>
            <p:ph type="sldImg"/>
          </p:nvPr>
        </p:nvSpPr>
        <p:spPr>
          <a:xfrm>
            <a:off x="857250" y="685800"/>
            <a:ext cx="5143500" cy="3429000"/>
          </a:xfrm>
          <a:ln/>
        </p:spPr>
      </p:sp>
      <p:sp>
        <p:nvSpPr>
          <p:cNvPr id="47107" name="Rectangle 3"/>
          <p:cNvSpPr>
            <a:spLocks noGrp="1" noChangeArrowheads="1"/>
          </p:cNvSpPr>
          <p:nvPr>
            <p:ph type="body" idx="1"/>
          </p:nvPr>
        </p:nvSpPr>
        <p:spPr/>
        <p:txBody>
          <a:bodyPr/>
          <a:lstStyle/>
          <a:p>
            <a:r>
              <a:rPr lang="en-US" dirty="0"/>
              <a:t>A value from any normal distribution can be transformed into its corresponding value on a standard normal distribution using this formula.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Times" charset="0"/>
                <a:ea typeface="ＭＳ Ｐゴシック" charset="0"/>
                <a:cs typeface="ＭＳ Ｐゴシック" charset="0"/>
              </a:defRPr>
            </a:lvl1pPr>
            <a:lvl2pPr marL="37931725" indent="-37474525">
              <a:defRPr sz="6000">
                <a:solidFill>
                  <a:schemeClr val="tx1"/>
                </a:solidFill>
                <a:latin typeface="Times" charset="0"/>
                <a:ea typeface="ＭＳ Ｐゴシック" charset="0"/>
              </a:defRPr>
            </a:lvl2pPr>
            <a:lvl3pPr>
              <a:defRPr sz="6000">
                <a:solidFill>
                  <a:schemeClr val="tx1"/>
                </a:solidFill>
                <a:latin typeface="Times" charset="0"/>
                <a:ea typeface="ＭＳ Ｐゴシック" charset="0"/>
              </a:defRPr>
            </a:lvl3pPr>
            <a:lvl4pPr>
              <a:defRPr sz="6000">
                <a:solidFill>
                  <a:schemeClr val="tx1"/>
                </a:solidFill>
                <a:latin typeface="Times" charset="0"/>
                <a:ea typeface="ＭＳ Ｐゴシック" charset="0"/>
              </a:defRPr>
            </a:lvl4pPr>
            <a:lvl5pPr>
              <a:defRPr sz="6000">
                <a:solidFill>
                  <a:schemeClr val="tx1"/>
                </a:solidFill>
                <a:latin typeface="Times" charset="0"/>
                <a:ea typeface="ＭＳ Ｐゴシック" charset="0"/>
              </a:defRPr>
            </a:lvl5pPr>
            <a:lvl6pPr marL="457200" eaLnBrk="0" fontAlgn="base" hangingPunct="0">
              <a:spcBef>
                <a:spcPct val="0"/>
              </a:spcBef>
              <a:spcAft>
                <a:spcPct val="0"/>
              </a:spcAft>
              <a:defRPr sz="6000">
                <a:solidFill>
                  <a:schemeClr val="tx1"/>
                </a:solidFill>
                <a:latin typeface="Times" charset="0"/>
                <a:ea typeface="ＭＳ Ｐゴシック" charset="0"/>
              </a:defRPr>
            </a:lvl6pPr>
            <a:lvl7pPr marL="914400" eaLnBrk="0" fontAlgn="base" hangingPunct="0">
              <a:spcBef>
                <a:spcPct val="0"/>
              </a:spcBef>
              <a:spcAft>
                <a:spcPct val="0"/>
              </a:spcAft>
              <a:defRPr sz="6000">
                <a:solidFill>
                  <a:schemeClr val="tx1"/>
                </a:solidFill>
                <a:latin typeface="Times" charset="0"/>
                <a:ea typeface="ＭＳ Ｐゴシック" charset="0"/>
              </a:defRPr>
            </a:lvl7pPr>
            <a:lvl8pPr marL="1371600" eaLnBrk="0" fontAlgn="base" hangingPunct="0">
              <a:spcBef>
                <a:spcPct val="0"/>
              </a:spcBef>
              <a:spcAft>
                <a:spcPct val="0"/>
              </a:spcAft>
              <a:defRPr sz="6000">
                <a:solidFill>
                  <a:schemeClr val="tx1"/>
                </a:solidFill>
                <a:latin typeface="Times" charset="0"/>
                <a:ea typeface="ＭＳ Ｐゴシック" charset="0"/>
              </a:defRPr>
            </a:lvl8pPr>
            <a:lvl9pPr marL="1828800" eaLnBrk="0" fontAlgn="base" hangingPunct="0">
              <a:spcBef>
                <a:spcPct val="0"/>
              </a:spcBef>
              <a:spcAft>
                <a:spcPct val="0"/>
              </a:spcAft>
              <a:defRPr sz="6000">
                <a:solidFill>
                  <a:schemeClr val="tx1"/>
                </a:solidFill>
                <a:latin typeface="Times" charset="0"/>
                <a:ea typeface="ＭＳ Ｐゴシック" charset="0"/>
              </a:defRPr>
            </a:lvl9pPr>
          </a:lstStyle>
          <a:p>
            <a:fld id="{4DFBB98A-32FE-2D4B-B4CB-FA2DCE68FDCB}" type="slidenum">
              <a:rPr lang="en-US" sz="1200">
                <a:latin typeface="Arial" charset="0"/>
              </a:rPr>
              <a:pPr/>
              <a:t>12</a:t>
            </a:fld>
            <a:endParaRPr lang="en-US" sz="1200">
              <a:latin typeface="Arial"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a:ea typeface="ＭＳ Ｐゴシック" charset="0"/>
                <a:cs typeface="ＭＳ Ｐゴシック" charset="0"/>
              </a:rPr>
              <a:t>Listed here are are three of the six features of normal distributions.  Normal distributions are symmetric around their mean.  The mean, median, and mode of a normal distribution are equal.  The area under the normal curve is equal to 1.0.</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719E21-F5C6-B04C-A393-27490F45CAD0}" type="slidenum">
              <a:rPr lang="en-US"/>
              <a:pPr/>
              <a:t>37</a:t>
            </a:fld>
            <a:endParaRPr lang="en-US"/>
          </a:p>
        </p:txBody>
      </p:sp>
      <p:sp>
        <p:nvSpPr>
          <p:cNvPr id="49154" name="Rectangle 2"/>
          <p:cNvSpPr>
            <a:spLocks noGrp="1" noRot="1" noChangeAspect="1" noChangeArrowheads="1" noTextEdit="1"/>
          </p:cNvSpPr>
          <p:nvPr>
            <p:ph type="sldImg"/>
          </p:nvPr>
        </p:nvSpPr>
        <p:spPr>
          <a:xfrm>
            <a:off x="857250" y="685800"/>
            <a:ext cx="5143500" cy="3429000"/>
          </a:xfrm>
          <a:ln/>
        </p:spPr>
      </p:sp>
      <p:sp>
        <p:nvSpPr>
          <p:cNvPr id="49155" name="Rectangle 3"/>
          <p:cNvSpPr>
            <a:spLocks noGrp="1" noChangeArrowheads="1"/>
          </p:cNvSpPr>
          <p:nvPr>
            <p:ph type="body" idx="1"/>
          </p:nvPr>
        </p:nvSpPr>
        <p:spPr/>
        <p:txBody>
          <a:bodyPr/>
          <a:lstStyle/>
          <a:p>
            <a:r>
              <a:rPr lang="en-US"/>
              <a:t>In this formula, </a:t>
            </a:r>
            <a:r>
              <a:rPr lang="en-US">
                <a:ea typeface="Arial" charset="0"/>
                <a:cs typeface="Arial" charset="0"/>
              </a:rPr>
              <a:t>Z is the value on the standard normal distribution, X is the value on the original distribution, </a:t>
            </a:r>
            <a:r>
              <a:rPr lang="el-GR">
                <a:latin typeface="Symbol" charset="2"/>
                <a:ea typeface="Arial" charset="0"/>
                <a:cs typeface="Arial" charset="0"/>
              </a:rPr>
              <a:t>mu</a:t>
            </a:r>
            <a:r>
              <a:rPr lang="en-US">
                <a:ea typeface="Arial" charset="0"/>
                <a:cs typeface="Arial" charset="0"/>
              </a:rPr>
              <a:t> is the mean of the original distribution and </a:t>
            </a:r>
            <a:r>
              <a:rPr lang="el-GR">
                <a:ea typeface="Arial" charset="0"/>
                <a:cs typeface="Arial" charset="0"/>
              </a:rPr>
              <a:t>sigma</a:t>
            </a:r>
            <a:r>
              <a:rPr lang="en-US">
                <a:ea typeface="Arial" charset="0"/>
                <a:cs typeface="Arial" charset="0"/>
              </a:rPr>
              <a:t> is the standard deviation of the original distribution.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D0A2C3-3814-6F48-84D2-9D31704750B0}" type="slidenum">
              <a:rPr lang="en-US"/>
              <a:pPr/>
              <a:t>38</a:t>
            </a:fld>
            <a:endParaRPr lang="en-US"/>
          </a:p>
        </p:txBody>
      </p:sp>
      <p:sp>
        <p:nvSpPr>
          <p:cNvPr id="51202" name="Rectangle 2"/>
          <p:cNvSpPr>
            <a:spLocks noGrp="1" noRot="1" noChangeAspect="1" noChangeArrowheads="1" noTextEdit="1"/>
          </p:cNvSpPr>
          <p:nvPr>
            <p:ph type="sldImg"/>
          </p:nvPr>
        </p:nvSpPr>
        <p:spPr>
          <a:xfrm>
            <a:off x="857250" y="685800"/>
            <a:ext cx="5143500" cy="3429000"/>
          </a:xfrm>
          <a:ln/>
        </p:spPr>
      </p:sp>
      <p:sp>
        <p:nvSpPr>
          <p:cNvPr id="51203" name="Rectangle 3"/>
          <p:cNvSpPr>
            <a:spLocks noGrp="1" noChangeArrowheads="1"/>
          </p:cNvSpPr>
          <p:nvPr>
            <p:ph type="body" idx="1"/>
          </p:nvPr>
        </p:nvSpPr>
        <p:spPr/>
        <p:txBody>
          <a:bodyPr/>
          <a:lstStyle/>
          <a:p>
            <a:r>
              <a:rPr lang="en-US" dirty="0"/>
              <a:t>As a simple application, what portion of a normal distribution with a mean of 50 and a standard deviation of 10 is below 26? First we transform the score of 26 to a score on the standard normal distribution (a Z score). The result is -2.4.</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0280BF-281B-4A48-B2BD-DCDA5D6E9DC3}" type="slidenum">
              <a:rPr lang="en-US"/>
              <a:pPr/>
              <a:t>39</a:t>
            </a:fld>
            <a:endParaRPr lang="en-US"/>
          </a:p>
        </p:txBody>
      </p:sp>
      <p:sp>
        <p:nvSpPr>
          <p:cNvPr id="54274" name="Rectangle 2"/>
          <p:cNvSpPr>
            <a:spLocks noGrp="1" noRot="1" noChangeAspect="1" noChangeArrowheads="1" noTextEdit="1"/>
          </p:cNvSpPr>
          <p:nvPr>
            <p:ph type="sldImg"/>
          </p:nvPr>
        </p:nvSpPr>
        <p:spPr>
          <a:xfrm>
            <a:off x="857250" y="685800"/>
            <a:ext cx="5143500" cy="3429000"/>
          </a:xfrm>
          <a:ln/>
        </p:spPr>
      </p:sp>
      <p:sp>
        <p:nvSpPr>
          <p:cNvPr id="54275" name="Rectangle 3"/>
          <p:cNvSpPr>
            <a:spLocks noGrp="1" noChangeArrowheads="1"/>
          </p:cNvSpPr>
          <p:nvPr>
            <p:ph type="body" idx="1"/>
          </p:nvPr>
        </p:nvSpPr>
        <p:spPr/>
        <p:txBody>
          <a:bodyPr/>
          <a:lstStyle/>
          <a:p>
            <a:r>
              <a:rPr lang="en-US"/>
              <a:t>From the table, we can see that 0.0082 of the distribution is below -2.4.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75A0B7-9D82-7C40-BCFE-3A8C26B2650F}" type="slidenum">
              <a:rPr lang="en-US"/>
              <a:pPr/>
              <a:t>40</a:t>
            </a:fld>
            <a:endParaRPr lang="en-US"/>
          </a:p>
        </p:txBody>
      </p:sp>
      <p:sp>
        <p:nvSpPr>
          <p:cNvPr id="59394" name="Rectangle 2"/>
          <p:cNvSpPr>
            <a:spLocks noGrp="1" noRot="1" noChangeAspect="1" noChangeArrowheads="1" noTextEdit="1"/>
          </p:cNvSpPr>
          <p:nvPr>
            <p:ph type="sldImg"/>
          </p:nvPr>
        </p:nvSpPr>
        <p:spPr>
          <a:xfrm>
            <a:off x="857250" y="685800"/>
            <a:ext cx="5143500" cy="3429000"/>
          </a:xfrm>
          <a:ln/>
        </p:spPr>
      </p:sp>
      <p:sp>
        <p:nvSpPr>
          <p:cNvPr id="59395" name="Rectangle 3"/>
          <p:cNvSpPr>
            <a:spLocks noGrp="1" noChangeArrowheads="1"/>
          </p:cNvSpPr>
          <p:nvPr>
            <p:ph type="body" idx="1"/>
          </p:nvPr>
        </p:nvSpPr>
        <p:spPr/>
        <p:txBody>
          <a:bodyPr/>
          <a:lstStyle/>
          <a:p>
            <a:r>
              <a:rPr lang="en-US" dirty="0"/>
              <a:t>There is no need to transform to Z if you use the calculator as shown</a:t>
            </a:r>
            <a:r>
              <a:rPr lang="en-US" baseline="0" dirty="0"/>
              <a:t> here</a:t>
            </a:r>
            <a:r>
              <a:rPr lang="en-US" dirty="0"/>
              <a: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42D35E-9AB1-6E47-B7CB-144597FD4227}" type="slidenum">
              <a:rPr lang="en-US"/>
              <a:pPr/>
              <a:t>41</a:t>
            </a:fld>
            <a:endParaRPr lang="en-US"/>
          </a:p>
        </p:txBody>
      </p:sp>
      <p:sp>
        <p:nvSpPr>
          <p:cNvPr id="56322" name="Rectangle 2"/>
          <p:cNvSpPr>
            <a:spLocks noGrp="1" noRot="1" noChangeAspect="1" noChangeArrowheads="1" noTextEdit="1"/>
          </p:cNvSpPr>
          <p:nvPr>
            <p:ph type="sldImg"/>
          </p:nvPr>
        </p:nvSpPr>
        <p:spPr>
          <a:xfrm>
            <a:off x="857250" y="685800"/>
            <a:ext cx="5143500" cy="3429000"/>
          </a:xfrm>
          <a:ln/>
        </p:spPr>
      </p:sp>
      <p:sp>
        <p:nvSpPr>
          <p:cNvPr id="56323" name="Rectangle 3"/>
          <p:cNvSpPr>
            <a:spLocks noGrp="1" noChangeArrowheads="1"/>
          </p:cNvSpPr>
          <p:nvPr>
            <p:ph type="body" idx="1"/>
          </p:nvPr>
        </p:nvSpPr>
        <p:spPr/>
        <p:txBody>
          <a:bodyPr/>
          <a:lstStyle/>
          <a:p>
            <a:r>
              <a:rPr lang="en-US" dirty="0"/>
              <a:t>If all the values in a distribution are transformed to Z scores, then the distribution will have a mean of 0 and a standard distribution.  </a:t>
            </a:r>
            <a:r>
              <a:rPr lang="en-US"/>
              <a:t>This process of transforming the distribution to one with a mean of 0 and a standard deviation of 1 is called standardizing the distribution.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5/3.5=1.43</a:t>
            </a:r>
          </a:p>
          <a:p>
            <a:r>
              <a:rPr lang="en-US" dirty="0"/>
              <a:t>8/3.5=2.29</a:t>
            </a:r>
          </a:p>
          <a:p>
            <a:endParaRPr lang="en-US" dirty="0"/>
          </a:p>
          <a:p>
            <a:r>
              <a:rPr lang="en-US" dirty="0"/>
              <a:t>Source:</a:t>
            </a:r>
            <a:r>
              <a:rPr lang="en-US" baseline="0" dirty="0"/>
              <a:t> Ingrid Stewart</a:t>
            </a:r>
            <a:endParaRPr lang="en-US" dirty="0"/>
          </a:p>
        </p:txBody>
      </p:sp>
      <p:sp>
        <p:nvSpPr>
          <p:cNvPr id="4" name="Slide Number Placeholder 3"/>
          <p:cNvSpPr>
            <a:spLocks noGrp="1"/>
          </p:cNvSpPr>
          <p:nvPr>
            <p:ph type="sldNum" sz="quarter" idx="10"/>
          </p:nvPr>
        </p:nvSpPr>
        <p:spPr/>
        <p:txBody>
          <a:bodyPr/>
          <a:lstStyle/>
          <a:p>
            <a:fld id="{F29D60E9-A70A-F741-BF6C-9433EAE3D3A3}" type="slidenum">
              <a:rPr lang="en-US" smtClean="0"/>
              <a:t>42</a:t>
            </a:fld>
            <a:endParaRPr lang="en-US"/>
          </a:p>
        </p:txBody>
      </p:sp>
    </p:spTree>
    <p:extLst>
      <p:ext uri="{BB962C8B-B14F-4D97-AF65-F5344CB8AC3E}">
        <p14:creationId xmlns:p14="http://schemas.microsoft.com/office/powerpoint/2010/main" val="39113201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28; 56%</a:t>
            </a:r>
          </a:p>
        </p:txBody>
      </p:sp>
      <p:sp>
        <p:nvSpPr>
          <p:cNvPr id="4" name="Slide Number Placeholder 3"/>
          <p:cNvSpPr>
            <a:spLocks noGrp="1"/>
          </p:cNvSpPr>
          <p:nvPr>
            <p:ph type="sldNum" sz="quarter" idx="10"/>
          </p:nvPr>
        </p:nvSpPr>
        <p:spPr/>
        <p:txBody>
          <a:bodyPr/>
          <a:lstStyle/>
          <a:p>
            <a:fld id="{F29D60E9-A70A-F741-BF6C-9433EAE3D3A3}" type="slidenum">
              <a:rPr lang="en-US" smtClean="0"/>
              <a:t>91</a:t>
            </a:fld>
            <a:endParaRPr lang="en-US"/>
          </a:p>
        </p:txBody>
      </p:sp>
    </p:spTree>
    <p:extLst>
      <p:ext uri="{BB962C8B-B14F-4D97-AF65-F5344CB8AC3E}">
        <p14:creationId xmlns:p14="http://schemas.microsoft.com/office/powerpoint/2010/main" val="25995011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38</a:t>
            </a:r>
            <a:r>
              <a:rPr lang="en-US" baseline="0" dirty="0"/>
              <a:t> total spaces</a:t>
            </a:r>
            <a:endParaRPr lang="en-US" dirty="0"/>
          </a:p>
        </p:txBody>
      </p:sp>
      <p:sp>
        <p:nvSpPr>
          <p:cNvPr id="4" name="Slide Number Placeholder 3"/>
          <p:cNvSpPr>
            <a:spLocks noGrp="1"/>
          </p:cNvSpPr>
          <p:nvPr>
            <p:ph type="sldNum" sz="quarter" idx="10"/>
          </p:nvPr>
        </p:nvSpPr>
        <p:spPr/>
        <p:txBody>
          <a:bodyPr/>
          <a:lstStyle/>
          <a:p>
            <a:fld id="{F29D60E9-A70A-F741-BF6C-9433EAE3D3A3}" type="slidenum">
              <a:rPr lang="en-US" smtClean="0"/>
              <a:t>96</a:t>
            </a:fld>
            <a:endParaRPr lang="en-US"/>
          </a:p>
        </p:txBody>
      </p:sp>
    </p:spTree>
    <p:extLst>
      <p:ext uri="{BB962C8B-B14F-4D97-AF65-F5344CB8AC3E}">
        <p14:creationId xmlns:p14="http://schemas.microsoft.com/office/powerpoint/2010/main" val="804095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Times" charset="0"/>
                <a:ea typeface="ＭＳ Ｐゴシック" charset="0"/>
                <a:cs typeface="ＭＳ Ｐゴシック" charset="0"/>
              </a:defRPr>
            </a:lvl1pPr>
            <a:lvl2pPr marL="37931725" indent="-37474525">
              <a:defRPr sz="6000">
                <a:solidFill>
                  <a:schemeClr val="tx1"/>
                </a:solidFill>
                <a:latin typeface="Times" charset="0"/>
                <a:ea typeface="ＭＳ Ｐゴシック" charset="0"/>
              </a:defRPr>
            </a:lvl2pPr>
            <a:lvl3pPr>
              <a:defRPr sz="6000">
                <a:solidFill>
                  <a:schemeClr val="tx1"/>
                </a:solidFill>
                <a:latin typeface="Times" charset="0"/>
                <a:ea typeface="ＭＳ Ｐゴシック" charset="0"/>
              </a:defRPr>
            </a:lvl3pPr>
            <a:lvl4pPr>
              <a:defRPr sz="6000">
                <a:solidFill>
                  <a:schemeClr val="tx1"/>
                </a:solidFill>
                <a:latin typeface="Times" charset="0"/>
                <a:ea typeface="ＭＳ Ｐゴシック" charset="0"/>
              </a:defRPr>
            </a:lvl4pPr>
            <a:lvl5pPr>
              <a:defRPr sz="6000">
                <a:solidFill>
                  <a:schemeClr val="tx1"/>
                </a:solidFill>
                <a:latin typeface="Times" charset="0"/>
                <a:ea typeface="ＭＳ Ｐゴシック" charset="0"/>
              </a:defRPr>
            </a:lvl5pPr>
            <a:lvl6pPr marL="457200" eaLnBrk="0" fontAlgn="base" hangingPunct="0">
              <a:spcBef>
                <a:spcPct val="0"/>
              </a:spcBef>
              <a:spcAft>
                <a:spcPct val="0"/>
              </a:spcAft>
              <a:defRPr sz="6000">
                <a:solidFill>
                  <a:schemeClr val="tx1"/>
                </a:solidFill>
                <a:latin typeface="Times" charset="0"/>
                <a:ea typeface="ＭＳ Ｐゴシック" charset="0"/>
              </a:defRPr>
            </a:lvl6pPr>
            <a:lvl7pPr marL="914400" eaLnBrk="0" fontAlgn="base" hangingPunct="0">
              <a:spcBef>
                <a:spcPct val="0"/>
              </a:spcBef>
              <a:spcAft>
                <a:spcPct val="0"/>
              </a:spcAft>
              <a:defRPr sz="6000">
                <a:solidFill>
                  <a:schemeClr val="tx1"/>
                </a:solidFill>
                <a:latin typeface="Times" charset="0"/>
                <a:ea typeface="ＭＳ Ｐゴシック" charset="0"/>
              </a:defRPr>
            </a:lvl7pPr>
            <a:lvl8pPr marL="1371600" eaLnBrk="0" fontAlgn="base" hangingPunct="0">
              <a:spcBef>
                <a:spcPct val="0"/>
              </a:spcBef>
              <a:spcAft>
                <a:spcPct val="0"/>
              </a:spcAft>
              <a:defRPr sz="6000">
                <a:solidFill>
                  <a:schemeClr val="tx1"/>
                </a:solidFill>
                <a:latin typeface="Times" charset="0"/>
                <a:ea typeface="ＭＳ Ｐゴシック" charset="0"/>
              </a:defRPr>
            </a:lvl8pPr>
            <a:lvl9pPr marL="1828800" eaLnBrk="0" fontAlgn="base" hangingPunct="0">
              <a:spcBef>
                <a:spcPct val="0"/>
              </a:spcBef>
              <a:spcAft>
                <a:spcPct val="0"/>
              </a:spcAft>
              <a:defRPr sz="6000">
                <a:solidFill>
                  <a:schemeClr val="tx1"/>
                </a:solidFill>
                <a:latin typeface="Times" charset="0"/>
                <a:ea typeface="ＭＳ Ｐゴシック" charset="0"/>
              </a:defRPr>
            </a:lvl9pPr>
          </a:lstStyle>
          <a:p>
            <a:fld id="{68C6ACD2-3522-744F-AD09-54D023B0F52F}" type="slidenum">
              <a:rPr lang="en-US" sz="1200">
                <a:latin typeface="Arial" charset="0"/>
              </a:rPr>
              <a:pPr/>
              <a:t>13</a:t>
            </a:fld>
            <a:endParaRPr lang="en-US" sz="120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ea typeface="ＭＳ Ｐゴシック" charset="0"/>
                <a:cs typeface="ＭＳ Ｐゴシック" charset="0"/>
              </a:rPr>
              <a:t>Normal distributions are denser in the center and less dense in the tails.  Normal distributions are defined by two parameters, the mean and the standard deviation.  68% of the area of a normal distribution is within one standard deviation of the mean.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Times" charset="0"/>
                <a:ea typeface="ＭＳ Ｐゴシック" charset="0"/>
                <a:cs typeface="ＭＳ Ｐゴシック" charset="0"/>
              </a:defRPr>
            </a:lvl1pPr>
            <a:lvl2pPr marL="37931725" indent="-37474525">
              <a:defRPr sz="6000">
                <a:solidFill>
                  <a:schemeClr val="tx1"/>
                </a:solidFill>
                <a:latin typeface="Times" charset="0"/>
                <a:ea typeface="ＭＳ Ｐゴシック" charset="0"/>
              </a:defRPr>
            </a:lvl2pPr>
            <a:lvl3pPr>
              <a:defRPr sz="6000">
                <a:solidFill>
                  <a:schemeClr val="tx1"/>
                </a:solidFill>
                <a:latin typeface="Times" charset="0"/>
                <a:ea typeface="ＭＳ Ｐゴシック" charset="0"/>
              </a:defRPr>
            </a:lvl3pPr>
            <a:lvl4pPr>
              <a:defRPr sz="6000">
                <a:solidFill>
                  <a:schemeClr val="tx1"/>
                </a:solidFill>
                <a:latin typeface="Times" charset="0"/>
                <a:ea typeface="ＭＳ Ｐゴシック" charset="0"/>
              </a:defRPr>
            </a:lvl4pPr>
            <a:lvl5pPr>
              <a:defRPr sz="6000">
                <a:solidFill>
                  <a:schemeClr val="tx1"/>
                </a:solidFill>
                <a:latin typeface="Times" charset="0"/>
                <a:ea typeface="ＭＳ Ｐゴシック" charset="0"/>
              </a:defRPr>
            </a:lvl5pPr>
            <a:lvl6pPr marL="457200" eaLnBrk="0" fontAlgn="base" hangingPunct="0">
              <a:spcBef>
                <a:spcPct val="0"/>
              </a:spcBef>
              <a:spcAft>
                <a:spcPct val="0"/>
              </a:spcAft>
              <a:defRPr sz="6000">
                <a:solidFill>
                  <a:schemeClr val="tx1"/>
                </a:solidFill>
                <a:latin typeface="Times" charset="0"/>
                <a:ea typeface="ＭＳ Ｐゴシック" charset="0"/>
              </a:defRPr>
            </a:lvl6pPr>
            <a:lvl7pPr marL="914400" eaLnBrk="0" fontAlgn="base" hangingPunct="0">
              <a:spcBef>
                <a:spcPct val="0"/>
              </a:spcBef>
              <a:spcAft>
                <a:spcPct val="0"/>
              </a:spcAft>
              <a:defRPr sz="6000">
                <a:solidFill>
                  <a:schemeClr val="tx1"/>
                </a:solidFill>
                <a:latin typeface="Times" charset="0"/>
                <a:ea typeface="ＭＳ Ｐゴシック" charset="0"/>
              </a:defRPr>
            </a:lvl7pPr>
            <a:lvl8pPr marL="1371600" eaLnBrk="0" fontAlgn="base" hangingPunct="0">
              <a:spcBef>
                <a:spcPct val="0"/>
              </a:spcBef>
              <a:spcAft>
                <a:spcPct val="0"/>
              </a:spcAft>
              <a:defRPr sz="6000">
                <a:solidFill>
                  <a:schemeClr val="tx1"/>
                </a:solidFill>
                <a:latin typeface="Times" charset="0"/>
                <a:ea typeface="ＭＳ Ｐゴシック" charset="0"/>
              </a:defRPr>
            </a:lvl8pPr>
            <a:lvl9pPr marL="1828800" eaLnBrk="0" fontAlgn="base" hangingPunct="0">
              <a:spcBef>
                <a:spcPct val="0"/>
              </a:spcBef>
              <a:spcAft>
                <a:spcPct val="0"/>
              </a:spcAft>
              <a:defRPr sz="6000">
                <a:solidFill>
                  <a:schemeClr val="tx1"/>
                </a:solidFill>
                <a:latin typeface="Times" charset="0"/>
                <a:ea typeface="ＭＳ Ｐゴシック" charset="0"/>
              </a:defRPr>
            </a:lvl9pPr>
          </a:lstStyle>
          <a:p>
            <a:fld id="{595FF10A-8500-2043-B49D-04D72A22E306}" type="slidenum">
              <a:rPr lang="en-US" sz="1200">
                <a:latin typeface="Arial" charset="0"/>
              </a:rPr>
              <a:pPr/>
              <a:t>17</a:t>
            </a:fld>
            <a:endParaRPr lang="en-US" sz="1200">
              <a:latin typeface="Arial"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ea typeface="ＭＳ Ｐゴシック" charset="0"/>
                <a:cs typeface="ＭＳ Ｐゴシック" charset="0"/>
              </a:rPr>
              <a:t>This figure shows a normal distribution with a mean of 50 and a standard deviation of 10.  The shaded area is the area from one standard deviation below the mean (50-10 = 40) to one standard deviation above the mean (50 + 10 = 60).</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Times" charset="0"/>
                <a:ea typeface="ＭＳ Ｐゴシック" charset="0"/>
                <a:cs typeface="ＭＳ Ｐゴシック" charset="0"/>
              </a:defRPr>
            </a:lvl1pPr>
            <a:lvl2pPr marL="37931725" indent="-37474525">
              <a:defRPr sz="6000">
                <a:solidFill>
                  <a:schemeClr val="tx1"/>
                </a:solidFill>
                <a:latin typeface="Times" charset="0"/>
                <a:ea typeface="ＭＳ Ｐゴシック" charset="0"/>
              </a:defRPr>
            </a:lvl2pPr>
            <a:lvl3pPr>
              <a:defRPr sz="6000">
                <a:solidFill>
                  <a:schemeClr val="tx1"/>
                </a:solidFill>
                <a:latin typeface="Times" charset="0"/>
                <a:ea typeface="ＭＳ Ｐゴシック" charset="0"/>
              </a:defRPr>
            </a:lvl3pPr>
            <a:lvl4pPr>
              <a:defRPr sz="6000">
                <a:solidFill>
                  <a:schemeClr val="tx1"/>
                </a:solidFill>
                <a:latin typeface="Times" charset="0"/>
                <a:ea typeface="ＭＳ Ｐゴシック" charset="0"/>
              </a:defRPr>
            </a:lvl4pPr>
            <a:lvl5pPr>
              <a:defRPr sz="6000">
                <a:solidFill>
                  <a:schemeClr val="tx1"/>
                </a:solidFill>
                <a:latin typeface="Times" charset="0"/>
                <a:ea typeface="ＭＳ Ｐゴシック" charset="0"/>
              </a:defRPr>
            </a:lvl5pPr>
            <a:lvl6pPr marL="457200" eaLnBrk="0" fontAlgn="base" hangingPunct="0">
              <a:spcBef>
                <a:spcPct val="0"/>
              </a:spcBef>
              <a:spcAft>
                <a:spcPct val="0"/>
              </a:spcAft>
              <a:defRPr sz="6000">
                <a:solidFill>
                  <a:schemeClr val="tx1"/>
                </a:solidFill>
                <a:latin typeface="Times" charset="0"/>
                <a:ea typeface="ＭＳ Ｐゴシック" charset="0"/>
              </a:defRPr>
            </a:lvl6pPr>
            <a:lvl7pPr marL="914400" eaLnBrk="0" fontAlgn="base" hangingPunct="0">
              <a:spcBef>
                <a:spcPct val="0"/>
              </a:spcBef>
              <a:spcAft>
                <a:spcPct val="0"/>
              </a:spcAft>
              <a:defRPr sz="6000">
                <a:solidFill>
                  <a:schemeClr val="tx1"/>
                </a:solidFill>
                <a:latin typeface="Times" charset="0"/>
                <a:ea typeface="ＭＳ Ｐゴシック" charset="0"/>
              </a:defRPr>
            </a:lvl7pPr>
            <a:lvl8pPr marL="1371600" eaLnBrk="0" fontAlgn="base" hangingPunct="0">
              <a:spcBef>
                <a:spcPct val="0"/>
              </a:spcBef>
              <a:spcAft>
                <a:spcPct val="0"/>
              </a:spcAft>
              <a:defRPr sz="6000">
                <a:solidFill>
                  <a:schemeClr val="tx1"/>
                </a:solidFill>
                <a:latin typeface="Times" charset="0"/>
                <a:ea typeface="ＭＳ Ｐゴシック" charset="0"/>
              </a:defRPr>
            </a:lvl8pPr>
            <a:lvl9pPr marL="1828800" eaLnBrk="0" fontAlgn="base" hangingPunct="0">
              <a:spcBef>
                <a:spcPct val="0"/>
              </a:spcBef>
              <a:spcAft>
                <a:spcPct val="0"/>
              </a:spcAft>
              <a:defRPr sz="6000">
                <a:solidFill>
                  <a:schemeClr val="tx1"/>
                </a:solidFill>
                <a:latin typeface="Times" charset="0"/>
                <a:ea typeface="ＭＳ Ｐゴシック" charset="0"/>
              </a:defRPr>
            </a:lvl9pPr>
          </a:lstStyle>
          <a:p>
            <a:fld id="{A9DCBED7-078D-7247-B339-6F50DFF50AC2}" type="slidenum">
              <a:rPr lang="en-US" sz="1200">
                <a:latin typeface="Arial" charset="0"/>
              </a:rPr>
              <a:pPr/>
              <a:t>18</a:t>
            </a:fld>
            <a:endParaRPr lang="en-US" sz="120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ea typeface="ＭＳ Ｐゴシック" charset="0"/>
                <a:cs typeface="ＭＳ Ｐゴシック" charset="0"/>
              </a:rPr>
              <a:t>The shaded area between 40 and 60 contains 68% of the distribution. The area within one standard deviation of the mean is 0.68.</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Times" charset="0"/>
                <a:ea typeface="ＭＳ Ｐゴシック" charset="0"/>
                <a:cs typeface="ＭＳ Ｐゴシック" charset="0"/>
              </a:defRPr>
            </a:lvl1pPr>
            <a:lvl2pPr marL="37931725" indent="-37474525">
              <a:defRPr sz="6000">
                <a:solidFill>
                  <a:schemeClr val="tx1"/>
                </a:solidFill>
                <a:latin typeface="Times" charset="0"/>
                <a:ea typeface="ＭＳ Ｐゴシック" charset="0"/>
              </a:defRPr>
            </a:lvl2pPr>
            <a:lvl3pPr>
              <a:defRPr sz="6000">
                <a:solidFill>
                  <a:schemeClr val="tx1"/>
                </a:solidFill>
                <a:latin typeface="Times" charset="0"/>
                <a:ea typeface="ＭＳ Ｐゴシック" charset="0"/>
              </a:defRPr>
            </a:lvl3pPr>
            <a:lvl4pPr>
              <a:defRPr sz="6000">
                <a:solidFill>
                  <a:schemeClr val="tx1"/>
                </a:solidFill>
                <a:latin typeface="Times" charset="0"/>
                <a:ea typeface="ＭＳ Ｐゴシック" charset="0"/>
              </a:defRPr>
            </a:lvl4pPr>
            <a:lvl5pPr>
              <a:defRPr sz="6000">
                <a:solidFill>
                  <a:schemeClr val="tx1"/>
                </a:solidFill>
                <a:latin typeface="Times" charset="0"/>
                <a:ea typeface="ＭＳ Ｐゴシック" charset="0"/>
              </a:defRPr>
            </a:lvl5pPr>
            <a:lvl6pPr marL="457200" eaLnBrk="0" fontAlgn="base" hangingPunct="0">
              <a:spcBef>
                <a:spcPct val="0"/>
              </a:spcBef>
              <a:spcAft>
                <a:spcPct val="0"/>
              </a:spcAft>
              <a:defRPr sz="6000">
                <a:solidFill>
                  <a:schemeClr val="tx1"/>
                </a:solidFill>
                <a:latin typeface="Times" charset="0"/>
                <a:ea typeface="ＭＳ Ｐゴシック" charset="0"/>
              </a:defRPr>
            </a:lvl6pPr>
            <a:lvl7pPr marL="914400" eaLnBrk="0" fontAlgn="base" hangingPunct="0">
              <a:spcBef>
                <a:spcPct val="0"/>
              </a:spcBef>
              <a:spcAft>
                <a:spcPct val="0"/>
              </a:spcAft>
              <a:defRPr sz="6000">
                <a:solidFill>
                  <a:schemeClr val="tx1"/>
                </a:solidFill>
                <a:latin typeface="Times" charset="0"/>
                <a:ea typeface="ＭＳ Ｐゴシック" charset="0"/>
              </a:defRPr>
            </a:lvl7pPr>
            <a:lvl8pPr marL="1371600" eaLnBrk="0" fontAlgn="base" hangingPunct="0">
              <a:spcBef>
                <a:spcPct val="0"/>
              </a:spcBef>
              <a:spcAft>
                <a:spcPct val="0"/>
              </a:spcAft>
              <a:defRPr sz="6000">
                <a:solidFill>
                  <a:schemeClr val="tx1"/>
                </a:solidFill>
                <a:latin typeface="Times" charset="0"/>
                <a:ea typeface="ＭＳ Ｐゴシック" charset="0"/>
              </a:defRPr>
            </a:lvl8pPr>
            <a:lvl9pPr marL="1828800" eaLnBrk="0" fontAlgn="base" hangingPunct="0">
              <a:spcBef>
                <a:spcPct val="0"/>
              </a:spcBef>
              <a:spcAft>
                <a:spcPct val="0"/>
              </a:spcAft>
              <a:defRPr sz="6000">
                <a:solidFill>
                  <a:schemeClr val="tx1"/>
                </a:solidFill>
                <a:latin typeface="Times" charset="0"/>
                <a:ea typeface="ＭＳ Ｐゴシック" charset="0"/>
              </a:defRPr>
            </a:lvl9pPr>
          </a:lstStyle>
          <a:p>
            <a:fld id="{16CA7BF3-0049-D445-A67C-6A2386361770}" type="slidenum">
              <a:rPr lang="en-US" sz="1200">
                <a:latin typeface="Arial" charset="0"/>
              </a:rPr>
              <a:pPr/>
              <a:t>19</a:t>
            </a:fld>
            <a:endParaRPr lang="en-US" sz="1200">
              <a:latin typeface="Arial"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ea typeface="ＭＳ Ｐゴシック" charset="0"/>
                <a:cs typeface="ＭＳ Ｐゴシック" charset="0"/>
              </a:rPr>
              <a:t>Here you see a normal distribution with a mean of 100 and a standard deviation of 20.</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Times" charset="0"/>
                <a:ea typeface="ＭＳ Ｐゴシック" charset="0"/>
                <a:cs typeface="ＭＳ Ｐゴシック" charset="0"/>
              </a:defRPr>
            </a:lvl1pPr>
            <a:lvl2pPr marL="37931725" indent="-37474525">
              <a:defRPr sz="6000">
                <a:solidFill>
                  <a:schemeClr val="tx1"/>
                </a:solidFill>
                <a:latin typeface="Times" charset="0"/>
                <a:ea typeface="ＭＳ Ｐゴシック" charset="0"/>
              </a:defRPr>
            </a:lvl2pPr>
            <a:lvl3pPr>
              <a:defRPr sz="6000">
                <a:solidFill>
                  <a:schemeClr val="tx1"/>
                </a:solidFill>
                <a:latin typeface="Times" charset="0"/>
                <a:ea typeface="ＭＳ Ｐゴシック" charset="0"/>
              </a:defRPr>
            </a:lvl3pPr>
            <a:lvl4pPr>
              <a:defRPr sz="6000">
                <a:solidFill>
                  <a:schemeClr val="tx1"/>
                </a:solidFill>
                <a:latin typeface="Times" charset="0"/>
                <a:ea typeface="ＭＳ Ｐゴシック" charset="0"/>
              </a:defRPr>
            </a:lvl4pPr>
            <a:lvl5pPr>
              <a:defRPr sz="6000">
                <a:solidFill>
                  <a:schemeClr val="tx1"/>
                </a:solidFill>
                <a:latin typeface="Times" charset="0"/>
                <a:ea typeface="ＭＳ Ｐゴシック" charset="0"/>
              </a:defRPr>
            </a:lvl5pPr>
            <a:lvl6pPr marL="457200" eaLnBrk="0" fontAlgn="base" hangingPunct="0">
              <a:spcBef>
                <a:spcPct val="0"/>
              </a:spcBef>
              <a:spcAft>
                <a:spcPct val="0"/>
              </a:spcAft>
              <a:defRPr sz="6000">
                <a:solidFill>
                  <a:schemeClr val="tx1"/>
                </a:solidFill>
                <a:latin typeface="Times" charset="0"/>
                <a:ea typeface="ＭＳ Ｐゴシック" charset="0"/>
              </a:defRPr>
            </a:lvl6pPr>
            <a:lvl7pPr marL="914400" eaLnBrk="0" fontAlgn="base" hangingPunct="0">
              <a:spcBef>
                <a:spcPct val="0"/>
              </a:spcBef>
              <a:spcAft>
                <a:spcPct val="0"/>
              </a:spcAft>
              <a:defRPr sz="6000">
                <a:solidFill>
                  <a:schemeClr val="tx1"/>
                </a:solidFill>
                <a:latin typeface="Times" charset="0"/>
                <a:ea typeface="ＭＳ Ｐゴシック" charset="0"/>
              </a:defRPr>
            </a:lvl7pPr>
            <a:lvl8pPr marL="1371600" eaLnBrk="0" fontAlgn="base" hangingPunct="0">
              <a:spcBef>
                <a:spcPct val="0"/>
              </a:spcBef>
              <a:spcAft>
                <a:spcPct val="0"/>
              </a:spcAft>
              <a:defRPr sz="6000">
                <a:solidFill>
                  <a:schemeClr val="tx1"/>
                </a:solidFill>
                <a:latin typeface="Times" charset="0"/>
                <a:ea typeface="ＭＳ Ｐゴシック" charset="0"/>
              </a:defRPr>
            </a:lvl8pPr>
            <a:lvl9pPr marL="1828800" eaLnBrk="0" fontAlgn="base" hangingPunct="0">
              <a:spcBef>
                <a:spcPct val="0"/>
              </a:spcBef>
              <a:spcAft>
                <a:spcPct val="0"/>
              </a:spcAft>
              <a:defRPr sz="6000">
                <a:solidFill>
                  <a:schemeClr val="tx1"/>
                </a:solidFill>
                <a:latin typeface="Times" charset="0"/>
                <a:ea typeface="ＭＳ Ｐゴシック" charset="0"/>
              </a:defRPr>
            </a:lvl9pPr>
          </a:lstStyle>
          <a:p>
            <a:fld id="{615A331A-C5EC-EE47-B7D5-8AF89FDE34C1}" type="slidenum">
              <a:rPr lang="en-US" sz="1200">
                <a:latin typeface="Arial" charset="0"/>
              </a:rPr>
              <a:pPr/>
              <a:t>20</a:t>
            </a:fld>
            <a:endParaRPr lang="en-US" sz="1200">
              <a:latin typeface="Arial"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ea typeface="ＭＳ Ｐゴシック" charset="0"/>
                <a:cs typeface="ＭＳ Ｐゴシック" charset="0"/>
              </a:rPr>
              <a:t>Again 68% of the distribution is within one standard deviation of the mean.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Times" charset="0"/>
                <a:ea typeface="ＭＳ Ｐゴシック" charset="0"/>
                <a:cs typeface="ＭＳ Ｐゴシック" charset="0"/>
              </a:defRPr>
            </a:lvl1pPr>
            <a:lvl2pPr marL="37931725" indent="-37474525">
              <a:defRPr sz="6000">
                <a:solidFill>
                  <a:schemeClr val="tx1"/>
                </a:solidFill>
                <a:latin typeface="Times" charset="0"/>
                <a:ea typeface="ＭＳ Ｐゴシック" charset="0"/>
              </a:defRPr>
            </a:lvl2pPr>
            <a:lvl3pPr>
              <a:defRPr sz="6000">
                <a:solidFill>
                  <a:schemeClr val="tx1"/>
                </a:solidFill>
                <a:latin typeface="Times" charset="0"/>
                <a:ea typeface="ＭＳ Ｐゴシック" charset="0"/>
              </a:defRPr>
            </a:lvl3pPr>
            <a:lvl4pPr>
              <a:defRPr sz="6000">
                <a:solidFill>
                  <a:schemeClr val="tx1"/>
                </a:solidFill>
                <a:latin typeface="Times" charset="0"/>
                <a:ea typeface="ＭＳ Ｐゴシック" charset="0"/>
              </a:defRPr>
            </a:lvl4pPr>
            <a:lvl5pPr>
              <a:defRPr sz="6000">
                <a:solidFill>
                  <a:schemeClr val="tx1"/>
                </a:solidFill>
                <a:latin typeface="Times" charset="0"/>
                <a:ea typeface="ＭＳ Ｐゴシック" charset="0"/>
              </a:defRPr>
            </a:lvl5pPr>
            <a:lvl6pPr marL="457200" eaLnBrk="0" fontAlgn="base" hangingPunct="0">
              <a:spcBef>
                <a:spcPct val="0"/>
              </a:spcBef>
              <a:spcAft>
                <a:spcPct val="0"/>
              </a:spcAft>
              <a:defRPr sz="6000">
                <a:solidFill>
                  <a:schemeClr val="tx1"/>
                </a:solidFill>
                <a:latin typeface="Times" charset="0"/>
                <a:ea typeface="ＭＳ Ｐゴシック" charset="0"/>
              </a:defRPr>
            </a:lvl6pPr>
            <a:lvl7pPr marL="914400" eaLnBrk="0" fontAlgn="base" hangingPunct="0">
              <a:spcBef>
                <a:spcPct val="0"/>
              </a:spcBef>
              <a:spcAft>
                <a:spcPct val="0"/>
              </a:spcAft>
              <a:defRPr sz="6000">
                <a:solidFill>
                  <a:schemeClr val="tx1"/>
                </a:solidFill>
                <a:latin typeface="Times" charset="0"/>
                <a:ea typeface="ＭＳ Ｐゴシック" charset="0"/>
              </a:defRPr>
            </a:lvl7pPr>
            <a:lvl8pPr marL="1371600" eaLnBrk="0" fontAlgn="base" hangingPunct="0">
              <a:spcBef>
                <a:spcPct val="0"/>
              </a:spcBef>
              <a:spcAft>
                <a:spcPct val="0"/>
              </a:spcAft>
              <a:defRPr sz="6000">
                <a:solidFill>
                  <a:schemeClr val="tx1"/>
                </a:solidFill>
                <a:latin typeface="Times" charset="0"/>
                <a:ea typeface="ＭＳ Ｐゴシック" charset="0"/>
              </a:defRPr>
            </a:lvl8pPr>
            <a:lvl9pPr marL="1828800" eaLnBrk="0" fontAlgn="base" hangingPunct="0">
              <a:spcBef>
                <a:spcPct val="0"/>
              </a:spcBef>
              <a:spcAft>
                <a:spcPct val="0"/>
              </a:spcAft>
              <a:defRPr sz="6000">
                <a:solidFill>
                  <a:schemeClr val="tx1"/>
                </a:solidFill>
                <a:latin typeface="Times" charset="0"/>
                <a:ea typeface="ＭＳ Ｐゴシック" charset="0"/>
              </a:defRPr>
            </a:lvl9pPr>
          </a:lstStyle>
          <a:p>
            <a:fld id="{459813D8-94EF-D340-9A83-8A1BFE52FEC0}" type="slidenum">
              <a:rPr lang="en-US" sz="1200">
                <a:latin typeface="Arial" charset="0"/>
              </a:rPr>
              <a:pPr/>
              <a:t>21</a:t>
            </a:fld>
            <a:endParaRPr lang="en-US" sz="1200">
              <a:latin typeface="Arial"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ea typeface="ＭＳ Ｐゴシック" charset="0"/>
                <a:cs typeface="ＭＳ Ｐゴシック" charset="0"/>
              </a:rPr>
              <a:t>The two normal distributions you just saw are specific examples of the general rule that 68% of the area of any normal distribution is within one standard deviation of the mean.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Times" charset="0"/>
                <a:ea typeface="ＭＳ Ｐゴシック" charset="0"/>
                <a:cs typeface="ＭＳ Ｐゴシック" charset="0"/>
              </a:defRPr>
            </a:lvl1pPr>
            <a:lvl2pPr marL="37931725" indent="-37474525">
              <a:defRPr sz="6000">
                <a:solidFill>
                  <a:schemeClr val="tx1"/>
                </a:solidFill>
                <a:latin typeface="Times" charset="0"/>
                <a:ea typeface="ＭＳ Ｐゴシック" charset="0"/>
              </a:defRPr>
            </a:lvl2pPr>
            <a:lvl3pPr>
              <a:defRPr sz="6000">
                <a:solidFill>
                  <a:schemeClr val="tx1"/>
                </a:solidFill>
                <a:latin typeface="Times" charset="0"/>
                <a:ea typeface="ＭＳ Ｐゴシック" charset="0"/>
              </a:defRPr>
            </a:lvl3pPr>
            <a:lvl4pPr>
              <a:defRPr sz="6000">
                <a:solidFill>
                  <a:schemeClr val="tx1"/>
                </a:solidFill>
                <a:latin typeface="Times" charset="0"/>
                <a:ea typeface="ＭＳ Ｐゴシック" charset="0"/>
              </a:defRPr>
            </a:lvl4pPr>
            <a:lvl5pPr>
              <a:defRPr sz="6000">
                <a:solidFill>
                  <a:schemeClr val="tx1"/>
                </a:solidFill>
                <a:latin typeface="Times" charset="0"/>
                <a:ea typeface="ＭＳ Ｐゴシック" charset="0"/>
              </a:defRPr>
            </a:lvl5pPr>
            <a:lvl6pPr marL="457200" eaLnBrk="0" fontAlgn="base" hangingPunct="0">
              <a:spcBef>
                <a:spcPct val="0"/>
              </a:spcBef>
              <a:spcAft>
                <a:spcPct val="0"/>
              </a:spcAft>
              <a:defRPr sz="6000">
                <a:solidFill>
                  <a:schemeClr val="tx1"/>
                </a:solidFill>
                <a:latin typeface="Times" charset="0"/>
                <a:ea typeface="ＭＳ Ｐゴシック" charset="0"/>
              </a:defRPr>
            </a:lvl6pPr>
            <a:lvl7pPr marL="914400" eaLnBrk="0" fontAlgn="base" hangingPunct="0">
              <a:spcBef>
                <a:spcPct val="0"/>
              </a:spcBef>
              <a:spcAft>
                <a:spcPct val="0"/>
              </a:spcAft>
              <a:defRPr sz="6000">
                <a:solidFill>
                  <a:schemeClr val="tx1"/>
                </a:solidFill>
                <a:latin typeface="Times" charset="0"/>
                <a:ea typeface="ＭＳ Ｐゴシック" charset="0"/>
              </a:defRPr>
            </a:lvl7pPr>
            <a:lvl8pPr marL="1371600" eaLnBrk="0" fontAlgn="base" hangingPunct="0">
              <a:spcBef>
                <a:spcPct val="0"/>
              </a:spcBef>
              <a:spcAft>
                <a:spcPct val="0"/>
              </a:spcAft>
              <a:defRPr sz="6000">
                <a:solidFill>
                  <a:schemeClr val="tx1"/>
                </a:solidFill>
                <a:latin typeface="Times" charset="0"/>
                <a:ea typeface="ＭＳ Ｐゴシック" charset="0"/>
              </a:defRPr>
            </a:lvl8pPr>
            <a:lvl9pPr marL="1828800" eaLnBrk="0" fontAlgn="base" hangingPunct="0">
              <a:spcBef>
                <a:spcPct val="0"/>
              </a:spcBef>
              <a:spcAft>
                <a:spcPct val="0"/>
              </a:spcAft>
              <a:defRPr sz="6000">
                <a:solidFill>
                  <a:schemeClr val="tx1"/>
                </a:solidFill>
                <a:latin typeface="Times" charset="0"/>
                <a:ea typeface="ＭＳ Ｐゴシック" charset="0"/>
              </a:defRPr>
            </a:lvl9pPr>
          </a:lstStyle>
          <a:p>
            <a:fld id="{E43637D5-4DEC-A349-9F74-0C8CF55ED562}" type="slidenum">
              <a:rPr lang="en-US" sz="1200">
                <a:latin typeface="Arial" charset="0"/>
              </a:rPr>
              <a:pPr/>
              <a:t>22</a:t>
            </a:fld>
            <a:endParaRPr lang="en-US" sz="1200">
              <a:latin typeface="Arial"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ea typeface="ＭＳ Ｐゴシック" charset="0"/>
                <a:cs typeface="ＭＳ Ｐゴシック" charset="0"/>
              </a:rPr>
              <a:t>For all normal distributions, 95% of the area is within 1.96 standard deviations of the mean</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6DD0DE0-2E21-D647-8793-4BFBDE48DE83}" type="datetimeFigureOut">
              <a:rPr lang="en-US" smtClean="0"/>
              <a:t>1/21/19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F70F174-F145-AE4E-A148-6E6981BFDBA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6DD0DE0-2E21-D647-8793-4BFBDE48DE83}" type="datetimeFigureOut">
              <a:rPr lang="en-US" smtClean="0"/>
              <a:t>1/21/19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0F174-F145-AE4E-A148-6E6981BFDBA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6DD0DE0-2E21-D647-8793-4BFBDE48DE83}" type="datetimeFigureOut">
              <a:rPr lang="en-US" smtClean="0"/>
              <a:t>1/21/19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0F174-F145-AE4E-A148-6E6981BFDBA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893" y="609600"/>
            <a:ext cx="7774214" cy="1143000"/>
          </a:xfrm>
        </p:spPr>
        <p:txBody>
          <a:bodyPr lIns="53337" tIns="26668" rIns="53337" bIns="26668"/>
          <a:lstStyle/>
          <a:p>
            <a:r>
              <a:rPr lang="en-US"/>
              <a:t>Click to edit Master title style</a:t>
            </a:r>
          </a:p>
        </p:txBody>
      </p:sp>
      <p:sp>
        <p:nvSpPr>
          <p:cNvPr id="3" name="Text Placeholder 2"/>
          <p:cNvSpPr>
            <a:spLocks noGrp="1"/>
          </p:cNvSpPr>
          <p:nvPr>
            <p:ph type="body" sz="half" idx="1"/>
          </p:nvPr>
        </p:nvSpPr>
        <p:spPr>
          <a:xfrm>
            <a:off x="684893" y="1981200"/>
            <a:ext cx="3778250" cy="4533900"/>
          </a:xfrm>
        </p:spPr>
        <p:txBody>
          <a:bodyPr lIns="53337" tIns="26668" rIns="53337" bIns="26668"/>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0858" y="1981200"/>
            <a:ext cx="3778250" cy="4533900"/>
          </a:xfrm>
        </p:spPr>
        <p:txBody>
          <a:bodyPr lIns="53337" tIns="26668" rIns="53337" bIns="26668"/>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3577733"/>
      </p:ext>
    </p:extLst>
  </p:cSld>
  <p:clrMapOvr>
    <a:masterClrMapping/>
  </p:clrMapOvr>
  <p:transition advClick="0" advTm="17000"/>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4893" y="609600"/>
            <a:ext cx="7774214" cy="1143000"/>
          </a:xfrm>
        </p:spPr>
        <p:txBody>
          <a:bodyPr lIns="53337" tIns="26668" rIns="53337" bIns="26668"/>
          <a:lstStyle/>
          <a:p>
            <a:r>
              <a:rPr lang="en-US"/>
              <a:t>Click to edit Master title style</a:t>
            </a:r>
          </a:p>
        </p:txBody>
      </p:sp>
      <p:sp>
        <p:nvSpPr>
          <p:cNvPr id="3" name="Text Placeholder 2"/>
          <p:cNvSpPr>
            <a:spLocks noGrp="1"/>
          </p:cNvSpPr>
          <p:nvPr>
            <p:ph type="body" sz="half" idx="1"/>
          </p:nvPr>
        </p:nvSpPr>
        <p:spPr>
          <a:xfrm>
            <a:off x="684893" y="1981200"/>
            <a:ext cx="7774214" cy="2152650"/>
          </a:xfrm>
        </p:spPr>
        <p:txBody>
          <a:bodyPr lIns="53337" tIns="26668" rIns="53337" bIns="26668"/>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4893" y="4362450"/>
            <a:ext cx="7774214" cy="2152650"/>
          </a:xfrm>
        </p:spPr>
        <p:txBody>
          <a:bodyPr lIns="53337" tIns="26668" rIns="53337" bIns="26668"/>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6971441"/>
      </p:ext>
    </p:extLst>
  </p:cSld>
  <p:clrMapOvr>
    <a:masterClrMapping/>
  </p:clrMapOvr>
  <p:transition advClick="0" advTm="17000"/>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4893" y="609600"/>
            <a:ext cx="7774214" cy="1143000"/>
          </a:xfrm>
        </p:spPr>
        <p:txBody>
          <a:bodyPr lIns="53337" tIns="26668" rIns="53337" bIns="26668"/>
          <a:lstStyle/>
          <a:p>
            <a:r>
              <a:rPr lang="en-US"/>
              <a:t>Click to edit Master title style</a:t>
            </a:r>
          </a:p>
        </p:txBody>
      </p:sp>
      <p:sp>
        <p:nvSpPr>
          <p:cNvPr id="3" name="Text Placeholder 2"/>
          <p:cNvSpPr>
            <a:spLocks noGrp="1"/>
          </p:cNvSpPr>
          <p:nvPr>
            <p:ph type="body" sz="half" idx="1"/>
          </p:nvPr>
        </p:nvSpPr>
        <p:spPr>
          <a:xfrm>
            <a:off x="684893" y="1981200"/>
            <a:ext cx="3778250" cy="4533900"/>
          </a:xfrm>
        </p:spPr>
        <p:txBody>
          <a:bodyPr lIns="53337" tIns="26668" rIns="53337" bIns="26668"/>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0858" y="1981200"/>
            <a:ext cx="3778250" cy="2152650"/>
          </a:xfrm>
        </p:spPr>
        <p:txBody>
          <a:bodyPr lIns="53337" tIns="26668" rIns="53337" bIns="26668"/>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0858" y="4362450"/>
            <a:ext cx="3778250" cy="2152650"/>
          </a:xfrm>
        </p:spPr>
        <p:txBody>
          <a:bodyPr lIns="53337" tIns="26668" rIns="53337" bIns="26668"/>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9797189"/>
      </p:ext>
    </p:extLst>
  </p:cSld>
  <p:clrMapOvr>
    <a:masterClrMapping/>
  </p:clrMapOvr>
  <p:transition advClick="0" advTm="8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6DD0DE0-2E21-D647-8793-4BFBDE48DE83}" type="datetimeFigureOut">
              <a:rPr lang="en-US" smtClean="0"/>
              <a:t>1/21/19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0F174-F145-AE4E-A148-6E6981BFDBA8}"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6DD0DE0-2E21-D647-8793-4BFBDE48DE83}" type="datetimeFigureOut">
              <a:rPr lang="en-US" smtClean="0"/>
              <a:t>1/21/19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0F174-F145-AE4E-A148-6E6981BFDBA8}"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6DD0DE0-2E21-D647-8793-4BFBDE48DE83}" type="datetimeFigureOut">
              <a:rPr lang="en-US" smtClean="0"/>
              <a:t>1/21/19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70F174-F145-AE4E-A148-6E6981BFDBA8}"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6DD0DE0-2E21-D647-8793-4BFBDE48DE83}" type="datetimeFigureOut">
              <a:rPr lang="en-US" smtClean="0"/>
              <a:t>1/21/19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70F174-F145-AE4E-A148-6E6981BFDBA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6DD0DE0-2E21-D647-8793-4BFBDE48DE83}" type="datetimeFigureOut">
              <a:rPr lang="en-US" smtClean="0"/>
              <a:t>1/21/19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70F174-F145-AE4E-A148-6E6981BFDBA8}"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DD0DE0-2E21-D647-8793-4BFBDE48DE83}" type="datetimeFigureOut">
              <a:rPr lang="en-US" smtClean="0"/>
              <a:t>1/21/19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70F174-F145-AE4E-A148-6E6981BFDBA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D6DD0DE0-2E21-D647-8793-4BFBDE48DE83}" type="datetimeFigureOut">
              <a:rPr lang="en-US" smtClean="0"/>
              <a:t>1/21/19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70F174-F145-AE4E-A148-6E6981BFDBA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Drag picture to placeholder or click icon to add</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6DD0DE0-2E21-D647-8793-4BFBDE48DE83}" type="datetimeFigureOut">
              <a:rPr lang="en-US" smtClean="0"/>
              <a:t>1/21/19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F70F174-F145-AE4E-A148-6E6981BFDBA8}"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6">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6DD0DE0-2E21-D647-8793-4BFBDE48DE83}" type="datetimeFigureOut">
              <a:rPr lang="en-US" smtClean="0"/>
              <a:t>1/21/19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F70F174-F145-AE4E-A148-6E6981BFDB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Probability and Introduction to Statistical Inference</a:t>
            </a:r>
          </a:p>
        </p:txBody>
      </p:sp>
      <p:sp>
        <p:nvSpPr>
          <p:cNvPr id="3" name="Subtitle 2"/>
          <p:cNvSpPr>
            <a:spLocks noGrp="1"/>
          </p:cNvSpPr>
          <p:nvPr>
            <p:ph type="subTitle" idx="1"/>
          </p:nvPr>
        </p:nvSpPr>
        <p:spPr/>
        <p:txBody>
          <a:bodyPr/>
          <a:lstStyle/>
          <a:p>
            <a:r>
              <a:rPr lang="en-US" dirty="0"/>
              <a:t>SSI II</a:t>
            </a:r>
          </a:p>
          <a:p>
            <a:r>
              <a:rPr lang="en-US" dirty="0"/>
              <a:t>Jan 22</a:t>
            </a:r>
          </a:p>
        </p:txBody>
      </p:sp>
    </p:spTree>
    <p:extLst>
      <p:ext uri="{BB962C8B-B14F-4D97-AF65-F5344CB8AC3E}">
        <p14:creationId xmlns:p14="http://schemas.microsoft.com/office/powerpoint/2010/main" val="2033529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15476" r="-15476"/>
          <a:stretch>
            <a:fillRect/>
          </a:stretch>
        </p:blipFill>
        <p:spPr>
          <a:xfrm>
            <a:off x="-1297919" y="227923"/>
            <a:ext cx="11766811" cy="6471293"/>
          </a:xfr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724181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0333" y="1905001"/>
            <a:ext cx="3337278" cy="30976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484" name="Picture 3" descr="j0233777"/>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l="-68288" r="-68288"/>
          <a:stretch>
            <a:fillRect/>
          </a:stretch>
        </p:blipFill>
        <p:spPr>
          <a:xfrm>
            <a:off x="2254420" y="2769753"/>
            <a:ext cx="4110504" cy="2260619"/>
          </a:xfrm>
          <a:noFill/>
        </p:spPr>
      </p:pic>
      <p:sp>
        <p:nvSpPr>
          <p:cNvPr id="20483" name="Rectangle 2"/>
          <p:cNvSpPr>
            <a:spLocks noGrp="1" noChangeArrowheads="1"/>
          </p:cNvSpPr>
          <p:nvPr>
            <p:ph type="title"/>
          </p:nvPr>
        </p:nvSpPr>
        <p:spPr/>
        <p:txBody>
          <a:bodyPr lIns="53337" tIns="26668" rIns="53337" bIns="26668">
            <a:normAutofit fontScale="90000"/>
          </a:bodyPr>
          <a:lstStyle/>
          <a:p>
            <a:pPr eaLnBrk="1" hangingPunct="1"/>
            <a:r>
              <a:rPr lang="en-US" dirty="0">
                <a:latin typeface="Geneva" charset="0"/>
                <a:ea typeface="ＭＳ Ｐゴシック" charset="0"/>
                <a:cs typeface="ＭＳ Ｐゴシック" charset="0"/>
              </a:rPr>
              <a:t>Naming the Normal Distribution(s)</a:t>
            </a:r>
          </a:p>
        </p:txBody>
      </p:sp>
      <p:sp>
        <p:nvSpPr>
          <p:cNvPr id="20485" name="Text Box 5"/>
          <p:cNvSpPr txBox="1">
            <a:spLocks noChangeArrowheads="1"/>
          </p:cNvSpPr>
          <p:nvPr/>
        </p:nvSpPr>
        <p:spPr bwMode="auto">
          <a:xfrm>
            <a:off x="3199694" y="3276203"/>
            <a:ext cx="533577" cy="830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2" tIns="45716" rIns="91432" bIns="45716">
            <a:spAutoFit/>
          </a:bodyPr>
          <a:lstStyle>
            <a:lvl1pPr defTabSz="1566863">
              <a:defRPr sz="6000">
                <a:solidFill>
                  <a:schemeClr val="tx1"/>
                </a:solidFill>
                <a:latin typeface="Times" charset="0"/>
                <a:ea typeface="ＭＳ Ｐゴシック" charset="0"/>
                <a:cs typeface="ＭＳ Ｐゴシック" charset="0"/>
              </a:defRPr>
            </a:lvl1pPr>
            <a:lvl2pPr marL="37931725" indent="-37474525" defTabSz="1566863">
              <a:defRPr sz="6000">
                <a:solidFill>
                  <a:schemeClr val="tx1"/>
                </a:solidFill>
                <a:latin typeface="Times" charset="0"/>
                <a:ea typeface="ＭＳ Ｐゴシック" charset="0"/>
              </a:defRPr>
            </a:lvl2pPr>
            <a:lvl3pPr>
              <a:defRPr sz="6000">
                <a:solidFill>
                  <a:schemeClr val="tx1"/>
                </a:solidFill>
                <a:latin typeface="Times" charset="0"/>
                <a:ea typeface="ＭＳ Ｐゴシック" charset="0"/>
              </a:defRPr>
            </a:lvl3pPr>
            <a:lvl4pPr>
              <a:defRPr sz="6000">
                <a:solidFill>
                  <a:schemeClr val="tx1"/>
                </a:solidFill>
                <a:latin typeface="Times" charset="0"/>
                <a:ea typeface="ＭＳ Ｐゴシック" charset="0"/>
              </a:defRPr>
            </a:lvl4pPr>
            <a:lvl5pPr>
              <a:defRPr sz="6000">
                <a:solidFill>
                  <a:schemeClr val="tx1"/>
                </a:solidFill>
                <a:latin typeface="Times" charset="0"/>
                <a:ea typeface="ＭＳ Ｐゴシック" charset="0"/>
              </a:defRPr>
            </a:lvl5pPr>
            <a:lvl6pPr marL="457200" eaLnBrk="0" fontAlgn="base" hangingPunct="0">
              <a:spcBef>
                <a:spcPct val="0"/>
              </a:spcBef>
              <a:spcAft>
                <a:spcPct val="0"/>
              </a:spcAft>
              <a:defRPr sz="6000">
                <a:solidFill>
                  <a:schemeClr val="tx1"/>
                </a:solidFill>
                <a:latin typeface="Times" charset="0"/>
                <a:ea typeface="ＭＳ Ｐゴシック" charset="0"/>
              </a:defRPr>
            </a:lvl6pPr>
            <a:lvl7pPr marL="914400" eaLnBrk="0" fontAlgn="base" hangingPunct="0">
              <a:spcBef>
                <a:spcPct val="0"/>
              </a:spcBef>
              <a:spcAft>
                <a:spcPct val="0"/>
              </a:spcAft>
              <a:defRPr sz="6000">
                <a:solidFill>
                  <a:schemeClr val="tx1"/>
                </a:solidFill>
                <a:latin typeface="Times" charset="0"/>
                <a:ea typeface="ＭＳ Ｐゴシック" charset="0"/>
              </a:defRPr>
            </a:lvl7pPr>
            <a:lvl8pPr marL="1371600" eaLnBrk="0" fontAlgn="base" hangingPunct="0">
              <a:spcBef>
                <a:spcPct val="0"/>
              </a:spcBef>
              <a:spcAft>
                <a:spcPct val="0"/>
              </a:spcAft>
              <a:defRPr sz="6000">
                <a:solidFill>
                  <a:schemeClr val="tx1"/>
                </a:solidFill>
                <a:latin typeface="Times" charset="0"/>
                <a:ea typeface="ＭＳ Ｐゴシック" charset="0"/>
              </a:defRPr>
            </a:lvl8pPr>
            <a:lvl9pPr marL="1828800" eaLnBrk="0" fontAlgn="base" hangingPunct="0">
              <a:spcBef>
                <a:spcPct val="0"/>
              </a:spcBef>
              <a:spcAft>
                <a:spcPct val="0"/>
              </a:spcAft>
              <a:defRPr sz="6000">
                <a:solidFill>
                  <a:schemeClr val="tx1"/>
                </a:solidFill>
                <a:latin typeface="Times" charset="0"/>
                <a:ea typeface="ＭＳ Ｐゴシック" charset="0"/>
              </a:defRPr>
            </a:lvl9pPr>
          </a:lstStyle>
          <a:p>
            <a:pPr>
              <a:spcBef>
                <a:spcPct val="50000"/>
              </a:spcBef>
            </a:pPr>
            <a:r>
              <a:rPr lang="en-US" sz="4800">
                <a:latin typeface="Geneva" charset="0"/>
              </a:rPr>
              <a:t>=</a:t>
            </a:r>
          </a:p>
        </p:txBody>
      </p:sp>
      <p:sp>
        <p:nvSpPr>
          <p:cNvPr id="20486" name="WordArt 6"/>
          <p:cNvSpPr>
            <a:spLocks noChangeArrowheads="1" noChangeShapeType="1" noTextEdit="1"/>
          </p:cNvSpPr>
          <p:nvPr/>
        </p:nvSpPr>
        <p:spPr bwMode="auto">
          <a:xfrm>
            <a:off x="6247695" y="3276203"/>
            <a:ext cx="2592035" cy="1600399"/>
          </a:xfrm>
          <a:prstGeom prst="rect">
            <a:avLst/>
          </a:prstGeom>
        </p:spPr>
        <p:txBody>
          <a:bodyPr spcFirstLastPara="1" wrap="none" lIns="53337" tIns="26668" rIns="53337" bIns="26668" fromWordArt="1">
            <a:prstTxWarp prst="textArchUp">
              <a:avLst>
                <a:gd name="adj" fmla="val 10948418"/>
              </a:avLst>
            </a:prstTxWarp>
          </a:bodyPr>
          <a:lstStyle/>
          <a:p>
            <a:pPr algn="ctr"/>
            <a:r>
              <a:rPr lang="en-US" sz="5200" kern="10">
                <a:ln w="9525">
                  <a:solidFill>
                    <a:srgbClr val="000000"/>
                  </a:solidFill>
                  <a:round/>
                  <a:headEnd/>
                  <a:tailEnd/>
                </a:ln>
                <a:solidFill>
                  <a:srgbClr val="000000"/>
                </a:solidFill>
                <a:latin typeface="Arial Black"/>
                <a:ea typeface="Arial Black"/>
                <a:cs typeface="Arial Black"/>
              </a:rPr>
              <a:t>Gaussian Curve</a:t>
            </a:r>
          </a:p>
        </p:txBody>
      </p:sp>
      <p:sp>
        <p:nvSpPr>
          <p:cNvPr id="20487" name="Rectangle 14"/>
          <p:cNvSpPr>
            <a:spLocks noChangeArrowheads="1"/>
          </p:cNvSpPr>
          <p:nvPr/>
        </p:nvSpPr>
        <p:spPr bwMode="auto">
          <a:xfrm>
            <a:off x="5257271" y="3272234"/>
            <a:ext cx="594918" cy="830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2" tIns="45716" rIns="91432" bIns="45716">
            <a:spAutoFit/>
          </a:bodyPr>
          <a:lstStyle/>
          <a:p>
            <a:pPr defTabSz="913951"/>
            <a:r>
              <a:rPr lang="en-US" sz="4800">
                <a:latin typeface="Geneva" charset="0"/>
              </a:rPr>
              <a:t>=</a:t>
            </a:r>
          </a:p>
        </p:txBody>
      </p:sp>
      <p:sp>
        <p:nvSpPr>
          <p:cNvPr id="20488" name="Text Box 15"/>
          <p:cNvSpPr txBox="1">
            <a:spLocks noChangeArrowheads="1"/>
          </p:cNvSpPr>
          <p:nvPr/>
        </p:nvSpPr>
        <p:spPr bwMode="auto">
          <a:xfrm>
            <a:off x="342194" y="5476875"/>
            <a:ext cx="8801806" cy="5693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2" tIns="45716" rIns="91432" bIns="45716">
            <a:spAutoFit/>
          </a:bodyPr>
          <a:lstStyle>
            <a:lvl1pPr defTabSz="1566863">
              <a:defRPr sz="6000">
                <a:solidFill>
                  <a:schemeClr val="tx1"/>
                </a:solidFill>
                <a:latin typeface="Times" charset="0"/>
                <a:ea typeface="ＭＳ Ｐゴシック" charset="0"/>
                <a:cs typeface="ＭＳ Ｐゴシック" charset="0"/>
              </a:defRPr>
            </a:lvl1pPr>
            <a:lvl2pPr marL="37931725" indent="-37474525" defTabSz="1566863">
              <a:defRPr sz="6000">
                <a:solidFill>
                  <a:schemeClr val="tx1"/>
                </a:solidFill>
                <a:latin typeface="Times" charset="0"/>
                <a:ea typeface="ＭＳ Ｐゴシック" charset="0"/>
              </a:defRPr>
            </a:lvl2pPr>
            <a:lvl3pPr>
              <a:defRPr sz="6000">
                <a:solidFill>
                  <a:schemeClr val="tx1"/>
                </a:solidFill>
                <a:latin typeface="Times" charset="0"/>
                <a:ea typeface="ＭＳ Ｐゴシック" charset="0"/>
              </a:defRPr>
            </a:lvl3pPr>
            <a:lvl4pPr>
              <a:defRPr sz="6000">
                <a:solidFill>
                  <a:schemeClr val="tx1"/>
                </a:solidFill>
                <a:latin typeface="Times" charset="0"/>
                <a:ea typeface="ＭＳ Ｐゴシック" charset="0"/>
              </a:defRPr>
            </a:lvl4pPr>
            <a:lvl5pPr>
              <a:defRPr sz="6000">
                <a:solidFill>
                  <a:schemeClr val="tx1"/>
                </a:solidFill>
                <a:latin typeface="Times" charset="0"/>
                <a:ea typeface="ＭＳ Ｐゴシック" charset="0"/>
              </a:defRPr>
            </a:lvl5pPr>
            <a:lvl6pPr marL="457200" eaLnBrk="0" fontAlgn="base" hangingPunct="0">
              <a:spcBef>
                <a:spcPct val="0"/>
              </a:spcBef>
              <a:spcAft>
                <a:spcPct val="0"/>
              </a:spcAft>
              <a:defRPr sz="6000">
                <a:solidFill>
                  <a:schemeClr val="tx1"/>
                </a:solidFill>
                <a:latin typeface="Times" charset="0"/>
                <a:ea typeface="ＭＳ Ｐゴシック" charset="0"/>
              </a:defRPr>
            </a:lvl6pPr>
            <a:lvl7pPr marL="914400" eaLnBrk="0" fontAlgn="base" hangingPunct="0">
              <a:spcBef>
                <a:spcPct val="0"/>
              </a:spcBef>
              <a:spcAft>
                <a:spcPct val="0"/>
              </a:spcAft>
              <a:defRPr sz="6000">
                <a:solidFill>
                  <a:schemeClr val="tx1"/>
                </a:solidFill>
                <a:latin typeface="Times" charset="0"/>
                <a:ea typeface="ＭＳ Ｐゴシック" charset="0"/>
              </a:defRPr>
            </a:lvl7pPr>
            <a:lvl8pPr marL="1371600" eaLnBrk="0" fontAlgn="base" hangingPunct="0">
              <a:spcBef>
                <a:spcPct val="0"/>
              </a:spcBef>
              <a:spcAft>
                <a:spcPct val="0"/>
              </a:spcAft>
              <a:defRPr sz="6000">
                <a:solidFill>
                  <a:schemeClr val="tx1"/>
                </a:solidFill>
                <a:latin typeface="Times" charset="0"/>
                <a:ea typeface="ＭＳ Ｐゴシック" charset="0"/>
              </a:defRPr>
            </a:lvl8pPr>
            <a:lvl9pPr marL="1828800" eaLnBrk="0" fontAlgn="base" hangingPunct="0">
              <a:spcBef>
                <a:spcPct val="0"/>
              </a:spcBef>
              <a:spcAft>
                <a:spcPct val="0"/>
              </a:spcAft>
              <a:defRPr sz="6000">
                <a:solidFill>
                  <a:schemeClr val="tx1"/>
                </a:solidFill>
                <a:latin typeface="Times" charset="0"/>
                <a:ea typeface="ＭＳ Ｐゴシック" charset="0"/>
              </a:defRPr>
            </a:lvl9pPr>
          </a:lstStyle>
          <a:p>
            <a:r>
              <a:rPr lang="en-US" sz="3100">
                <a:latin typeface="Geneva" charset="0"/>
              </a:rPr>
              <a:t>Normal Curve = Bell Curve = Gaussian Curve</a:t>
            </a:r>
          </a:p>
        </p:txBody>
      </p:sp>
    </p:spTree>
    <p:extLst>
      <p:ext uri="{BB962C8B-B14F-4D97-AF65-F5344CB8AC3E}">
        <p14:creationId xmlns:p14="http://schemas.microsoft.com/office/powerpoint/2010/main" val="3774973337"/>
      </p:ext>
    </p:extLst>
  </p:cSld>
  <p:clrMapOvr>
    <a:masterClrMapping/>
  </p:clrMapOvr>
  <mc:AlternateContent xmlns:mc="http://schemas.openxmlformats.org/markup-compatibility/2006" xmlns:p14="http://schemas.microsoft.com/office/powerpoint/2010/main">
    <mc:Choice Requires="p14">
      <p:transition spd="slow" p14:dur="2000" advClick="0" advTm="7000"/>
    </mc:Choice>
    <mc:Fallback xmlns="">
      <p:transition xmlns:p14="http://schemas.microsoft.com/office/powerpoint/2010/main" spd="slow" advClick="0" advTm="7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81000" y="304602"/>
            <a:ext cx="8533694" cy="1143000"/>
          </a:xfrm>
        </p:spPr>
        <p:txBody>
          <a:bodyPr lIns="53337" tIns="26668" rIns="53337" bIns="26668"/>
          <a:lstStyle/>
          <a:p>
            <a:pPr eaLnBrk="1" hangingPunct="1"/>
            <a:r>
              <a:rPr lang="en-US">
                <a:latin typeface="Geneva" charset="0"/>
                <a:ea typeface="ＭＳ Ｐゴシック" charset="0"/>
                <a:cs typeface="ＭＳ Ｐゴシック" charset="0"/>
              </a:rPr>
              <a:t>Features of Normal Distributions</a:t>
            </a:r>
          </a:p>
        </p:txBody>
      </p:sp>
      <p:sp>
        <p:nvSpPr>
          <p:cNvPr id="38915" name="Rectangle 3"/>
          <p:cNvSpPr>
            <a:spLocks noGrp="1" noChangeArrowheads="1"/>
          </p:cNvSpPr>
          <p:nvPr>
            <p:ph type="body" idx="1"/>
          </p:nvPr>
        </p:nvSpPr>
        <p:spPr>
          <a:xfrm>
            <a:off x="381000" y="1600399"/>
            <a:ext cx="8382000" cy="4914304"/>
          </a:xfrm>
        </p:spPr>
        <p:txBody>
          <a:bodyPr lIns="53337" tIns="26668" rIns="53337" bIns="26668"/>
          <a:lstStyle/>
          <a:p>
            <a:pPr marL="666712" indent="-666712">
              <a:buFontTx/>
              <a:buAutoNum type="arabicPeriod"/>
            </a:pPr>
            <a:r>
              <a:rPr lang="en-US" dirty="0">
                <a:latin typeface="Geneva" charset="0"/>
                <a:ea typeface="ＭＳ Ｐゴシック" charset="0"/>
                <a:cs typeface="ＭＳ Ｐゴシック" charset="0"/>
              </a:rPr>
              <a:t>Normal distributions are symmetric around their mean.</a:t>
            </a:r>
          </a:p>
          <a:p>
            <a:pPr marL="666712" indent="-666712">
              <a:buFontTx/>
              <a:buAutoNum type="arabicPeriod"/>
            </a:pPr>
            <a:r>
              <a:rPr lang="en-US" dirty="0">
                <a:latin typeface="Geneva" charset="0"/>
                <a:ea typeface="ＭＳ Ｐゴシック" charset="0"/>
                <a:cs typeface="ＭＳ Ｐゴシック" charset="0"/>
              </a:rPr>
              <a:t>The mean, median, and mode of a normal distribution are equal.</a:t>
            </a:r>
          </a:p>
          <a:p>
            <a:pPr marL="666712" indent="-666712">
              <a:buFontTx/>
              <a:buAutoNum type="arabicPeriod"/>
            </a:pPr>
            <a:r>
              <a:rPr lang="en-US" dirty="0">
                <a:latin typeface="Geneva" charset="0"/>
                <a:ea typeface="ＭＳ Ｐゴシック" charset="0"/>
                <a:cs typeface="ＭＳ Ｐゴシック" charset="0"/>
              </a:rPr>
              <a:t>The area under the normal curve is equal to 1.0 or 100%</a:t>
            </a:r>
          </a:p>
        </p:txBody>
      </p:sp>
    </p:spTree>
    <p:extLst>
      <p:ext uri="{BB962C8B-B14F-4D97-AF65-F5344CB8AC3E}">
        <p14:creationId xmlns:p14="http://schemas.microsoft.com/office/powerpoint/2010/main" val="2589831664"/>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xmlns:p14="http://schemas.microsoft.com/office/powerpoint/2010/main" spd="slow" advClick="0" advTm="20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29306" y="609203"/>
            <a:ext cx="8610424" cy="1143000"/>
          </a:xfrm>
        </p:spPr>
        <p:txBody>
          <a:bodyPr lIns="53337" tIns="26668" rIns="53337" bIns="26668"/>
          <a:lstStyle/>
          <a:p>
            <a:pPr eaLnBrk="1" hangingPunct="1"/>
            <a:r>
              <a:rPr lang="en-US">
                <a:latin typeface="Geneva" charset="0"/>
                <a:ea typeface="ＭＳ Ｐゴシック" charset="0"/>
                <a:cs typeface="ＭＳ Ｐゴシック" charset="0"/>
              </a:rPr>
              <a:t>Features of Normal Distributions</a:t>
            </a:r>
          </a:p>
        </p:txBody>
      </p:sp>
      <p:sp>
        <p:nvSpPr>
          <p:cNvPr id="40963" name="Rectangle 3"/>
          <p:cNvSpPr>
            <a:spLocks noGrp="1" noChangeArrowheads="1"/>
          </p:cNvSpPr>
          <p:nvPr>
            <p:ph type="body" idx="1"/>
          </p:nvPr>
        </p:nvSpPr>
        <p:spPr>
          <a:xfrm>
            <a:off x="653522" y="2057797"/>
            <a:ext cx="8154458" cy="4000500"/>
          </a:xfrm>
        </p:spPr>
        <p:txBody>
          <a:bodyPr lIns="53337" tIns="26668" rIns="53337" bIns="26668"/>
          <a:lstStyle/>
          <a:p>
            <a:pPr marL="555593" indent="-555593">
              <a:lnSpc>
                <a:spcPct val="90000"/>
              </a:lnSpc>
              <a:buFont typeface="Times" charset="0"/>
              <a:buAutoNum type="arabicPeriod" startAt="4"/>
            </a:pPr>
            <a:r>
              <a:rPr lang="en-US" sz="2900">
                <a:latin typeface="Geneva" charset="0"/>
                <a:ea typeface="ＭＳ Ｐゴシック" charset="0"/>
                <a:cs typeface="ＭＳ Ｐゴシック" charset="0"/>
              </a:rPr>
              <a:t>Normal distributions are denser in the center and less dense in the tails.</a:t>
            </a:r>
          </a:p>
          <a:p>
            <a:pPr marL="555593" indent="-555593">
              <a:lnSpc>
                <a:spcPct val="90000"/>
              </a:lnSpc>
              <a:buFont typeface="Times" charset="0"/>
              <a:buAutoNum type="arabicPeriod" startAt="4"/>
            </a:pPr>
            <a:r>
              <a:rPr lang="en-US" sz="2900">
                <a:latin typeface="Geneva" charset="0"/>
                <a:ea typeface="ＭＳ Ｐゴシック" charset="0"/>
                <a:cs typeface="ＭＳ Ｐゴシック" charset="0"/>
              </a:rPr>
              <a:t>Normal distributions are defined by two parameters, the mean (</a:t>
            </a:r>
            <a:r>
              <a:rPr lang="el-GR" sz="2900">
                <a:latin typeface="Symbol" charset="0"/>
                <a:ea typeface="ＭＳ Ｐゴシック" charset="0"/>
                <a:cs typeface="ＭＳ Ｐゴシック" charset="0"/>
              </a:rPr>
              <a:t>m</a:t>
            </a:r>
            <a:r>
              <a:rPr lang="en-US" sz="2900">
                <a:latin typeface="Geneva" charset="0"/>
                <a:ea typeface="ＭＳ Ｐゴシック" charset="0"/>
                <a:cs typeface="ＭＳ Ｐゴシック" charset="0"/>
              </a:rPr>
              <a:t>) and the standard deviation(</a:t>
            </a:r>
            <a:r>
              <a:rPr lang="el-GR" sz="2900">
                <a:latin typeface="Symbol" charset="0"/>
                <a:ea typeface="ＭＳ Ｐゴシック" charset="0"/>
                <a:cs typeface="ＭＳ Ｐゴシック" charset="0"/>
              </a:rPr>
              <a:t>s</a:t>
            </a:r>
            <a:r>
              <a:rPr lang="en-US" sz="2900">
                <a:latin typeface="Geneva" charset="0"/>
                <a:ea typeface="ＭＳ Ｐゴシック" charset="0"/>
                <a:cs typeface="ＭＳ Ｐゴシック" charset="0"/>
              </a:rPr>
              <a:t>).</a:t>
            </a:r>
          </a:p>
          <a:p>
            <a:pPr marL="555593" indent="-555593">
              <a:lnSpc>
                <a:spcPct val="90000"/>
              </a:lnSpc>
              <a:buFont typeface="Times" charset="0"/>
              <a:buAutoNum type="arabicPeriod" startAt="4"/>
            </a:pPr>
            <a:r>
              <a:rPr lang="en-US" sz="2900">
                <a:latin typeface="Geneva" charset="0"/>
                <a:ea typeface="ＭＳ Ｐゴシック" charset="0"/>
                <a:cs typeface="ＭＳ Ｐゴシック" charset="0"/>
              </a:rPr>
              <a:t>68% of the area of a normal distribution is within one standard deviation of the mean.</a:t>
            </a:r>
            <a:endParaRPr lang="el-GR" sz="2900">
              <a:latin typeface="Geneva" charset="0"/>
              <a:ea typeface="ＭＳ Ｐゴシック" charset="0"/>
              <a:cs typeface="ＭＳ Ｐゴシック" charset="0"/>
            </a:endParaRPr>
          </a:p>
          <a:p>
            <a:pPr marL="555593" indent="-555593">
              <a:lnSpc>
                <a:spcPct val="90000"/>
              </a:lnSpc>
              <a:buFont typeface="Times" charset="0"/>
              <a:buAutoNum type="arabicPeriod" startAt="4"/>
            </a:pPr>
            <a:endParaRPr lang="en-US" sz="2900">
              <a:latin typeface="Geneva" charset="0"/>
              <a:ea typeface="ＭＳ Ｐゴシック" charset="0"/>
              <a:cs typeface="ＭＳ Ｐゴシック" charset="0"/>
            </a:endParaRPr>
          </a:p>
        </p:txBody>
      </p:sp>
    </p:spTree>
    <p:extLst>
      <p:ext uri="{BB962C8B-B14F-4D97-AF65-F5344CB8AC3E}">
        <p14:creationId xmlns:p14="http://schemas.microsoft.com/office/powerpoint/2010/main" val="923831875"/>
      </p:ext>
    </p:extLst>
  </p:cSld>
  <p:clrMapOvr>
    <a:masterClrMapping/>
  </p:clrMapOvr>
  <mc:AlternateContent xmlns:mc="http://schemas.openxmlformats.org/markup-compatibility/2006" xmlns:p14="http://schemas.microsoft.com/office/powerpoint/2010/main">
    <mc:Choice Requires="p14">
      <p:transition spd="slow" p14:dur="2000" advClick="0" advTm="17000"/>
    </mc:Choice>
    <mc:Fallback xmlns="">
      <p:transition xmlns:p14="http://schemas.microsoft.com/office/powerpoint/2010/main" spd="slow" advClick="0" advTm="17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8356" b="8356"/>
          <a:stretch>
            <a:fillRect/>
          </a:stretch>
        </p:blipFill>
        <p:spPr>
          <a:xfrm>
            <a:off x="-69169" y="820616"/>
            <a:ext cx="9430981" cy="5186676"/>
          </a:xfrm>
        </p:spPr>
      </p:pic>
    </p:spTree>
    <p:extLst>
      <p:ext uri="{BB962C8B-B14F-4D97-AF65-F5344CB8AC3E}">
        <p14:creationId xmlns:p14="http://schemas.microsoft.com/office/powerpoint/2010/main" val="1066127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4542" r="4542"/>
          <a:stretch>
            <a:fillRect/>
          </a:stretch>
        </p:blipFill>
        <p:spPr/>
      </p:pic>
      <p:sp>
        <p:nvSpPr>
          <p:cNvPr id="3" name="Title 2"/>
          <p:cNvSpPr>
            <a:spLocks noGrp="1"/>
          </p:cNvSpPr>
          <p:nvPr>
            <p:ph type="title"/>
          </p:nvPr>
        </p:nvSpPr>
        <p:spPr/>
        <p:txBody>
          <a:bodyPr>
            <a:normAutofit fontScale="90000"/>
          </a:bodyPr>
          <a:lstStyle/>
          <a:p>
            <a:r>
              <a:rPr lang="en-US" dirty="0"/>
              <a:t>The Normal Curve and Standard Deviation</a:t>
            </a:r>
          </a:p>
        </p:txBody>
      </p:sp>
    </p:spTree>
    <p:extLst>
      <p:ext uri="{BB962C8B-B14F-4D97-AF65-F5344CB8AC3E}">
        <p14:creationId xmlns:p14="http://schemas.microsoft.com/office/powerpoint/2010/main" val="1385678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12626" r="12626"/>
          <a:stretch>
            <a:fillRect/>
          </a:stretch>
        </p:blipFill>
        <p:spPr/>
      </p:pic>
      <p:sp>
        <p:nvSpPr>
          <p:cNvPr id="3" name="Title 2"/>
          <p:cNvSpPr>
            <a:spLocks noGrp="1"/>
          </p:cNvSpPr>
          <p:nvPr>
            <p:ph type="title"/>
          </p:nvPr>
        </p:nvSpPr>
        <p:spPr/>
        <p:txBody>
          <a:bodyPr/>
          <a:lstStyle/>
          <a:p>
            <a:r>
              <a:rPr lang="en-US" dirty="0"/>
              <a:t>Grade Distributions</a:t>
            </a:r>
          </a:p>
        </p:txBody>
      </p:sp>
    </p:spTree>
    <p:extLst>
      <p:ext uri="{BB962C8B-B14F-4D97-AF65-F5344CB8AC3E}">
        <p14:creationId xmlns:p14="http://schemas.microsoft.com/office/powerpoint/2010/main" val="82555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152797"/>
            <a:ext cx="8230306" cy="1143000"/>
          </a:xfrm>
        </p:spPr>
        <p:txBody>
          <a:bodyPr>
            <a:normAutofit fontScale="90000"/>
          </a:bodyPr>
          <a:lstStyle/>
          <a:p>
            <a:pPr eaLnBrk="1" hangingPunct="1"/>
            <a:r>
              <a:rPr lang="en-US">
                <a:latin typeface="Geneva" charset="0"/>
                <a:ea typeface="ＭＳ Ｐゴシック" charset="0"/>
                <a:cs typeface="ＭＳ Ｐゴシック" charset="0"/>
              </a:rPr>
              <a:t>Areas Under Normal Distributions</a:t>
            </a:r>
          </a:p>
        </p:txBody>
      </p:sp>
      <p:sp>
        <p:nvSpPr>
          <p:cNvPr id="19459" name="Rectangle 3"/>
          <p:cNvSpPr>
            <a:spLocks noGrp="1" noChangeArrowheads="1"/>
          </p:cNvSpPr>
          <p:nvPr>
            <p:ph type="body" sz="half" idx="1"/>
          </p:nvPr>
        </p:nvSpPr>
        <p:spPr>
          <a:xfrm>
            <a:off x="544160" y="1486297"/>
            <a:ext cx="8152694" cy="2056805"/>
          </a:xfrm>
        </p:spPr>
        <p:txBody>
          <a:bodyPr/>
          <a:lstStyle/>
          <a:p>
            <a:pPr eaLnBrk="1" hangingPunct="1"/>
            <a:r>
              <a:rPr lang="en-US">
                <a:latin typeface="Geneva" charset="0"/>
                <a:ea typeface="ＭＳ Ｐゴシック" charset="0"/>
                <a:cs typeface="ＭＳ Ｐゴシック" charset="0"/>
              </a:rPr>
              <a:t>The normal distribution shown here has a mean of 50 and a standard deviation of 10.</a:t>
            </a:r>
          </a:p>
        </p:txBody>
      </p:sp>
      <p:pic>
        <p:nvPicPr>
          <p:cNvPr id="19460"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78000" y="3486547"/>
            <a:ext cx="5094111" cy="31452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045588640"/>
      </p:ext>
    </p:extLst>
  </p:cSld>
  <p:clrMapOvr>
    <a:masterClrMapping/>
  </p:clrMapOvr>
  <p:transition advClick="0" advTm="170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81000" y="152797"/>
            <a:ext cx="8230306" cy="1143000"/>
          </a:xfrm>
        </p:spPr>
        <p:txBody>
          <a:bodyPr>
            <a:normAutofit fontScale="90000"/>
          </a:bodyPr>
          <a:lstStyle/>
          <a:p>
            <a:pPr eaLnBrk="1" hangingPunct="1"/>
            <a:r>
              <a:rPr lang="en-US">
                <a:latin typeface="Geneva" charset="0"/>
                <a:ea typeface="ＭＳ Ｐゴシック" charset="0"/>
                <a:cs typeface="ＭＳ Ｐゴシック" charset="0"/>
              </a:rPr>
              <a:t>One Standard Deviation</a:t>
            </a:r>
            <a:br>
              <a:rPr lang="en-US">
                <a:latin typeface="Geneva" charset="0"/>
                <a:ea typeface="ＭＳ Ｐゴシック" charset="0"/>
                <a:cs typeface="ＭＳ Ｐゴシック" charset="0"/>
              </a:rPr>
            </a:br>
            <a:r>
              <a:rPr lang="en-US">
                <a:latin typeface="Geneva" charset="0"/>
                <a:ea typeface="ＭＳ Ｐゴシック" charset="0"/>
                <a:cs typeface="ＭＳ Ｐゴシック" charset="0"/>
              </a:rPr>
              <a:t>from the Mean</a:t>
            </a:r>
          </a:p>
        </p:txBody>
      </p:sp>
      <p:sp>
        <p:nvSpPr>
          <p:cNvPr id="21507" name="Rectangle 3"/>
          <p:cNvSpPr>
            <a:spLocks noGrp="1" noChangeArrowheads="1"/>
          </p:cNvSpPr>
          <p:nvPr>
            <p:ph type="body" sz="half" idx="1"/>
          </p:nvPr>
        </p:nvSpPr>
        <p:spPr>
          <a:xfrm>
            <a:off x="435681" y="1600399"/>
            <a:ext cx="8152694" cy="1371203"/>
          </a:xfrm>
        </p:spPr>
        <p:txBody>
          <a:bodyPr/>
          <a:lstStyle/>
          <a:p>
            <a:pPr eaLnBrk="1" hangingPunct="1"/>
            <a:r>
              <a:rPr lang="en-US">
                <a:latin typeface="Geneva" charset="0"/>
                <a:ea typeface="ＭＳ Ｐゴシック" charset="0"/>
                <a:cs typeface="ＭＳ Ｐゴシック" charset="0"/>
              </a:rPr>
              <a:t>The shaded area between 40 and 60 contains 68% of the distribution</a:t>
            </a:r>
          </a:p>
        </p:txBody>
      </p:sp>
      <p:sp>
        <p:nvSpPr>
          <p:cNvPr id="21508" name="AutoShape 10"/>
          <p:cNvSpPr>
            <a:spLocks/>
          </p:cNvSpPr>
          <p:nvPr/>
        </p:nvSpPr>
        <p:spPr bwMode="auto">
          <a:xfrm rot="-5400000">
            <a:off x="4382768" y="3154550"/>
            <a:ext cx="342305" cy="1196798"/>
          </a:xfrm>
          <a:prstGeom prst="rightBrace">
            <a:avLst>
              <a:gd name="adj1" fmla="val 30593"/>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133342" tIns="66671" rIns="133342" bIns="66671" anchor="ctr"/>
          <a:lstStyle/>
          <a:p>
            <a:endParaRPr lang="en-US"/>
          </a:p>
        </p:txBody>
      </p:sp>
      <p:pic>
        <p:nvPicPr>
          <p:cNvPr id="21509"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78000" y="3486547"/>
            <a:ext cx="5094111" cy="31452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79523701"/>
      </p:ext>
    </p:extLst>
  </p:cSld>
  <p:clrMapOvr>
    <a:masterClrMapping/>
  </p:clrMapOvr>
  <p:transition advClick="0" advTm="1100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title"/>
          </p:nvPr>
        </p:nvSpPr>
        <p:spPr>
          <a:xfrm>
            <a:off x="457730" y="533797"/>
            <a:ext cx="8228542" cy="1143000"/>
          </a:xfrm>
        </p:spPr>
        <p:txBody>
          <a:bodyPr>
            <a:normAutofit fontScale="90000"/>
          </a:bodyPr>
          <a:lstStyle/>
          <a:p>
            <a:pPr eaLnBrk="1" hangingPunct="1"/>
            <a:r>
              <a:rPr lang="en-US">
                <a:latin typeface="Geneva" charset="0"/>
                <a:ea typeface="ＭＳ Ｐゴシック" charset="0"/>
                <a:cs typeface="ＭＳ Ｐゴシック" charset="0"/>
              </a:rPr>
              <a:t>Normal Distribution with a Mean of 100 an SD of 20</a:t>
            </a:r>
          </a:p>
        </p:txBody>
      </p:sp>
      <p:pic>
        <p:nvPicPr>
          <p:cNvPr id="2355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78000" y="3486547"/>
            <a:ext cx="5080000" cy="30787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933701259"/>
      </p:ext>
    </p:extLst>
  </p:cSld>
  <p:clrMapOvr>
    <a:masterClrMapping/>
  </p:clrMapOvr>
  <p:transition advClick="0" advTm="8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normal curve (briefly)</a:t>
            </a:r>
          </a:p>
          <a:p>
            <a:pPr lvl="1"/>
            <a:r>
              <a:rPr lang="en-US" dirty="0"/>
              <a:t>Variations from the normal curve</a:t>
            </a:r>
          </a:p>
          <a:p>
            <a:r>
              <a:rPr lang="en-US" dirty="0"/>
              <a:t>Standard deviation and mean</a:t>
            </a:r>
          </a:p>
          <a:p>
            <a:r>
              <a:rPr lang="en-US" dirty="0"/>
              <a:t>Samples </a:t>
            </a:r>
          </a:p>
          <a:p>
            <a:pPr lvl="1"/>
            <a:r>
              <a:rPr lang="en-US" dirty="0"/>
              <a:t>Samples and populations</a:t>
            </a:r>
          </a:p>
          <a:p>
            <a:pPr lvl="1"/>
            <a:r>
              <a:rPr lang="en-US" dirty="0"/>
              <a:t>Random samples</a:t>
            </a:r>
          </a:p>
        </p:txBody>
      </p:sp>
      <p:sp>
        <p:nvSpPr>
          <p:cNvPr id="3" name="Title 2"/>
          <p:cNvSpPr>
            <a:spLocks noGrp="1"/>
          </p:cNvSpPr>
          <p:nvPr>
            <p:ph type="title"/>
          </p:nvPr>
        </p:nvSpPr>
        <p:spPr/>
        <p:txBody>
          <a:bodyPr/>
          <a:lstStyle/>
          <a:p>
            <a:r>
              <a:rPr lang="en-US" dirty="0"/>
              <a:t>Previously</a:t>
            </a:r>
            <a:r>
              <a:rPr lang="mr-IN" dirty="0"/>
              <a:t>…</a:t>
            </a:r>
            <a:endParaRPr lang="en-US" dirty="0"/>
          </a:p>
        </p:txBody>
      </p:sp>
    </p:spTree>
    <p:extLst>
      <p:ext uri="{BB962C8B-B14F-4D97-AF65-F5344CB8AC3E}">
        <p14:creationId xmlns:p14="http://schemas.microsoft.com/office/powerpoint/2010/main" val="3187051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730" y="533797"/>
            <a:ext cx="8228542" cy="1143000"/>
          </a:xfrm>
        </p:spPr>
        <p:txBody>
          <a:bodyPr>
            <a:normAutofit fontScale="90000"/>
          </a:bodyPr>
          <a:lstStyle/>
          <a:p>
            <a:pPr eaLnBrk="1" hangingPunct="1"/>
            <a:r>
              <a:rPr lang="en-US">
                <a:latin typeface="Geneva" charset="0"/>
                <a:ea typeface="ＭＳ Ｐゴシック" charset="0"/>
                <a:cs typeface="ＭＳ Ｐゴシック" charset="0"/>
              </a:rPr>
              <a:t>One Standard Deviation</a:t>
            </a:r>
            <a:br>
              <a:rPr lang="en-US">
                <a:latin typeface="Geneva" charset="0"/>
                <a:ea typeface="ＭＳ Ｐゴシック" charset="0"/>
                <a:cs typeface="ＭＳ Ｐゴシック" charset="0"/>
              </a:rPr>
            </a:br>
            <a:r>
              <a:rPr lang="en-US">
                <a:latin typeface="Geneva" charset="0"/>
                <a:ea typeface="ＭＳ Ｐゴシック" charset="0"/>
                <a:cs typeface="ＭＳ Ｐゴシック" charset="0"/>
              </a:rPr>
              <a:t>from the Mean</a:t>
            </a:r>
          </a:p>
        </p:txBody>
      </p:sp>
      <p:sp>
        <p:nvSpPr>
          <p:cNvPr id="25603" name="Rectangle 7"/>
          <p:cNvSpPr>
            <a:spLocks noChangeArrowheads="1"/>
          </p:cNvSpPr>
          <p:nvPr/>
        </p:nvSpPr>
        <p:spPr bwMode="auto">
          <a:xfrm>
            <a:off x="2870730" y="2765227"/>
            <a:ext cx="3023393" cy="52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2" tIns="45716" rIns="91432" bIns="45716">
            <a:spAutoFit/>
          </a:bodyPr>
          <a:lstStyle/>
          <a:p>
            <a:pPr defTabSz="913951">
              <a:spcBef>
                <a:spcPct val="50000"/>
              </a:spcBef>
            </a:pPr>
            <a:r>
              <a:rPr lang="en-US" sz="2800">
                <a:latin typeface="Geneva" charset="0"/>
              </a:rPr>
              <a:t>68% of the area</a:t>
            </a:r>
          </a:p>
        </p:txBody>
      </p:sp>
      <p:pic>
        <p:nvPicPr>
          <p:cNvPr id="25604"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78000" y="3486547"/>
            <a:ext cx="5080000" cy="30787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985527827"/>
      </p:ext>
    </p:extLst>
  </p:cSld>
  <p:clrMapOvr>
    <a:masterClrMapping/>
  </p:clrMapOvr>
  <p:transition advClick="0" advTm="800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a:xfrm>
            <a:off x="381001" y="609203"/>
            <a:ext cx="8458729" cy="1143000"/>
          </a:xfrm>
        </p:spPr>
        <p:txBody>
          <a:bodyPr>
            <a:normAutofit fontScale="90000"/>
          </a:bodyPr>
          <a:lstStyle/>
          <a:p>
            <a:pPr eaLnBrk="1" hangingPunct="1"/>
            <a:r>
              <a:rPr lang="en-US">
                <a:latin typeface="Geneva" charset="0"/>
                <a:ea typeface="ＭＳ Ｐゴシック" charset="0"/>
                <a:cs typeface="ＭＳ Ｐゴシック" charset="0"/>
              </a:rPr>
              <a:t>One Standard Deviation</a:t>
            </a:r>
            <a:br>
              <a:rPr lang="en-US">
                <a:latin typeface="Geneva" charset="0"/>
                <a:ea typeface="ＭＳ Ｐゴシック" charset="0"/>
                <a:cs typeface="ＭＳ Ｐゴシック" charset="0"/>
              </a:rPr>
            </a:br>
            <a:r>
              <a:rPr lang="en-US">
                <a:latin typeface="Geneva" charset="0"/>
                <a:ea typeface="ＭＳ Ｐゴシック" charset="0"/>
                <a:cs typeface="ＭＳ Ｐゴシック" charset="0"/>
              </a:rPr>
              <a:t>from the Mean</a:t>
            </a:r>
          </a:p>
        </p:txBody>
      </p:sp>
      <p:sp>
        <p:nvSpPr>
          <p:cNvPr id="27651" name="Rectangle 5"/>
          <p:cNvSpPr>
            <a:spLocks noGrp="1" noChangeArrowheads="1"/>
          </p:cNvSpPr>
          <p:nvPr>
            <p:ph type="body" sz="half" idx="1"/>
          </p:nvPr>
        </p:nvSpPr>
        <p:spPr>
          <a:xfrm>
            <a:off x="457729" y="1981399"/>
            <a:ext cx="8001000" cy="2190750"/>
          </a:xfrm>
        </p:spPr>
        <p:txBody>
          <a:bodyPr/>
          <a:lstStyle/>
          <a:p>
            <a:pPr eaLnBrk="1" hangingPunct="1"/>
            <a:r>
              <a:rPr lang="en-US">
                <a:latin typeface="Geneva" charset="0"/>
                <a:ea typeface="ＭＳ Ｐゴシック" charset="0"/>
                <a:cs typeface="ＭＳ Ｐゴシック" charset="0"/>
              </a:rPr>
              <a:t>68% of the area of </a:t>
            </a:r>
            <a:r>
              <a:rPr lang="en-US" b="1">
                <a:latin typeface="Geneva" charset="0"/>
                <a:ea typeface="ＭＳ Ｐゴシック" charset="0"/>
                <a:cs typeface="ＭＳ Ｐゴシック" charset="0"/>
              </a:rPr>
              <a:t>any </a:t>
            </a:r>
            <a:r>
              <a:rPr lang="en-US">
                <a:latin typeface="Geneva" charset="0"/>
                <a:ea typeface="ＭＳ Ｐゴシック" charset="0"/>
                <a:cs typeface="ＭＳ Ｐゴシック" charset="0"/>
              </a:rPr>
              <a:t>normal distribution is within one standard deviation of the mean.</a:t>
            </a:r>
          </a:p>
        </p:txBody>
      </p:sp>
      <p:sp>
        <p:nvSpPr>
          <p:cNvPr id="2" name="Content Placeholder 1"/>
          <p:cNvSpPr>
            <a:spLocks noGrp="1"/>
          </p:cNvSpPr>
          <p:nvPr>
            <p:ph sz="half" idx="2"/>
          </p:nvPr>
        </p:nvSpPr>
        <p:spPr/>
        <p:txBody>
          <a:bodyPr/>
          <a:lstStyle/>
          <a:p>
            <a:endParaRPr lang="en-US"/>
          </a:p>
        </p:txBody>
      </p:sp>
    </p:spTree>
    <p:extLst>
      <p:ext uri="{BB962C8B-B14F-4D97-AF65-F5344CB8AC3E}">
        <p14:creationId xmlns:p14="http://schemas.microsoft.com/office/powerpoint/2010/main" val="933095619"/>
      </p:ext>
    </p:extLst>
  </p:cSld>
  <p:clrMapOvr>
    <a:masterClrMapping/>
  </p:clrMapOvr>
  <p:transition advClick="0" advTm="1200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730" y="381000"/>
            <a:ext cx="8305271" cy="1143000"/>
          </a:xfrm>
        </p:spPr>
        <p:txBody>
          <a:bodyPr lIns="53337" tIns="26668" rIns="53337" bIns="26668">
            <a:normAutofit fontScale="90000"/>
          </a:bodyPr>
          <a:lstStyle/>
          <a:p>
            <a:pPr eaLnBrk="1" hangingPunct="1"/>
            <a:r>
              <a:rPr lang="en-US">
                <a:latin typeface="Geneva" charset="0"/>
                <a:ea typeface="ＭＳ Ｐゴシック" charset="0"/>
                <a:cs typeface="ＭＳ Ｐゴシック" charset="0"/>
              </a:rPr>
              <a:t>1.96 Standard Deviations </a:t>
            </a:r>
            <a:br>
              <a:rPr lang="en-US">
                <a:latin typeface="Geneva" charset="0"/>
                <a:ea typeface="ＭＳ Ｐゴシック" charset="0"/>
                <a:cs typeface="ＭＳ Ｐゴシック" charset="0"/>
              </a:rPr>
            </a:br>
            <a:r>
              <a:rPr lang="en-US">
                <a:latin typeface="Geneva" charset="0"/>
                <a:ea typeface="ＭＳ Ｐゴシック" charset="0"/>
                <a:cs typeface="ＭＳ Ｐゴシック" charset="0"/>
              </a:rPr>
              <a:t>from the Mean</a:t>
            </a:r>
          </a:p>
        </p:txBody>
      </p:sp>
      <p:pic>
        <p:nvPicPr>
          <p:cNvPr id="2969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78000" y="3143250"/>
            <a:ext cx="5461882" cy="3452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935277549"/>
      </p:ext>
    </p:extLst>
  </p:cSld>
  <p:clrMapOvr>
    <a:masterClrMapping/>
  </p:clrMapOvr>
  <mc:AlternateContent xmlns:mc="http://schemas.openxmlformats.org/markup-compatibility/2006" xmlns:p14="http://schemas.microsoft.com/office/powerpoint/2010/main">
    <mc:Choice Requires="p14">
      <p:transition spd="slow" p14:dur="2000" advClick="0" advTm="11000"/>
    </mc:Choice>
    <mc:Fallback xmlns="">
      <p:transition xmlns:p14="http://schemas.microsoft.com/office/powerpoint/2010/main" spd="slow" advClick="0" advTm="11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81000" y="609203"/>
            <a:ext cx="8305271" cy="1143000"/>
          </a:xfrm>
        </p:spPr>
        <p:txBody>
          <a:bodyPr lIns="53337" tIns="26668" rIns="53337" bIns="26668">
            <a:normAutofit fontScale="90000"/>
          </a:bodyPr>
          <a:lstStyle/>
          <a:p>
            <a:pPr eaLnBrk="1" hangingPunct="1"/>
            <a:r>
              <a:rPr lang="en-US">
                <a:latin typeface="Geneva" charset="0"/>
                <a:ea typeface="ＭＳ Ｐゴシック" charset="0"/>
                <a:cs typeface="ＭＳ Ｐゴシック" charset="0"/>
              </a:rPr>
              <a:t>Two Standard Deviations</a:t>
            </a:r>
            <a:br>
              <a:rPr lang="en-US">
                <a:latin typeface="Geneva" charset="0"/>
                <a:ea typeface="ＭＳ Ｐゴシック" charset="0"/>
                <a:cs typeface="ＭＳ Ｐゴシック" charset="0"/>
              </a:rPr>
            </a:br>
            <a:r>
              <a:rPr lang="en-US">
                <a:latin typeface="Geneva" charset="0"/>
                <a:ea typeface="ＭＳ Ｐゴシック" charset="0"/>
                <a:cs typeface="ＭＳ Ｐゴシック" charset="0"/>
              </a:rPr>
              <a:t>from the Mean</a:t>
            </a:r>
          </a:p>
        </p:txBody>
      </p:sp>
      <p:sp>
        <p:nvSpPr>
          <p:cNvPr id="33795" name="Rectangle 3"/>
          <p:cNvSpPr>
            <a:spLocks noGrp="1" noChangeArrowheads="1"/>
          </p:cNvSpPr>
          <p:nvPr>
            <p:ph type="body" idx="1"/>
          </p:nvPr>
        </p:nvSpPr>
        <p:spPr>
          <a:xfrm>
            <a:off x="685272" y="2057797"/>
            <a:ext cx="7773458" cy="4456906"/>
          </a:xfrm>
        </p:spPr>
        <p:txBody>
          <a:bodyPr lIns="53337" tIns="26668" rIns="53337" bIns="26668"/>
          <a:lstStyle/>
          <a:p>
            <a:pPr eaLnBrk="1" hangingPunct="1"/>
            <a:r>
              <a:rPr lang="en-US" dirty="0">
                <a:latin typeface="Geneva" charset="0"/>
                <a:ea typeface="ＭＳ Ｐゴシック" charset="0"/>
                <a:cs typeface="ＭＳ Ｐゴシック" charset="0"/>
              </a:rPr>
              <a:t>For normal distributions 95% of the area is within 1.96 standard deviations of the mean</a:t>
            </a:r>
          </a:p>
          <a:p>
            <a:pPr eaLnBrk="1" hangingPunct="1"/>
            <a:r>
              <a:rPr lang="en-US" dirty="0">
                <a:latin typeface="Geneva" charset="0"/>
                <a:ea typeface="ＭＳ Ｐゴシック" charset="0"/>
                <a:cs typeface="ＭＳ Ｐゴシック" charset="0"/>
              </a:rPr>
              <a:t>An approximation of 2 standard deviations can be used</a:t>
            </a:r>
          </a:p>
        </p:txBody>
      </p:sp>
    </p:spTree>
    <p:extLst>
      <p:ext uri="{BB962C8B-B14F-4D97-AF65-F5344CB8AC3E}">
        <p14:creationId xmlns:p14="http://schemas.microsoft.com/office/powerpoint/2010/main" val="1003095803"/>
      </p:ext>
    </p:extLst>
  </p:cSld>
  <p:clrMapOvr>
    <a:masterClrMapping/>
  </p:clrMapOvr>
  <mc:AlternateContent xmlns:mc="http://schemas.openxmlformats.org/markup-compatibility/2006" xmlns:p14="http://schemas.microsoft.com/office/powerpoint/2010/main">
    <mc:Choice Requires="p14">
      <p:transition spd="slow" p14:dur="2000" advClick="0" advTm="14000"/>
    </mc:Choice>
    <mc:Fallback xmlns="">
      <p:transition xmlns:p14="http://schemas.microsoft.com/office/powerpoint/2010/main" spd="slow" advClick="0" advTm="14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Geneva" charset="0"/>
                <a:ea typeface="ＭＳ Ｐゴシック" charset="0"/>
                <a:cs typeface="ＭＳ Ｐゴシック" charset="0"/>
              </a:rPr>
              <a:t>For normal distributions 99.7% of the area is within 3 standard deviations of the mean</a:t>
            </a:r>
          </a:p>
          <a:p>
            <a:endParaRPr lang="en-US" dirty="0"/>
          </a:p>
        </p:txBody>
      </p:sp>
      <p:sp>
        <p:nvSpPr>
          <p:cNvPr id="3" name="Title 2"/>
          <p:cNvSpPr>
            <a:spLocks noGrp="1"/>
          </p:cNvSpPr>
          <p:nvPr>
            <p:ph type="title"/>
          </p:nvPr>
        </p:nvSpPr>
        <p:spPr/>
        <p:txBody>
          <a:bodyPr>
            <a:normAutofit fontScale="90000"/>
          </a:bodyPr>
          <a:lstStyle/>
          <a:p>
            <a:r>
              <a:rPr lang="en-US" dirty="0"/>
              <a:t>Three Standard Deviations from the Mean</a:t>
            </a:r>
          </a:p>
        </p:txBody>
      </p:sp>
    </p:spTree>
    <p:extLst>
      <p:ext uri="{BB962C8B-B14F-4D97-AF65-F5344CB8AC3E}">
        <p14:creationId xmlns:p14="http://schemas.microsoft.com/office/powerpoint/2010/main" val="18049716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rcRect l="-24304" r="-24304"/>
          <a:stretch>
            <a:fillRect/>
          </a:stretch>
        </p:blipFill>
        <p:spPr>
          <a:xfrm>
            <a:off x="-1262185" y="1481328"/>
            <a:ext cx="9492236" cy="5220364"/>
          </a:xfrm>
          <a:prstGeom prst="rect">
            <a:avLst/>
          </a:prstGeom>
          <a:noFill/>
          <a:ln>
            <a:noFill/>
          </a:ln>
        </p:spPr>
      </p:pic>
      <p:sp>
        <p:nvSpPr>
          <p:cNvPr id="3" name="Title 2"/>
          <p:cNvSpPr>
            <a:spLocks noGrp="1"/>
          </p:cNvSpPr>
          <p:nvPr>
            <p:ph type="title"/>
          </p:nvPr>
        </p:nvSpPr>
        <p:spPr/>
        <p:txBody>
          <a:bodyPr/>
          <a:lstStyle/>
          <a:p>
            <a:r>
              <a:rPr lang="en-US" dirty="0"/>
              <a:t>Example: Female Height</a:t>
            </a:r>
          </a:p>
        </p:txBody>
      </p:sp>
      <p:sp>
        <p:nvSpPr>
          <p:cNvPr id="5" name="Rectangle 4"/>
          <p:cNvSpPr/>
          <p:nvPr/>
        </p:nvSpPr>
        <p:spPr>
          <a:xfrm>
            <a:off x="1426303" y="1481328"/>
            <a:ext cx="4352605" cy="1139351"/>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TextBox 5"/>
          <p:cNvSpPr txBox="1"/>
          <p:nvPr/>
        </p:nvSpPr>
        <p:spPr>
          <a:xfrm>
            <a:off x="5778908" y="1797538"/>
            <a:ext cx="2907892" cy="3046988"/>
          </a:xfrm>
          <a:prstGeom prst="rect">
            <a:avLst/>
          </a:prstGeom>
          <a:noFill/>
        </p:spPr>
        <p:txBody>
          <a:bodyPr wrap="square" rtlCol="0">
            <a:spAutoFit/>
          </a:bodyPr>
          <a:lstStyle/>
          <a:p>
            <a:r>
              <a:rPr lang="en-US" sz="2400" dirty="0"/>
              <a:t>What percent are:</a:t>
            </a:r>
          </a:p>
          <a:p>
            <a:pPr marL="285750" indent="-285750">
              <a:buFont typeface="Arial"/>
              <a:buChar char="•"/>
            </a:pPr>
            <a:r>
              <a:rPr lang="en-US" sz="2400" dirty="0"/>
              <a:t>Between 61.5 and 68.5 inches</a:t>
            </a:r>
          </a:p>
          <a:p>
            <a:pPr marL="285750" indent="-285750">
              <a:buFont typeface="Arial"/>
              <a:buChar char="•"/>
            </a:pPr>
            <a:r>
              <a:rPr lang="en-US" sz="2400" dirty="0"/>
              <a:t>Between 65 and 72 inches</a:t>
            </a:r>
          </a:p>
          <a:p>
            <a:pPr marL="285750" indent="-285750">
              <a:buFont typeface="Arial"/>
              <a:buChar char="•"/>
            </a:pPr>
            <a:r>
              <a:rPr lang="en-US" sz="2400" dirty="0"/>
              <a:t>Between 54.5 and 58 inches</a:t>
            </a:r>
          </a:p>
          <a:p>
            <a:pPr marL="285750" indent="-285750">
              <a:buFont typeface="Arial"/>
              <a:buChar char="•"/>
            </a:pPr>
            <a:r>
              <a:rPr lang="en-US" sz="2400" dirty="0"/>
              <a:t>Above 72 inches</a:t>
            </a:r>
          </a:p>
        </p:txBody>
      </p:sp>
    </p:spTree>
    <p:extLst>
      <p:ext uri="{BB962C8B-B14F-4D97-AF65-F5344CB8AC3E}">
        <p14:creationId xmlns:p14="http://schemas.microsoft.com/office/powerpoint/2010/main" val="2403471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a:bodyPr>
          <a:lstStyle/>
          <a:p>
            <a:r>
              <a:rPr lang="en-US" dirty="0"/>
              <a:t>Almost Normally Distributed</a:t>
            </a:r>
          </a:p>
        </p:txBody>
      </p:sp>
      <p:pic>
        <p:nvPicPr>
          <p:cNvPr id="4" name="Content Placeholder 3"/>
          <p:cNvPicPr>
            <a:picLocks noChangeAspect="1"/>
          </p:cNvPicPr>
          <p:nvPr/>
        </p:nvPicPr>
        <p:blipFill>
          <a:blip r:embed="rId2"/>
          <a:srcRect l="-16120" r="-16120"/>
          <a:stretch>
            <a:fillRect/>
          </a:stretch>
        </p:blipFill>
        <p:spPr>
          <a:xfrm>
            <a:off x="-386284" y="1481328"/>
            <a:ext cx="9776452" cy="5376672"/>
          </a:xfrm>
          <a:prstGeom prst="rect">
            <a:avLst/>
          </a:prstGeom>
        </p:spPr>
      </p:pic>
    </p:spTree>
    <p:extLst>
      <p:ext uri="{BB962C8B-B14F-4D97-AF65-F5344CB8AC3E}">
        <p14:creationId xmlns:p14="http://schemas.microsoft.com/office/powerpoint/2010/main" val="1786527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Mean = 25.52</a:t>
            </a:r>
          </a:p>
          <a:p>
            <a:r>
              <a:rPr lang="en-US" dirty="0"/>
              <a:t>Standard Deviation = 3.44</a:t>
            </a:r>
          </a:p>
          <a:p>
            <a:endParaRPr lang="en-US" dirty="0"/>
          </a:p>
          <a:p>
            <a:r>
              <a:rPr lang="en-US" dirty="0"/>
              <a:t>About 68% of the data should be in what range?</a:t>
            </a:r>
          </a:p>
          <a:p>
            <a:r>
              <a:rPr lang="en-US" dirty="0"/>
              <a:t>About 95% of the data should be in what range?</a:t>
            </a:r>
          </a:p>
        </p:txBody>
      </p:sp>
      <p:sp>
        <p:nvSpPr>
          <p:cNvPr id="3" name="Title 2"/>
          <p:cNvSpPr>
            <a:spLocks noGrp="1"/>
          </p:cNvSpPr>
          <p:nvPr>
            <p:ph type="title"/>
          </p:nvPr>
        </p:nvSpPr>
        <p:spPr/>
        <p:txBody>
          <a:bodyPr/>
          <a:lstStyle/>
          <a:p>
            <a:r>
              <a:rPr lang="en-US" dirty="0"/>
              <a:t>ACT Scores</a:t>
            </a:r>
          </a:p>
        </p:txBody>
      </p:sp>
    </p:spTree>
    <p:extLst>
      <p:ext uri="{BB962C8B-B14F-4D97-AF65-F5344CB8AC3E}">
        <p14:creationId xmlns:p14="http://schemas.microsoft.com/office/powerpoint/2010/main" val="4044425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About 68%</a:t>
            </a:r>
          </a:p>
          <a:p>
            <a:pPr lvl="1"/>
            <a:r>
              <a:rPr lang="en-US" dirty="0"/>
              <a:t>Mean-1 SD 	to 	Mean+1 SD</a:t>
            </a:r>
          </a:p>
          <a:p>
            <a:pPr lvl="1"/>
            <a:r>
              <a:rPr lang="en-US" dirty="0"/>
              <a:t>25.52-3.44	to	25.52+3.44</a:t>
            </a:r>
          </a:p>
          <a:p>
            <a:pPr lvl="1"/>
            <a:r>
              <a:rPr lang="en-US" dirty="0"/>
              <a:t>22.08		to 	28.96</a:t>
            </a:r>
          </a:p>
          <a:p>
            <a:pPr lvl="1"/>
            <a:endParaRPr lang="en-US" dirty="0"/>
          </a:p>
          <a:p>
            <a:r>
              <a:rPr lang="en-US" dirty="0"/>
              <a:t>About 95%</a:t>
            </a:r>
          </a:p>
          <a:p>
            <a:pPr lvl="1"/>
            <a:r>
              <a:rPr lang="en-US" dirty="0"/>
              <a:t>Mean-2 SD	to	Mean+2 SD</a:t>
            </a:r>
          </a:p>
          <a:p>
            <a:pPr lvl="1"/>
            <a:r>
              <a:rPr lang="en-US" dirty="0"/>
              <a:t>25.52-2(3.44)	to	25.52+2(3.44)</a:t>
            </a:r>
          </a:p>
          <a:p>
            <a:pPr lvl="1"/>
            <a:r>
              <a:rPr lang="en-US" dirty="0"/>
              <a:t>25.52-6.88	to	25.52+6.88</a:t>
            </a:r>
          </a:p>
          <a:p>
            <a:pPr lvl="1"/>
            <a:r>
              <a:rPr lang="en-US" dirty="0"/>
              <a:t>18.64		to	32.4</a:t>
            </a:r>
          </a:p>
        </p:txBody>
      </p:sp>
      <p:sp>
        <p:nvSpPr>
          <p:cNvPr id="3" name="Title 2"/>
          <p:cNvSpPr>
            <a:spLocks noGrp="1"/>
          </p:cNvSpPr>
          <p:nvPr>
            <p:ph type="title"/>
          </p:nvPr>
        </p:nvSpPr>
        <p:spPr/>
        <p:txBody>
          <a:bodyPr/>
          <a:lstStyle/>
          <a:p>
            <a:r>
              <a:rPr lang="en-US" dirty="0"/>
              <a:t>ACT Scores</a:t>
            </a:r>
          </a:p>
        </p:txBody>
      </p:sp>
    </p:spTree>
    <p:extLst>
      <p:ext uri="{BB962C8B-B14F-4D97-AF65-F5344CB8AC3E}">
        <p14:creationId xmlns:p14="http://schemas.microsoft.com/office/powerpoint/2010/main" val="1318172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rcRect l="-5229" r="-5229"/>
          <a:stretch>
            <a:fillRect/>
          </a:stretch>
        </p:blipFill>
        <p:spPr>
          <a:xfrm>
            <a:off x="-207819" y="2122595"/>
            <a:ext cx="8229600" cy="4525963"/>
          </a:xfrm>
        </p:spPr>
      </p:pic>
      <p:sp>
        <p:nvSpPr>
          <p:cNvPr id="3" name="Title 2"/>
          <p:cNvSpPr>
            <a:spLocks noGrp="1"/>
          </p:cNvSpPr>
          <p:nvPr>
            <p:ph type="title"/>
          </p:nvPr>
        </p:nvSpPr>
        <p:spPr/>
        <p:txBody>
          <a:bodyPr/>
          <a:lstStyle/>
          <a:p>
            <a:r>
              <a:rPr lang="en-US" dirty="0"/>
              <a:t>ACT Scores </a:t>
            </a:r>
            <a:r>
              <a:rPr lang="mr-IN" dirty="0"/>
              <a:t>–</a:t>
            </a:r>
            <a:r>
              <a:rPr lang="en-US" dirty="0"/>
              <a:t> It’s close</a:t>
            </a:r>
          </a:p>
        </p:txBody>
      </p:sp>
      <p:pic>
        <p:nvPicPr>
          <p:cNvPr id="2" name="Picture 1"/>
          <p:cNvPicPr>
            <a:picLocks noChangeAspect="1"/>
          </p:cNvPicPr>
          <p:nvPr/>
        </p:nvPicPr>
        <p:blipFill>
          <a:blip r:embed="rId4"/>
          <a:stretch>
            <a:fillRect/>
          </a:stretch>
        </p:blipFill>
        <p:spPr>
          <a:xfrm>
            <a:off x="3187700" y="1355738"/>
            <a:ext cx="5499100" cy="647700"/>
          </a:xfrm>
          <a:prstGeom prst="rect">
            <a:avLst/>
          </a:prstGeom>
        </p:spPr>
      </p:pic>
    </p:spTree>
    <p:extLst>
      <p:ext uri="{BB962C8B-B14F-4D97-AF65-F5344CB8AC3E}">
        <p14:creationId xmlns:p14="http://schemas.microsoft.com/office/powerpoint/2010/main" val="4257842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Why is the normal curve important?</a:t>
            </a:r>
          </a:p>
          <a:p>
            <a:r>
              <a:rPr lang="en-US" dirty="0"/>
              <a:t>Why is the law of averages important?</a:t>
            </a:r>
          </a:p>
        </p:txBody>
      </p:sp>
      <p:sp>
        <p:nvSpPr>
          <p:cNvPr id="3" name="Title 2"/>
          <p:cNvSpPr>
            <a:spLocks noGrp="1"/>
          </p:cNvSpPr>
          <p:nvPr>
            <p:ph type="title"/>
          </p:nvPr>
        </p:nvSpPr>
        <p:spPr/>
        <p:txBody>
          <a:bodyPr/>
          <a:lstStyle/>
          <a:p>
            <a:r>
              <a:rPr lang="en-US" dirty="0"/>
              <a:t>Essential Questions</a:t>
            </a:r>
          </a:p>
        </p:txBody>
      </p:sp>
    </p:spTree>
    <p:extLst>
      <p:ext uri="{BB962C8B-B14F-4D97-AF65-F5344CB8AC3E}">
        <p14:creationId xmlns:p14="http://schemas.microsoft.com/office/powerpoint/2010/main" val="1224956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Standard Normal Distribution</a:t>
            </a:r>
          </a:p>
        </p:txBody>
      </p:sp>
      <p:sp>
        <p:nvSpPr>
          <p:cNvPr id="27651" name="Rectangle 3"/>
          <p:cNvSpPr>
            <a:spLocks noGrp="1" noChangeArrowheads="1"/>
          </p:cNvSpPr>
          <p:nvPr>
            <p:ph type="body" sz="half" idx="1"/>
          </p:nvPr>
        </p:nvSpPr>
        <p:spPr>
          <a:xfrm>
            <a:off x="684893" y="1981200"/>
            <a:ext cx="7468054" cy="1905000"/>
          </a:xfrm>
        </p:spPr>
        <p:txBody>
          <a:bodyPr/>
          <a:lstStyle/>
          <a:p>
            <a:r>
              <a:rPr lang="en-US"/>
              <a:t>Normal distributions do not necessarily have the same means and standard deviations</a:t>
            </a:r>
          </a:p>
        </p:txBody>
      </p:sp>
    </p:spTree>
    <p:extLst>
      <p:ext uri="{BB962C8B-B14F-4D97-AF65-F5344CB8AC3E}">
        <p14:creationId xmlns:p14="http://schemas.microsoft.com/office/powerpoint/2010/main" val="2717684283"/>
      </p:ext>
    </p:extLst>
  </p:cSld>
  <p:clrMapOvr>
    <a:masterClrMapping/>
  </p:clrMapOvr>
  <p:transition advClick="0" advTm="1000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Standard Normal Distribution</a:t>
            </a:r>
          </a:p>
        </p:txBody>
      </p:sp>
      <p:sp>
        <p:nvSpPr>
          <p:cNvPr id="29699" name="Rectangle 3"/>
          <p:cNvSpPr>
            <a:spLocks noGrp="1" noChangeArrowheads="1"/>
          </p:cNvSpPr>
          <p:nvPr>
            <p:ph type="body" sz="half" idx="1"/>
          </p:nvPr>
        </p:nvSpPr>
        <p:spPr>
          <a:xfrm>
            <a:off x="684893" y="1981200"/>
            <a:ext cx="7468054" cy="1676400"/>
          </a:xfrm>
        </p:spPr>
        <p:txBody>
          <a:bodyPr/>
          <a:lstStyle/>
          <a:p>
            <a:r>
              <a:rPr lang="en-US" sz="2900" dirty="0"/>
              <a:t>A normal distribution with a mean of 0 and a standard deviation of 1 is called a </a:t>
            </a:r>
            <a:r>
              <a:rPr lang="en-US" sz="2900" dirty="0">
                <a:solidFill>
                  <a:schemeClr val="hlink"/>
                </a:solidFill>
              </a:rPr>
              <a:t>standard normal distribution</a:t>
            </a:r>
            <a:endParaRPr lang="en-US" sz="2900" dirty="0"/>
          </a:p>
        </p:txBody>
      </p:sp>
    </p:spTree>
    <p:extLst>
      <p:ext uri="{BB962C8B-B14F-4D97-AF65-F5344CB8AC3E}">
        <p14:creationId xmlns:p14="http://schemas.microsoft.com/office/powerpoint/2010/main" val="4013066754"/>
      </p:ext>
    </p:extLst>
  </p:cSld>
  <p:clrMapOvr>
    <a:masterClrMapping/>
  </p:clrMapOvr>
  <p:transition advClick="0" advTm="1000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Grp="1" noChangeArrowheads="1"/>
          </p:cNvSpPr>
          <p:nvPr>
            <p:ph type="title"/>
          </p:nvPr>
        </p:nvSpPr>
        <p:spPr>
          <a:xfrm>
            <a:off x="532948" y="0"/>
            <a:ext cx="7776482" cy="1143000"/>
          </a:xfrm>
        </p:spPr>
        <p:txBody>
          <a:bodyPr/>
          <a:lstStyle/>
          <a:p>
            <a:r>
              <a:rPr lang="en-US" dirty="0"/>
              <a:t>Standard Normal Distribution</a:t>
            </a:r>
          </a:p>
        </p:txBody>
      </p:sp>
      <p:sp>
        <p:nvSpPr>
          <p:cNvPr id="23555" name="Rectangle 3"/>
          <p:cNvSpPr>
            <a:spLocks noGrp="1" noChangeArrowheads="1"/>
          </p:cNvSpPr>
          <p:nvPr>
            <p:ph type="body" sz="half" idx="1"/>
          </p:nvPr>
        </p:nvSpPr>
        <p:spPr>
          <a:xfrm>
            <a:off x="458107" y="1295400"/>
            <a:ext cx="3810000" cy="4533900"/>
          </a:xfrm>
        </p:spPr>
        <p:txBody>
          <a:bodyPr/>
          <a:lstStyle/>
          <a:p>
            <a:r>
              <a:rPr lang="en-US" sz="2900" dirty="0"/>
              <a:t>Areas of the normal distribution are often represented by tables of the standard normal distribution.</a:t>
            </a:r>
          </a:p>
          <a:p>
            <a:endParaRPr lang="en-US" sz="2900" dirty="0"/>
          </a:p>
        </p:txBody>
      </p:sp>
      <p:graphicFrame>
        <p:nvGraphicFramePr>
          <p:cNvPr id="23804" name="Group 252"/>
          <p:cNvGraphicFramePr>
            <a:graphicFrameLocks noGrp="1"/>
          </p:cNvGraphicFramePr>
          <p:nvPr>
            <p:ph sz="half" idx="2"/>
          </p:nvPr>
        </p:nvGraphicFramePr>
        <p:xfrm>
          <a:off x="4875893" y="1219200"/>
          <a:ext cx="3812268" cy="5524560"/>
        </p:xfrm>
        <a:graphic>
          <a:graphicData uri="http://schemas.openxmlformats.org/drawingml/2006/table">
            <a:tbl>
              <a:tblPr/>
              <a:tblGrid>
                <a:gridCol w="1392464">
                  <a:extLst>
                    <a:ext uri="{9D8B030D-6E8A-4147-A177-3AD203B41FA5}">
                      <a16:colId xmlns:a16="http://schemas.microsoft.com/office/drawing/2014/main" val="20000"/>
                    </a:ext>
                  </a:extLst>
                </a:gridCol>
                <a:gridCol w="2419804">
                  <a:extLst>
                    <a:ext uri="{9D8B030D-6E8A-4147-A177-3AD203B41FA5}">
                      <a16:colId xmlns:a16="http://schemas.microsoft.com/office/drawing/2014/main" val="20001"/>
                    </a:ext>
                  </a:extLst>
                </a:gridCol>
              </a:tblGrid>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Z</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Area below Z</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-2.50</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0.0062</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-2.49</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0.0064</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-2.48</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0.0066</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-2.47</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0.0068</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-2.46</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0.0069</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-2.45</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0.0071</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-2.44</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0.0073</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-2.43</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0.0075</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-2.42</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0.0078</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-2.41</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0.0080</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-2.40</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0.0082</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-2.39</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0.0084</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-2.38</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0.0087</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-2.37</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0.0089</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-2.36</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0.0091</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-2.35</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0.0094</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-2.34</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0.0096</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-2.33</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0.0099</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-2.32</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0.0102</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3746763078"/>
      </p:ext>
    </p:extLst>
  </p:cSld>
  <p:clrMapOvr>
    <a:masterClrMapping/>
  </p:clrMapOvr>
  <p:transition advClick="0" advTm="1300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10055" y="152400"/>
            <a:ext cx="7774214" cy="1143000"/>
          </a:xfrm>
        </p:spPr>
        <p:txBody>
          <a:bodyPr/>
          <a:lstStyle/>
          <a:p>
            <a:r>
              <a:rPr lang="en-US"/>
              <a:t>Standard Normal Distribution</a:t>
            </a:r>
          </a:p>
        </p:txBody>
      </p:sp>
      <p:sp>
        <p:nvSpPr>
          <p:cNvPr id="39939" name="Rectangle 3"/>
          <p:cNvSpPr>
            <a:spLocks noGrp="1" noChangeArrowheads="1"/>
          </p:cNvSpPr>
          <p:nvPr>
            <p:ph type="body" sz="half" idx="1"/>
          </p:nvPr>
        </p:nvSpPr>
        <p:spPr>
          <a:xfrm>
            <a:off x="532948" y="1676400"/>
            <a:ext cx="3812267" cy="4533900"/>
          </a:xfrm>
        </p:spPr>
        <p:txBody>
          <a:bodyPr/>
          <a:lstStyle/>
          <a:p>
            <a:r>
              <a:rPr lang="en-US" sz="2900" dirty="0"/>
              <a:t>The column “Z” contains values of the standard normal distribution</a:t>
            </a:r>
          </a:p>
          <a:p>
            <a:r>
              <a:rPr lang="en-US" sz="2900" dirty="0"/>
              <a:t>The second column contains the area below Z</a:t>
            </a:r>
          </a:p>
          <a:p>
            <a:endParaRPr lang="en-US" sz="2900" dirty="0"/>
          </a:p>
        </p:txBody>
      </p:sp>
      <p:graphicFrame>
        <p:nvGraphicFramePr>
          <p:cNvPr id="40142" name="Group 206"/>
          <p:cNvGraphicFramePr>
            <a:graphicFrameLocks noGrp="1"/>
          </p:cNvGraphicFramePr>
          <p:nvPr>
            <p:ph type="tbl" idx="1"/>
          </p:nvPr>
        </p:nvGraphicFramePr>
        <p:xfrm>
          <a:off x="4875893" y="1219200"/>
          <a:ext cx="3812268" cy="5524560"/>
        </p:xfrm>
        <a:graphic>
          <a:graphicData uri="http://schemas.openxmlformats.org/drawingml/2006/table">
            <a:tbl>
              <a:tblPr/>
              <a:tblGrid>
                <a:gridCol w="1392464">
                  <a:extLst>
                    <a:ext uri="{9D8B030D-6E8A-4147-A177-3AD203B41FA5}">
                      <a16:colId xmlns:a16="http://schemas.microsoft.com/office/drawing/2014/main" val="20000"/>
                    </a:ext>
                  </a:extLst>
                </a:gridCol>
                <a:gridCol w="2419804">
                  <a:extLst>
                    <a:ext uri="{9D8B030D-6E8A-4147-A177-3AD203B41FA5}">
                      <a16:colId xmlns:a16="http://schemas.microsoft.com/office/drawing/2014/main" val="20001"/>
                    </a:ext>
                  </a:extLst>
                </a:gridCol>
              </a:tblGrid>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Z</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Area below Z</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-2.50</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0.0062</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-2.49</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0.0064</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-2.48</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0.0066</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-2.47</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0.0068</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-2.46</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0.0069</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-2.45</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0.0071</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-2.44</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0.0073</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-2.43</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0.0075</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-2.42</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0.0078</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-2.41</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0.0080</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-2.40</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0.0082</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-2.39</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0.0084</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-2.38</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0.0087</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-2.37</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0.0089</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-2.36</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0.0091</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-2.35</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0.0094</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-2.34</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0.0096</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-2.33</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0.0099</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-2.32</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0.0102</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1862428374"/>
      </p:ext>
    </p:extLst>
  </p:cSld>
  <p:clrMapOvr>
    <a:masterClrMapping/>
  </p:clrMapOvr>
  <p:transition advClick="0" advTm="1100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4893" y="228600"/>
            <a:ext cx="7776483" cy="1143000"/>
          </a:xfrm>
        </p:spPr>
        <p:txBody>
          <a:bodyPr/>
          <a:lstStyle/>
          <a:p>
            <a:r>
              <a:rPr lang="en-US"/>
              <a:t>Standard Normal Distribution</a:t>
            </a:r>
          </a:p>
        </p:txBody>
      </p:sp>
      <p:sp>
        <p:nvSpPr>
          <p:cNvPr id="41987" name="Rectangle 3"/>
          <p:cNvSpPr>
            <a:spLocks noGrp="1" noChangeArrowheads="1"/>
          </p:cNvSpPr>
          <p:nvPr>
            <p:ph type="body" sz="half" idx="1"/>
          </p:nvPr>
        </p:nvSpPr>
        <p:spPr>
          <a:xfrm>
            <a:off x="381000" y="1143000"/>
            <a:ext cx="3973286" cy="5143500"/>
          </a:xfrm>
        </p:spPr>
        <p:txBody>
          <a:bodyPr/>
          <a:lstStyle/>
          <a:p>
            <a:pPr>
              <a:lnSpc>
                <a:spcPct val="90000"/>
              </a:lnSpc>
            </a:pPr>
            <a:r>
              <a:rPr lang="en-US" sz="2800" dirty="0"/>
              <a:t>The Z column is equal to the number of standard deviations below (or above) the mean</a:t>
            </a:r>
            <a:br>
              <a:rPr lang="en-US" sz="2800" dirty="0"/>
            </a:br>
            <a:endParaRPr lang="en-US" sz="2800" dirty="0"/>
          </a:p>
          <a:p>
            <a:pPr>
              <a:lnSpc>
                <a:spcPct val="90000"/>
              </a:lnSpc>
            </a:pPr>
            <a:r>
              <a:rPr lang="en-US" sz="2800" dirty="0"/>
              <a:t>A Z of -2.5 represents a value 2.5 standard deviations below the mean</a:t>
            </a:r>
          </a:p>
        </p:txBody>
      </p:sp>
      <p:graphicFrame>
        <p:nvGraphicFramePr>
          <p:cNvPr id="42193" name="Group 209"/>
          <p:cNvGraphicFramePr>
            <a:graphicFrameLocks noGrp="1"/>
          </p:cNvGraphicFramePr>
          <p:nvPr>
            <p:ph sz="half" idx="2"/>
          </p:nvPr>
        </p:nvGraphicFramePr>
        <p:xfrm>
          <a:off x="4875893" y="1219200"/>
          <a:ext cx="3812268" cy="5524560"/>
        </p:xfrm>
        <a:graphic>
          <a:graphicData uri="http://schemas.openxmlformats.org/drawingml/2006/table">
            <a:tbl>
              <a:tblPr/>
              <a:tblGrid>
                <a:gridCol w="1392464">
                  <a:extLst>
                    <a:ext uri="{9D8B030D-6E8A-4147-A177-3AD203B41FA5}">
                      <a16:colId xmlns:a16="http://schemas.microsoft.com/office/drawing/2014/main" val="20000"/>
                    </a:ext>
                  </a:extLst>
                </a:gridCol>
                <a:gridCol w="2419804">
                  <a:extLst>
                    <a:ext uri="{9D8B030D-6E8A-4147-A177-3AD203B41FA5}">
                      <a16:colId xmlns:a16="http://schemas.microsoft.com/office/drawing/2014/main" val="20001"/>
                    </a:ext>
                  </a:extLst>
                </a:gridCol>
              </a:tblGrid>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Z</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Area below Z</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-2.50</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0.0062</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-2.49</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0.0064</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-2.48</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0.0066</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-2.47</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0.0068</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-2.46</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0.0069</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-2.45</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0.0071</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-2.44</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0.0073</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-2.43</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0.0075</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-2.42</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0.0078</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-2.41</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0.0080</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-2.40</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0.0082</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-2.39</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0.0084</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-2.38</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0.0087</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-2.37</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0.0089</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-2.36</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0.0091</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-2.35</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0.0094</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-2.34</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0.0096</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-2.33</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0.0099</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-2.32</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0.0102</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3258707608"/>
      </p:ext>
    </p:extLst>
  </p:cSld>
  <p:clrMapOvr>
    <a:masterClrMapping/>
  </p:clrMapOvr>
  <p:transition advClick="0" advTm="3100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4893" y="228600"/>
            <a:ext cx="7776483" cy="1143000"/>
          </a:xfrm>
        </p:spPr>
        <p:txBody>
          <a:bodyPr lIns="53337" tIns="26668" rIns="53337" bIns="26668"/>
          <a:lstStyle/>
          <a:p>
            <a:r>
              <a:rPr lang="en-US"/>
              <a:t>Standard Normal Distribution</a:t>
            </a:r>
          </a:p>
        </p:txBody>
      </p:sp>
      <p:sp>
        <p:nvSpPr>
          <p:cNvPr id="44035" name="Rectangle 3"/>
          <p:cNvSpPr>
            <a:spLocks noGrp="1" noChangeArrowheads="1"/>
          </p:cNvSpPr>
          <p:nvPr>
            <p:ph type="body" idx="1"/>
          </p:nvPr>
        </p:nvSpPr>
        <p:spPr>
          <a:xfrm>
            <a:off x="684894" y="1981200"/>
            <a:ext cx="3506107" cy="4533900"/>
          </a:xfrm>
        </p:spPr>
        <p:txBody>
          <a:bodyPr lIns="53337" tIns="26668" rIns="53337" bIns="26668"/>
          <a:lstStyle/>
          <a:p>
            <a:r>
              <a:rPr lang="en-US" sz="2900" dirty="0"/>
              <a:t>The same information can be obtained using a calculator</a:t>
            </a:r>
          </a:p>
          <a:p>
            <a:r>
              <a:rPr lang="en-US" sz="2900" dirty="0"/>
              <a:t>It can be used to compute the area below a value of -2.5</a:t>
            </a:r>
          </a:p>
        </p:txBody>
      </p:sp>
      <p:pic>
        <p:nvPicPr>
          <p:cNvPr id="44038" name="Picture 6" descr="standard"/>
          <p:cNvPicPr>
            <a:picLocks noChangeAspect="1" noChangeArrowheads="1"/>
          </p:cNvPicPr>
          <p:nvPr/>
        </p:nvPicPr>
        <p:blipFill>
          <a:blip r:embed="rId3"/>
          <a:srcRect/>
          <a:stretch>
            <a:fillRect/>
          </a:stretch>
        </p:blipFill>
        <p:spPr bwMode="auto">
          <a:xfrm>
            <a:off x="4508500" y="1371601"/>
            <a:ext cx="4635500" cy="5122069"/>
          </a:xfrm>
          <a:prstGeom prst="rect">
            <a:avLst/>
          </a:prstGeom>
          <a:noFill/>
        </p:spPr>
      </p:pic>
    </p:spTree>
    <p:extLst>
      <p:ext uri="{BB962C8B-B14F-4D97-AF65-F5344CB8AC3E}">
        <p14:creationId xmlns:p14="http://schemas.microsoft.com/office/powerpoint/2010/main" val="1596850800"/>
      </p:ext>
    </p:extLst>
  </p:cSld>
  <p:clrMapOvr>
    <a:masterClrMapping/>
  </p:clrMapOvr>
  <mc:AlternateContent xmlns:mc="http://schemas.openxmlformats.org/markup-compatibility/2006" xmlns:p14="http://schemas.microsoft.com/office/powerpoint/2010/main">
    <mc:Choice Requires="p14">
      <p:transition spd="slow" p14:dur="2000" advClick="0" advTm="29000"/>
    </mc:Choice>
    <mc:Fallback xmlns="">
      <p:transition xmlns:p14="http://schemas.microsoft.com/office/powerpoint/2010/main" spd="slow" advClick="0" advTm="29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4893" y="609600"/>
            <a:ext cx="7774214" cy="1447800"/>
          </a:xfrm>
        </p:spPr>
        <p:txBody>
          <a:bodyPr lIns="53337" tIns="26668" rIns="53337" bIns="26668"/>
          <a:lstStyle/>
          <a:p>
            <a:r>
              <a:rPr lang="en-US"/>
              <a:t>Transforming to a Standard Normal Distribution</a:t>
            </a:r>
          </a:p>
        </p:txBody>
      </p:sp>
      <p:sp>
        <p:nvSpPr>
          <p:cNvPr id="46083" name="Rectangle 3"/>
          <p:cNvSpPr>
            <a:spLocks noGrp="1" noChangeArrowheads="1"/>
          </p:cNvSpPr>
          <p:nvPr>
            <p:ph type="body" idx="1"/>
          </p:nvPr>
        </p:nvSpPr>
        <p:spPr>
          <a:xfrm>
            <a:off x="653143" y="2286000"/>
            <a:ext cx="7774214" cy="1752600"/>
          </a:xfrm>
        </p:spPr>
        <p:txBody>
          <a:bodyPr lIns="53337" tIns="26668" rIns="53337" bIns="26668"/>
          <a:lstStyle/>
          <a:p>
            <a:pPr>
              <a:lnSpc>
                <a:spcPct val="80000"/>
              </a:lnSpc>
            </a:pPr>
            <a:r>
              <a:rPr lang="en-US" sz="2900" dirty="0"/>
              <a:t>A value from any normal distribution can be transformed into its corresponding value on a standard normal distribution using this formula:</a:t>
            </a:r>
          </a:p>
          <a:p>
            <a:pPr>
              <a:lnSpc>
                <a:spcPct val="80000"/>
              </a:lnSpc>
              <a:buFontTx/>
              <a:buNone/>
            </a:pPr>
            <a:endParaRPr lang="en-US" sz="2900" dirty="0"/>
          </a:p>
        </p:txBody>
      </p:sp>
      <p:sp>
        <p:nvSpPr>
          <p:cNvPr id="46084" name="Rectangle 4"/>
          <p:cNvSpPr>
            <a:spLocks noChangeArrowheads="1"/>
          </p:cNvSpPr>
          <p:nvPr/>
        </p:nvSpPr>
        <p:spPr bwMode="auto">
          <a:xfrm>
            <a:off x="2589893" y="4876800"/>
            <a:ext cx="4039054" cy="1438335"/>
          </a:xfrm>
          <a:prstGeom prst="rect">
            <a:avLst/>
          </a:prstGeom>
          <a:noFill/>
          <a:ln w="9525">
            <a:noFill/>
            <a:miter lim="800000"/>
            <a:headEnd/>
            <a:tailEnd/>
          </a:ln>
          <a:effectLst/>
        </p:spPr>
        <p:txBody>
          <a:bodyPr lIns="91432" tIns="45716" rIns="91432" bIns="45716">
            <a:prstTxWarp prst="textNoShape">
              <a:avLst/>
            </a:prstTxWarp>
            <a:spAutoFit/>
          </a:bodyPr>
          <a:lstStyle/>
          <a:p>
            <a:pPr defTabSz="914415">
              <a:lnSpc>
                <a:spcPct val="80000"/>
              </a:lnSpc>
              <a:spcBef>
                <a:spcPct val="50000"/>
              </a:spcBef>
              <a:buClr>
                <a:schemeClr val="hlink"/>
              </a:buClr>
            </a:pPr>
            <a:r>
              <a:rPr lang="en-US" sz="4100" dirty="0">
                <a:latin typeface="Geneva" charset="0"/>
              </a:rPr>
              <a:t>Z = (X-</a:t>
            </a:r>
            <a:r>
              <a:rPr lang="el-GR" sz="4100" dirty="0">
                <a:latin typeface="Symbol" charset="2"/>
              </a:rPr>
              <a:t>m</a:t>
            </a:r>
            <a:r>
              <a:rPr lang="en-US" sz="4100" dirty="0">
                <a:latin typeface="Geneva" charset="0"/>
              </a:rPr>
              <a:t>)/</a:t>
            </a:r>
            <a:r>
              <a:rPr lang="el-GR" sz="4100" dirty="0">
                <a:latin typeface="Symbol" charset="2"/>
              </a:rPr>
              <a:t>s</a:t>
            </a:r>
            <a:endParaRPr lang="en-US" sz="4100" dirty="0">
              <a:latin typeface="Geneva" charset="0"/>
            </a:endParaRPr>
          </a:p>
          <a:p>
            <a:pPr defTabSz="914415">
              <a:lnSpc>
                <a:spcPct val="80000"/>
              </a:lnSpc>
              <a:spcBef>
                <a:spcPct val="50000"/>
              </a:spcBef>
              <a:buClr>
                <a:schemeClr val="hlink"/>
              </a:buClr>
            </a:pPr>
            <a:endParaRPr lang="en-US" sz="4100" dirty="0">
              <a:latin typeface="Geneva" charset="0"/>
            </a:endParaRPr>
          </a:p>
        </p:txBody>
      </p:sp>
    </p:spTree>
    <p:extLst>
      <p:ext uri="{BB962C8B-B14F-4D97-AF65-F5344CB8AC3E}">
        <p14:creationId xmlns:p14="http://schemas.microsoft.com/office/powerpoint/2010/main" val="2997222440"/>
      </p:ext>
    </p:extLst>
  </p:cSld>
  <p:clrMapOvr>
    <a:masterClrMapping/>
  </p:clrMapOvr>
  <mc:AlternateContent xmlns:mc="http://schemas.openxmlformats.org/markup-compatibility/2006" xmlns:p14="http://schemas.microsoft.com/office/powerpoint/2010/main">
    <mc:Choice Requires="p14">
      <p:transition spd="slow" p14:dur="2000" advClick="0" advTm="11000"/>
    </mc:Choice>
    <mc:Fallback xmlns="">
      <p:transition xmlns:p14="http://schemas.microsoft.com/office/powerpoint/2010/main" spd="slow" advClick="0" advTm="11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4893" y="609600"/>
            <a:ext cx="7774214" cy="1562100"/>
          </a:xfrm>
        </p:spPr>
        <p:txBody>
          <a:bodyPr lIns="53337" tIns="26668" rIns="53337" bIns="26668"/>
          <a:lstStyle/>
          <a:p>
            <a:r>
              <a:rPr lang="en-US"/>
              <a:t>Transforming to a Standard Normal Distribution</a:t>
            </a:r>
          </a:p>
        </p:txBody>
      </p:sp>
      <p:sp>
        <p:nvSpPr>
          <p:cNvPr id="48131" name="Rectangle 3"/>
          <p:cNvSpPr>
            <a:spLocks noGrp="1" noChangeArrowheads="1"/>
          </p:cNvSpPr>
          <p:nvPr>
            <p:ph type="body" idx="1"/>
          </p:nvPr>
        </p:nvSpPr>
        <p:spPr>
          <a:xfrm>
            <a:off x="653143" y="2286000"/>
            <a:ext cx="7774214" cy="4114800"/>
          </a:xfrm>
        </p:spPr>
        <p:txBody>
          <a:bodyPr lIns="53337" tIns="26668" rIns="53337" bIns="26668"/>
          <a:lstStyle/>
          <a:p>
            <a:pPr>
              <a:lnSpc>
                <a:spcPct val="80000"/>
              </a:lnSpc>
              <a:spcBef>
                <a:spcPct val="50000"/>
              </a:spcBef>
              <a:buFontTx/>
              <a:buNone/>
            </a:pPr>
            <a:r>
              <a:rPr lang="en-US" sz="2900" dirty="0"/>
              <a:t>                  </a:t>
            </a:r>
            <a:r>
              <a:rPr lang="en-US" dirty="0"/>
              <a:t>Z = (X-</a:t>
            </a:r>
            <a:r>
              <a:rPr lang="el-GR" dirty="0">
                <a:latin typeface="Symbol" charset="2"/>
              </a:rPr>
              <a:t>m</a:t>
            </a:r>
            <a:r>
              <a:rPr lang="en-US" dirty="0"/>
              <a:t>)/</a:t>
            </a:r>
            <a:r>
              <a:rPr lang="en-US" dirty="0" err="1">
                <a:latin typeface="Symbol" charset="2"/>
              </a:rPr>
              <a:t>s</a:t>
            </a:r>
            <a:endParaRPr lang="en-US" dirty="0"/>
          </a:p>
          <a:p>
            <a:pPr>
              <a:lnSpc>
                <a:spcPct val="90000"/>
              </a:lnSpc>
            </a:pPr>
            <a:r>
              <a:rPr lang="en-US" sz="2900" dirty="0"/>
              <a:t>Z is the value on the standard normal distribution</a:t>
            </a:r>
          </a:p>
          <a:p>
            <a:pPr>
              <a:lnSpc>
                <a:spcPct val="90000"/>
              </a:lnSpc>
            </a:pPr>
            <a:r>
              <a:rPr lang="en-US" sz="2900" dirty="0"/>
              <a:t>X is the value on the original distribution</a:t>
            </a:r>
          </a:p>
          <a:p>
            <a:pPr>
              <a:lnSpc>
                <a:spcPct val="90000"/>
              </a:lnSpc>
            </a:pPr>
            <a:r>
              <a:rPr lang="el-GR" sz="2900" dirty="0"/>
              <a:t> </a:t>
            </a:r>
            <a:r>
              <a:rPr lang="el-GR" sz="2900" dirty="0">
                <a:latin typeface="Symbol" charset="2"/>
              </a:rPr>
              <a:t>m</a:t>
            </a:r>
            <a:r>
              <a:rPr lang="en-US" sz="2900" dirty="0"/>
              <a:t> is the mean of the original distribution</a:t>
            </a:r>
          </a:p>
          <a:p>
            <a:pPr>
              <a:lnSpc>
                <a:spcPct val="90000"/>
              </a:lnSpc>
            </a:pPr>
            <a:r>
              <a:rPr lang="el-GR" sz="2900" dirty="0"/>
              <a:t> </a:t>
            </a:r>
            <a:r>
              <a:rPr lang="el-GR" sz="2900" dirty="0">
                <a:latin typeface="Symbol" charset="2"/>
              </a:rPr>
              <a:t>s</a:t>
            </a:r>
            <a:r>
              <a:rPr lang="en-US" sz="2900" dirty="0"/>
              <a:t> is the standard deviation of the original distribution</a:t>
            </a:r>
          </a:p>
          <a:p>
            <a:pPr>
              <a:lnSpc>
                <a:spcPct val="90000"/>
              </a:lnSpc>
              <a:buFontTx/>
              <a:buNone/>
            </a:pPr>
            <a:endParaRPr lang="en-US" dirty="0"/>
          </a:p>
        </p:txBody>
      </p:sp>
    </p:spTree>
    <p:extLst>
      <p:ext uri="{BB962C8B-B14F-4D97-AF65-F5344CB8AC3E}">
        <p14:creationId xmlns:p14="http://schemas.microsoft.com/office/powerpoint/2010/main" val="2681803228"/>
      </p:ext>
    </p:extLst>
  </p:cSld>
  <p:clrMapOvr>
    <a:masterClrMapping/>
  </p:clrMapOvr>
  <mc:AlternateContent xmlns:mc="http://schemas.openxmlformats.org/markup-compatibility/2006" xmlns:p14="http://schemas.microsoft.com/office/powerpoint/2010/main">
    <mc:Choice Requires="p14">
      <p:transition spd="slow" p14:dur="2000" advClick="0" advTm="16000"/>
    </mc:Choice>
    <mc:Fallback xmlns="">
      <p:transition xmlns:p14="http://schemas.microsoft.com/office/powerpoint/2010/main" spd="slow" advClick="0" advTm="16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lIns="53337" tIns="26668" rIns="53337" bIns="26668"/>
          <a:lstStyle/>
          <a:p>
            <a:r>
              <a:rPr lang="en-US"/>
              <a:t>An Example</a:t>
            </a:r>
          </a:p>
        </p:txBody>
      </p:sp>
      <p:sp>
        <p:nvSpPr>
          <p:cNvPr id="50179" name="Rectangle 3"/>
          <p:cNvSpPr>
            <a:spLocks noGrp="1" noChangeArrowheads="1"/>
          </p:cNvSpPr>
          <p:nvPr>
            <p:ph type="body" idx="1"/>
          </p:nvPr>
        </p:nvSpPr>
        <p:spPr>
          <a:xfrm>
            <a:off x="684893" y="1981200"/>
            <a:ext cx="7774214" cy="2209800"/>
          </a:xfrm>
        </p:spPr>
        <p:txBody>
          <a:bodyPr lIns="53337" tIns="26668" rIns="53337" bIns="26668"/>
          <a:lstStyle/>
          <a:p>
            <a:pPr>
              <a:lnSpc>
                <a:spcPct val="90000"/>
              </a:lnSpc>
            </a:pPr>
            <a:r>
              <a:rPr lang="en-US"/>
              <a:t>What portion of a normal distribution with a mean of 50 and a standard deviation of 10 is below 26?</a:t>
            </a:r>
          </a:p>
        </p:txBody>
      </p:sp>
      <p:sp>
        <p:nvSpPr>
          <p:cNvPr id="50182" name="Text Box 6"/>
          <p:cNvSpPr txBox="1">
            <a:spLocks noChangeArrowheads="1"/>
          </p:cNvSpPr>
          <p:nvPr/>
        </p:nvSpPr>
        <p:spPr bwMode="auto">
          <a:xfrm>
            <a:off x="2208893" y="4229101"/>
            <a:ext cx="4953000" cy="923322"/>
          </a:xfrm>
          <a:prstGeom prst="rect">
            <a:avLst/>
          </a:prstGeom>
          <a:noFill/>
          <a:ln w="9525">
            <a:noFill/>
            <a:miter lim="800000"/>
            <a:headEnd/>
            <a:tailEnd/>
          </a:ln>
          <a:effectLst/>
        </p:spPr>
        <p:txBody>
          <a:bodyPr lIns="91432" tIns="45716" rIns="91432" bIns="45716">
            <a:prstTxWarp prst="textNoShape">
              <a:avLst/>
            </a:prstTxWarp>
            <a:spAutoFit/>
          </a:bodyPr>
          <a:lstStyle/>
          <a:p>
            <a:pPr defTabSz="914415">
              <a:spcBef>
                <a:spcPct val="50000"/>
              </a:spcBef>
            </a:pPr>
            <a:r>
              <a:rPr lang="en-US" dirty="0">
                <a:latin typeface="Courier" charset="0"/>
              </a:rPr>
              <a:t>Z = (X-</a:t>
            </a:r>
            <a:r>
              <a:rPr lang="el-GR" dirty="0">
                <a:latin typeface="Symbol" charset="2"/>
              </a:rPr>
              <a:t>m</a:t>
            </a:r>
            <a:r>
              <a:rPr lang="en-US" dirty="0">
                <a:latin typeface="Courier" charset="0"/>
              </a:rPr>
              <a:t>)/</a:t>
            </a:r>
            <a:r>
              <a:rPr lang="en-US" dirty="0" err="1">
                <a:latin typeface="Symbol" charset="2"/>
              </a:rPr>
              <a:t>s</a:t>
            </a:r>
            <a:r>
              <a:rPr lang="en-US" dirty="0">
                <a:latin typeface="Courier" charset="0"/>
              </a:rPr>
              <a:t> </a:t>
            </a:r>
            <a:br>
              <a:rPr lang="en-US" dirty="0">
                <a:latin typeface="Courier" charset="0"/>
              </a:rPr>
            </a:br>
            <a:r>
              <a:rPr lang="en-US" dirty="0">
                <a:latin typeface="Courier" charset="0"/>
              </a:rPr>
              <a:t>  = (26 – 50)/10</a:t>
            </a:r>
            <a:br>
              <a:rPr lang="en-US" dirty="0">
                <a:latin typeface="Courier" charset="0"/>
              </a:rPr>
            </a:br>
            <a:r>
              <a:rPr lang="en-US" dirty="0">
                <a:latin typeface="Courier" charset="0"/>
              </a:rPr>
              <a:t>  = -2.4</a:t>
            </a:r>
            <a:endParaRPr lang="en-US" dirty="0">
              <a:latin typeface="Geneva" charset="0"/>
            </a:endParaRPr>
          </a:p>
        </p:txBody>
      </p:sp>
    </p:spTree>
    <p:extLst>
      <p:ext uri="{BB962C8B-B14F-4D97-AF65-F5344CB8AC3E}">
        <p14:creationId xmlns:p14="http://schemas.microsoft.com/office/powerpoint/2010/main" val="50782953"/>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xmlns:p14="http://schemas.microsoft.com/office/powerpoint/2010/main" spd="slow" advClick="0" advTm="20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10055" y="228600"/>
            <a:ext cx="7774214" cy="914400"/>
          </a:xfrm>
        </p:spPr>
        <p:txBody>
          <a:bodyPr/>
          <a:lstStyle/>
          <a:p>
            <a:r>
              <a:rPr lang="en-US"/>
              <a:t>An Example</a:t>
            </a:r>
          </a:p>
        </p:txBody>
      </p:sp>
      <p:sp>
        <p:nvSpPr>
          <p:cNvPr id="53251" name="Rectangle 3"/>
          <p:cNvSpPr>
            <a:spLocks noGrp="1" noChangeArrowheads="1"/>
          </p:cNvSpPr>
          <p:nvPr>
            <p:ph type="body" sz="half" idx="1"/>
          </p:nvPr>
        </p:nvSpPr>
        <p:spPr>
          <a:xfrm>
            <a:off x="684893" y="1981200"/>
            <a:ext cx="3810000" cy="3505200"/>
          </a:xfrm>
        </p:spPr>
        <p:txBody>
          <a:bodyPr/>
          <a:lstStyle/>
          <a:p>
            <a:r>
              <a:rPr lang="en-US" sz="2900" dirty="0"/>
              <a:t>From the table we can see that 0.0082 of the distribution is below -2.4.</a:t>
            </a:r>
          </a:p>
        </p:txBody>
      </p:sp>
      <p:graphicFrame>
        <p:nvGraphicFramePr>
          <p:cNvPr id="53509" name="Group 261"/>
          <p:cNvGraphicFramePr>
            <a:graphicFrameLocks noGrp="1"/>
          </p:cNvGraphicFramePr>
          <p:nvPr>
            <p:ph sz="half" idx="2"/>
          </p:nvPr>
        </p:nvGraphicFramePr>
        <p:xfrm>
          <a:off x="4875893" y="1219200"/>
          <a:ext cx="3812268" cy="5524560"/>
        </p:xfrm>
        <a:graphic>
          <a:graphicData uri="http://schemas.openxmlformats.org/drawingml/2006/table">
            <a:tbl>
              <a:tblPr/>
              <a:tblGrid>
                <a:gridCol w="1392464">
                  <a:extLst>
                    <a:ext uri="{9D8B030D-6E8A-4147-A177-3AD203B41FA5}">
                      <a16:colId xmlns:a16="http://schemas.microsoft.com/office/drawing/2014/main" val="20000"/>
                    </a:ext>
                  </a:extLst>
                </a:gridCol>
                <a:gridCol w="2419804">
                  <a:extLst>
                    <a:ext uri="{9D8B030D-6E8A-4147-A177-3AD203B41FA5}">
                      <a16:colId xmlns:a16="http://schemas.microsoft.com/office/drawing/2014/main" val="20001"/>
                    </a:ext>
                  </a:extLst>
                </a:gridCol>
              </a:tblGrid>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Z</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Area below Z</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-2.50</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0.0062</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-2.49</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0.0064</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-2.48</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0.0066</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-2.47</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0.0068</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-2.46</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0.0069</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-2.45</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0.0071</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-2.44</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0.0073</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-2.43</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0.0075</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-2.42</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0.0078</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-2.41</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0.0080</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0000"/>
                          </a:solidFill>
                          <a:effectLst/>
                          <a:latin typeface="Courier" charset="0"/>
                          <a:ea typeface="Arial" charset="0"/>
                          <a:cs typeface="Arial" charset="0"/>
                        </a:rPr>
                        <a:t>-2.40</a:t>
                      </a:r>
                      <a:endParaRPr kumimoji="0" lang="en-US" sz="1800" b="0" i="0" u="none" strike="noStrike" cap="none" normalizeH="0" baseline="0">
                        <a:ln>
                          <a:noFill/>
                        </a:ln>
                        <a:solidFill>
                          <a:srgbClr val="FF0000"/>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0000"/>
                          </a:solidFill>
                          <a:effectLst/>
                          <a:latin typeface="Courier" charset="0"/>
                          <a:ea typeface="Arial" charset="0"/>
                          <a:cs typeface="Arial" charset="0"/>
                        </a:rPr>
                        <a:t>0.0082</a:t>
                      </a:r>
                      <a:endParaRPr kumimoji="0" lang="en-US" sz="1800" b="0" i="0" u="none" strike="noStrike" cap="none" normalizeH="0" baseline="0">
                        <a:ln>
                          <a:noFill/>
                        </a:ln>
                        <a:solidFill>
                          <a:srgbClr val="FF0000"/>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-2.39</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0.0084</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-2.38</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0.0087</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-2.37</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0.0089</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-2.36</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0.0091</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-2.35</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0.0094</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-2.34</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0.0096</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-2.33</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0.0099</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276228">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-2.32</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charset="0"/>
                          <a:ea typeface="Arial" charset="0"/>
                          <a:cs typeface="Arial" charset="0"/>
                        </a:rPr>
                        <a:t>0.0102</a:t>
                      </a:r>
                      <a:endParaRPr kumimoji="0" lang="en-US" sz="18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911333105"/>
      </p:ext>
    </p:extLst>
  </p:cSld>
  <p:clrMapOvr>
    <a:masterClrMapping/>
  </p:clrMapOvr>
  <p:transition advClick="0" advTm="9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Normal Curve</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739127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10055" y="152400"/>
            <a:ext cx="7774214" cy="1143000"/>
          </a:xfrm>
        </p:spPr>
        <p:txBody>
          <a:bodyPr lIns="53337" tIns="26668" rIns="53337" bIns="26668"/>
          <a:lstStyle/>
          <a:p>
            <a:r>
              <a:rPr lang="en-US"/>
              <a:t>Standard Normal Distribution</a:t>
            </a:r>
          </a:p>
        </p:txBody>
      </p:sp>
      <p:graphicFrame>
        <p:nvGraphicFramePr>
          <p:cNvPr id="52242" name="Group 18"/>
          <p:cNvGraphicFramePr>
            <a:graphicFrameLocks noGrp="1"/>
          </p:cNvGraphicFramePr>
          <p:nvPr/>
        </p:nvGraphicFramePr>
        <p:xfrm>
          <a:off x="2891520" y="1333500"/>
          <a:ext cx="3360964" cy="4014985"/>
        </p:xfrm>
        <a:graphic>
          <a:graphicData uri="http://schemas.openxmlformats.org/drawingml/2006/table">
            <a:tbl>
              <a:tblPr/>
              <a:tblGrid>
                <a:gridCol w="3360964">
                  <a:extLst>
                    <a:ext uri="{9D8B030D-6E8A-4147-A177-3AD203B41FA5}">
                      <a16:colId xmlns:a16="http://schemas.microsoft.com/office/drawing/2014/main" val="20000"/>
                    </a:ext>
                  </a:extLst>
                </a:gridCol>
              </a:tblGrid>
              <a:tr h="388341">
                <a:tc>
                  <a:txBody>
                    <a:bodyPr/>
                    <a:lstStyle/>
                    <a:p>
                      <a:pPr marL="0" marR="0" lvl="0" indent="0" algn="l" defTabSz="393700" rtl="0" eaLnBrk="1" fontAlgn="base" latinLnBrk="0" hangingPunct="1">
                        <a:lnSpc>
                          <a:spcPct val="100000"/>
                        </a:lnSpc>
                        <a:spcBef>
                          <a:spcPct val="20000"/>
                        </a:spcBef>
                        <a:spcAft>
                          <a:spcPct val="0"/>
                        </a:spcAft>
                        <a:buClr>
                          <a:schemeClr val="hlink"/>
                        </a:buClr>
                        <a:buSzTx/>
                        <a:buFontTx/>
                        <a:buNone/>
                        <a:tabLst/>
                      </a:pPr>
                      <a:endParaRPr kumimoji="0" lang="en-US" sz="2100" b="0" i="0" u="none" strike="noStrike" cap="none" normalizeH="0" baseline="0">
                        <a:ln>
                          <a:noFill/>
                        </a:ln>
                        <a:solidFill>
                          <a:schemeClr val="tx1"/>
                        </a:solidFill>
                        <a:effectLst/>
                        <a:latin typeface="Geneva" charset="0"/>
                      </a:endParaRPr>
                    </a:p>
                  </a:txBody>
                  <a:tcPr marL="61418" marR="61418" marT="32246" marB="32246" anchor="ct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626644">
                <a:tc>
                  <a:txBody>
                    <a:bodyPr/>
                    <a:lstStyle/>
                    <a:p>
                      <a:pPr marL="0" marR="0" lvl="0" indent="0" algn="l" defTabSz="430213"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  </a:t>
                      </a:r>
                      <a:r>
                        <a:rPr kumimoji="0" lang="en-US" sz="15100" b="0" i="0" u="none" strike="noStrike" cap="none" normalizeH="0" baseline="0">
                          <a:ln>
                            <a:noFill/>
                          </a:ln>
                          <a:solidFill>
                            <a:schemeClr val="tx1"/>
                          </a:solidFill>
                          <a:effectLst/>
                          <a:latin typeface="Arial" charset="0"/>
                        </a:rPr>
                        <a:t> </a:t>
                      </a:r>
                      <a:r>
                        <a:rPr kumimoji="0" lang="en-US" sz="1200" b="0" i="0" u="none" strike="noStrike" cap="none" normalizeH="0" baseline="0">
                          <a:ln>
                            <a:noFill/>
                          </a:ln>
                          <a:solidFill>
                            <a:schemeClr val="tx1"/>
                          </a:solidFill>
                          <a:effectLst/>
                          <a:latin typeface="Arial" charset="0"/>
                        </a:rPr>
                        <a:t>                                               </a:t>
                      </a:r>
                    </a:p>
                  </a:txBody>
                  <a:tcPr marL="61418" marR="61418" marT="32246" marB="32246" anchor="ct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7" name="Picture 6"/>
          <p:cNvPicPr>
            <a:picLocks noChangeAspect="1"/>
          </p:cNvPicPr>
          <p:nvPr/>
        </p:nvPicPr>
        <p:blipFill>
          <a:blip r:embed="rId3"/>
          <a:stretch>
            <a:fillRect/>
          </a:stretch>
        </p:blipFill>
        <p:spPr>
          <a:xfrm>
            <a:off x="0" y="2381250"/>
            <a:ext cx="3512384" cy="3524250"/>
          </a:xfrm>
          <a:prstGeom prst="rect">
            <a:avLst/>
          </a:prstGeom>
        </p:spPr>
      </p:pic>
      <p:pic>
        <p:nvPicPr>
          <p:cNvPr id="8" name="Picture 7"/>
          <p:cNvPicPr>
            <a:picLocks noChangeAspect="1"/>
          </p:cNvPicPr>
          <p:nvPr/>
        </p:nvPicPr>
        <p:blipFill>
          <a:blip r:embed="rId4"/>
          <a:stretch>
            <a:fillRect/>
          </a:stretch>
        </p:blipFill>
        <p:spPr>
          <a:xfrm>
            <a:off x="2965164" y="2047875"/>
            <a:ext cx="6178836" cy="3829844"/>
          </a:xfrm>
          <a:prstGeom prst="rect">
            <a:avLst/>
          </a:prstGeom>
        </p:spPr>
      </p:pic>
    </p:spTree>
    <p:extLst>
      <p:ext uri="{BB962C8B-B14F-4D97-AF65-F5344CB8AC3E}">
        <p14:creationId xmlns:p14="http://schemas.microsoft.com/office/powerpoint/2010/main" val="29319473"/>
      </p:ext>
    </p:extLst>
  </p:cSld>
  <p:clrMapOvr>
    <a:masterClrMapping/>
  </p:clrMapOvr>
  <mc:AlternateContent xmlns:mc="http://schemas.openxmlformats.org/markup-compatibility/2006" xmlns:p14="http://schemas.microsoft.com/office/powerpoint/2010/main">
    <mc:Choice Requires="p14">
      <p:transition spd="slow" p14:dur="2000" advClick="0" advTm="7000"/>
    </mc:Choice>
    <mc:Fallback xmlns="">
      <p:transition xmlns:p14="http://schemas.microsoft.com/office/powerpoint/2010/main" spd="slow" advClick="0" advTm="7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lIns="53337" tIns="26668" rIns="53337" bIns="26668"/>
          <a:lstStyle/>
          <a:p>
            <a:r>
              <a:rPr lang="en-US"/>
              <a:t>Standard Normal Distribution</a:t>
            </a:r>
          </a:p>
        </p:txBody>
      </p:sp>
      <p:sp>
        <p:nvSpPr>
          <p:cNvPr id="55299" name="Rectangle 3"/>
          <p:cNvSpPr>
            <a:spLocks noGrp="1" noChangeArrowheads="1"/>
          </p:cNvSpPr>
          <p:nvPr>
            <p:ph type="body" idx="1"/>
          </p:nvPr>
        </p:nvSpPr>
        <p:spPr/>
        <p:txBody>
          <a:bodyPr lIns="53337" tIns="26668" rIns="53337" bIns="26668"/>
          <a:lstStyle/>
          <a:p>
            <a:r>
              <a:rPr lang="en-US"/>
              <a:t>If all values transformed to Z scores, then the distribution will have a mean of 0 and a standard distribution</a:t>
            </a:r>
          </a:p>
          <a:p>
            <a:r>
              <a:rPr lang="en-US"/>
              <a:t>This process is called </a:t>
            </a:r>
            <a:r>
              <a:rPr lang="en-US">
                <a:solidFill>
                  <a:schemeClr val="hlink"/>
                </a:solidFill>
              </a:rPr>
              <a:t>standardizing the distribution</a:t>
            </a:r>
          </a:p>
        </p:txBody>
      </p:sp>
    </p:spTree>
    <p:extLst>
      <p:ext uri="{BB962C8B-B14F-4D97-AF65-F5344CB8AC3E}">
        <p14:creationId xmlns:p14="http://schemas.microsoft.com/office/powerpoint/2010/main" val="745974487"/>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xmlns:p14="http://schemas.microsoft.com/office/powerpoint/2010/main" spd="slow" advClick="0" advTm="20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rcRect l="-24304" r="-24304"/>
          <a:stretch>
            <a:fillRect/>
          </a:stretch>
        </p:blipFill>
        <p:spPr>
          <a:xfrm>
            <a:off x="-1262185" y="1481328"/>
            <a:ext cx="9492236" cy="5220364"/>
          </a:xfrm>
          <a:prstGeom prst="rect">
            <a:avLst/>
          </a:prstGeom>
          <a:noFill/>
          <a:ln>
            <a:noFill/>
          </a:ln>
        </p:spPr>
      </p:pic>
      <p:sp>
        <p:nvSpPr>
          <p:cNvPr id="3" name="Title 2"/>
          <p:cNvSpPr>
            <a:spLocks noGrp="1"/>
          </p:cNvSpPr>
          <p:nvPr>
            <p:ph type="title"/>
          </p:nvPr>
        </p:nvSpPr>
        <p:spPr/>
        <p:txBody>
          <a:bodyPr/>
          <a:lstStyle/>
          <a:p>
            <a:r>
              <a:rPr lang="en-US" dirty="0"/>
              <a:t>Example: Female Height</a:t>
            </a:r>
          </a:p>
        </p:txBody>
      </p:sp>
      <p:sp>
        <p:nvSpPr>
          <p:cNvPr id="5" name="Rectangle 4"/>
          <p:cNvSpPr/>
          <p:nvPr/>
        </p:nvSpPr>
        <p:spPr>
          <a:xfrm>
            <a:off x="1426303" y="1481328"/>
            <a:ext cx="4352605" cy="1139351"/>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TextBox 5"/>
          <p:cNvSpPr txBox="1"/>
          <p:nvPr/>
        </p:nvSpPr>
        <p:spPr>
          <a:xfrm>
            <a:off x="5778908" y="1797538"/>
            <a:ext cx="2907892" cy="4154983"/>
          </a:xfrm>
          <a:prstGeom prst="rect">
            <a:avLst/>
          </a:prstGeom>
          <a:noFill/>
        </p:spPr>
        <p:txBody>
          <a:bodyPr wrap="square" rtlCol="0">
            <a:spAutoFit/>
          </a:bodyPr>
          <a:lstStyle/>
          <a:p>
            <a:r>
              <a:rPr lang="en-US" sz="2400" dirty="0"/>
              <a:t>What are the z scores for women who are:</a:t>
            </a:r>
          </a:p>
          <a:p>
            <a:pPr marL="342900" indent="-342900">
              <a:buFont typeface="Arial"/>
              <a:buChar char="•"/>
            </a:pPr>
            <a:r>
              <a:rPr lang="en-US" sz="2400" dirty="0"/>
              <a:t>60 inches</a:t>
            </a:r>
          </a:p>
          <a:p>
            <a:pPr marL="342900" indent="-342900">
              <a:buFont typeface="Arial"/>
              <a:buChar char="•"/>
            </a:pPr>
            <a:r>
              <a:rPr lang="en-US" sz="2400" dirty="0"/>
              <a:t>65 inches</a:t>
            </a:r>
          </a:p>
          <a:p>
            <a:pPr marL="342900" indent="-342900">
              <a:buFont typeface="Arial"/>
              <a:buChar char="•"/>
            </a:pPr>
            <a:r>
              <a:rPr lang="en-US" sz="2400" dirty="0"/>
              <a:t>73 inches</a:t>
            </a:r>
          </a:p>
          <a:p>
            <a:pPr marL="342900" indent="-342900">
              <a:buFont typeface="Arial"/>
              <a:buChar char="•"/>
            </a:pPr>
            <a:endParaRPr lang="en-US" sz="2400" dirty="0"/>
          </a:p>
          <a:p>
            <a:r>
              <a:rPr lang="en-US" sz="2400" dirty="0"/>
              <a:t>Remember: </a:t>
            </a:r>
          </a:p>
          <a:p>
            <a:r>
              <a:rPr lang="en-US" sz="2400" dirty="0">
                <a:latin typeface="Courier" charset="0"/>
              </a:rPr>
              <a:t>Z = (X-</a:t>
            </a:r>
            <a:r>
              <a:rPr lang="el-GR" sz="2400" dirty="0">
                <a:latin typeface="Symbol" charset="2"/>
              </a:rPr>
              <a:t>m</a:t>
            </a:r>
            <a:r>
              <a:rPr lang="en-US" sz="2400" dirty="0">
                <a:latin typeface="Courier" charset="0"/>
              </a:rPr>
              <a:t>)/</a:t>
            </a:r>
            <a:r>
              <a:rPr lang="en-US" sz="2400" dirty="0">
                <a:latin typeface="Symbol" charset="2"/>
              </a:rPr>
              <a:t>s</a:t>
            </a:r>
            <a:r>
              <a:rPr lang="en-US" sz="2400" dirty="0">
                <a:latin typeface="Courier" charset="0"/>
              </a:rPr>
              <a:t> </a:t>
            </a:r>
            <a:endParaRPr lang="en-US" sz="2400" dirty="0"/>
          </a:p>
          <a:p>
            <a:pPr marL="342900" indent="-342900">
              <a:buFont typeface="Arial"/>
              <a:buChar char="•"/>
            </a:pPr>
            <a:endParaRPr lang="en-US" sz="2400" dirty="0"/>
          </a:p>
          <a:p>
            <a:pPr marL="342900" indent="-342900">
              <a:buFont typeface="Arial"/>
              <a:buChar char="•"/>
            </a:pPr>
            <a:endParaRPr lang="en-US" sz="2400" dirty="0"/>
          </a:p>
        </p:txBody>
      </p:sp>
    </p:spTree>
    <p:extLst>
      <p:ext uri="{BB962C8B-B14F-4D97-AF65-F5344CB8AC3E}">
        <p14:creationId xmlns:p14="http://schemas.microsoft.com/office/powerpoint/2010/main" val="11355771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966121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the probability of a coin flip landing on heads?  ½</a:t>
            </a:r>
          </a:p>
          <a:p>
            <a:r>
              <a:rPr lang="en-US" dirty="0"/>
              <a:t>What is the probability of rolling a 6 on a normal die?</a:t>
            </a:r>
          </a:p>
          <a:p>
            <a:r>
              <a:rPr lang="en-US" dirty="0"/>
              <a:t>What is the probability of rolling a 1 or a 6 on a normal die?</a:t>
            </a:r>
          </a:p>
          <a:p>
            <a:r>
              <a:rPr lang="en-US" dirty="0"/>
              <a:t>If you have two dice, what numbers have the highest probability?  The lowest?</a:t>
            </a:r>
          </a:p>
        </p:txBody>
      </p:sp>
      <p:sp>
        <p:nvSpPr>
          <p:cNvPr id="3" name="Title 2"/>
          <p:cNvSpPr>
            <a:spLocks noGrp="1"/>
          </p:cNvSpPr>
          <p:nvPr>
            <p:ph type="title"/>
          </p:nvPr>
        </p:nvSpPr>
        <p:spPr/>
        <p:txBody>
          <a:bodyPr/>
          <a:lstStyle/>
          <a:p>
            <a:r>
              <a:rPr lang="en-US" dirty="0"/>
              <a:t>The Basics</a:t>
            </a:r>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2648197" y="5131594"/>
            <a:ext cx="6333569" cy="93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74267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t>The same formula also applies to other games of chance.</a:t>
            </a:r>
          </a:p>
          <a:p>
            <a:endParaRPr lang="en-US" altLang="en-US" dirty="0"/>
          </a:p>
          <a:p>
            <a:r>
              <a:rPr lang="en-US" altLang="en-US" dirty="0"/>
              <a:t>P(draw an ace) = 4/52 = 1/13</a:t>
            </a:r>
          </a:p>
          <a:p>
            <a:endParaRPr lang="en-US" altLang="en-US" dirty="0"/>
          </a:p>
          <a:p>
            <a:r>
              <a:rPr lang="en-US" altLang="en-US" dirty="0"/>
              <a:t>P(draw a club) = 13/52 = 1/4</a:t>
            </a:r>
          </a:p>
          <a:p>
            <a:endParaRPr lang="en-US" dirty="0"/>
          </a:p>
        </p:txBody>
      </p:sp>
      <p:sp>
        <p:nvSpPr>
          <p:cNvPr id="3" name="Title 2"/>
          <p:cNvSpPr>
            <a:spLocks noGrp="1"/>
          </p:cNvSpPr>
          <p:nvPr>
            <p:ph type="title"/>
          </p:nvPr>
        </p:nvSpPr>
        <p:spPr/>
        <p:txBody>
          <a:bodyPr/>
          <a:lstStyle/>
          <a:p>
            <a:r>
              <a:rPr lang="en-US" dirty="0"/>
              <a:t>Cards</a:t>
            </a:r>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7578" y="4042294"/>
            <a:ext cx="2489222" cy="2369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57908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t>Say you have a bag of 20 cherries:</a:t>
            </a:r>
          </a:p>
          <a:p>
            <a:endParaRPr lang="en-US" altLang="en-US" dirty="0"/>
          </a:p>
          <a:p>
            <a:r>
              <a:rPr lang="en-US" altLang="en-US" dirty="0"/>
              <a:t>14 are sweet and 6 are sour</a:t>
            </a:r>
          </a:p>
          <a:p>
            <a:endParaRPr lang="en-US" altLang="en-US" dirty="0"/>
          </a:p>
          <a:p>
            <a:r>
              <a:rPr lang="en-US" altLang="en-US" dirty="0"/>
              <a:t>So, if you pick a cherry at random,</a:t>
            </a:r>
          </a:p>
          <a:p>
            <a:endParaRPr lang="en-US" altLang="en-US" dirty="0"/>
          </a:p>
          <a:p>
            <a:r>
              <a:rPr lang="en-US" altLang="en-US" dirty="0"/>
              <a:t>P(sweet) = 14/20 = 7/10. </a:t>
            </a:r>
          </a:p>
          <a:p>
            <a:endParaRPr lang="en-US" dirty="0"/>
          </a:p>
        </p:txBody>
      </p:sp>
      <p:sp>
        <p:nvSpPr>
          <p:cNvPr id="3" name="Title 2"/>
          <p:cNvSpPr>
            <a:spLocks noGrp="1"/>
          </p:cNvSpPr>
          <p:nvPr>
            <p:ph type="title"/>
          </p:nvPr>
        </p:nvSpPr>
        <p:spPr/>
        <p:txBody>
          <a:bodyPr/>
          <a:lstStyle/>
          <a:p>
            <a:r>
              <a:rPr lang="en-US" dirty="0"/>
              <a:t>Bag of Cherries</a:t>
            </a:r>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3932" y="4365596"/>
            <a:ext cx="2235386" cy="2109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36998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t>If the sweet cherries are smaller than the sour cherries:</a:t>
            </a:r>
          </a:p>
          <a:p>
            <a:endParaRPr lang="en-US" altLang="en-US" dirty="0"/>
          </a:p>
          <a:p>
            <a:pPr lvl="1"/>
            <a:r>
              <a:rPr lang="en-US" altLang="en-US" dirty="0"/>
              <a:t>You would be more likely to grab the larger sour cherries.</a:t>
            </a:r>
          </a:p>
          <a:p>
            <a:endParaRPr lang="en-US" altLang="en-US" dirty="0"/>
          </a:p>
          <a:p>
            <a:pPr lvl="1"/>
            <a:r>
              <a:rPr lang="en-US" altLang="en-US" dirty="0"/>
              <a:t>Then the outcomes are not equally likely, and</a:t>
            </a:r>
            <a:br>
              <a:rPr lang="en-US" altLang="en-US" dirty="0"/>
            </a:br>
            <a:r>
              <a:rPr lang="en-US" altLang="en-US" dirty="0"/>
              <a:t>P(sour) &gt; 3/10.</a:t>
            </a:r>
          </a:p>
          <a:p>
            <a:endParaRPr lang="en-US" dirty="0"/>
          </a:p>
        </p:txBody>
      </p:sp>
      <p:sp>
        <p:nvSpPr>
          <p:cNvPr id="3" name="Title 2"/>
          <p:cNvSpPr>
            <a:spLocks noGrp="1"/>
          </p:cNvSpPr>
          <p:nvPr>
            <p:ph type="title"/>
          </p:nvPr>
        </p:nvSpPr>
        <p:spPr/>
        <p:txBody>
          <a:bodyPr>
            <a:normAutofit fontScale="90000"/>
          </a:bodyPr>
          <a:lstStyle/>
          <a:p>
            <a:r>
              <a:rPr lang="en-US" dirty="0"/>
              <a:t>Outcomes must be equally likely</a:t>
            </a:r>
          </a:p>
        </p:txBody>
      </p:sp>
    </p:spTree>
    <p:extLst>
      <p:ext uri="{BB962C8B-B14F-4D97-AF65-F5344CB8AC3E}">
        <p14:creationId xmlns:p14="http://schemas.microsoft.com/office/powerpoint/2010/main" val="12482385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Two Dice </a:t>
            </a:r>
            <a:r>
              <a:rPr lang="mr-IN" dirty="0"/>
              <a:t>–</a:t>
            </a:r>
            <a:r>
              <a:rPr lang="en-US" dirty="0"/>
              <a:t> Sum of Six</a:t>
            </a:r>
          </a:p>
        </p:txBody>
      </p:sp>
      <p:pic>
        <p:nvPicPr>
          <p:cNvPr id="4" name="Picture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1083" y="1481138"/>
            <a:ext cx="5021834"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40456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t>The probability that event A occurs </a:t>
            </a:r>
          </a:p>
          <a:p>
            <a:pPr>
              <a:buNone/>
            </a:pPr>
            <a:r>
              <a:rPr lang="en-US" altLang="en-US" dirty="0"/>
              <a:t>    is written as P(A)</a:t>
            </a:r>
          </a:p>
          <a:p>
            <a:endParaRPr lang="en-US" altLang="en-US" dirty="0"/>
          </a:p>
          <a:p>
            <a:r>
              <a:rPr lang="en-US" altLang="en-US" dirty="0"/>
              <a:t>The probability that event A </a:t>
            </a:r>
            <a:r>
              <a:rPr lang="en-US" altLang="en-US" b="1" dirty="0"/>
              <a:t>does not </a:t>
            </a:r>
            <a:r>
              <a:rPr lang="en-US" altLang="en-US" dirty="0"/>
              <a:t>occur is then 1-P(A)</a:t>
            </a:r>
          </a:p>
          <a:p>
            <a:endParaRPr lang="en-US" altLang="en-US" dirty="0"/>
          </a:p>
          <a:p>
            <a:r>
              <a:rPr lang="en-US" altLang="en-US" dirty="0"/>
              <a:t>So, P(two dice don’t sum to 6) </a:t>
            </a:r>
          </a:p>
          <a:p>
            <a:pPr>
              <a:buNone/>
            </a:pPr>
            <a:r>
              <a:rPr lang="en-US" altLang="en-US" dirty="0"/>
              <a:t>    = 1 - (5/36) = 31/36</a:t>
            </a:r>
          </a:p>
          <a:p>
            <a:endParaRPr lang="en-US" dirty="0"/>
          </a:p>
        </p:txBody>
      </p:sp>
      <p:sp>
        <p:nvSpPr>
          <p:cNvPr id="3" name="Title 2"/>
          <p:cNvSpPr>
            <a:spLocks noGrp="1"/>
          </p:cNvSpPr>
          <p:nvPr>
            <p:ph type="title"/>
          </p:nvPr>
        </p:nvSpPr>
        <p:spPr/>
        <p:txBody>
          <a:bodyPr/>
          <a:lstStyle/>
          <a:p>
            <a:r>
              <a:rPr lang="en-US" dirty="0"/>
              <a:t>Complementary Events</a:t>
            </a:r>
          </a:p>
        </p:txBody>
      </p:sp>
    </p:spTree>
    <p:extLst>
      <p:ext uri="{BB962C8B-B14F-4D97-AF65-F5344CB8AC3E}">
        <p14:creationId xmlns:p14="http://schemas.microsoft.com/office/powerpoint/2010/main" val="1184401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92966961"/>
              </p:ext>
            </p:extLst>
          </p:nvPr>
        </p:nvGraphicFramePr>
        <p:xfrm>
          <a:off x="538605" y="776430"/>
          <a:ext cx="8041652" cy="5361101"/>
        </p:xfrm>
        <a:graphic>
          <a:graphicData uri="http://schemas.openxmlformats.org/presentationml/2006/ole">
            <mc:AlternateContent xmlns:mc="http://schemas.openxmlformats.org/markup-compatibility/2006">
              <mc:Choice xmlns:v="urn:schemas-microsoft-com:vml" Requires="v">
                <p:oleObj spid="_x0000_s2065" r:id="rId3" imgW="5486400" imgH="3657600" progId="">
                  <p:embed/>
                </p:oleObj>
              </mc:Choice>
              <mc:Fallback>
                <p:oleObj r:id="rId3" imgW="5486400" imgH="36576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605" y="776430"/>
                        <a:ext cx="8041652" cy="5361101"/>
                      </a:xfrm>
                      <a:prstGeom prst="rect">
                        <a:avLst/>
                      </a:prstGeom>
                      <a:noFill/>
                      <a:ln>
                        <a:noFill/>
                      </a:ln>
                    </p:spPr>
                  </p:pic>
                </p:oleObj>
              </mc:Fallback>
            </mc:AlternateContent>
          </a:graphicData>
        </a:graphic>
      </p:graphicFrame>
      <p:sp>
        <p:nvSpPr>
          <p:cNvPr id="3" name="Title 2"/>
          <p:cNvSpPr>
            <a:spLocks noGrp="1"/>
          </p:cNvSpPr>
          <p:nvPr>
            <p:ph type="title"/>
          </p:nvPr>
        </p:nvSpPr>
        <p:spPr>
          <a:xfrm>
            <a:off x="457200" y="253770"/>
            <a:ext cx="8229600" cy="1143000"/>
          </a:xfrm>
          <a:solidFill>
            <a:schemeClr val="bg1"/>
          </a:solidFill>
        </p:spPr>
        <p:txBody>
          <a:bodyPr>
            <a:normAutofit/>
          </a:bodyPr>
          <a:lstStyle/>
          <a:p>
            <a:endParaRPr lang="en-US" dirty="0"/>
          </a:p>
        </p:txBody>
      </p:sp>
    </p:spTree>
    <p:extLst>
      <p:ext uri="{BB962C8B-B14F-4D97-AF65-F5344CB8AC3E}">
        <p14:creationId xmlns:p14="http://schemas.microsoft.com/office/powerpoint/2010/main" val="28490630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pPr>
            <a:r>
              <a:rPr lang="en-US" altLang="en-US" dirty="0"/>
              <a:t>Events A and B are independent if the probability of event B happening is unaffected by whether event A happens.</a:t>
            </a:r>
          </a:p>
          <a:p>
            <a:pPr>
              <a:lnSpc>
                <a:spcPct val="90000"/>
              </a:lnSpc>
            </a:pPr>
            <a:endParaRPr lang="en-US" altLang="en-US" dirty="0"/>
          </a:p>
          <a:p>
            <a:pPr>
              <a:lnSpc>
                <a:spcPct val="90000"/>
              </a:lnSpc>
            </a:pPr>
            <a:r>
              <a:rPr lang="en-US" altLang="en-US" dirty="0"/>
              <a:t>Event A = {a fair coin comes up heads on the first toss} and</a:t>
            </a:r>
          </a:p>
          <a:p>
            <a:pPr>
              <a:lnSpc>
                <a:spcPct val="90000"/>
              </a:lnSpc>
            </a:pPr>
            <a:r>
              <a:rPr lang="en-US" altLang="en-US" dirty="0"/>
              <a:t>Event B = {a fair coin comes up heads on the second toss}</a:t>
            </a:r>
          </a:p>
          <a:p>
            <a:pPr>
              <a:lnSpc>
                <a:spcPct val="90000"/>
              </a:lnSpc>
            </a:pPr>
            <a:r>
              <a:rPr lang="en-US" altLang="en-US" dirty="0"/>
              <a:t>Are independent events</a:t>
            </a:r>
          </a:p>
          <a:p>
            <a:endParaRPr lang="en-US" dirty="0"/>
          </a:p>
        </p:txBody>
      </p:sp>
      <p:sp>
        <p:nvSpPr>
          <p:cNvPr id="3" name="Title 2"/>
          <p:cNvSpPr>
            <a:spLocks noGrp="1"/>
          </p:cNvSpPr>
          <p:nvPr>
            <p:ph type="title"/>
          </p:nvPr>
        </p:nvSpPr>
        <p:spPr/>
        <p:txBody>
          <a:bodyPr/>
          <a:lstStyle/>
          <a:p>
            <a:r>
              <a:rPr lang="en-US" dirty="0"/>
              <a:t>Independent Events</a:t>
            </a:r>
          </a:p>
        </p:txBody>
      </p:sp>
    </p:spTree>
    <p:extLst>
      <p:ext uri="{BB962C8B-B14F-4D97-AF65-F5344CB8AC3E}">
        <p14:creationId xmlns:p14="http://schemas.microsoft.com/office/powerpoint/2010/main" val="18296261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t>Event A = {It will rain tomorrow in Houston}</a:t>
            </a:r>
          </a:p>
          <a:p>
            <a:r>
              <a:rPr lang="en-US" altLang="en-US" dirty="0"/>
              <a:t>Event B = {It will rain tomorrow in Galveston}</a:t>
            </a:r>
          </a:p>
          <a:p>
            <a:endParaRPr lang="en-US" altLang="en-US" dirty="0"/>
          </a:p>
          <a:p>
            <a:r>
              <a:rPr lang="en-US" altLang="en-US" dirty="0"/>
              <a:t>Since Houston and Galveston are less than 50 miles apart, Events A and B are dependent</a:t>
            </a:r>
          </a:p>
          <a:p>
            <a:endParaRPr lang="en-US" altLang="en-US" dirty="0"/>
          </a:p>
          <a:p>
            <a:r>
              <a:rPr lang="en-US" altLang="en-US" dirty="0"/>
              <a:t>When it rains in Houston, it will most</a:t>
            </a:r>
          </a:p>
          <a:p>
            <a:pPr>
              <a:buNone/>
            </a:pPr>
            <a:r>
              <a:rPr lang="en-US" altLang="en-US" dirty="0"/>
              <a:t>    likely rain in Galveston too.</a:t>
            </a:r>
          </a:p>
          <a:p>
            <a:endParaRPr lang="en-US" dirty="0"/>
          </a:p>
        </p:txBody>
      </p:sp>
      <p:sp>
        <p:nvSpPr>
          <p:cNvPr id="3" name="Title 2"/>
          <p:cNvSpPr>
            <a:spLocks noGrp="1"/>
          </p:cNvSpPr>
          <p:nvPr>
            <p:ph type="title"/>
          </p:nvPr>
        </p:nvSpPr>
        <p:spPr/>
        <p:txBody>
          <a:bodyPr/>
          <a:lstStyle/>
          <a:p>
            <a:r>
              <a:rPr lang="en-US" dirty="0"/>
              <a:t>Non-Independent Events</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6431" y="4692610"/>
            <a:ext cx="2192709" cy="1928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91774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pPr>
            <a:r>
              <a:rPr lang="en-US" altLang="en-US" dirty="0"/>
              <a:t>If events A and B are independent:</a:t>
            </a:r>
          </a:p>
          <a:p>
            <a:pPr>
              <a:lnSpc>
                <a:spcPct val="90000"/>
              </a:lnSpc>
            </a:pPr>
            <a:endParaRPr lang="en-US" altLang="en-US" dirty="0"/>
          </a:p>
          <a:p>
            <a:pPr lvl="1">
              <a:lnSpc>
                <a:spcPct val="90000"/>
              </a:lnSpc>
            </a:pPr>
            <a:r>
              <a:rPr lang="en-US" altLang="en-US" dirty="0"/>
              <a:t>P(A </a:t>
            </a:r>
            <a:r>
              <a:rPr lang="en-US" altLang="en-US" b="1" dirty="0"/>
              <a:t>and </a:t>
            </a:r>
            <a:r>
              <a:rPr lang="en-US" altLang="en-US" dirty="0"/>
              <a:t>B) = P(A) x P(B)</a:t>
            </a:r>
          </a:p>
          <a:p>
            <a:pPr>
              <a:lnSpc>
                <a:spcPct val="90000"/>
              </a:lnSpc>
            </a:pPr>
            <a:endParaRPr lang="en-US" altLang="en-US" dirty="0"/>
          </a:p>
          <a:p>
            <a:pPr lvl="1">
              <a:lnSpc>
                <a:spcPct val="90000"/>
              </a:lnSpc>
            </a:pPr>
            <a:r>
              <a:rPr lang="en-US" altLang="en-US" dirty="0"/>
              <a:t>Thus, if you flip a coin twice:</a:t>
            </a:r>
          </a:p>
          <a:p>
            <a:pPr>
              <a:lnSpc>
                <a:spcPct val="90000"/>
              </a:lnSpc>
            </a:pPr>
            <a:endParaRPr lang="en-US" altLang="en-US" dirty="0"/>
          </a:p>
          <a:p>
            <a:pPr lvl="1">
              <a:lnSpc>
                <a:spcPct val="90000"/>
              </a:lnSpc>
            </a:pPr>
            <a:r>
              <a:rPr lang="en-US" altLang="en-US" dirty="0"/>
              <a:t>P(heads on flip 1 </a:t>
            </a:r>
            <a:r>
              <a:rPr lang="en-US" altLang="en-US" b="1" dirty="0"/>
              <a:t>and </a:t>
            </a:r>
            <a:r>
              <a:rPr lang="en-US" altLang="en-US" dirty="0"/>
              <a:t>heads on flip 2)</a:t>
            </a:r>
          </a:p>
          <a:p>
            <a:pPr>
              <a:lnSpc>
                <a:spcPct val="90000"/>
              </a:lnSpc>
              <a:buNone/>
            </a:pPr>
            <a:r>
              <a:rPr lang="en-US" altLang="en-US" dirty="0"/>
              <a:t>    = (1/2) x (1/2) = 1/4 </a:t>
            </a:r>
          </a:p>
          <a:p>
            <a:endParaRPr lang="en-US" b="1" dirty="0"/>
          </a:p>
        </p:txBody>
      </p:sp>
      <p:sp>
        <p:nvSpPr>
          <p:cNvPr id="3" name="Title 2"/>
          <p:cNvSpPr>
            <a:spLocks noGrp="1"/>
          </p:cNvSpPr>
          <p:nvPr>
            <p:ph type="title"/>
          </p:nvPr>
        </p:nvSpPr>
        <p:spPr/>
        <p:txBody>
          <a:bodyPr/>
          <a:lstStyle/>
          <a:p>
            <a:r>
              <a:rPr lang="en-US" dirty="0"/>
              <a:t>Probability of A and B</a:t>
            </a:r>
          </a:p>
        </p:txBody>
      </p:sp>
    </p:spTree>
    <p:extLst>
      <p:ext uri="{BB962C8B-B14F-4D97-AF65-F5344CB8AC3E}">
        <p14:creationId xmlns:p14="http://schemas.microsoft.com/office/powerpoint/2010/main" val="18635711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t>Event A = {a fair coin comes up Heads}</a:t>
            </a:r>
          </a:p>
          <a:p>
            <a:r>
              <a:rPr lang="en-US" altLang="en-US" dirty="0"/>
              <a:t>Event B = {a fair die comes up Six}</a:t>
            </a:r>
          </a:p>
          <a:p>
            <a:endParaRPr lang="en-US" altLang="en-US" dirty="0"/>
          </a:p>
          <a:p>
            <a:r>
              <a:rPr lang="en-US" altLang="en-US" dirty="0"/>
              <a:t>Since Events A and B are independent, in an experiment where you flip a coin and then roll a die:</a:t>
            </a:r>
          </a:p>
          <a:p>
            <a:endParaRPr lang="en-US" altLang="en-US" dirty="0"/>
          </a:p>
          <a:p>
            <a:r>
              <a:rPr lang="en-US" altLang="en-US" dirty="0"/>
              <a:t>P(Heads </a:t>
            </a:r>
            <a:r>
              <a:rPr lang="en-US" altLang="en-US" b="1" dirty="0"/>
              <a:t>and </a:t>
            </a:r>
            <a:r>
              <a:rPr lang="en-US" altLang="en-US" dirty="0"/>
              <a:t>6) = 1/2 x 1/6 = 1/12</a:t>
            </a:r>
          </a:p>
        </p:txBody>
      </p:sp>
      <p:sp>
        <p:nvSpPr>
          <p:cNvPr id="3" name="Title 2"/>
          <p:cNvSpPr>
            <a:spLocks noGrp="1"/>
          </p:cNvSpPr>
          <p:nvPr>
            <p:ph type="title"/>
          </p:nvPr>
        </p:nvSpPr>
        <p:spPr/>
        <p:txBody>
          <a:bodyPr/>
          <a:lstStyle/>
          <a:p>
            <a:r>
              <a:rPr lang="en-US" dirty="0"/>
              <a:t>Coin and Die</a:t>
            </a:r>
          </a:p>
        </p:txBody>
      </p:sp>
    </p:spTree>
    <p:extLst>
      <p:ext uri="{BB962C8B-B14F-4D97-AF65-F5344CB8AC3E}">
        <p14:creationId xmlns:p14="http://schemas.microsoft.com/office/powerpoint/2010/main" val="1448571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t>Draw a card from a deck of 52.  Put it back.  Then draw another.</a:t>
            </a:r>
          </a:p>
          <a:p>
            <a:endParaRPr lang="en-US" altLang="en-US" dirty="0"/>
          </a:p>
          <a:p>
            <a:r>
              <a:rPr lang="en-US" altLang="en-US" dirty="0"/>
              <a:t>P(First card is a Heart </a:t>
            </a:r>
            <a:r>
              <a:rPr lang="en-US" altLang="en-US" b="1" dirty="0"/>
              <a:t>and </a:t>
            </a:r>
            <a:r>
              <a:rPr lang="en-US" altLang="en-US" dirty="0"/>
              <a:t>Second card is Black) = 1/4 x 1/2 = 1/8</a:t>
            </a:r>
          </a:p>
          <a:p>
            <a:endParaRPr lang="en-US" dirty="0"/>
          </a:p>
        </p:txBody>
      </p:sp>
      <p:sp>
        <p:nvSpPr>
          <p:cNvPr id="3" name="Title 2"/>
          <p:cNvSpPr>
            <a:spLocks noGrp="1"/>
          </p:cNvSpPr>
          <p:nvPr>
            <p:ph type="title"/>
          </p:nvPr>
        </p:nvSpPr>
        <p:spPr/>
        <p:txBody>
          <a:bodyPr/>
          <a:lstStyle/>
          <a:p>
            <a:r>
              <a:rPr lang="en-US" dirty="0"/>
              <a:t>Cards</a:t>
            </a:r>
          </a:p>
        </p:txBody>
      </p:sp>
    </p:spTree>
    <p:extLst>
      <p:ext uri="{BB962C8B-B14F-4D97-AF65-F5344CB8AC3E}">
        <p14:creationId xmlns:p14="http://schemas.microsoft.com/office/powerpoint/2010/main" val="13539028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t>If events A and B are </a:t>
            </a:r>
            <a:r>
              <a:rPr lang="en-US" altLang="en-US" b="1" dirty="0"/>
              <a:t>independent</a:t>
            </a:r>
            <a:r>
              <a:rPr lang="en-US" altLang="en-US" dirty="0"/>
              <a:t>, then</a:t>
            </a:r>
          </a:p>
          <a:p>
            <a:endParaRPr lang="en-US" altLang="en-US" dirty="0"/>
          </a:p>
          <a:p>
            <a:r>
              <a:rPr lang="en-US" altLang="en-US" dirty="0"/>
              <a:t>P(A or B) = P(A)+P(B) – P(A and B)</a:t>
            </a:r>
          </a:p>
          <a:p>
            <a:endParaRPr lang="en-US" altLang="en-US" dirty="0"/>
          </a:p>
          <a:p>
            <a:r>
              <a:rPr lang="en-US" altLang="en-US" dirty="0"/>
              <a:t>Note that “A or B” includes:</a:t>
            </a:r>
          </a:p>
          <a:p>
            <a:pPr>
              <a:buNone/>
            </a:pPr>
            <a:r>
              <a:rPr lang="en-US" altLang="en-US" dirty="0"/>
              <a:t>	1) Event A occurs but Event B does not</a:t>
            </a:r>
          </a:p>
          <a:p>
            <a:pPr>
              <a:buNone/>
            </a:pPr>
            <a:r>
              <a:rPr lang="en-US" altLang="en-US" dirty="0"/>
              <a:t>	2) Event A does not occur but Event B does</a:t>
            </a:r>
          </a:p>
          <a:p>
            <a:pPr>
              <a:buNone/>
            </a:pPr>
            <a:r>
              <a:rPr lang="en-US" altLang="en-US" dirty="0"/>
              <a:t>	3) Both Events A and B occur</a:t>
            </a:r>
          </a:p>
          <a:p>
            <a:endParaRPr lang="en-US" dirty="0"/>
          </a:p>
        </p:txBody>
      </p:sp>
      <p:sp>
        <p:nvSpPr>
          <p:cNvPr id="3" name="Title 2"/>
          <p:cNvSpPr>
            <a:spLocks noGrp="1"/>
          </p:cNvSpPr>
          <p:nvPr>
            <p:ph type="title"/>
          </p:nvPr>
        </p:nvSpPr>
        <p:spPr/>
        <p:txBody>
          <a:bodyPr/>
          <a:lstStyle/>
          <a:p>
            <a:r>
              <a:rPr lang="en-US" dirty="0"/>
              <a:t>Probability of A or B</a:t>
            </a:r>
          </a:p>
        </p:txBody>
      </p:sp>
    </p:spTree>
    <p:extLst>
      <p:ext uri="{BB962C8B-B14F-4D97-AF65-F5344CB8AC3E}">
        <p14:creationId xmlns:p14="http://schemas.microsoft.com/office/powerpoint/2010/main" val="21137461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pPr>
            <a:r>
              <a:rPr lang="en-US" altLang="en-US" dirty="0"/>
              <a:t>P(Head in 1</a:t>
            </a:r>
            <a:r>
              <a:rPr lang="en-US" altLang="en-US" baseline="30000" dirty="0"/>
              <a:t>st</a:t>
            </a:r>
            <a:r>
              <a:rPr lang="en-US" altLang="en-US" dirty="0"/>
              <a:t> </a:t>
            </a:r>
            <a:r>
              <a:rPr lang="en-US" altLang="en-US" b="1" dirty="0"/>
              <a:t>or </a:t>
            </a:r>
            <a:r>
              <a:rPr lang="en-US" altLang="en-US" dirty="0"/>
              <a:t>2</a:t>
            </a:r>
            <a:r>
              <a:rPr lang="en-US" altLang="en-US" baseline="30000" dirty="0"/>
              <a:t>nd</a:t>
            </a:r>
            <a:r>
              <a:rPr lang="en-US" altLang="en-US" dirty="0"/>
              <a:t> Flip)</a:t>
            </a:r>
          </a:p>
          <a:p>
            <a:pPr>
              <a:lnSpc>
                <a:spcPct val="90000"/>
              </a:lnSpc>
            </a:pPr>
            <a:endParaRPr lang="en-US" altLang="en-US" dirty="0"/>
          </a:p>
          <a:p>
            <a:pPr>
              <a:lnSpc>
                <a:spcPct val="90000"/>
              </a:lnSpc>
              <a:buNone/>
            </a:pPr>
            <a:r>
              <a:rPr lang="en-US" altLang="en-US" dirty="0"/>
              <a:t> = P(Head in 1</a:t>
            </a:r>
            <a:r>
              <a:rPr lang="en-US" altLang="en-US" baseline="30000" dirty="0"/>
              <a:t>st</a:t>
            </a:r>
            <a:r>
              <a:rPr lang="en-US" altLang="en-US" dirty="0"/>
              <a:t>)+P(Head in 2</a:t>
            </a:r>
            <a:r>
              <a:rPr lang="en-US" altLang="en-US" baseline="30000" dirty="0"/>
              <a:t>nd</a:t>
            </a:r>
            <a:r>
              <a:rPr lang="en-US" altLang="en-US" dirty="0"/>
              <a:t>)-P(Head in Both)</a:t>
            </a:r>
          </a:p>
          <a:p>
            <a:pPr>
              <a:lnSpc>
                <a:spcPct val="90000"/>
              </a:lnSpc>
              <a:buNone/>
            </a:pPr>
            <a:endParaRPr lang="en-US" altLang="en-US" dirty="0"/>
          </a:p>
          <a:p>
            <a:pPr>
              <a:lnSpc>
                <a:spcPct val="90000"/>
              </a:lnSpc>
              <a:buNone/>
            </a:pPr>
            <a:r>
              <a:rPr lang="en-US" altLang="en-US" dirty="0"/>
              <a:t> = 1/2  +  1/2  - 1/4 </a:t>
            </a:r>
          </a:p>
          <a:p>
            <a:pPr>
              <a:lnSpc>
                <a:spcPct val="90000"/>
              </a:lnSpc>
              <a:buNone/>
            </a:pPr>
            <a:endParaRPr lang="en-US" altLang="en-US" dirty="0"/>
          </a:p>
          <a:p>
            <a:pPr>
              <a:lnSpc>
                <a:spcPct val="90000"/>
              </a:lnSpc>
              <a:buNone/>
            </a:pPr>
            <a:r>
              <a:rPr lang="en-US" altLang="en-US" dirty="0"/>
              <a:t> =  3/4</a:t>
            </a:r>
          </a:p>
          <a:p>
            <a:endParaRPr lang="en-US" dirty="0"/>
          </a:p>
        </p:txBody>
      </p:sp>
      <p:sp>
        <p:nvSpPr>
          <p:cNvPr id="3" name="Title 2"/>
          <p:cNvSpPr>
            <a:spLocks noGrp="1"/>
          </p:cNvSpPr>
          <p:nvPr>
            <p:ph type="title"/>
          </p:nvPr>
        </p:nvSpPr>
        <p:spPr/>
        <p:txBody>
          <a:bodyPr/>
          <a:lstStyle/>
          <a:p>
            <a:r>
              <a:rPr lang="en-US" dirty="0"/>
              <a:t>A or B - Coins</a:t>
            </a:r>
          </a:p>
        </p:txBody>
      </p:sp>
    </p:spTree>
    <p:extLst>
      <p:ext uri="{BB962C8B-B14F-4D97-AF65-F5344CB8AC3E}">
        <p14:creationId xmlns:p14="http://schemas.microsoft.com/office/powerpoint/2010/main" val="14994590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t>Event A = {a fair coin comes up Heads}</a:t>
            </a:r>
          </a:p>
          <a:p>
            <a:r>
              <a:rPr lang="en-US" altLang="en-US" dirty="0"/>
              <a:t>Event B = {a fair die comes up Six}</a:t>
            </a:r>
          </a:p>
          <a:p>
            <a:endParaRPr lang="en-US" altLang="en-US" dirty="0"/>
          </a:p>
          <a:p>
            <a:r>
              <a:rPr lang="en-US" altLang="en-US" dirty="0"/>
              <a:t>Since A and B are independent, we get</a:t>
            </a:r>
          </a:p>
          <a:p>
            <a:r>
              <a:rPr lang="en-US" altLang="en-US" dirty="0"/>
              <a:t>P(6 or head) = P(6)+P(Head)-P(6 </a:t>
            </a:r>
            <a:r>
              <a:rPr lang="en-US" altLang="en-US" b="1" dirty="0"/>
              <a:t>and </a:t>
            </a:r>
            <a:r>
              <a:rPr lang="en-US" altLang="en-US" dirty="0"/>
              <a:t>Head)</a:t>
            </a:r>
          </a:p>
          <a:p>
            <a:pPr>
              <a:buNone/>
            </a:pPr>
            <a:r>
              <a:rPr lang="en-US" altLang="en-US" dirty="0"/>
              <a:t>                        = 1/6  + 1/2 - (1/6)(1/2)</a:t>
            </a:r>
          </a:p>
          <a:p>
            <a:pPr>
              <a:buNone/>
            </a:pPr>
            <a:r>
              <a:rPr lang="en-US" altLang="en-US" dirty="0"/>
              <a:t>                        = 7/12</a:t>
            </a:r>
          </a:p>
        </p:txBody>
      </p:sp>
      <p:sp>
        <p:nvSpPr>
          <p:cNvPr id="3" name="Title 2"/>
          <p:cNvSpPr>
            <a:spLocks noGrp="1"/>
          </p:cNvSpPr>
          <p:nvPr>
            <p:ph type="title"/>
          </p:nvPr>
        </p:nvSpPr>
        <p:spPr/>
        <p:txBody>
          <a:bodyPr/>
          <a:lstStyle/>
          <a:p>
            <a:r>
              <a:rPr lang="en-US" dirty="0"/>
              <a:t>A or B </a:t>
            </a:r>
            <a:r>
              <a:rPr lang="mr-IN" dirty="0"/>
              <a:t>–</a:t>
            </a:r>
            <a:r>
              <a:rPr lang="en-US" dirty="0"/>
              <a:t> Coin and Die</a:t>
            </a:r>
          </a:p>
        </p:txBody>
      </p:sp>
    </p:spTree>
    <p:extLst>
      <p:ext uri="{BB962C8B-B14F-4D97-AF65-F5344CB8AC3E}">
        <p14:creationId xmlns:p14="http://schemas.microsoft.com/office/powerpoint/2010/main" val="15411550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t>Alternatively, note that </a:t>
            </a:r>
          </a:p>
          <a:p>
            <a:pPr>
              <a:buNone/>
            </a:pPr>
            <a:r>
              <a:rPr lang="en-US" altLang="en-US" dirty="0"/>
              <a:t>    P(6 or Head)  </a:t>
            </a:r>
          </a:p>
          <a:p>
            <a:pPr>
              <a:buNone/>
            </a:pPr>
            <a:r>
              <a:rPr lang="en-US" altLang="en-US" dirty="0"/>
              <a:t>    = 1-P(not a 6 </a:t>
            </a:r>
            <a:r>
              <a:rPr lang="en-US" altLang="en-US" b="1" dirty="0"/>
              <a:t>and </a:t>
            </a:r>
            <a:r>
              <a:rPr lang="en-US" altLang="en-US" dirty="0"/>
              <a:t>not a Head)</a:t>
            </a:r>
          </a:p>
          <a:p>
            <a:pPr>
              <a:buNone/>
            </a:pPr>
            <a:r>
              <a:rPr lang="en-US" altLang="en-US" dirty="0"/>
              <a:t>    = 1- P(not a 6) x P(not a Head)</a:t>
            </a:r>
          </a:p>
          <a:p>
            <a:pPr>
              <a:buNone/>
            </a:pPr>
            <a:r>
              <a:rPr lang="en-US" altLang="en-US" dirty="0"/>
              <a:t>    = 1- (1-1/6)(1-1/2)</a:t>
            </a:r>
          </a:p>
          <a:p>
            <a:pPr>
              <a:buNone/>
            </a:pPr>
            <a:r>
              <a:rPr lang="en-US" altLang="en-US" dirty="0"/>
              <a:t>    = 1- (5/6)(1/2)</a:t>
            </a:r>
          </a:p>
          <a:p>
            <a:pPr>
              <a:buNone/>
            </a:pPr>
            <a:r>
              <a:rPr lang="en-US" altLang="en-US" dirty="0"/>
              <a:t>    = 7/12</a:t>
            </a:r>
          </a:p>
          <a:p>
            <a:endParaRPr lang="en-US" dirty="0"/>
          </a:p>
        </p:txBody>
      </p:sp>
      <p:sp>
        <p:nvSpPr>
          <p:cNvPr id="3" name="Title 2"/>
          <p:cNvSpPr>
            <a:spLocks noGrp="1"/>
          </p:cNvSpPr>
          <p:nvPr>
            <p:ph type="title"/>
          </p:nvPr>
        </p:nvSpPr>
        <p:spPr/>
        <p:txBody>
          <a:bodyPr/>
          <a:lstStyle/>
          <a:p>
            <a:r>
              <a:rPr lang="en-US" dirty="0"/>
              <a:t>By Negation</a:t>
            </a:r>
          </a:p>
        </p:txBody>
      </p:sp>
    </p:spTree>
    <p:extLst>
      <p:ext uri="{BB962C8B-B14F-4D97-AF65-F5344CB8AC3E}">
        <p14:creationId xmlns:p14="http://schemas.microsoft.com/office/powerpoint/2010/main" val="20681262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t>P(6 on 1</a:t>
            </a:r>
            <a:r>
              <a:rPr lang="en-US" altLang="en-US" baseline="30000" dirty="0"/>
              <a:t>st</a:t>
            </a:r>
            <a:r>
              <a:rPr lang="en-US" altLang="en-US" dirty="0"/>
              <a:t> </a:t>
            </a:r>
            <a:r>
              <a:rPr lang="en-US" altLang="en-US" b="1" dirty="0"/>
              <a:t>or </a:t>
            </a:r>
            <a:r>
              <a:rPr lang="en-US" altLang="en-US" dirty="0"/>
              <a:t>6 on 2</a:t>
            </a:r>
            <a:r>
              <a:rPr lang="en-US" altLang="en-US" baseline="30000" dirty="0"/>
              <a:t>nd</a:t>
            </a:r>
            <a:r>
              <a:rPr lang="en-US" altLang="en-US" dirty="0"/>
              <a:t> </a:t>
            </a:r>
            <a:r>
              <a:rPr lang="en-US" altLang="en-US" b="1" dirty="0"/>
              <a:t>or </a:t>
            </a:r>
            <a:r>
              <a:rPr lang="en-US" altLang="en-US" dirty="0"/>
              <a:t>6 on 3</a:t>
            </a:r>
            <a:r>
              <a:rPr lang="en-US" altLang="en-US" baseline="30000" dirty="0"/>
              <a:t>rd</a:t>
            </a:r>
            <a:r>
              <a:rPr lang="en-US" altLang="en-US" dirty="0"/>
              <a:t>)</a:t>
            </a:r>
          </a:p>
          <a:p>
            <a:pPr>
              <a:buNone/>
            </a:pPr>
            <a:r>
              <a:rPr lang="en-US" altLang="en-US" dirty="0"/>
              <a:t> = 1- P(not 6 on 1</a:t>
            </a:r>
            <a:r>
              <a:rPr lang="en-US" altLang="en-US" baseline="30000" dirty="0"/>
              <a:t>st</a:t>
            </a:r>
            <a:r>
              <a:rPr lang="en-US" altLang="en-US" dirty="0"/>
              <a:t> </a:t>
            </a:r>
            <a:r>
              <a:rPr lang="en-US" altLang="en-US" b="1" dirty="0"/>
              <a:t>and </a:t>
            </a:r>
            <a:r>
              <a:rPr lang="en-US" altLang="en-US" dirty="0"/>
              <a:t>2</a:t>
            </a:r>
            <a:r>
              <a:rPr lang="en-US" altLang="en-US" baseline="30000" dirty="0"/>
              <a:t>nd</a:t>
            </a:r>
            <a:r>
              <a:rPr lang="en-US" altLang="en-US" dirty="0"/>
              <a:t> </a:t>
            </a:r>
            <a:r>
              <a:rPr lang="en-US" altLang="en-US" b="1" dirty="0"/>
              <a:t>and </a:t>
            </a:r>
            <a:r>
              <a:rPr lang="en-US" altLang="en-US" dirty="0"/>
              <a:t>3</a:t>
            </a:r>
            <a:r>
              <a:rPr lang="en-US" altLang="en-US" baseline="30000" dirty="0"/>
              <a:t>rd</a:t>
            </a:r>
            <a:r>
              <a:rPr lang="en-US" altLang="en-US" dirty="0"/>
              <a:t> throws)</a:t>
            </a:r>
          </a:p>
          <a:p>
            <a:pPr>
              <a:buNone/>
            </a:pPr>
            <a:r>
              <a:rPr lang="en-US" altLang="en-US" dirty="0"/>
              <a:t> = 1- (5/6)(5/6)(5/6)</a:t>
            </a:r>
          </a:p>
          <a:p>
            <a:pPr>
              <a:buNone/>
            </a:pPr>
            <a:r>
              <a:rPr lang="en-US" altLang="en-US" dirty="0"/>
              <a:t> = 1- 125/216</a:t>
            </a:r>
          </a:p>
          <a:p>
            <a:pPr>
              <a:buNone/>
            </a:pPr>
            <a:r>
              <a:rPr lang="en-US" altLang="en-US" dirty="0"/>
              <a:t> = 91/216</a:t>
            </a:r>
          </a:p>
          <a:p>
            <a:endParaRPr lang="en-US" dirty="0"/>
          </a:p>
        </p:txBody>
      </p:sp>
      <p:sp>
        <p:nvSpPr>
          <p:cNvPr id="3" name="Title 2"/>
          <p:cNvSpPr>
            <a:spLocks noGrp="1"/>
          </p:cNvSpPr>
          <p:nvPr>
            <p:ph type="title"/>
          </p:nvPr>
        </p:nvSpPr>
        <p:spPr/>
        <p:txBody>
          <a:bodyPr/>
          <a:lstStyle/>
          <a:p>
            <a:r>
              <a:rPr lang="en-US" dirty="0"/>
              <a:t>P(at least one 6 in 3 tries)</a:t>
            </a:r>
          </a:p>
        </p:txBody>
      </p:sp>
    </p:spTree>
    <p:extLst>
      <p:ext uri="{BB962C8B-B14F-4D97-AF65-F5344CB8AC3E}">
        <p14:creationId xmlns:p14="http://schemas.microsoft.com/office/powerpoint/2010/main" val="85735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ngemeangraphs.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0610" t="11900" r="17844"/>
          <a:stretch/>
        </p:blipFill>
        <p:spPr>
          <a:xfrm>
            <a:off x="146532" y="1417638"/>
            <a:ext cx="8091820" cy="5123178"/>
          </a:xfrm>
        </p:spPr>
      </p:pic>
      <p:sp>
        <p:nvSpPr>
          <p:cNvPr id="3" name="Title 2"/>
          <p:cNvSpPr>
            <a:spLocks noGrp="1"/>
          </p:cNvSpPr>
          <p:nvPr>
            <p:ph type="title"/>
          </p:nvPr>
        </p:nvSpPr>
        <p:spPr/>
        <p:txBody>
          <a:bodyPr/>
          <a:lstStyle/>
          <a:p>
            <a:r>
              <a:rPr lang="en-US" dirty="0"/>
              <a:t>Changing the Mean</a:t>
            </a:r>
          </a:p>
        </p:txBody>
      </p:sp>
    </p:spTree>
    <p:extLst>
      <p:ext uri="{BB962C8B-B14F-4D97-AF65-F5344CB8AC3E}">
        <p14:creationId xmlns:p14="http://schemas.microsoft.com/office/powerpoint/2010/main" val="13066100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pPr>
            <a:r>
              <a:rPr lang="en-US" altLang="en-US" sz="2800" dirty="0"/>
              <a:t>By what we have done before:</a:t>
            </a:r>
          </a:p>
          <a:p>
            <a:pPr>
              <a:lnSpc>
                <a:spcPct val="90000"/>
              </a:lnSpc>
            </a:pPr>
            <a:endParaRPr lang="en-US" altLang="en-US" sz="2800" dirty="0"/>
          </a:p>
          <a:p>
            <a:pPr>
              <a:lnSpc>
                <a:spcPct val="90000"/>
              </a:lnSpc>
            </a:pPr>
            <a:r>
              <a:rPr lang="en-US" altLang="en-US" sz="2800" dirty="0"/>
              <a:t>P(Two Aces)</a:t>
            </a:r>
          </a:p>
          <a:p>
            <a:pPr>
              <a:lnSpc>
                <a:spcPct val="90000"/>
              </a:lnSpc>
              <a:buNone/>
            </a:pPr>
            <a:r>
              <a:rPr lang="en-US" altLang="en-US" sz="2800" dirty="0"/>
              <a:t>    = P(Ace on 1</a:t>
            </a:r>
            <a:r>
              <a:rPr lang="en-US" altLang="en-US" sz="2800" baseline="30000" dirty="0"/>
              <a:t>st</a:t>
            </a:r>
            <a:r>
              <a:rPr lang="en-US" altLang="en-US" sz="2800" dirty="0"/>
              <a:t> Draw) x P(Ace on 2</a:t>
            </a:r>
            <a:r>
              <a:rPr lang="en-US" altLang="en-US" sz="2800" baseline="30000" dirty="0"/>
              <a:t>nd</a:t>
            </a:r>
            <a:r>
              <a:rPr lang="en-US" altLang="en-US" sz="2800" dirty="0"/>
              <a:t> Draw)</a:t>
            </a:r>
          </a:p>
          <a:p>
            <a:pPr>
              <a:lnSpc>
                <a:spcPct val="90000"/>
              </a:lnSpc>
              <a:buNone/>
            </a:pPr>
            <a:r>
              <a:rPr lang="en-US" altLang="en-US" sz="2800" dirty="0"/>
              <a:t>    = 1/13  x 1/13</a:t>
            </a:r>
          </a:p>
          <a:p>
            <a:pPr>
              <a:lnSpc>
                <a:spcPct val="90000"/>
              </a:lnSpc>
              <a:buNone/>
            </a:pPr>
            <a:r>
              <a:rPr lang="en-US" altLang="en-US" sz="2800" dirty="0"/>
              <a:t>    = 1/169</a:t>
            </a:r>
          </a:p>
          <a:p>
            <a:pPr>
              <a:lnSpc>
                <a:spcPct val="90000"/>
              </a:lnSpc>
            </a:pPr>
            <a:endParaRPr lang="en-US" altLang="en-US" sz="2800" dirty="0"/>
          </a:p>
          <a:p>
            <a:pPr>
              <a:lnSpc>
                <a:spcPct val="90000"/>
              </a:lnSpc>
            </a:pPr>
            <a:r>
              <a:rPr lang="en-US" altLang="en-US" sz="2800" dirty="0"/>
              <a:t>Is this right?</a:t>
            </a:r>
          </a:p>
          <a:p>
            <a:endParaRPr lang="en-US" dirty="0"/>
          </a:p>
        </p:txBody>
      </p:sp>
      <p:sp>
        <p:nvSpPr>
          <p:cNvPr id="3" name="Title 2"/>
          <p:cNvSpPr>
            <a:spLocks noGrp="1"/>
          </p:cNvSpPr>
          <p:nvPr>
            <p:ph type="title"/>
          </p:nvPr>
        </p:nvSpPr>
        <p:spPr/>
        <p:txBody>
          <a:bodyPr>
            <a:normAutofit fontScale="90000"/>
          </a:bodyPr>
          <a:lstStyle/>
          <a:p>
            <a:r>
              <a:rPr lang="en-US" dirty="0"/>
              <a:t>P(draw two aces from a deck of 52)</a:t>
            </a:r>
          </a:p>
        </p:txBody>
      </p:sp>
    </p:spTree>
    <p:extLst>
      <p:ext uri="{BB962C8B-B14F-4D97-AF65-F5344CB8AC3E}">
        <p14:creationId xmlns:p14="http://schemas.microsoft.com/office/powerpoint/2010/main" val="3472283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t>The events are </a:t>
            </a:r>
            <a:r>
              <a:rPr lang="en-US" altLang="en-US" b="1" dirty="0"/>
              <a:t>not </a:t>
            </a:r>
            <a:r>
              <a:rPr lang="en-US" altLang="en-US" dirty="0"/>
              <a:t>independent:</a:t>
            </a:r>
          </a:p>
          <a:p>
            <a:endParaRPr lang="en-US" altLang="en-US" dirty="0"/>
          </a:p>
          <a:p>
            <a:r>
              <a:rPr lang="en-US" altLang="en-US" dirty="0"/>
              <a:t>If the first card drawn is an ace, the probability of getting an ace on the second draw is smaller:</a:t>
            </a:r>
          </a:p>
          <a:p>
            <a:endParaRPr lang="en-US" altLang="en-US" dirty="0"/>
          </a:p>
          <a:p>
            <a:r>
              <a:rPr lang="en-US" altLang="en-US" dirty="0"/>
              <a:t>There are only 3 aces left to find in the remaining 51 cards.</a:t>
            </a:r>
          </a:p>
          <a:p>
            <a:endParaRPr lang="en-US" dirty="0"/>
          </a:p>
        </p:txBody>
      </p:sp>
      <p:sp>
        <p:nvSpPr>
          <p:cNvPr id="3" name="Title 2"/>
          <p:cNvSpPr>
            <a:spLocks noGrp="1"/>
          </p:cNvSpPr>
          <p:nvPr>
            <p:ph type="title"/>
          </p:nvPr>
        </p:nvSpPr>
        <p:spPr/>
        <p:txBody>
          <a:bodyPr/>
          <a:lstStyle/>
          <a:p>
            <a:r>
              <a:rPr lang="en-US" dirty="0"/>
              <a:t>No.</a:t>
            </a:r>
          </a:p>
        </p:txBody>
      </p:sp>
    </p:spTree>
    <p:extLst>
      <p:ext uri="{BB962C8B-B14F-4D97-AF65-F5344CB8AC3E}">
        <p14:creationId xmlns:p14="http://schemas.microsoft.com/office/powerpoint/2010/main" val="10100146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t>Once the first card is drawn as an Ace, we are interested in the </a:t>
            </a:r>
            <a:r>
              <a:rPr lang="en-US" altLang="en-US" i="1" dirty="0"/>
              <a:t>conditional probability</a:t>
            </a:r>
            <a:r>
              <a:rPr lang="en-US" altLang="en-US" dirty="0"/>
              <a:t> that the second card is an ace:</a:t>
            </a:r>
            <a:br>
              <a:rPr lang="en-US" altLang="en-US" dirty="0"/>
            </a:br>
            <a:endParaRPr lang="en-US" altLang="en-US" dirty="0"/>
          </a:p>
          <a:p>
            <a:r>
              <a:rPr lang="en-US" altLang="en-US" dirty="0"/>
              <a:t>P(Ace on 2</a:t>
            </a:r>
            <a:r>
              <a:rPr lang="en-US" altLang="en-US" baseline="30000" dirty="0"/>
              <a:t>nd</a:t>
            </a:r>
            <a:r>
              <a:rPr lang="en-US" altLang="en-US" dirty="0"/>
              <a:t> draw | Ace on 1</a:t>
            </a:r>
            <a:r>
              <a:rPr lang="en-US" altLang="en-US" baseline="30000" dirty="0"/>
              <a:t>st</a:t>
            </a:r>
            <a:r>
              <a:rPr lang="en-US" altLang="en-US" dirty="0"/>
              <a:t> draw)</a:t>
            </a:r>
            <a:br>
              <a:rPr lang="en-US" altLang="en-US" dirty="0"/>
            </a:br>
            <a:endParaRPr lang="en-US" altLang="en-US" dirty="0"/>
          </a:p>
          <a:p>
            <a:r>
              <a:rPr lang="en-US" altLang="en-US" dirty="0"/>
              <a:t>This value is 3/51 since there are 3 aces left in the remaining deck of 51</a:t>
            </a:r>
          </a:p>
          <a:p>
            <a:endParaRPr lang="en-US" dirty="0"/>
          </a:p>
        </p:txBody>
      </p:sp>
      <p:sp>
        <p:nvSpPr>
          <p:cNvPr id="3" name="Title 2"/>
          <p:cNvSpPr>
            <a:spLocks noGrp="1"/>
          </p:cNvSpPr>
          <p:nvPr>
            <p:ph type="title"/>
          </p:nvPr>
        </p:nvSpPr>
        <p:spPr/>
        <p:txBody>
          <a:bodyPr/>
          <a:lstStyle/>
          <a:p>
            <a:r>
              <a:rPr lang="en-US" dirty="0"/>
              <a:t>Conditional Probability</a:t>
            </a:r>
          </a:p>
        </p:txBody>
      </p:sp>
    </p:spTree>
    <p:extLst>
      <p:ext uri="{BB962C8B-B14F-4D97-AF65-F5344CB8AC3E}">
        <p14:creationId xmlns:p14="http://schemas.microsoft.com/office/powerpoint/2010/main" val="3489291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t>So, if Events A and B are </a:t>
            </a:r>
            <a:r>
              <a:rPr lang="en-US" altLang="en-US" b="1" dirty="0"/>
              <a:t>not </a:t>
            </a:r>
            <a:r>
              <a:rPr lang="en-US" altLang="en-US" dirty="0"/>
              <a:t>independent, we can write:</a:t>
            </a:r>
          </a:p>
          <a:p>
            <a:endParaRPr lang="en-US" altLang="en-US" dirty="0"/>
          </a:p>
          <a:p>
            <a:r>
              <a:rPr lang="en-US" altLang="en-US" dirty="0"/>
              <a:t>P(A </a:t>
            </a:r>
            <a:r>
              <a:rPr lang="en-US" altLang="en-US" b="1" dirty="0"/>
              <a:t>and </a:t>
            </a:r>
            <a:r>
              <a:rPr lang="en-US" altLang="en-US" dirty="0"/>
              <a:t>B) = P(A) x P(B|A)</a:t>
            </a:r>
          </a:p>
          <a:p>
            <a:endParaRPr lang="en-US" altLang="en-US" dirty="0"/>
          </a:p>
          <a:p>
            <a:r>
              <a:rPr lang="en-US" altLang="en-US" dirty="0"/>
              <a:t>So P(draw 2 Aces) </a:t>
            </a:r>
          </a:p>
          <a:p>
            <a:pPr>
              <a:buNone/>
            </a:pPr>
            <a:r>
              <a:rPr lang="en-US" altLang="en-US" dirty="0"/>
              <a:t>   = (4/52)(3/51) </a:t>
            </a:r>
          </a:p>
          <a:p>
            <a:pPr>
              <a:buNone/>
            </a:pPr>
            <a:r>
              <a:rPr lang="en-US" altLang="en-US" dirty="0"/>
              <a:t>   = 12/2652 = 1/221.</a:t>
            </a:r>
          </a:p>
          <a:p>
            <a:endParaRPr lang="en-US" dirty="0"/>
          </a:p>
        </p:txBody>
      </p:sp>
      <p:sp>
        <p:nvSpPr>
          <p:cNvPr id="3" name="Title 2"/>
          <p:cNvSpPr>
            <a:spLocks noGrp="1"/>
          </p:cNvSpPr>
          <p:nvPr>
            <p:ph type="title"/>
          </p:nvPr>
        </p:nvSpPr>
        <p:spPr/>
        <p:txBody>
          <a:bodyPr/>
          <a:lstStyle/>
          <a:p>
            <a:r>
              <a:rPr lang="en-US" dirty="0"/>
              <a:t>General Formula</a:t>
            </a:r>
          </a:p>
        </p:txBody>
      </p:sp>
    </p:spTree>
    <p:extLst>
      <p:ext uri="{BB962C8B-B14F-4D97-AF65-F5344CB8AC3E}">
        <p14:creationId xmlns:p14="http://schemas.microsoft.com/office/powerpoint/2010/main" val="15678183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t>Draw two cards from the deck.  What is the probability of getting the Ace of Diamonds and a Black Card?</a:t>
            </a:r>
          </a:p>
          <a:p>
            <a:endParaRPr lang="en-US" altLang="en-US" dirty="0"/>
          </a:p>
          <a:p>
            <a:r>
              <a:rPr lang="en-US" altLang="en-US" dirty="0"/>
              <a:t>Remember, you can get the Ace of Diamonds in either the first draw or the second.</a:t>
            </a:r>
          </a:p>
          <a:p>
            <a:endParaRPr lang="en-US" dirty="0"/>
          </a:p>
        </p:txBody>
      </p:sp>
      <p:sp>
        <p:nvSpPr>
          <p:cNvPr id="3" name="Title 2"/>
          <p:cNvSpPr>
            <a:spLocks noGrp="1"/>
          </p:cNvSpPr>
          <p:nvPr>
            <p:ph type="title"/>
          </p:nvPr>
        </p:nvSpPr>
        <p:spPr/>
        <p:txBody>
          <a:bodyPr>
            <a:normAutofit fontScale="90000"/>
          </a:bodyPr>
          <a:lstStyle/>
          <a:p>
            <a:r>
              <a:rPr lang="en-US" dirty="0"/>
              <a:t>P(Ace of Diamonds and a black card)</a:t>
            </a:r>
          </a:p>
        </p:txBody>
      </p:sp>
    </p:spTree>
    <p:extLst>
      <p:ext uri="{BB962C8B-B14F-4D97-AF65-F5344CB8AC3E}">
        <p14:creationId xmlns:p14="http://schemas.microsoft.com/office/powerpoint/2010/main" val="15399905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pPr>
            <a:r>
              <a:rPr lang="en-US" altLang="en-US" dirty="0"/>
              <a:t>Case A: the first card is the Ace of Diamonds.</a:t>
            </a:r>
          </a:p>
          <a:p>
            <a:pPr>
              <a:lnSpc>
                <a:spcPct val="90000"/>
              </a:lnSpc>
              <a:buNone/>
            </a:pPr>
            <a:r>
              <a:rPr lang="en-US" altLang="en-US" dirty="0"/>
              <a:t>   P(Case A) </a:t>
            </a:r>
          </a:p>
          <a:p>
            <a:pPr>
              <a:lnSpc>
                <a:spcPct val="90000"/>
              </a:lnSpc>
              <a:buNone/>
            </a:pPr>
            <a:r>
              <a:rPr lang="en-US" altLang="en-US" dirty="0"/>
              <a:t>    = P(A of D) x  P(</a:t>
            </a:r>
            <a:r>
              <a:rPr lang="en-US" altLang="en-US" dirty="0" err="1"/>
              <a:t>Black|A</a:t>
            </a:r>
            <a:r>
              <a:rPr lang="en-US" altLang="en-US" dirty="0"/>
              <a:t> of D)</a:t>
            </a:r>
          </a:p>
          <a:p>
            <a:pPr>
              <a:lnSpc>
                <a:spcPct val="90000"/>
              </a:lnSpc>
              <a:buNone/>
            </a:pPr>
            <a:r>
              <a:rPr lang="en-US" altLang="en-US" dirty="0"/>
              <a:t>    = 1/52 x 26/51 = 1/102</a:t>
            </a:r>
          </a:p>
          <a:p>
            <a:pPr>
              <a:lnSpc>
                <a:spcPct val="90000"/>
              </a:lnSpc>
              <a:buNone/>
            </a:pPr>
            <a:endParaRPr lang="en-US" altLang="en-US" dirty="0"/>
          </a:p>
          <a:p>
            <a:pPr>
              <a:lnSpc>
                <a:spcPct val="90000"/>
              </a:lnSpc>
            </a:pPr>
            <a:r>
              <a:rPr lang="en-US" altLang="en-US" dirty="0"/>
              <a:t>Case B: the second card is the Ace of Diamonds.</a:t>
            </a:r>
          </a:p>
          <a:p>
            <a:pPr>
              <a:lnSpc>
                <a:spcPct val="90000"/>
              </a:lnSpc>
              <a:buNone/>
            </a:pPr>
            <a:r>
              <a:rPr lang="en-US" altLang="en-US" dirty="0"/>
              <a:t>   P(Case B) </a:t>
            </a:r>
          </a:p>
          <a:p>
            <a:pPr>
              <a:lnSpc>
                <a:spcPct val="90000"/>
              </a:lnSpc>
              <a:buNone/>
            </a:pPr>
            <a:r>
              <a:rPr lang="en-US" altLang="en-US" dirty="0"/>
              <a:t>    = P(Black) x P(A of </a:t>
            </a:r>
            <a:r>
              <a:rPr lang="en-US" altLang="en-US" dirty="0" err="1"/>
              <a:t>D|Black</a:t>
            </a:r>
            <a:r>
              <a:rPr lang="en-US" altLang="en-US" dirty="0"/>
              <a:t>)</a:t>
            </a:r>
          </a:p>
          <a:p>
            <a:pPr>
              <a:lnSpc>
                <a:spcPct val="90000"/>
              </a:lnSpc>
              <a:buNone/>
            </a:pPr>
            <a:r>
              <a:rPr lang="en-US" altLang="en-US" dirty="0"/>
              <a:t>    = 26/52 x 1/51 = 1/102</a:t>
            </a:r>
          </a:p>
          <a:p>
            <a:endParaRPr lang="en-US" dirty="0"/>
          </a:p>
        </p:txBody>
      </p:sp>
      <p:sp>
        <p:nvSpPr>
          <p:cNvPr id="3" name="Title 2"/>
          <p:cNvSpPr>
            <a:spLocks noGrp="1"/>
          </p:cNvSpPr>
          <p:nvPr>
            <p:ph type="title"/>
          </p:nvPr>
        </p:nvSpPr>
        <p:spPr/>
        <p:txBody>
          <a:bodyPr/>
          <a:lstStyle/>
          <a:p>
            <a:r>
              <a:rPr lang="en-US" dirty="0"/>
              <a:t>Two Cases</a:t>
            </a:r>
          </a:p>
        </p:txBody>
      </p:sp>
    </p:spTree>
    <p:extLst>
      <p:ext uri="{BB962C8B-B14F-4D97-AF65-F5344CB8AC3E}">
        <p14:creationId xmlns:p14="http://schemas.microsoft.com/office/powerpoint/2010/main" val="2545478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t>Thus, P(Ace of Diamonds </a:t>
            </a:r>
            <a:r>
              <a:rPr lang="en-US" altLang="en-US" b="1" dirty="0"/>
              <a:t>and </a:t>
            </a:r>
            <a:r>
              <a:rPr lang="en-US" altLang="en-US" dirty="0"/>
              <a:t>Black)</a:t>
            </a:r>
          </a:p>
          <a:p>
            <a:pPr>
              <a:buNone/>
            </a:pPr>
            <a:r>
              <a:rPr lang="en-US" altLang="en-US" dirty="0"/>
              <a:t>  = P(Case A </a:t>
            </a:r>
            <a:r>
              <a:rPr lang="en-US" altLang="en-US" b="1" dirty="0"/>
              <a:t>or </a:t>
            </a:r>
            <a:r>
              <a:rPr lang="en-US" altLang="en-US" dirty="0"/>
              <a:t>Case B)</a:t>
            </a:r>
          </a:p>
          <a:p>
            <a:pPr>
              <a:buNone/>
            </a:pPr>
            <a:r>
              <a:rPr lang="en-US" altLang="en-US" dirty="0"/>
              <a:t>  = P(Case A) + P(Case B) – P(Case A </a:t>
            </a:r>
            <a:r>
              <a:rPr lang="en-US" altLang="en-US" b="1" dirty="0"/>
              <a:t>and </a:t>
            </a:r>
            <a:r>
              <a:rPr lang="en-US" altLang="en-US" dirty="0"/>
              <a:t>Case B)</a:t>
            </a:r>
          </a:p>
          <a:p>
            <a:pPr>
              <a:buNone/>
            </a:pPr>
            <a:r>
              <a:rPr lang="en-US" altLang="en-US" dirty="0"/>
              <a:t>  = 1/102  + 1/102  -  0</a:t>
            </a:r>
          </a:p>
          <a:p>
            <a:pPr>
              <a:buNone/>
            </a:pPr>
            <a:r>
              <a:rPr lang="en-US" altLang="en-US" dirty="0"/>
              <a:t>  = 1/51</a:t>
            </a:r>
          </a:p>
          <a:p>
            <a:endParaRPr lang="en-US" dirty="0"/>
          </a:p>
        </p:txBody>
      </p:sp>
      <p:sp>
        <p:nvSpPr>
          <p:cNvPr id="3" name="Title 2"/>
          <p:cNvSpPr>
            <a:spLocks noGrp="1"/>
          </p:cNvSpPr>
          <p:nvPr>
            <p:ph type="title"/>
          </p:nvPr>
        </p:nvSpPr>
        <p:spPr/>
        <p:txBody>
          <a:bodyPr/>
          <a:lstStyle/>
          <a:p>
            <a:r>
              <a:rPr lang="en-US" dirty="0"/>
              <a:t>Result</a:t>
            </a:r>
          </a:p>
        </p:txBody>
      </p:sp>
    </p:spTree>
    <p:extLst>
      <p:ext uri="{BB962C8B-B14F-4D97-AF65-F5344CB8AC3E}">
        <p14:creationId xmlns:p14="http://schemas.microsoft.com/office/powerpoint/2010/main" val="12328162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Probability and Bayes’ Theorem</a:t>
            </a:r>
          </a:p>
        </p:txBody>
      </p:sp>
      <p:sp>
        <p:nvSpPr>
          <p:cNvPr id="3" name="Text Placeholder 2"/>
          <p:cNvSpPr>
            <a:spLocks noGrp="1"/>
          </p:cNvSpPr>
          <p:nvPr>
            <p:ph type="body" idx="1"/>
          </p:nvPr>
        </p:nvSpPr>
        <p:spPr/>
        <p:txBody>
          <a:bodyPr/>
          <a:lstStyle/>
          <a:p>
            <a:r>
              <a:rPr lang="en-US" dirty="0"/>
              <a:t>You may have covered this in the fall </a:t>
            </a:r>
          </a:p>
        </p:txBody>
      </p:sp>
    </p:spTree>
    <p:extLst>
      <p:ext uri="{BB962C8B-B14F-4D97-AF65-F5344CB8AC3E}">
        <p14:creationId xmlns:p14="http://schemas.microsoft.com/office/powerpoint/2010/main" val="2532956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980705"/>
            <a:ext cx="8229600" cy="3026585"/>
          </a:xfrm>
        </p:spPr>
        <p:txBody>
          <a:bodyPr/>
          <a:lstStyle/>
          <a:p>
            <a:pPr>
              <a:lnSpc>
                <a:spcPct val="90000"/>
              </a:lnSpc>
            </a:pPr>
            <a:r>
              <a:rPr lang="en-US" altLang="en-US" sz="2800" dirty="0"/>
              <a:t>D: the event that you have disease X</a:t>
            </a:r>
          </a:p>
          <a:p>
            <a:pPr>
              <a:lnSpc>
                <a:spcPct val="90000"/>
              </a:lnSpc>
            </a:pPr>
            <a:r>
              <a:rPr lang="en-US" altLang="en-US" sz="2800" dirty="0"/>
              <a:t>T: the event that you test positive for disease X</a:t>
            </a:r>
          </a:p>
          <a:p>
            <a:pPr>
              <a:lnSpc>
                <a:spcPct val="90000"/>
              </a:lnSpc>
            </a:pPr>
            <a:r>
              <a:rPr lang="en-US" altLang="en-US" sz="2800" dirty="0"/>
              <a:t>P(T|D) = prior probability</a:t>
            </a:r>
          </a:p>
          <a:p>
            <a:pPr>
              <a:lnSpc>
                <a:spcPct val="90000"/>
              </a:lnSpc>
            </a:pPr>
            <a:r>
              <a:rPr lang="en-US" altLang="en-US" sz="2800" dirty="0"/>
              <a:t>P(D|T) = posterior probability</a:t>
            </a:r>
          </a:p>
        </p:txBody>
      </p:sp>
      <p:sp>
        <p:nvSpPr>
          <p:cNvPr id="3" name="Title 2"/>
          <p:cNvSpPr>
            <a:spLocks noGrp="1"/>
          </p:cNvSpPr>
          <p:nvPr>
            <p:ph type="title"/>
          </p:nvPr>
        </p:nvSpPr>
        <p:spPr/>
        <p:txBody>
          <a:bodyPr/>
          <a:lstStyle/>
          <a:p>
            <a:r>
              <a:rPr lang="en-US" dirty="0"/>
              <a:t>Bayes’ Theorem</a:t>
            </a:r>
          </a:p>
        </p:txBody>
      </p:sp>
      <p:pic>
        <p:nvPicPr>
          <p:cNvPr id="4"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504" y="1263707"/>
            <a:ext cx="9001496" cy="1431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29049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pPr>
            <a:r>
              <a:rPr lang="en-US" altLang="en-US" sz="2800" dirty="0"/>
              <a:t>You’ve tested positive for Disease X.</a:t>
            </a:r>
          </a:p>
          <a:p>
            <a:pPr>
              <a:lnSpc>
                <a:spcPct val="90000"/>
              </a:lnSpc>
            </a:pPr>
            <a:endParaRPr lang="en-US" altLang="en-US" sz="2800" dirty="0"/>
          </a:p>
          <a:p>
            <a:pPr>
              <a:lnSpc>
                <a:spcPct val="90000"/>
              </a:lnSpc>
            </a:pPr>
            <a:r>
              <a:rPr lang="en-US" altLang="en-US" sz="2800" dirty="0"/>
              <a:t>The test is known to be 95% accurate.</a:t>
            </a:r>
          </a:p>
          <a:p>
            <a:pPr>
              <a:lnSpc>
                <a:spcPct val="90000"/>
              </a:lnSpc>
            </a:pPr>
            <a:endParaRPr lang="en-US" altLang="en-US" sz="2800" dirty="0"/>
          </a:p>
          <a:p>
            <a:pPr>
              <a:lnSpc>
                <a:spcPct val="90000"/>
              </a:lnSpc>
            </a:pPr>
            <a:r>
              <a:rPr lang="en-US" altLang="en-US" sz="2800" dirty="0"/>
              <a:t>So, you’d think P(you have Disease X) would  be 0.95.</a:t>
            </a:r>
          </a:p>
          <a:p>
            <a:pPr>
              <a:lnSpc>
                <a:spcPct val="90000"/>
              </a:lnSpc>
            </a:pPr>
            <a:endParaRPr lang="en-US" altLang="en-US" sz="2800" dirty="0"/>
          </a:p>
          <a:p>
            <a:pPr>
              <a:lnSpc>
                <a:spcPct val="90000"/>
              </a:lnSpc>
            </a:pPr>
            <a:r>
              <a:rPr lang="en-US" altLang="en-US" sz="2800" dirty="0"/>
              <a:t>Right?</a:t>
            </a:r>
          </a:p>
        </p:txBody>
      </p:sp>
      <p:sp>
        <p:nvSpPr>
          <p:cNvPr id="3" name="Title 2"/>
          <p:cNvSpPr>
            <a:spLocks noGrp="1"/>
          </p:cNvSpPr>
          <p:nvPr>
            <p:ph type="title"/>
          </p:nvPr>
        </p:nvSpPr>
        <p:spPr/>
        <p:txBody>
          <a:bodyPr/>
          <a:lstStyle/>
          <a:p>
            <a:r>
              <a:rPr lang="en-US" dirty="0"/>
              <a:t>Disease X</a:t>
            </a:r>
          </a:p>
        </p:txBody>
      </p:sp>
    </p:spTree>
    <p:extLst>
      <p:ext uri="{BB962C8B-B14F-4D97-AF65-F5344CB8AC3E}">
        <p14:creationId xmlns:p14="http://schemas.microsoft.com/office/powerpoint/2010/main" val="1495266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hangingstdev.png"/>
          <p:cNvPicPr>
            <a:picLocks noGrp="1" noChangeAspect="1"/>
          </p:cNvPicPr>
          <p:nvPr>
            <p:ph idx="1"/>
          </p:nvPr>
        </p:nvPicPr>
        <p:blipFill rotWithShape="1">
          <a:blip r:embed="rId2">
            <a:extLst>
              <a:ext uri="{28A0092B-C50C-407E-A947-70E740481C1C}">
                <a14:useLocalDpi xmlns:a14="http://schemas.microsoft.com/office/drawing/2010/main" val="0"/>
              </a:ext>
            </a:extLst>
          </a:blip>
          <a:srcRect l="2322" t="9716" r="18299"/>
          <a:stretch/>
        </p:blipFill>
        <p:spPr>
          <a:xfrm>
            <a:off x="1253663" y="1242072"/>
            <a:ext cx="6805595" cy="5160264"/>
          </a:xfrm>
        </p:spPr>
      </p:pic>
      <p:sp>
        <p:nvSpPr>
          <p:cNvPr id="3" name="Title 2"/>
          <p:cNvSpPr>
            <a:spLocks noGrp="1"/>
          </p:cNvSpPr>
          <p:nvPr>
            <p:ph type="title"/>
          </p:nvPr>
        </p:nvSpPr>
        <p:spPr/>
        <p:txBody>
          <a:bodyPr>
            <a:normAutofit fontScale="90000"/>
          </a:bodyPr>
          <a:lstStyle/>
          <a:p>
            <a:r>
              <a:rPr lang="en-US" dirty="0"/>
              <a:t>Changing the Standard Deviation</a:t>
            </a:r>
          </a:p>
        </p:txBody>
      </p:sp>
    </p:spTree>
    <p:extLst>
      <p:ext uri="{BB962C8B-B14F-4D97-AF65-F5344CB8AC3E}">
        <p14:creationId xmlns:p14="http://schemas.microsoft.com/office/powerpoint/2010/main" val="12330531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pPr>
            <a:r>
              <a:rPr lang="en-US" altLang="en-US" sz="2800" dirty="0"/>
              <a:t>Misses: You have Disease X, but test negative</a:t>
            </a:r>
          </a:p>
          <a:p>
            <a:pPr>
              <a:lnSpc>
                <a:spcPct val="90000"/>
              </a:lnSpc>
            </a:pPr>
            <a:r>
              <a:rPr lang="en-US" altLang="en-US" sz="2800" dirty="0"/>
              <a:t>False Positives: You don’t have Disease X, but test positive.</a:t>
            </a:r>
          </a:p>
          <a:p>
            <a:pPr>
              <a:lnSpc>
                <a:spcPct val="90000"/>
              </a:lnSpc>
            </a:pPr>
            <a:r>
              <a:rPr lang="en-US" altLang="en-US" sz="2800" dirty="0"/>
              <a:t>Suppose there is a miss rate of 0.01 and a false positive rate of 0.09.</a:t>
            </a:r>
          </a:p>
          <a:p>
            <a:pPr>
              <a:lnSpc>
                <a:spcPct val="90000"/>
              </a:lnSpc>
            </a:pPr>
            <a:r>
              <a:rPr lang="en-US" altLang="en-US" sz="2800" dirty="0"/>
              <a:t>So, you’d think :</a:t>
            </a:r>
          </a:p>
          <a:p>
            <a:pPr>
              <a:lnSpc>
                <a:spcPct val="90000"/>
              </a:lnSpc>
              <a:buNone/>
            </a:pPr>
            <a:r>
              <a:rPr lang="en-US" altLang="en-US" sz="2800" dirty="0"/>
              <a:t>   P(have Disease X | test positive) = 0.91</a:t>
            </a:r>
          </a:p>
          <a:p>
            <a:pPr>
              <a:lnSpc>
                <a:spcPct val="90000"/>
              </a:lnSpc>
            </a:pPr>
            <a:r>
              <a:rPr lang="en-US" altLang="en-US" sz="2800" dirty="0"/>
              <a:t>Right?</a:t>
            </a:r>
          </a:p>
        </p:txBody>
      </p:sp>
      <p:sp>
        <p:nvSpPr>
          <p:cNvPr id="3" name="Title 2"/>
          <p:cNvSpPr>
            <a:spLocks noGrp="1"/>
          </p:cNvSpPr>
          <p:nvPr>
            <p:ph type="title"/>
          </p:nvPr>
        </p:nvSpPr>
        <p:spPr/>
        <p:txBody>
          <a:bodyPr/>
          <a:lstStyle/>
          <a:p>
            <a:r>
              <a:rPr lang="en-US" dirty="0"/>
              <a:t>Misses and False Positives</a:t>
            </a:r>
          </a:p>
        </p:txBody>
      </p:sp>
    </p:spTree>
    <p:extLst>
      <p:ext uri="{BB962C8B-B14F-4D97-AF65-F5344CB8AC3E}">
        <p14:creationId xmlns:p14="http://schemas.microsoft.com/office/powerpoint/2010/main" val="18677320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a:lnSpc>
                <a:spcPct val="90000"/>
              </a:lnSpc>
            </a:pPr>
            <a:r>
              <a:rPr lang="en-US" altLang="en-US" sz="5300" dirty="0"/>
              <a:t>Hit rate = 0.99</a:t>
            </a:r>
          </a:p>
          <a:p>
            <a:pPr>
              <a:lnSpc>
                <a:spcPct val="90000"/>
              </a:lnSpc>
            </a:pPr>
            <a:r>
              <a:rPr lang="en-US" altLang="en-US" sz="5300" dirty="0"/>
              <a:t>False positive rate = 0.09</a:t>
            </a:r>
          </a:p>
          <a:p>
            <a:pPr>
              <a:lnSpc>
                <a:spcPct val="90000"/>
              </a:lnSpc>
            </a:pPr>
            <a:r>
              <a:rPr lang="en-US" altLang="en-US" sz="5300" dirty="0"/>
              <a:t>Base rate = 0.02</a:t>
            </a:r>
          </a:p>
          <a:p>
            <a:pPr>
              <a:lnSpc>
                <a:spcPct val="90000"/>
              </a:lnSpc>
            </a:pPr>
            <a:r>
              <a:rPr lang="en-US" altLang="en-US" sz="5300" dirty="0"/>
              <a:t>Of 1,000,000 people:</a:t>
            </a:r>
          </a:p>
          <a:p>
            <a:pPr lvl="1">
              <a:lnSpc>
                <a:spcPct val="90000"/>
              </a:lnSpc>
            </a:pPr>
            <a:r>
              <a:rPr lang="en-US" altLang="en-US" sz="4300" dirty="0"/>
              <a:t>0.02 x 1,000,000 = 20,000 have disease</a:t>
            </a:r>
          </a:p>
          <a:p>
            <a:pPr lvl="2">
              <a:lnSpc>
                <a:spcPct val="90000"/>
              </a:lnSpc>
            </a:pPr>
            <a:r>
              <a:rPr lang="en-US" altLang="en-US" sz="4300" dirty="0"/>
              <a:t>0.99 x 20,000 =19,800 are hits</a:t>
            </a:r>
          </a:p>
          <a:p>
            <a:pPr lvl="1">
              <a:lnSpc>
                <a:spcPct val="90000"/>
              </a:lnSpc>
            </a:pPr>
            <a:r>
              <a:rPr lang="en-US" altLang="en-US" sz="4300" dirty="0"/>
              <a:t>980,000 do not have disease</a:t>
            </a:r>
          </a:p>
          <a:p>
            <a:pPr lvl="2">
              <a:lnSpc>
                <a:spcPct val="90000"/>
              </a:lnSpc>
            </a:pPr>
            <a:r>
              <a:rPr lang="en-US" altLang="en-US" sz="4300" dirty="0"/>
              <a:t>0.09 x 980,000 = 88,200 are false positives</a:t>
            </a:r>
          </a:p>
          <a:p>
            <a:pPr lvl="1">
              <a:lnSpc>
                <a:spcPct val="90000"/>
              </a:lnSpc>
            </a:pPr>
            <a:r>
              <a:rPr lang="en-US" altLang="en-US" sz="4300" dirty="0"/>
              <a:t>88,200 incorrectly diagnosed with the disease</a:t>
            </a:r>
          </a:p>
        </p:txBody>
      </p:sp>
      <p:sp>
        <p:nvSpPr>
          <p:cNvPr id="3" name="Title 2"/>
          <p:cNvSpPr>
            <a:spLocks noGrp="1"/>
          </p:cNvSpPr>
          <p:nvPr>
            <p:ph type="title"/>
          </p:nvPr>
        </p:nvSpPr>
        <p:spPr/>
        <p:txBody>
          <a:bodyPr/>
          <a:lstStyle/>
          <a:p>
            <a:r>
              <a:rPr lang="en-US" dirty="0"/>
              <a:t>Base Rates</a:t>
            </a:r>
          </a:p>
        </p:txBody>
      </p:sp>
    </p:spTree>
    <p:extLst>
      <p:ext uri="{BB962C8B-B14F-4D97-AF65-F5344CB8AC3E}">
        <p14:creationId xmlns:p14="http://schemas.microsoft.com/office/powerpoint/2010/main" val="17874249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476997"/>
            <a:ext cx="8229600" cy="1530294"/>
          </a:xfrm>
        </p:spPr>
        <p:txBody>
          <a:bodyPr/>
          <a:lstStyle/>
          <a:p>
            <a:r>
              <a:rPr lang="en-US" altLang="en-US"/>
              <a:t>Probability you have the disease </a:t>
            </a:r>
            <a:r>
              <a:rPr lang="en-US" altLang="en-US" b="1"/>
              <a:t>given </a:t>
            </a:r>
            <a:r>
              <a:rPr lang="en-US" altLang="en-US"/>
              <a:t>that you test positive is only</a:t>
            </a:r>
            <a:br>
              <a:rPr lang="en-US" altLang="en-US"/>
            </a:br>
            <a:r>
              <a:rPr lang="en-US" altLang="en-US"/>
              <a:t>19,800/(19,800 + 88,200) = 0.1833!</a:t>
            </a:r>
          </a:p>
        </p:txBody>
      </p:sp>
      <p:sp>
        <p:nvSpPr>
          <p:cNvPr id="3" name="Title 2"/>
          <p:cNvSpPr>
            <a:spLocks noGrp="1"/>
          </p:cNvSpPr>
          <p:nvPr>
            <p:ph type="title"/>
          </p:nvPr>
        </p:nvSpPr>
        <p:spPr/>
        <p:txBody>
          <a:bodyPr/>
          <a:lstStyle/>
          <a:p>
            <a:r>
              <a:rPr lang="en-US" dirty="0"/>
              <a:t>Summary</a:t>
            </a:r>
          </a:p>
        </p:txBody>
      </p:sp>
      <p:pic>
        <p:nvPicPr>
          <p:cNvPr id="4"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8933" y="1230084"/>
            <a:ext cx="6855031" cy="2982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73267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Bayes’ Theorem</a:t>
            </a:r>
          </a:p>
        </p:txBody>
      </p:sp>
      <p:pic>
        <p:nvPicPr>
          <p:cNvPr id="4" name="Picture 2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199" y="1417638"/>
            <a:ext cx="6914671" cy="1099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Group 29"/>
          <p:cNvGraphicFramePr>
            <a:graphicFrameLocks noGrp="1"/>
          </p:cNvGraphicFramePr>
          <p:nvPr>
            <p:extLst>
              <p:ext uri="{D42A27DB-BD31-4B8C-83A1-F6EECF244321}">
                <p14:modId xmlns:p14="http://schemas.microsoft.com/office/powerpoint/2010/main" val="1782832396"/>
              </p:ext>
            </p:extLst>
          </p:nvPr>
        </p:nvGraphicFramePr>
        <p:xfrm>
          <a:off x="856528" y="2560638"/>
          <a:ext cx="7430943" cy="2779776"/>
        </p:xfrm>
        <a:graphic>
          <a:graphicData uri="http://schemas.openxmlformats.org/drawingml/2006/table">
            <a:tbl>
              <a:tblPr/>
              <a:tblGrid>
                <a:gridCol w="3239442">
                  <a:extLst>
                    <a:ext uri="{9D8B030D-6E8A-4147-A177-3AD203B41FA5}">
                      <a16:colId xmlns:a16="http://schemas.microsoft.com/office/drawing/2014/main" val="20000"/>
                    </a:ext>
                  </a:extLst>
                </a:gridCol>
                <a:gridCol w="4191501">
                  <a:extLst>
                    <a:ext uri="{9D8B030D-6E8A-4147-A177-3AD203B41FA5}">
                      <a16:colId xmlns:a16="http://schemas.microsoft.com/office/drawing/2014/main" val="20001"/>
                    </a:ext>
                  </a:extLst>
                </a:gridCol>
              </a:tblGrid>
              <a:tr h="392875">
                <a:tc>
                  <a:txBody>
                    <a:bodyPr/>
                    <a:lstStyle>
                      <a:lvl1pPr defTabSz="838200">
                        <a:spcBef>
                          <a:spcPct val="20000"/>
                        </a:spcBef>
                        <a:buClr>
                          <a:schemeClr val="hlink"/>
                        </a:buClr>
                        <a:defRPr sz="5400">
                          <a:solidFill>
                            <a:schemeClr val="tx1"/>
                          </a:solidFill>
                          <a:latin typeface="Geneva" charset="0"/>
                          <a:ea typeface="ＭＳ Ｐゴシック" charset="-128"/>
                        </a:defRPr>
                      </a:lvl1pPr>
                      <a:lvl2pPr marL="37931725" indent="-37474525" defTabSz="838200">
                        <a:spcBef>
                          <a:spcPct val="20000"/>
                        </a:spcBef>
                        <a:buClr>
                          <a:schemeClr val="hlink"/>
                        </a:buClr>
                        <a:defRPr sz="4600">
                          <a:solidFill>
                            <a:schemeClr val="tx1"/>
                          </a:solidFill>
                          <a:latin typeface="Geneva" charset="0"/>
                          <a:ea typeface="ＭＳ Ｐゴシック" charset="-128"/>
                        </a:defRPr>
                      </a:lvl2pPr>
                      <a:lvl3pPr>
                        <a:spcBef>
                          <a:spcPct val="20000"/>
                        </a:spcBef>
                        <a:defRPr sz="4600">
                          <a:solidFill>
                            <a:schemeClr val="tx1"/>
                          </a:solidFill>
                          <a:latin typeface="Times" charset="0"/>
                          <a:ea typeface="ＭＳ Ｐゴシック" charset="-128"/>
                        </a:defRPr>
                      </a:lvl3pPr>
                      <a:lvl4pPr>
                        <a:spcBef>
                          <a:spcPct val="20000"/>
                        </a:spcBef>
                        <a:defRPr sz="2900">
                          <a:solidFill>
                            <a:schemeClr val="tx1"/>
                          </a:solidFill>
                          <a:latin typeface="Times" charset="0"/>
                          <a:ea typeface="ＭＳ Ｐゴシック" charset="-128"/>
                        </a:defRPr>
                      </a:lvl4pPr>
                      <a:lvl5pPr>
                        <a:spcBef>
                          <a:spcPct val="20000"/>
                        </a:spcBef>
                        <a:defRPr sz="2900">
                          <a:solidFill>
                            <a:schemeClr val="tx1"/>
                          </a:solidFill>
                          <a:latin typeface="Times" charset="0"/>
                          <a:ea typeface="ＭＳ Ｐゴシック" charset="-128"/>
                        </a:defRPr>
                      </a:lvl5pPr>
                      <a:lvl6pPr marL="457200" eaLnBrk="0" fontAlgn="base" hangingPunct="0">
                        <a:spcBef>
                          <a:spcPct val="20000"/>
                        </a:spcBef>
                        <a:spcAft>
                          <a:spcPct val="0"/>
                        </a:spcAft>
                        <a:defRPr sz="2900">
                          <a:solidFill>
                            <a:schemeClr val="tx1"/>
                          </a:solidFill>
                          <a:latin typeface="Times" charset="0"/>
                          <a:ea typeface="ＭＳ Ｐゴシック" charset="-128"/>
                        </a:defRPr>
                      </a:lvl6pPr>
                      <a:lvl7pPr marL="914400" eaLnBrk="0" fontAlgn="base" hangingPunct="0">
                        <a:spcBef>
                          <a:spcPct val="20000"/>
                        </a:spcBef>
                        <a:spcAft>
                          <a:spcPct val="0"/>
                        </a:spcAft>
                        <a:defRPr sz="2900">
                          <a:solidFill>
                            <a:schemeClr val="tx1"/>
                          </a:solidFill>
                          <a:latin typeface="Times" charset="0"/>
                          <a:ea typeface="ＭＳ Ｐゴシック" charset="-128"/>
                        </a:defRPr>
                      </a:lvl7pPr>
                      <a:lvl8pPr marL="1371600" eaLnBrk="0" fontAlgn="base" hangingPunct="0">
                        <a:spcBef>
                          <a:spcPct val="20000"/>
                        </a:spcBef>
                        <a:spcAft>
                          <a:spcPct val="0"/>
                        </a:spcAft>
                        <a:defRPr sz="2900">
                          <a:solidFill>
                            <a:schemeClr val="tx1"/>
                          </a:solidFill>
                          <a:latin typeface="Times" charset="0"/>
                          <a:ea typeface="ＭＳ Ｐゴシック" charset="-128"/>
                        </a:defRPr>
                      </a:lvl8pPr>
                      <a:lvl9pPr marL="1828800" eaLnBrk="0" fontAlgn="base" hangingPunct="0">
                        <a:spcBef>
                          <a:spcPct val="20000"/>
                        </a:spcBef>
                        <a:spcAft>
                          <a:spcPct val="0"/>
                        </a:spcAft>
                        <a:defRPr sz="2900">
                          <a:solidFill>
                            <a:schemeClr val="tx1"/>
                          </a:solidFill>
                          <a:latin typeface="Times" charset="0"/>
                          <a:ea typeface="ＭＳ Ｐゴシック" charset="-128"/>
                        </a:defRPr>
                      </a:lvl9pPr>
                    </a:lstStyle>
                    <a:p>
                      <a:pPr marL="0" marR="0" lvl="0" indent="0" algn="l" defTabSz="838200" rtl="0" eaLnBrk="1" fontAlgn="base" latinLnBrk="0" hangingPunct="1">
                        <a:lnSpc>
                          <a:spcPct val="100000"/>
                        </a:lnSpc>
                        <a:spcBef>
                          <a:spcPct val="20000"/>
                        </a:spcBef>
                        <a:spcAft>
                          <a:spcPct val="0"/>
                        </a:spcAft>
                        <a:buClr>
                          <a:schemeClr val="hlink"/>
                        </a:buClr>
                        <a:buSzTx/>
                        <a:buFontTx/>
                        <a:buNone/>
                        <a:tabLst/>
                      </a:pPr>
                      <a:r>
                        <a:rPr kumimoji="0" lang="en-US" altLang="en-US" sz="3600" b="0" i="0" u="none" strike="noStrike" cap="none" normalizeH="0" baseline="0">
                          <a:ln>
                            <a:noFill/>
                          </a:ln>
                          <a:solidFill>
                            <a:schemeClr val="tx1"/>
                          </a:solidFill>
                          <a:effectLst/>
                          <a:latin typeface="Geneva" charset="0"/>
                          <a:ea typeface="ＭＳ Ｐゴシック" charset="-128"/>
                        </a:rPr>
                        <a:t>P(T|D) =</a:t>
                      </a:r>
                    </a:p>
                  </a:txBody>
                  <a:tcPr marL="164592" marR="164592" marT="73152" marB="731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8200">
                        <a:spcBef>
                          <a:spcPct val="20000"/>
                        </a:spcBef>
                        <a:buClr>
                          <a:schemeClr val="hlink"/>
                        </a:buClr>
                        <a:defRPr sz="5400">
                          <a:solidFill>
                            <a:schemeClr val="tx1"/>
                          </a:solidFill>
                          <a:latin typeface="Geneva" charset="0"/>
                          <a:ea typeface="ＭＳ Ｐゴシック" charset="-128"/>
                        </a:defRPr>
                      </a:lvl1pPr>
                      <a:lvl2pPr marL="37931725" indent="-37474525" defTabSz="838200">
                        <a:spcBef>
                          <a:spcPct val="20000"/>
                        </a:spcBef>
                        <a:buClr>
                          <a:schemeClr val="hlink"/>
                        </a:buClr>
                        <a:defRPr sz="4600">
                          <a:solidFill>
                            <a:schemeClr val="tx1"/>
                          </a:solidFill>
                          <a:latin typeface="Geneva" charset="0"/>
                          <a:ea typeface="ＭＳ Ｐゴシック" charset="-128"/>
                        </a:defRPr>
                      </a:lvl2pPr>
                      <a:lvl3pPr>
                        <a:spcBef>
                          <a:spcPct val="20000"/>
                        </a:spcBef>
                        <a:defRPr sz="4600">
                          <a:solidFill>
                            <a:schemeClr val="tx1"/>
                          </a:solidFill>
                          <a:latin typeface="Times" charset="0"/>
                          <a:ea typeface="ＭＳ Ｐゴシック" charset="-128"/>
                        </a:defRPr>
                      </a:lvl3pPr>
                      <a:lvl4pPr>
                        <a:spcBef>
                          <a:spcPct val="20000"/>
                        </a:spcBef>
                        <a:defRPr sz="2900">
                          <a:solidFill>
                            <a:schemeClr val="tx1"/>
                          </a:solidFill>
                          <a:latin typeface="Times" charset="0"/>
                          <a:ea typeface="ＭＳ Ｐゴシック" charset="-128"/>
                        </a:defRPr>
                      </a:lvl4pPr>
                      <a:lvl5pPr>
                        <a:spcBef>
                          <a:spcPct val="20000"/>
                        </a:spcBef>
                        <a:defRPr sz="2900">
                          <a:solidFill>
                            <a:schemeClr val="tx1"/>
                          </a:solidFill>
                          <a:latin typeface="Times" charset="0"/>
                          <a:ea typeface="ＭＳ Ｐゴシック" charset="-128"/>
                        </a:defRPr>
                      </a:lvl5pPr>
                      <a:lvl6pPr marL="457200" eaLnBrk="0" fontAlgn="base" hangingPunct="0">
                        <a:spcBef>
                          <a:spcPct val="20000"/>
                        </a:spcBef>
                        <a:spcAft>
                          <a:spcPct val="0"/>
                        </a:spcAft>
                        <a:defRPr sz="2900">
                          <a:solidFill>
                            <a:schemeClr val="tx1"/>
                          </a:solidFill>
                          <a:latin typeface="Times" charset="0"/>
                          <a:ea typeface="ＭＳ Ｐゴシック" charset="-128"/>
                        </a:defRPr>
                      </a:lvl6pPr>
                      <a:lvl7pPr marL="914400" eaLnBrk="0" fontAlgn="base" hangingPunct="0">
                        <a:spcBef>
                          <a:spcPct val="20000"/>
                        </a:spcBef>
                        <a:spcAft>
                          <a:spcPct val="0"/>
                        </a:spcAft>
                        <a:defRPr sz="2900">
                          <a:solidFill>
                            <a:schemeClr val="tx1"/>
                          </a:solidFill>
                          <a:latin typeface="Times" charset="0"/>
                          <a:ea typeface="ＭＳ Ｐゴシック" charset="-128"/>
                        </a:defRPr>
                      </a:lvl7pPr>
                      <a:lvl8pPr marL="1371600" eaLnBrk="0" fontAlgn="base" hangingPunct="0">
                        <a:spcBef>
                          <a:spcPct val="20000"/>
                        </a:spcBef>
                        <a:spcAft>
                          <a:spcPct val="0"/>
                        </a:spcAft>
                        <a:defRPr sz="2900">
                          <a:solidFill>
                            <a:schemeClr val="tx1"/>
                          </a:solidFill>
                          <a:latin typeface="Times" charset="0"/>
                          <a:ea typeface="ＭＳ Ｐゴシック" charset="-128"/>
                        </a:defRPr>
                      </a:lvl8pPr>
                      <a:lvl9pPr marL="1828800" eaLnBrk="0" fontAlgn="base" hangingPunct="0">
                        <a:spcBef>
                          <a:spcPct val="20000"/>
                        </a:spcBef>
                        <a:spcAft>
                          <a:spcPct val="0"/>
                        </a:spcAft>
                        <a:defRPr sz="2900">
                          <a:solidFill>
                            <a:schemeClr val="tx1"/>
                          </a:solidFill>
                          <a:latin typeface="Times" charset="0"/>
                          <a:ea typeface="ＭＳ Ｐゴシック" charset="-128"/>
                        </a:defRPr>
                      </a:lvl9pPr>
                    </a:lstStyle>
                    <a:p>
                      <a:pPr marL="0" marR="0" lvl="0" indent="0" algn="l" defTabSz="838200" rtl="0" eaLnBrk="1" fontAlgn="base" latinLnBrk="0" hangingPunct="1">
                        <a:lnSpc>
                          <a:spcPct val="100000"/>
                        </a:lnSpc>
                        <a:spcBef>
                          <a:spcPct val="20000"/>
                        </a:spcBef>
                        <a:spcAft>
                          <a:spcPct val="0"/>
                        </a:spcAft>
                        <a:buClr>
                          <a:schemeClr val="hlink"/>
                        </a:buClr>
                        <a:buSzTx/>
                        <a:buFontTx/>
                        <a:buNone/>
                        <a:tabLst/>
                      </a:pPr>
                      <a:r>
                        <a:rPr kumimoji="0" lang="en-US" altLang="en-US" sz="3600" b="0" i="0" u="none" strike="noStrike" cap="none" normalizeH="0" baseline="0">
                          <a:ln>
                            <a:noFill/>
                          </a:ln>
                          <a:solidFill>
                            <a:schemeClr val="tx1"/>
                          </a:solidFill>
                          <a:effectLst/>
                          <a:latin typeface="Geneva" charset="0"/>
                          <a:ea typeface="ＭＳ Ｐゴシック" charset="-128"/>
                        </a:rPr>
                        <a:t>0.99</a:t>
                      </a:r>
                    </a:p>
                  </a:txBody>
                  <a:tcPr marL="164592" marR="164592" marT="73152" marB="731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2875">
                <a:tc>
                  <a:txBody>
                    <a:bodyPr/>
                    <a:lstStyle>
                      <a:lvl1pPr defTabSz="838200">
                        <a:spcBef>
                          <a:spcPct val="20000"/>
                        </a:spcBef>
                        <a:buClr>
                          <a:schemeClr val="hlink"/>
                        </a:buClr>
                        <a:defRPr sz="5400">
                          <a:solidFill>
                            <a:schemeClr val="tx1"/>
                          </a:solidFill>
                          <a:latin typeface="Geneva" charset="0"/>
                          <a:ea typeface="ＭＳ Ｐゴシック" charset="-128"/>
                        </a:defRPr>
                      </a:lvl1pPr>
                      <a:lvl2pPr marL="37931725" indent="-37474525" defTabSz="838200">
                        <a:spcBef>
                          <a:spcPct val="20000"/>
                        </a:spcBef>
                        <a:buClr>
                          <a:schemeClr val="hlink"/>
                        </a:buClr>
                        <a:defRPr sz="4600">
                          <a:solidFill>
                            <a:schemeClr val="tx1"/>
                          </a:solidFill>
                          <a:latin typeface="Geneva" charset="0"/>
                          <a:ea typeface="ＭＳ Ｐゴシック" charset="-128"/>
                        </a:defRPr>
                      </a:lvl2pPr>
                      <a:lvl3pPr>
                        <a:spcBef>
                          <a:spcPct val="20000"/>
                        </a:spcBef>
                        <a:defRPr sz="4600">
                          <a:solidFill>
                            <a:schemeClr val="tx1"/>
                          </a:solidFill>
                          <a:latin typeface="Times" charset="0"/>
                          <a:ea typeface="ＭＳ Ｐゴシック" charset="-128"/>
                        </a:defRPr>
                      </a:lvl3pPr>
                      <a:lvl4pPr>
                        <a:spcBef>
                          <a:spcPct val="20000"/>
                        </a:spcBef>
                        <a:defRPr sz="2900">
                          <a:solidFill>
                            <a:schemeClr val="tx1"/>
                          </a:solidFill>
                          <a:latin typeface="Times" charset="0"/>
                          <a:ea typeface="ＭＳ Ｐゴシック" charset="-128"/>
                        </a:defRPr>
                      </a:lvl4pPr>
                      <a:lvl5pPr>
                        <a:spcBef>
                          <a:spcPct val="20000"/>
                        </a:spcBef>
                        <a:defRPr sz="2900">
                          <a:solidFill>
                            <a:schemeClr val="tx1"/>
                          </a:solidFill>
                          <a:latin typeface="Times" charset="0"/>
                          <a:ea typeface="ＭＳ Ｐゴシック" charset="-128"/>
                        </a:defRPr>
                      </a:lvl5pPr>
                      <a:lvl6pPr marL="457200" eaLnBrk="0" fontAlgn="base" hangingPunct="0">
                        <a:spcBef>
                          <a:spcPct val="20000"/>
                        </a:spcBef>
                        <a:spcAft>
                          <a:spcPct val="0"/>
                        </a:spcAft>
                        <a:defRPr sz="2900">
                          <a:solidFill>
                            <a:schemeClr val="tx1"/>
                          </a:solidFill>
                          <a:latin typeface="Times" charset="0"/>
                          <a:ea typeface="ＭＳ Ｐゴシック" charset="-128"/>
                        </a:defRPr>
                      </a:lvl6pPr>
                      <a:lvl7pPr marL="914400" eaLnBrk="0" fontAlgn="base" hangingPunct="0">
                        <a:spcBef>
                          <a:spcPct val="20000"/>
                        </a:spcBef>
                        <a:spcAft>
                          <a:spcPct val="0"/>
                        </a:spcAft>
                        <a:defRPr sz="2900">
                          <a:solidFill>
                            <a:schemeClr val="tx1"/>
                          </a:solidFill>
                          <a:latin typeface="Times" charset="0"/>
                          <a:ea typeface="ＭＳ Ｐゴシック" charset="-128"/>
                        </a:defRPr>
                      </a:lvl7pPr>
                      <a:lvl8pPr marL="1371600" eaLnBrk="0" fontAlgn="base" hangingPunct="0">
                        <a:spcBef>
                          <a:spcPct val="20000"/>
                        </a:spcBef>
                        <a:spcAft>
                          <a:spcPct val="0"/>
                        </a:spcAft>
                        <a:defRPr sz="2900">
                          <a:solidFill>
                            <a:schemeClr val="tx1"/>
                          </a:solidFill>
                          <a:latin typeface="Times" charset="0"/>
                          <a:ea typeface="ＭＳ Ｐゴシック" charset="-128"/>
                        </a:defRPr>
                      </a:lvl8pPr>
                      <a:lvl9pPr marL="1828800" eaLnBrk="0" fontAlgn="base" hangingPunct="0">
                        <a:spcBef>
                          <a:spcPct val="20000"/>
                        </a:spcBef>
                        <a:spcAft>
                          <a:spcPct val="0"/>
                        </a:spcAft>
                        <a:defRPr sz="2900">
                          <a:solidFill>
                            <a:schemeClr val="tx1"/>
                          </a:solidFill>
                          <a:latin typeface="Times" charset="0"/>
                          <a:ea typeface="ＭＳ Ｐゴシック" charset="-128"/>
                        </a:defRPr>
                      </a:lvl9pPr>
                    </a:lstStyle>
                    <a:p>
                      <a:pPr marL="0" marR="0" lvl="0" indent="0" algn="l" defTabSz="838200" rtl="0" eaLnBrk="1" fontAlgn="base" latinLnBrk="0" hangingPunct="1">
                        <a:lnSpc>
                          <a:spcPct val="100000"/>
                        </a:lnSpc>
                        <a:spcBef>
                          <a:spcPct val="20000"/>
                        </a:spcBef>
                        <a:spcAft>
                          <a:spcPct val="0"/>
                        </a:spcAft>
                        <a:buClr>
                          <a:schemeClr val="hlink"/>
                        </a:buClr>
                        <a:buSzTx/>
                        <a:buFontTx/>
                        <a:buNone/>
                        <a:tabLst/>
                      </a:pPr>
                      <a:r>
                        <a:rPr kumimoji="0" lang="en-US" altLang="en-US" sz="3600" b="0" i="0" u="none" strike="noStrike" cap="none" normalizeH="0" baseline="0" dirty="0">
                          <a:ln>
                            <a:noFill/>
                          </a:ln>
                          <a:solidFill>
                            <a:schemeClr val="tx1"/>
                          </a:solidFill>
                          <a:effectLst/>
                          <a:latin typeface="Geneva" charset="0"/>
                          <a:ea typeface="ＭＳ Ｐゴシック" charset="-128"/>
                        </a:rPr>
                        <a:t>P(T|D’) =</a:t>
                      </a:r>
                    </a:p>
                  </a:txBody>
                  <a:tcPr marL="164592" marR="164592" marT="73152" marB="731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8200">
                        <a:spcBef>
                          <a:spcPct val="20000"/>
                        </a:spcBef>
                        <a:buClr>
                          <a:schemeClr val="hlink"/>
                        </a:buClr>
                        <a:defRPr sz="5400">
                          <a:solidFill>
                            <a:schemeClr val="tx1"/>
                          </a:solidFill>
                          <a:latin typeface="Geneva" charset="0"/>
                          <a:ea typeface="ＭＳ Ｐゴシック" charset="-128"/>
                        </a:defRPr>
                      </a:lvl1pPr>
                      <a:lvl2pPr marL="37931725" indent="-37474525" defTabSz="838200">
                        <a:spcBef>
                          <a:spcPct val="20000"/>
                        </a:spcBef>
                        <a:buClr>
                          <a:schemeClr val="hlink"/>
                        </a:buClr>
                        <a:defRPr sz="4600">
                          <a:solidFill>
                            <a:schemeClr val="tx1"/>
                          </a:solidFill>
                          <a:latin typeface="Geneva" charset="0"/>
                          <a:ea typeface="ＭＳ Ｐゴシック" charset="-128"/>
                        </a:defRPr>
                      </a:lvl2pPr>
                      <a:lvl3pPr>
                        <a:spcBef>
                          <a:spcPct val="20000"/>
                        </a:spcBef>
                        <a:defRPr sz="4600">
                          <a:solidFill>
                            <a:schemeClr val="tx1"/>
                          </a:solidFill>
                          <a:latin typeface="Times" charset="0"/>
                          <a:ea typeface="ＭＳ Ｐゴシック" charset="-128"/>
                        </a:defRPr>
                      </a:lvl3pPr>
                      <a:lvl4pPr>
                        <a:spcBef>
                          <a:spcPct val="20000"/>
                        </a:spcBef>
                        <a:defRPr sz="2900">
                          <a:solidFill>
                            <a:schemeClr val="tx1"/>
                          </a:solidFill>
                          <a:latin typeface="Times" charset="0"/>
                          <a:ea typeface="ＭＳ Ｐゴシック" charset="-128"/>
                        </a:defRPr>
                      </a:lvl4pPr>
                      <a:lvl5pPr>
                        <a:spcBef>
                          <a:spcPct val="20000"/>
                        </a:spcBef>
                        <a:defRPr sz="2900">
                          <a:solidFill>
                            <a:schemeClr val="tx1"/>
                          </a:solidFill>
                          <a:latin typeface="Times" charset="0"/>
                          <a:ea typeface="ＭＳ Ｐゴシック" charset="-128"/>
                        </a:defRPr>
                      </a:lvl5pPr>
                      <a:lvl6pPr marL="457200" eaLnBrk="0" fontAlgn="base" hangingPunct="0">
                        <a:spcBef>
                          <a:spcPct val="20000"/>
                        </a:spcBef>
                        <a:spcAft>
                          <a:spcPct val="0"/>
                        </a:spcAft>
                        <a:defRPr sz="2900">
                          <a:solidFill>
                            <a:schemeClr val="tx1"/>
                          </a:solidFill>
                          <a:latin typeface="Times" charset="0"/>
                          <a:ea typeface="ＭＳ Ｐゴシック" charset="-128"/>
                        </a:defRPr>
                      </a:lvl6pPr>
                      <a:lvl7pPr marL="914400" eaLnBrk="0" fontAlgn="base" hangingPunct="0">
                        <a:spcBef>
                          <a:spcPct val="20000"/>
                        </a:spcBef>
                        <a:spcAft>
                          <a:spcPct val="0"/>
                        </a:spcAft>
                        <a:defRPr sz="2900">
                          <a:solidFill>
                            <a:schemeClr val="tx1"/>
                          </a:solidFill>
                          <a:latin typeface="Times" charset="0"/>
                          <a:ea typeface="ＭＳ Ｐゴシック" charset="-128"/>
                        </a:defRPr>
                      </a:lvl7pPr>
                      <a:lvl8pPr marL="1371600" eaLnBrk="0" fontAlgn="base" hangingPunct="0">
                        <a:spcBef>
                          <a:spcPct val="20000"/>
                        </a:spcBef>
                        <a:spcAft>
                          <a:spcPct val="0"/>
                        </a:spcAft>
                        <a:defRPr sz="2900">
                          <a:solidFill>
                            <a:schemeClr val="tx1"/>
                          </a:solidFill>
                          <a:latin typeface="Times" charset="0"/>
                          <a:ea typeface="ＭＳ Ｐゴシック" charset="-128"/>
                        </a:defRPr>
                      </a:lvl8pPr>
                      <a:lvl9pPr marL="1828800" eaLnBrk="0" fontAlgn="base" hangingPunct="0">
                        <a:spcBef>
                          <a:spcPct val="20000"/>
                        </a:spcBef>
                        <a:spcAft>
                          <a:spcPct val="0"/>
                        </a:spcAft>
                        <a:defRPr sz="2900">
                          <a:solidFill>
                            <a:schemeClr val="tx1"/>
                          </a:solidFill>
                          <a:latin typeface="Times" charset="0"/>
                          <a:ea typeface="ＭＳ Ｐゴシック" charset="-128"/>
                        </a:defRPr>
                      </a:lvl9pPr>
                    </a:lstStyle>
                    <a:p>
                      <a:pPr marL="0" marR="0" lvl="0" indent="0" algn="l" defTabSz="838200" rtl="0" eaLnBrk="1" fontAlgn="base" latinLnBrk="0" hangingPunct="1">
                        <a:lnSpc>
                          <a:spcPct val="100000"/>
                        </a:lnSpc>
                        <a:spcBef>
                          <a:spcPct val="20000"/>
                        </a:spcBef>
                        <a:spcAft>
                          <a:spcPct val="0"/>
                        </a:spcAft>
                        <a:buClr>
                          <a:schemeClr val="hlink"/>
                        </a:buClr>
                        <a:buSzTx/>
                        <a:buFontTx/>
                        <a:buNone/>
                        <a:tabLst/>
                      </a:pPr>
                      <a:r>
                        <a:rPr kumimoji="0" lang="en-US" altLang="en-US" sz="3600" b="0" i="0" u="none" strike="noStrike" cap="none" normalizeH="0" baseline="0">
                          <a:ln>
                            <a:noFill/>
                          </a:ln>
                          <a:solidFill>
                            <a:schemeClr val="tx1"/>
                          </a:solidFill>
                          <a:effectLst/>
                          <a:latin typeface="Geneva" charset="0"/>
                          <a:ea typeface="ＭＳ Ｐゴシック" charset="-128"/>
                        </a:rPr>
                        <a:t>0.09</a:t>
                      </a:r>
                    </a:p>
                  </a:txBody>
                  <a:tcPr marL="164592" marR="164592" marT="73152" marB="731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2875">
                <a:tc>
                  <a:txBody>
                    <a:bodyPr/>
                    <a:lstStyle>
                      <a:lvl1pPr defTabSz="838200">
                        <a:spcBef>
                          <a:spcPct val="20000"/>
                        </a:spcBef>
                        <a:buClr>
                          <a:schemeClr val="hlink"/>
                        </a:buClr>
                        <a:defRPr sz="5400">
                          <a:solidFill>
                            <a:schemeClr val="tx1"/>
                          </a:solidFill>
                          <a:latin typeface="Geneva" charset="0"/>
                          <a:ea typeface="ＭＳ Ｐゴシック" charset="-128"/>
                        </a:defRPr>
                      </a:lvl1pPr>
                      <a:lvl2pPr marL="37931725" indent="-37474525" defTabSz="838200">
                        <a:spcBef>
                          <a:spcPct val="20000"/>
                        </a:spcBef>
                        <a:buClr>
                          <a:schemeClr val="hlink"/>
                        </a:buClr>
                        <a:defRPr sz="4600">
                          <a:solidFill>
                            <a:schemeClr val="tx1"/>
                          </a:solidFill>
                          <a:latin typeface="Geneva" charset="0"/>
                          <a:ea typeface="ＭＳ Ｐゴシック" charset="-128"/>
                        </a:defRPr>
                      </a:lvl2pPr>
                      <a:lvl3pPr>
                        <a:spcBef>
                          <a:spcPct val="20000"/>
                        </a:spcBef>
                        <a:defRPr sz="4600">
                          <a:solidFill>
                            <a:schemeClr val="tx1"/>
                          </a:solidFill>
                          <a:latin typeface="Times" charset="0"/>
                          <a:ea typeface="ＭＳ Ｐゴシック" charset="-128"/>
                        </a:defRPr>
                      </a:lvl3pPr>
                      <a:lvl4pPr>
                        <a:spcBef>
                          <a:spcPct val="20000"/>
                        </a:spcBef>
                        <a:defRPr sz="2900">
                          <a:solidFill>
                            <a:schemeClr val="tx1"/>
                          </a:solidFill>
                          <a:latin typeface="Times" charset="0"/>
                          <a:ea typeface="ＭＳ Ｐゴシック" charset="-128"/>
                        </a:defRPr>
                      </a:lvl4pPr>
                      <a:lvl5pPr>
                        <a:spcBef>
                          <a:spcPct val="20000"/>
                        </a:spcBef>
                        <a:defRPr sz="2900">
                          <a:solidFill>
                            <a:schemeClr val="tx1"/>
                          </a:solidFill>
                          <a:latin typeface="Times" charset="0"/>
                          <a:ea typeface="ＭＳ Ｐゴシック" charset="-128"/>
                        </a:defRPr>
                      </a:lvl5pPr>
                      <a:lvl6pPr marL="457200" eaLnBrk="0" fontAlgn="base" hangingPunct="0">
                        <a:spcBef>
                          <a:spcPct val="20000"/>
                        </a:spcBef>
                        <a:spcAft>
                          <a:spcPct val="0"/>
                        </a:spcAft>
                        <a:defRPr sz="2900">
                          <a:solidFill>
                            <a:schemeClr val="tx1"/>
                          </a:solidFill>
                          <a:latin typeface="Times" charset="0"/>
                          <a:ea typeface="ＭＳ Ｐゴシック" charset="-128"/>
                        </a:defRPr>
                      </a:lvl6pPr>
                      <a:lvl7pPr marL="914400" eaLnBrk="0" fontAlgn="base" hangingPunct="0">
                        <a:spcBef>
                          <a:spcPct val="20000"/>
                        </a:spcBef>
                        <a:spcAft>
                          <a:spcPct val="0"/>
                        </a:spcAft>
                        <a:defRPr sz="2900">
                          <a:solidFill>
                            <a:schemeClr val="tx1"/>
                          </a:solidFill>
                          <a:latin typeface="Times" charset="0"/>
                          <a:ea typeface="ＭＳ Ｐゴシック" charset="-128"/>
                        </a:defRPr>
                      </a:lvl7pPr>
                      <a:lvl8pPr marL="1371600" eaLnBrk="0" fontAlgn="base" hangingPunct="0">
                        <a:spcBef>
                          <a:spcPct val="20000"/>
                        </a:spcBef>
                        <a:spcAft>
                          <a:spcPct val="0"/>
                        </a:spcAft>
                        <a:defRPr sz="2900">
                          <a:solidFill>
                            <a:schemeClr val="tx1"/>
                          </a:solidFill>
                          <a:latin typeface="Times" charset="0"/>
                          <a:ea typeface="ＭＳ Ｐゴシック" charset="-128"/>
                        </a:defRPr>
                      </a:lvl8pPr>
                      <a:lvl9pPr marL="1828800" eaLnBrk="0" fontAlgn="base" hangingPunct="0">
                        <a:spcBef>
                          <a:spcPct val="20000"/>
                        </a:spcBef>
                        <a:spcAft>
                          <a:spcPct val="0"/>
                        </a:spcAft>
                        <a:defRPr sz="2900">
                          <a:solidFill>
                            <a:schemeClr val="tx1"/>
                          </a:solidFill>
                          <a:latin typeface="Times" charset="0"/>
                          <a:ea typeface="ＭＳ Ｐゴシック" charset="-128"/>
                        </a:defRPr>
                      </a:lvl9pPr>
                    </a:lstStyle>
                    <a:p>
                      <a:pPr marL="0" marR="0" lvl="0" indent="0" algn="l" defTabSz="838200" rtl="0" eaLnBrk="1" fontAlgn="base" latinLnBrk="0" hangingPunct="1">
                        <a:lnSpc>
                          <a:spcPct val="100000"/>
                        </a:lnSpc>
                        <a:spcBef>
                          <a:spcPct val="20000"/>
                        </a:spcBef>
                        <a:spcAft>
                          <a:spcPct val="0"/>
                        </a:spcAft>
                        <a:buClr>
                          <a:schemeClr val="hlink"/>
                        </a:buClr>
                        <a:buSzTx/>
                        <a:buFontTx/>
                        <a:buNone/>
                        <a:tabLst/>
                      </a:pPr>
                      <a:r>
                        <a:rPr kumimoji="0" lang="en-US" altLang="en-US" sz="3600" b="0" i="0" u="none" strike="noStrike" cap="none" normalizeH="0" baseline="0">
                          <a:ln>
                            <a:noFill/>
                          </a:ln>
                          <a:solidFill>
                            <a:schemeClr val="tx1"/>
                          </a:solidFill>
                          <a:effectLst/>
                          <a:latin typeface="Geneva" charset="0"/>
                          <a:ea typeface="ＭＳ Ｐゴシック" charset="-128"/>
                        </a:rPr>
                        <a:t>P(D) =</a:t>
                      </a:r>
                    </a:p>
                  </a:txBody>
                  <a:tcPr marL="164592" marR="164592" marT="73152" marB="731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8200">
                        <a:spcBef>
                          <a:spcPct val="20000"/>
                        </a:spcBef>
                        <a:buClr>
                          <a:schemeClr val="hlink"/>
                        </a:buClr>
                        <a:defRPr sz="5400">
                          <a:solidFill>
                            <a:schemeClr val="tx1"/>
                          </a:solidFill>
                          <a:latin typeface="Geneva" charset="0"/>
                          <a:ea typeface="ＭＳ Ｐゴシック" charset="-128"/>
                        </a:defRPr>
                      </a:lvl1pPr>
                      <a:lvl2pPr marL="37931725" indent="-37474525" defTabSz="838200">
                        <a:spcBef>
                          <a:spcPct val="20000"/>
                        </a:spcBef>
                        <a:buClr>
                          <a:schemeClr val="hlink"/>
                        </a:buClr>
                        <a:defRPr sz="4600">
                          <a:solidFill>
                            <a:schemeClr val="tx1"/>
                          </a:solidFill>
                          <a:latin typeface="Geneva" charset="0"/>
                          <a:ea typeface="ＭＳ Ｐゴシック" charset="-128"/>
                        </a:defRPr>
                      </a:lvl2pPr>
                      <a:lvl3pPr>
                        <a:spcBef>
                          <a:spcPct val="20000"/>
                        </a:spcBef>
                        <a:defRPr sz="4600">
                          <a:solidFill>
                            <a:schemeClr val="tx1"/>
                          </a:solidFill>
                          <a:latin typeface="Times" charset="0"/>
                          <a:ea typeface="ＭＳ Ｐゴシック" charset="-128"/>
                        </a:defRPr>
                      </a:lvl3pPr>
                      <a:lvl4pPr>
                        <a:spcBef>
                          <a:spcPct val="20000"/>
                        </a:spcBef>
                        <a:defRPr sz="2900">
                          <a:solidFill>
                            <a:schemeClr val="tx1"/>
                          </a:solidFill>
                          <a:latin typeface="Times" charset="0"/>
                          <a:ea typeface="ＭＳ Ｐゴシック" charset="-128"/>
                        </a:defRPr>
                      </a:lvl4pPr>
                      <a:lvl5pPr>
                        <a:spcBef>
                          <a:spcPct val="20000"/>
                        </a:spcBef>
                        <a:defRPr sz="2900">
                          <a:solidFill>
                            <a:schemeClr val="tx1"/>
                          </a:solidFill>
                          <a:latin typeface="Times" charset="0"/>
                          <a:ea typeface="ＭＳ Ｐゴシック" charset="-128"/>
                        </a:defRPr>
                      </a:lvl5pPr>
                      <a:lvl6pPr marL="457200" eaLnBrk="0" fontAlgn="base" hangingPunct="0">
                        <a:spcBef>
                          <a:spcPct val="20000"/>
                        </a:spcBef>
                        <a:spcAft>
                          <a:spcPct val="0"/>
                        </a:spcAft>
                        <a:defRPr sz="2900">
                          <a:solidFill>
                            <a:schemeClr val="tx1"/>
                          </a:solidFill>
                          <a:latin typeface="Times" charset="0"/>
                          <a:ea typeface="ＭＳ Ｐゴシック" charset="-128"/>
                        </a:defRPr>
                      </a:lvl6pPr>
                      <a:lvl7pPr marL="914400" eaLnBrk="0" fontAlgn="base" hangingPunct="0">
                        <a:spcBef>
                          <a:spcPct val="20000"/>
                        </a:spcBef>
                        <a:spcAft>
                          <a:spcPct val="0"/>
                        </a:spcAft>
                        <a:defRPr sz="2900">
                          <a:solidFill>
                            <a:schemeClr val="tx1"/>
                          </a:solidFill>
                          <a:latin typeface="Times" charset="0"/>
                          <a:ea typeface="ＭＳ Ｐゴシック" charset="-128"/>
                        </a:defRPr>
                      </a:lvl7pPr>
                      <a:lvl8pPr marL="1371600" eaLnBrk="0" fontAlgn="base" hangingPunct="0">
                        <a:spcBef>
                          <a:spcPct val="20000"/>
                        </a:spcBef>
                        <a:spcAft>
                          <a:spcPct val="0"/>
                        </a:spcAft>
                        <a:defRPr sz="2900">
                          <a:solidFill>
                            <a:schemeClr val="tx1"/>
                          </a:solidFill>
                          <a:latin typeface="Times" charset="0"/>
                          <a:ea typeface="ＭＳ Ｐゴシック" charset="-128"/>
                        </a:defRPr>
                      </a:lvl8pPr>
                      <a:lvl9pPr marL="1828800" eaLnBrk="0" fontAlgn="base" hangingPunct="0">
                        <a:spcBef>
                          <a:spcPct val="20000"/>
                        </a:spcBef>
                        <a:spcAft>
                          <a:spcPct val="0"/>
                        </a:spcAft>
                        <a:defRPr sz="2900">
                          <a:solidFill>
                            <a:schemeClr val="tx1"/>
                          </a:solidFill>
                          <a:latin typeface="Times" charset="0"/>
                          <a:ea typeface="ＭＳ Ｐゴシック" charset="-128"/>
                        </a:defRPr>
                      </a:lvl9pPr>
                    </a:lstStyle>
                    <a:p>
                      <a:pPr marL="0" marR="0" lvl="0" indent="0" algn="l" defTabSz="838200" rtl="0" eaLnBrk="1" fontAlgn="base" latinLnBrk="0" hangingPunct="1">
                        <a:lnSpc>
                          <a:spcPct val="100000"/>
                        </a:lnSpc>
                        <a:spcBef>
                          <a:spcPct val="20000"/>
                        </a:spcBef>
                        <a:spcAft>
                          <a:spcPct val="0"/>
                        </a:spcAft>
                        <a:buClr>
                          <a:schemeClr val="hlink"/>
                        </a:buClr>
                        <a:buSzTx/>
                        <a:buFontTx/>
                        <a:buNone/>
                        <a:tabLst/>
                      </a:pPr>
                      <a:r>
                        <a:rPr kumimoji="0" lang="en-US" altLang="en-US" sz="3600" b="0" i="0" u="none" strike="noStrike" cap="none" normalizeH="0" baseline="0" dirty="0">
                          <a:ln>
                            <a:noFill/>
                          </a:ln>
                          <a:solidFill>
                            <a:schemeClr val="tx1"/>
                          </a:solidFill>
                          <a:effectLst/>
                          <a:latin typeface="Geneva" charset="0"/>
                          <a:ea typeface="ＭＳ Ｐゴシック" charset="-128"/>
                        </a:rPr>
                        <a:t>0.02</a:t>
                      </a:r>
                    </a:p>
                  </a:txBody>
                  <a:tcPr marL="164592" marR="164592" marT="73152" marB="731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2875">
                <a:tc>
                  <a:txBody>
                    <a:bodyPr/>
                    <a:lstStyle>
                      <a:lvl1pPr defTabSz="838200">
                        <a:spcBef>
                          <a:spcPct val="20000"/>
                        </a:spcBef>
                        <a:buClr>
                          <a:schemeClr val="hlink"/>
                        </a:buClr>
                        <a:defRPr sz="5400">
                          <a:solidFill>
                            <a:schemeClr val="tx1"/>
                          </a:solidFill>
                          <a:latin typeface="Geneva" charset="0"/>
                          <a:ea typeface="ＭＳ Ｐゴシック" charset="-128"/>
                        </a:defRPr>
                      </a:lvl1pPr>
                      <a:lvl2pPr marL="37931725" indent="-37474525" defTabSz="838200">
                        <a:spcBef>
                          <a:spcPct val="20000"/>
                        </a:spcBef>
                        <a:buClr>
                          <a:schemeClr val="hlink"/>
                        </a:buClr>
                        <a:defRPr sz="4600">
                          <a:solidFill>
                            <a:schemeClr val="tx1"/>
                          </a:solidFill>
                          <a:latin typeface="Geneva" charset="0"/>
                          <a:ea typeface="ＭＳ Ｐゴシック" charset="-128"/>
                        </a:defRPr>
                      </a:lvl2pPr>
                      <a:lvl3pPr>
                        <a:spcBef>
                          <a:spcPct val="20000"/>
                        </a:spcBef>
                        <a:defRPr sz="4600">
                          <a:solidFill>
                            <a:schemeClr val="tx1"/>
                          </a:solidFill>
                          <a:latin typeface="Times" charset="0"/>
                          <a:ea typeface="ＭＳ Ｐゴシック" charset="-128"/>
                        </a:defRPr>
                      </a:lvl3pPr>
                      <a:lvl4pPr>
                        <a:spcBef>
                          <a:spcPct val="20000"/>
                        </a:spcBef>
                        <a:defRPr sz="2900">
                          <a:solidFill>
                            <a:schemeClr val="tx1"/>
                          </a:solidFill>
                          <a:latin typeface="Times" charset="0"/>
                          <a:ea typeface="ＭＳ Ｐゴシック" charset="-128"/>
                        </a:defRPr>
                      </a:lvl4pPr>
                      <a:lvl5pPr>
                        <a:spcBef>
                          <a:spcPct val="20000"/>
                        </a:spcBef>
                        <a:defRPr sz="2900">
                          <a:solidFill>
                            <a:schemeClr val="tx1"/>
                          </a:solidFill>
                          <a:latin typeface="Times" charset="0"/>
                          <a:ea typeface="ＭＳ Ｐゴシック" charset="-128"/>
                        </a:defRPr>
                      </a:lvl5pPr>
                      <a:lvl6pPr marL="457200" eaLnBrk="0" fontAlgn="base" hangingPunct="0">
                        <a:spcBef>
                          <a:spcPct val="20000"/>
                        </a:spcBef>
                        <a:spcAft>
                          <a:spcPct val="0"/>
                        </a:spcAft>
                        <a:defRPr sz="2900">
                          <a:solidFill>
                            <a:schemeClr val="tx1"/>
                          </a:solidFill>
                          <a:latin typeface="Times" charset="0"/>
                          <a:ea typeface="ＭＳ Ｐゴシック" charset="-128"/>
                        </a:defRPr>
                      </a:lvl6pPr>
                      <a:lvl7pPr marL="914400" eaLnBrk="0" fontAlgn="base" hangingPunct="0">
                        <a:spcBef>
                          <a:spcPct val="20000"/>
                        </a:spcBef>
                        <a:spcAft>
                          <a:spcPct val="0"/>
                        </a:spcAft>
                        <a:defRPr sz="2900">
                          <a:solidFill>
                            <a:schemeClr val="tx1"/>
                          </a:solidFill>
                          <a:latin typeface="Times" charset="0"/>
                          <a:ea typeface="ＭＳ Ｐゴシック" charset="-128"/>
                        </a:defRPr>
                      </a:lvl7pPr>
                      <a:lvl8pPr marL="1371600" eaLnBrk="0" fontAlgn="base" hangingPunct="0">
                        <a:spcBef>
                          <a:spcPct val="20000"/>
                        </a:spcBef>
                        <a:spcAft>
                          <a:spcPct val="0"/>
                        </a:spcAft>
                        <a:defRPr sz="2900">
                          <a:solidFill>
                            <a:schemeClr val="tx1"/>
                          </a:solidFill>
                          <a:latin typeface="Times" charset="0"/>
                          <a:ea typeface="ＭＳ Ｐゴシック" charset="-128"/>
                        </a:defRPr>
                      </a:lvl8pPr>
                      <a:lvl9pPr marL="1828800" eaLnBrk="0" fontAlgn="base" hangingPunct="0">
                        <a:spcBef>
                          <a:spcPct val="20000"/>
                        </a:spcBef>
                        <a:spcAft>
                          <a:spcPct val="0"/>
                        </a:spcAft>
                        <a:defRPr sz="2900">
                          <a:solidFill>
                            <a:schemeClr val="tx1"/>
                          </a:solidFill>
                          <a:latin typeface="Times" charset="0"/>
                          <a:ea typeface="ＭＳ Ｐゴシック" charset="-128"/>
                        </a:defRPr>
                      </a:lvl9pPr>
                    </a:lstStyle>
                    <a:p>
                      <a:pPr marL="0" marR="0" lvl="0" indent="0" algn="l" defTabSz="838200" rtl="0" eaLnBrk="1" fontAlgn="base" latinLnBrk="0" hangingPunct="1">
                        <a:lnSpc>
                          <a:spcPct val="100000"/>
                        </a:lnSpc>
                        <a:spcBef>
                          <a:spcPct val="20000"/>
                        </a:spcBef>
                        <a:spcAft>
                          <a:spcPct val="0"/>
                        </a:spcAft>
                        <a:buClr>
                          <a:schemeClr val="hlink"/>
                        </a:buClr>
                        <a:buSzTx/>
                        <a:buFontTx/>
                        <a:buNone/>
                        <a:tabLst/>
                      </a:pPr>
                      <a:r>
                        <a:rPr kumimoji="0" lang="en-US" altLang="en-US" sz="3600" b="0" i="0" u="none" strike="noStrike" cap="none" normalizeH="0" baseline="0">
                          <a:ln>
                            <a:noFill/>
                          </a:ln>
                          <a:solidFill>
                            <a:schemeClr val="tx1"/>
                          </a:solidFill>
                          <a:effectLst/>
                          <a:latin typeface="Geneva" charset="0"/>
                          <a:ea typeface="ＭＳ Ｐゴシック" charset="-128"/>
                        </a:rPr>
                        <a:t>P(D’) =</a:t>
                      </a:r>
                    </a:p>
                  </a:txBody>
                  <a:tcPr marL="164592" marR="164592" marT="73152" marB="731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38200">
                        <a:spcBef>
                          <a:spcPct val="20000"/>
                        </a:spcBef>
                        <a:buClr>
                          <a:schemeClr val="hlink"/>
                        </a:buClr>
                        <a:defRPr sz="5400">
                          <a:solidFill>
                            <a:schemeClr val="tx1"/>
                          </a:solidFill>
                          <a:latin typeface="Geneva" charset="0"/>
                          <a:ea typeface="ＭＳ Ｐゴシック" charset="-128"/>
                        </a:defRPr>
                      </a:lvl1pPr>
                      <a:lvl2pPr marL="37931725" indent="-37474525" defTabSz="838200">
                        <a:spcBef>
                          <a:spcPct val="20000"/>
                        </a:spcBef>
                        <a:buClr>
                          <a:schemeClr val="hlink"/>
                        </a:buClr>
                        <a:defRPr sz="4600">
                          <a:solidFill>
                            <a:schemeClr val="tx1"/>
                          </a:solidFill>
                          <a:latin typeface="Geneva" charset="0"/>
                          <a:ea typeface="ＭＳ Ｐゴシック" charset="-128"/>
                        </a:defRPr>
                      </a:lvl2pPr>
                      <a:lvl3pPr>
                        <a:spcBef>
                          <a:spcPct val="20000"/>
                        </a:spcBef>
                        <a:defRPr sz="4600">
                          <a:solidFill>
                            <a:schemeClr val="tx1"/>
                          </a:solidFill>
                          <a:latin typeface="Times" charset="0"/>
                          <a:ea typeface="ＭＳ Ｐゴシック" charset="-128"/>
                        </a:defRPr>
                      </a:lvl3pPr>
                      <a:lvl4pPr>
                        <a:spcBef>
                          <a:spcPct val="20000"/>
                        </a:spcBef>
                        <a:defRPr sz="2900">
                          <a:solidFill>
                            <a:schemeClr val="tx1"/>
                          </a:solidFill>
                          <a:latin typeface="Times" charset="0"/>
                          <a:ea typeface="ＭＳ Ｐゴシック" charset="-128"/>
                        </a:defRPr>
                      </a:lvl4pPr>
                      <a:lvl5pPr>
                        <a:spcBef>
                          <a:spcPct val="20000"/>
                        </a:spcBef>
                        <a:defRPr sz="2900">
                          <a:solidFill>
                            <a:schemeClr val="tx1"/>
                          </a:solidFill>
                          <a:latin typeface="Times" charset="0"/>
                          <a:ea typeface="ＭＳ Ｐゴシック" charset="-128"/>
                        </a:defRPr>
                      </a:lvl5pPr>
                      <a:lvl6pPr marL="457200" eaLnBrk="0" fontAlgn="base" hangingPunct="0">
                        <a:spcBef>
                          <a:spcPct val="20000"/>
                        </a:spcBef>
                        <a:spcAft>
                          <a:spcPct val="0"/>
                        </a:spcAft>
                        <a:defRPr sz="2900">
                          <a:solidFill>
                            <a:schemeClr val="tx1"/>
                          </a:solidFill>
                          <a:latin typeface="Times" charset="0"/>
                          <a:ea typeface="ＭＳ Ｐゴシック" charset="-128"/>
                        </a:defRPr>
                      </a:lvl6pPr>
                      <a:lvl7pPr marL="914400" eaLnBrk="0" fontAlgn="base" hangingPunct="0">
                        <a:spcBef>
                          <a:spcPct val="20000"/>
                        </a:spcBef>
                        <a:spcAft>
                          <a:spcPct val="0"/>
                        </a:spcAft>
                        <a:defRPr sz="2900">
                          <a:solidFill>
                            <a:schemeClr val="tx1"/>
                          </a:solidFill>
                          <a:latin typeface="Times" charset="0"/>
                          <a:ea typeface="ＭＳ Ｐゴシック" charset="-128"/>
                        </a:defRPr>
                      </a:lvl7pPr>
                      <a:lvl8pPr marL="1371600" eaLnBrk="0" fontAlgn="base" hangingPunct="0">
                        <a:spcBef>
                          <a:spcPct val="20000"/>
                        </a:spcBef>
                        <a:spcAft>
                          <a:spcPct val="0"/>
                        </a:spcAft>
                        <a:defRPr sz="2900">
                          <a:solidFill>
                            <a:schemeClr val="tx1"/>
                          </a:solidFill>
                          <a:latin typeface="Times" charset="0"/>
                          <a:ea typeface="ＭＳ Ｐゴシック" charset="-128"/>
                        </a:defRPr>
                      </a:lvl8pPr>
                      <a:lvl9pPr marL="1828800" eaLnBrk="0" fontAlgn="base" hangingPunct="0">
                        <a:spcBef>
                          <a:spcPct val="20000"/>
                        </a:spcBef>
                        <a:spcAft>
                          <a:spcPct val="0"/>
                        </a:spcAft>
                        <a:defRPr sz="2900">
                          <a:solidFill>
                            <a:schemeClr val="tx1"/>
                          </a:solidFill>
                          <a:latin typeface="Times" charset="0"/>
                          <a:ea typeface="ＭＳ Ｐゴシック" charset="-128"/>
                        </a:defRPr>
                      </a:lvl9pPr>
                    </a:lstStyle>
                    <a:p>
                      <a:pPr marL="0" marR="0" lvl="0" indent="0" algn="l" defTabSz="838200" rtl="0" eaLnBrk="1" fontAlgn="base" latinLnBrk="0" hangingPunct="1">
                        <a:lnSpc>
                          <a:spcPct val="100000"/>
                        </a:lnSpc>
                        <a:spcBef>
                          <a:spcPct val="20000"/>
                        </a:spcBef>
                        <a:spcAft>
                          <a:spcPct val="0"/>
                        </a:spcAft>
                        <a:buClr>
                          <a:schemeClr val="hlink"/>
                        </a:buClr>
                        <a:buSzTx/>
                        <a:buFontTx/>
                        <a:buNone/>
                        <a:tabLst/>
                      </a:pPr>
                      <a:r>
                        <a:rPr kumimoji="0" lang="en-US" altLang="en-US" sz="3600" b="0" i="0" u="none" strike="noStrike" cap="none" normalizeH="0" baseline="0" dirty="0">
                          <a:ln>
                            <a:noFill/>
                          </a:ln>
                          <a:solidFill>
                            <a:schemeClr val="tx1"/>
                          </a:solidFill>
                          <a:effectLst/>
                          <a:latin typeface="Geneva" charset="0"/>
                          <a:ea typeface="ＭＳ Ｐゴシック" charset="-128"/>
                        </a:rPr>
                        <a:t>0.98</a:t>
                      </a:r>
                    </a:p>
                  </a:txBody>
                  <a:tcPr marL="164592" marR="164592" marT="73152" marB="731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pic>
        <p:nvPicPr>
          <p:cNvPr id="9" name="Picture 2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6174" y="5383483"/>
            <a:ext cx="8550626" cy="129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75855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and Permutations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546423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t>counting number of possible orders</a:t>
            </a:r>
          </a:p>
          <a:p>
            <a:r>
              <a:rPr lang="en-US" altLang="en-US" dirty="0"/>
              <a:t>counting using the multiplication rule</a:t>
            </a:r>
          </a:p>
          <a:p>
            <a:r>
              <a:rPr lang="en-US" altLang="en-US" dirty="0"/>
              <a:t>counting number of permutations</a:t>
            </a:r>
          </a:p>
          <a:p>
            <a:r>
              <a:rPr lang="en-US" altLang="en-US" dirty="0"/>
              <a:t>counting the number of combinations</a:t>
            </a:r>
          </a:p>
          <a:p>
            <a:endParaRPr lang="en-US" dirty="0"/>
          </a:p>
        </p:txBody>
      </p:sp>
      <p:sp>
        <p:nvSpPr>
          <p:cNvPr id="3" name="Title 2"/>
          <p:cNvSpPr>
            <a:spLocks noGrp="1"/>
          </p:cNvSpPr>
          <p:nvPr>
            <p:ph type="title"/>
          </p:nvPr>
        </p:nvSpPr>
        <p:spPr/>
        <p:txBody>
          <a:bodyPr>
            <a:normAutofit fontScale="90000"/>
          </a:bodyPr>
          <a:lstStyle/>
          <a:p>
            <a:r>
              <a:rPr lang="en-US" dirty="0"/>
              <a:t>Permutations and Combinations</a:t>
            </a:r>
          </a:p>
        </p:txBody>
      </p:sp>
    </p:spTree>
    <p:extLst>
      <p:ext uri="{BB962C8B-B14F-4D97-AF65-F5344CB8AC3E}">
        <p14:creationId xmlns:p14="http://schemas.microsoft.com/office/powerpoint/2010/main" val="16949440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Counting Possible Orders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2685" y="1481138"/>
            <a:ext cx="629863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3214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2800" dirty="0"/>
              <a:t>Number of orders = n!</a:t>
            </a:r>
          </a:p>
          <a:p>
            <a:endParaRPr lang="en-US" altLang="en-US" sz="2800" dirty="0"/>
          </a:p>
          <a:p>
            <a:r>
              <a:rPr lang="en-US" altLang="en-US" sz="2800" dirty="0"/>
              <a:t>3! = 3 x 2 x 1 = 6</a:t>
            </a:r>
          </a:p>
          <a:p>
            <a:endParaRPr lang="en-US" altLang="en-US" sz="2800" dirty="0"/>
          </a:p>
          <a:p>
            <a:r>
              <a:rPr lang="en-US" altLang="en-US" sz="2800" dirty="0"/>
              <a:t>5! = 5 x 4 x 3 x 2 x 1 = 120</a:t>
            </a:r>
          </a:p>
          <a:p>
            <a:endParaRPr lang="en-US" dirty="0"/>
          </a:p>
        </p:txBody>
      </p:sp>
      <p:sp>
        <p:nvSpPr>
          <p:cNvPr id="3" name="Title 2"/>
          <p:cNvSpPr>
            <a:spLocks noGrp="1"/>
          </p:cNvSpPr>
          <p:nvPr>
            <p:ph type="title"/>
          </p:nvPr>
        </p:nvSpPr>
        <p:spPr/>
        <p:txBody>
          <a:bodyPr/>
          <a:lstStyle/>
          <a:p>
            <a:r>
              <a:rPr lang="en-US" dirty="0"/>
              <a:t>Factorials</a:t>
            </a:r>
          </a:p>
        </p:txBody>
      </p:sp>
    </p:spTree>
    <p:extLst>
      <p:ext uri="{BB962C8B-B14F-4D97-AF65-F5344CB8AC3E}">
        <p14:creationId xmlns:p14="http://schemas.microsoft.com/office/powerpoint/2010/main" val="20668983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t>3 soups</a:t>
            </a:r>
          </a:p>
          <a:p>
            <a:r>
              <a:rPr lang="en-US" altLang="en-US" dirty="0"/>
              <a:t>6 entrées</a:t>
            </a:r>
          </a:p>
          <a:p>
            <a:r>
              <a:rPr lang="en-US" altLang="en-US" dirty="0"/>
              <a:t>4 desserts</a:t>
            </a:r>
          </a:p>
          <a:p>
            <a:pPr>
              <a:buFontTx/>
              <a:buNone/>
            </a:pPr>
            <a:br>
              <a:rPr lang="en-US" altLang="en-US" dirty="0"/>
            </a:br>
            <a:r>
              <a:rPr lang="en-US" altLang="en-US" dirty="0"/>
              <a:t>Total = 3 x 6 x 4 = 72</a:t>
            </a:r>
          </a:p>
          <a:p>
            <a:endParaRPr lang="en-US" dirty="0"/>
          </a:p>
        </p:txBody>
      </p:sp>
      <p:sp>
        <p:nvSpPr>
          <p:cNvPr id="3" name="Title 2"/>
          <p:cNvSpPr>
            <a:spLocks noGrp="1"/>
          </p:cNvSpPr>
          <p:nvPr>
            <p:ph type="title"/>
          </p:nvPr>
        </p:nvSpPr>
        <p:spPr/>
        <p:txBody>
          <a:bodyPr/>
          <a:lstStyle/>
          <a:p>
            <a:r>
              <a:rPr lang="en-US" dirty="0"/>
              <a:t>Multiplication Rule</a:t>
            </a:r>
          </a:p>
        </p:txBody>
      </p:sp>
    </p:spTree>
    <p:extLst>
      <p:ext uri="{BB962C8B-B14F-4D97-AF65-F5344CB8AC3E}">
        <p14:creationId xmlns:p14="http://schemas.microsoft.com/office/powerpoint/2010/main" val="17464806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Permutations</a:t>
            </a:r>
          </a:p>
        </p:txBody>
      </p:sp>
      <p:pic>
        <p:nvPicPr>
          <p:cNvPr id="4" name="Picture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4676" y="1417638"/>
            <a:ext cx="4172052"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5"/>
          <p:cNvSpPr txBox="1">
            <a:spLocks noChangeArrowheads="1"/>
          </p:cNvSpPr>
          <p:nvPr/>
        </p:nvSpPr>
        <p:spPr bwMode="auto">
          <a:xfrm>
            <a:off x="5337958" y="1948543"/>
            <a:ext cx="39624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Times" charset="0"/>
                <a:ea typeface="ＭＳ Ｐゴシック" charset="-128"/>
              </a:defRPr>
            </a:lvl1pPr>
            <a:lvl2pPr marL="37931725" indent="-37474525">
              <a:defRPr sz="6000">
                <a:solidFill>
                  <a:schemeClr val="tx1"/>
                </a:solidFill>
                <a:latin typeface="Times" charset="0"/>
                <a:ea typeface="ＭＳ Ｐゴシック" charset="-128"/>
              </a:defRPr>
            </a:lvl2pPr>
            <a:lvl3pPr>
              <a:defRPr sz="6000">
                <a:solidFill>
                  <a:schemeClr val="tx1"/>
                </a:solidFill>
                <a:latin typeface="Times" charset="0"/>
                <a:ea typeface="ＭＳ Ｐゴシック" charset="-128"/>
              </a:defRPr>
            </a:lvl3pPr>
            <a:lvl4pPr>
              <a:defRPr sz="6000">
                <a:solidFill>
                  <a:schemeClr val="tx1"/>
                </a:solidFill>
                <a:latin typeface="Times" charset="0"/>
                <a:ea typeface="ＭＳ Ｐゴシック" charset="-128"/>
              </a:defRPr>
            </a:lvl4pPr>
            <a:lvl5pPr>
              <a:defRPr sz="6000">
                <a:solidFill>
                  <a:schemeClr val="tx1"/>
                </a:solidFill>
                <a:latin typeface="Times" charset="0"/>
                <a:ea typeface="ＭＳ Ｐゴシック" charset="-128"/>
              </a:defRPr>
            </a:lvl5pPr>
            <a:lvl6pPr marL="457200" eaLnBrk="0" fontAlgn="base" hangingPunct="0">
              <a:spcBef>
                <a:spcPct val="0"/>
              </a:spcBef>
              <a:spcAft>
                <a:spcPct val="0"/>
              </a:spcAft>
              <a:defRPr sz="6000">
                <a:solidFill>
                  <a:schemeClr val="tx1"/>
                </a:solidFill>
                <a:latin typeface="Times" charset="0"/>
                <a:ea typeface="ＭＳ Ｐゴシック" charset="-128"/>
              </a:defRPr>
            </a:lvl6pPr>
            <a:lvl7pPr marL="914400" eaLnBrk="0" fontAlgn="base" hangingPunct="0">
              <a:spcBef>
                <a:spcPct val="0"/>
              </a:spcBef>
              <a:spcAft>
                <a:spcPct val="0"/>
              </a:spcAft>
              <a:defRPr sz="6000">
                <a:solidFill>
                  <a:schemeClr val="tx1"/>
                </a:solidFill>
                <a:latin typeface="Times" charset="0"/>
                <a:ea typeface="ＭＳ Ｐゴシック" charset="-128"/>
              </a:defRPr>
            </a:lvl7pPr>
            <a:lvl8pPr marL="1371600" eaLnBrk="0" fontAlgn="base" hangingPunct="0">
              <a:spcBef>
                <a:spcPct val="0"/>
              </a:spcBef>
              <a:spcAft>
                <a:spcPct val="0"/>
              </a:spcAft>
              <a:defRPr sz="6000">
                <a:solidFill>
                  <a:schemeClr val="tx1"/>
                </a:solidFill>
                <a:latin typeface="Times" charset="0"/>
                <a:ea typeface="ＭＳ Ｐゴシック" charset="-128"/>
              </a:defRPr>
            </a:lvl8pPr>
            <a:lvl9pPr marL="1828800" eaLnBrk="0" fontAlgn="base" hangingPunct="0">
              <a:spcBef>
                <a:spcPct val="0"/>
              </a:spcBef>
              <a:spcAft>
                <a:spcPct val="0"/>
              </a:spcAft>
              <a:defRPr sz="6000">
                <a:solidFill>
                  <a:schemeClr val="tx1"/>
                </a:solidFill>
                <a:latin typeface="Times" charset="0"/>
                <a:ea typeface="ＭＳ Ｐゴシック" charset="-128"/>
              </a:defRPr>
            </a:lvl9pPr>
          </a:lstStyle>
          <a:p>
            <a:r>
              <a:rPr lang="en-US" altLang="en-US" dirty="0"/>
              <a:t>Choose 2 pieces from a set of 4 in an order</a:t>
            </a:r>
          </a:p>
        </p:txBody>
      </p:sp>
    </p:spTree>
    <p:extLst>
      <p:ext uri="{BB962C8B-B14F-4D97-AF65-F5344CB8AC3E}">
        <p14:creationId xmlns:p14="http://schemas.microsoft.com/office/powerpoint/2010/main" val="1011044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t="-6478" b="19117"/>
          <a:stretch/>
        </p:blipFill>
        <p:spPr>
          <a:xfrm>
            <a:off x="0" y="1921788"/>
            <a:ext cx="8686800" cy="3694854"/>
          </a:xfrm>
        </p:spPr>
      </p:pic>
      <p:sp>
        <p:nvSpPr>
          <p:cNvPr id="3" name="Title 2"/>
          <p:cNvSpPr>
            <a:spLocks noGrp="1"/>
          </p:cNvSpPr>
          <p:nvPr>
            <p:ph type="title"/>
          </p:nvPr>
        </p:nvSpPr>
        <p:spPr/>
        <p:txBody>
          <a:bodyPr>
            <a:normAutofit fontScale="90000"/>
          </a:bodyPr>
          <a:lstStyle/>
          <a:p>
            <a:r>
              <a:rPr lang="en-US" dirty="0"/>
              <a:t>Low vs. High Standard Deviation</a:t>
            </a:r>
          </a:p>
        </p:txBody>
      </p:sp>
    </p:spTree>
    <p:extLst>
      <p:ext uri="{BB962C8B-B14F-4D97-AF65-F5344CB8AC3E}">
        <p14:creationId xmlns:p14="http://schemas.microsoft.com/office/powerpoint/2010/main" val="179109252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Permutations</a:t>
            </a:r>
          </a:p>
        </p:txBody>
      </p:sp>
      <p:pic>
        <p:nvPicPr>
          <p:cNvPr id="4" name="Picture 6"/>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2114" y="1417638"/>
            <a:ext cx="5219700"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3906" y="3680361"/>
            <a:ext cx="8542894" cy="1173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40764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Combinations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4723" y="1243631"/>
            <a:ext cx="4040704"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5"/>
          <p:cNvSpPr txBox="1">
            <a:spLocks noChangeArrowheads="1"/>
          </p:cNvSpPr>
          <p:nvPr/>
        </p:nvSpPr>
        <p:spPr bwMode="auto">
          <a:xfrm>
            <a:off x="5438898" y="2075480"/>
            <a:ext cx="39624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Times" charset="0"/>
                <a:ea typeface="ＭＳ Ｐゴシック" charset="-128"/>
              </a:defRPr>
            </a:lvl1pPr>
            <a:lvl2pPr marL="37931725" indent="-37474525">
              <a:defRPr sz="6000">
                <a:solidFill>
                  <a:schemeClr val="tx1"/>
                </a:solidFill>
                <a:latin typeface="Times" charset="0"/>
                <a:ea typeface="ＭＳ Ｐゴシック" charset="-128"/>
              </a:defRPr>
            </a:lvl2pPr>
            <a:lvl3pPr>
              <a:defRPr sz="6000">
                <a:solidFill>
                  <a:schemeClr val="tx1"/>
                </a:solidFill>
                <a:latin typeface="Times" charset="0"/>
                <a:ea typeface="ＭＳ Ｐゴシック" charset="-128"/>
              </a:defRPr>
            </a:lvl3pPr>
            <a:lvl4pPr>
              <a:defRPr sz="6000">
                <a:solidFill>
                  <a:schemeClr val="tx1"/>
                </a:solidFill>
                <a:latin typeface="Times" charset="0"/>
                <a:ea typeface="ＭＳ Ｐゴシック" charset="-128"/>
              </a:defRPr>
            </a:lvl4pPr>
            <a:lvl5pPr>
              <a:defRPr sz="6000">
                <a:solidFill>
                  <a:schemeClr val="tx1"/>
                </a:solidFill>
                <a:latin typeface="Times" charset="0"/>
                <a:ea typeface="ＭＳ Ｐゴシック" charset="-128"/>
              </a:defRPr>
            </a:lvl5pPr>
            <a:lvl6pPr marL="457200" eaLnBrk="0" fontAlgn="base" hangingPunct="0">
              <a:spcBef>
                <a:spcPct val="0"/>
              </a:spcBef>
              <a:spcAft>
                <a:spcPct val="0"/>
              </a:spcAft>
              <a:defRPr sz="6000">
                <a:solidFill>
                  <a:schemeClr val="tx1"/>
                </a:solidFill>
                <a:latin typeface="Times" charset="0"/>
                <a:ea typeface="ＭＳ Ｐゴシック" charset="-128"/>
              </a:defRPr>
            </a:lvl6pPr>
            <a:lvl7pPr marL="914400" eaLnBrk="0" fontAlgn="base" hangingPunct="0">
              <a:spcBef>
                <a:spcPct val="0"/>
              </a:spcBef>
              <a:spcAft>
                <a:spcPct val="0"/>
              </a:spcAft>
              <a:defRPr sz="6000">
                <a:solidFill>
                  <a:schemeClr val="tx1"/>
                </a:solidFill>
                <a:latin typeface="Times" charset="0"/>
                <a:ea typeface="ＭＳ Ｐゴシック" charset="-128"/>
              </a:defRPr>
            </a:lvl7pPr>
            <a:lvl8pPr marL="1371600" eaLnBrk="0" fontAlgn="base" hangingPunct="0">
              <a:spcBef>
                <a:spcPct val="0"/>
              </a:spcBef>
              <a:spcAft>
                <a:spcPct val="0"/>
              </a:spcAft>
              <a:defRPr sz="6000">
                <a:solidFill>
                  <a:schemeClr val="tx1"/>
                </a:solidFill>
                <a:latin typeface="Times" charset="0"/>
                <a:ea typeface="ＭＳ Ｐゴシック" charset="-128"/>
              </a:defRPr>
            </a:lvl8pPr>
            <a:lvl9pPr marL="1828800" eaLnBrk="0" fontAlgn="base" hangingPunct="0">
              <a:spcBef>
                <a:spcPct val="0"/>
              </a:spcBef>
              <a:spcAft>
                <a:spcPct val="0"/>
              </a:spcAft>
              <a:defRPr sz="6000">
                <a:solidFill>
                  <a:schemeClr val="tx1"/>
                </a:solidFill>
                <a:latin typeface="Times" charset="0"/>
                <a:ea typeface="ＭＳ Ｐゴシック" charset="-128"/>
              </a:defRPr>
            </a:lvl9pPr>
          </a:lstStyle>
          <a:p>
            <a:r>
              <a:rPr lang="en-US" altLang="en-US" dirty="0"/>
              <a:t>Choose 2 pieces from a set of 4 in any order</a:t>
            </a:r>
          </a:p>
        </p:txBody>
      </p:sp>
    </p:spTree>
    <p:extLst>
      <p:ext uri="{BB962C8B-B14F-4D97-AF65-F5344CB8AC3E}">
        <p14:creationId xmlns:p14="http://schemas.microsoft.com/office/powerpoint/2010/main" val="6017487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Combinations</a:t>
            </a:r>
          </a:p>
        </p:txBody>
      </p:sp>
      <p:pic>
        <p:nvPicPr>
          <p:cNvPr id="4" name="Picture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17638"/>
            <a:ext cx="6502400"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75" y="4197180"/>
            <a:ext cx="8686800" cy="1338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90331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E5F483-584F-5143-A2C5-9EC87163E569}"/>
              </a:ext>
            </a:extLst>
          </p:cNvPr>
          <p:cNvSpPr>
            <a:spLocks noGrp="1"/>
          </p:cNvSpPr>
          <p:nvPr>
            <p:ph idx="1"/>
          </p:nvPr>
        </p:nvSpPr>
        <p:spPr/>
        <p:txBody>
          <a:bodyPr/>
          <a:lstStyle/>
          <a:p>
            <a:r>
              <a:rPr lang="en-US" dirty="0"/>
              <a:t>A combination lock should really be called a permutation lock – the order matters! </a:t>
            </a:r>
          </a:p>
        </p:txBody>
      </p:sp>
      <p:sp>
        <p:nvSpPr>
          <p:cNvPr id="3" name="Title 2">
            <a:extLst>
              <a:ext uri="{FF2B5EF4-FFF2-40B4-BE49-F238E27FC236}">
                <a16:creationId xmlns:a16="http://schemas.microsoft.com/office/drawing/2014/main" id="{F643DBAD-6148-4B42-AC41-48BDE7B71403}"/>
              </a:ext>
            </a:extLst>
          </p:cNvPr>
          <p:cNvSpPr>
            <a:spLocks noGrp="1"/>
          </p:cNvSpPr>
          <p:nvPr>
            <p:ph type="title"/>
          </p:nvPr>
        </p:nvSpPr>
        <p:spPr/>
        <p:txBody>
          <a:bodyPr/>
          <a:lstStyle/>
          <a:p>
            <a:r>
              <a:rPr lang="en-US" dirty="0"/>
              <a:t>Probability Dad Joke</a:t>
            </a:r>
          </a:p>
        </p:txBody>
      </p:sp>
    </p:spTree>
    <p:extLst>
      <p:ext uri="{BB962C8B-B14F-4D97-AF65-F5344CB8AC3E}">
        <p14:creationId xmlns:p14="http://schemas.microsoft.com/office/powerpoint/2010/main" val="2363610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Law of Averages</a:t>
            </a:r>
          </a:p>
        </p:txBody>
      </p:sp>
      <p:sp>
        <p:nvSpPr>
          <p:cNvPr id="3" name="Text Placeholder 2"/>
          <p:cNvSpPr>
            <a:spLocks noGrp="1"/>
          </p:cNvSpPr>
          <p:nvPr>
            <p:ph type="body" idx="1"/>
          </p:nvPr>
        </p:nvSpPr>
        <p:spPr/>
        <p:txBody>
          <a:bodyPr/>
          <a:lstStyle/>
          <a:p>
            <a:r>
              <a:rPr lang="en-US" dirty="0"/>
              <a:t>AKA The Law of Large Numbers</a:t>
            </a:r>
          </a:p>
        </p:txBody>
      </p:sp>
    </p:spTree>
    <p:extLst>
      <p:ext uri="{BB962C8B-B14F-4D97-AF65-F5344CB8AC3E}">
        <p14:creationId xmlns:p14="http://schemas.microsoft.com/office/powerpoint/2010/main" val="129046306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Kerrich</a:t>
            </a:r>
            <a:r>
              <a:rPr lang="en-US" dirty="0"/>
              <a:t> (as imagined in </a:t>
            </a:r>
            <a:r>
              <a:rPr lang="en-US" i="1" dirty="0"/>
              <a:t>Statistics</a:t>
            </a:r>
            <a:r>
              <a:rPr lang="en-US" dirty="0"/>
              <a:t> by Friedman, </a:t>
            </a:r>
            <a:r>
              <a:rPr lang="en-US" dirty="0" err="1"/>
              <a:t>Pisani</a:t>
            </a:r>
            <a:r>
              <a:rPr lang="en-US" dirty="0"/>
              <a:t>, and Purves): “With a fair coin, the chance for heads stays at 50%, no matter what happens.  Whether there are two heads in a row or twenty, the chance of getting a head the next time is still 50%”</a:t>
            </a:r>
          </a:p>
        </p:txBody>
      </p:sp>
      <p:sp>
        <p:nvSpPr>
          <p:cNvPr id="3" name="Title 2"/>
          <p:cNvSpPr>
            <a:spLocks noGrp="1"/>
          </p:cNvSpPr>
          <p:nvPr>
            <p:ph type="title"/>
          </p:nvPr>
        </p:nvSpPr>
        <p:spPr/>
        <p:txBody>
          <a:bodyPr/>
          <a:lstStyle/>
          <a:p>
            <a:r>
              <a:rPr lang="en-US" dirty="0"/>
              <a:t>The Probability Stays the Same</a:t>
            </a:r>
          </a:p>
        </p:txBody>
      </p:sp>
    </p:spTree>
    <p:extLst>
      <p:ext uri="{BB962C8B-B14F-4D97-AF65-F5344CB8AC3E}">
        <p14:creationId xmlns:p14="http://schemas.microsoft.com/office/powerpoint/2010/main" val="42161290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Kerrich</a:t>
            </a:r>
            <a:r>
              <a:rPr lang="en-US" dirty="0"/>
              <a:t> (as imagined in FPP): “With a large number of tosses, the size of the difference between the number of heads and the expected number is likely to be quite large in absolute terms.  But compared to the number of tosses, the difference is likely to be quite small.  That’s the law of averages.”</a:t>
            </a:r>
          </a:p>
        </p:txBody>
      </p:sp>
      <p:sp>
        <p:nvSpPr>
          <p:cNvPr id="3" name="Title 2"/>
          <p:cNvSpPr>
            <a:spLocks noGrp="1"/>
          </p:cNvSpPr>
          <p:nvPr>
            <p:ph type="title"/>
          </p:nvPr>
        </p:nvSpPr>
        <p:spPr/>
        <p:txBody>
          <a:bodyPr/>
          <a:lstStyle/>
          <a:p>
            <a:r>
              <a:rPr lang="en-US" dirty="0"/>
              <a:t>The Law of Averages</a:t>
            </a:r>
          </a:p>
        </p:txBody>
      </p:sp>
    </p:spTree>
    <p:extLst>
      <p:ext uri="{BB962C8B-B14F-4D97-AF65-F5344CB8AC3E}">
        <p14:creationId xmlns:p14="http://schemas.microsoft.com/office/powerpoint/2010/main" val="14181659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Actual number </a:t>
            </a:r>
            <a:r>
              <a:rPr lang="mr-IN" dirty="0"/>
              <a:t>–</a:t>
            </a:r>
            <a:r>
              <a:rPr lang="en-US" dirty="0"/>
              <a:t> expected number</a:t>
            </a:r>
          </a:p>
          <a:p>
            <a:endParaRPr lang="en-US" dirty="0"/>
          </a:p>
          <a:p>
            <a:r>
              <a:rPr lang="en-US" dirty="0"/>
              <a:t>Number of heads </a:t>
            </a:r>
            <a:r>
              <a:rPr lang="mr-IN" dirty="0"/>
              <a:t>–</a:t>
            </a:r>
            <a:r>
              <a:rPr lang="en-US" dirty="0"/>
              <a:t> half the number of tosses</a:t>
            </a:r>
          </a:p>
        </p:txBody>
      </p:sp>
      <p:sp>
        <p:nvSpPr>
          <p:cNvPr id="3" name="Title 2"/>
          <p:cNvSpPr>
            <a:spLocks noGrp="1"/>
          </p:cNvSpPr>
          <p:nvPr>
            <p:ph type="title"/>
          </p:nvPr>
        </p:nvSpPr>
        <p:spPr/>
        <p:txBody>
          <a:bodyPr/>
          <a:lstStyle/>
          <a:p>
            <a:r>
              <a:rPr lang="en-US" dirty="0"/>
              <a:t>Chance Error</a:t>
            </a:r>
          </a:p>
        </p:txBody>
      </p:sp>
    </p:spTree>
    <p:extLst>
      <p:ext uri="{BB962C8B-B14F-4D97-AF65-F5344CB8AC3E}">
        <p14:creationId xmlns:p14="http://schemas.microsoft.com/office/powerpoint/2010/main" val="24572048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45" r="-45"/>
          <a:stretch>
            <a:fillRect/>
          </a:stretch>
        </p:blipFill>
        <p:spPr/>
      </p:pic>
      <p:sp>
        <p:nvSpPr>
          <p:cNvPr id="3" name="Title 2"/>
          <p:cNvSpPr>
            <a:spLocks noGrp="1"/>
          </p:cNvSpPr>
          <p:nvPr>
            <p:ph type="title"/>
          </p:nvPr>
        </p:nvSpPr>
        <p:spPr/>
        <p:txBody>
          <a:bodyPr/>
          <a:lstStyle/>
          <a:p>
            <a:r>
              <a:rPr lang="en-US" dirty="0"/>
              <a:t>Chance Error</a:t>
            </a:r>
          </a:p>
        </p:txBody>
      </p:sp>
    </p:spTree>
    <p:extLst>
      <p:ext uri="{BB962C8B-B14F-4D97-AF65-F5344CB8AC3E}">
        <p14:creationId xmlns:p14="http://schemas.microsoft.com/office/powerpoint/2010/main" val="3540525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1780" r="1780"/>
          <a:stretch>
            <a:fillRect/>
          </a:stretch>
        </p:blipFill>
        <p:spPr/>
      </p:pic>
      <p:sp>
        <p:nvSpPr>
          <p:cNvPr id="3" name="Title 2"/>
          <p:cNvSpPr>
            <a:spLocks noGrp="1"/>
          </p:cNvSpPr>
          <p:nvPr>
            <p:ph type="title"/>
          </p:nvPr>
        </p:nvSpPr>
        <p:spPr/>
        <p:txBody>
          <a:bodyPr/>
          <a:lstStyle/>
          <a:p>
            <a:r>
              <a:rPr lang="en-US" dirty="0"/>
              <a:t>Chance Error as % of Tosses</a:t>
            </a:r>
          </a:p>
        </p:txBody>
      </p:sp>
    </p:spTree>
    <p:extLst>
      <p:ext uri="{BB962C8B-B14F-4D97-AF65-F5344CB8AC3E}">
        <p14:creationId xmlns:p14="http://schemas.microsoft.com/office/powerpoint/2010/main" val="2031115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35" b="35"/>
          <a:stretch>
            <a:fillRect/>
          </a:stretch>
        </p:blipFill>
        <p:spPr/>
      </p:pic>
      <p:sp>
        <p:nvSpPr>
          <p:cNvPr id="3" name="Title 2"/>
          <p:cNvSpPr>
            <a:spLocks noGrp="1"/>
          </p:cNvSpPr>
          <p:nvPr>
            <p:ph type="title"/>
          </p:nvPr>
        </p:nvSpPr>
        <p:spPr/>
        <p:txBody>
          <a:bodyPr/>
          <a:lstStyle/>
          <a:p>
            <a:r>
              <a:rPr lang="en-US" dirty="0"/>
              <a:t>Getting the picture?</a:t>
            </a:r>
          </a:p>
        </p:txBody>
      </p:sp>
    </p:spTree>
    <p:extLst>
      <p:ext uri="{BB962C8B-B14F-4D97-AF65-F5344CB8AC3E}">
        <p14:creationId xmlns:p14="http://schemas.microsoft.com/office/powerpoint/2010/main" val="305051768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111139" b="-111139"/>
          <a:stretch>
            <a:fillRect/>
          </a:stretch>
        </p:blipFill>
        <p:spPr/>
      </p:pic>
      <p:sp>
        <p:nvSpPr>
          <p:cNvPr id="3" name="Title 2"/>
          <p:cNvSpPr>
            <a:spLocks noGrp="1"/>
          </p:cNvSpPr>
          <p:nvPr>
            <p:ph type="title"/>
          </p:nvPr>
        </p:nvSpPr>
        <p:spPr/>
        <p:txBody>
          <a:bodyPr/>
          <a:lstStyle/>
          <a:p>
            <a:r>
              <a:rPr lang="en-US" dirty="0"/>
              <a:t>Law of Averages</a:t>
            </a:r>
          </a:p>
        </p:txBody>
      </p:sp>
    </p:spTree>
    <p:extLst>
      <p:ext uri="{BB962C8B-B14F-4D97-AF65-F5344CB8AC3E}">
        <p14:creationId xmlns:p14="http://schemas.microsoft.com/office/powerpoint/2010/main" val="2642497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27385"/>
            <a:ext cx="8229600" cy="3779906"/>
          </a:xfrm>
        </p:spPr>
        <p:txBody>
          <a:bodyPr/>
          <a:lstStyle/>
          <a:p>
            <a:r>
              <a:rPr lang="en-US" dirty="0"/>
              <a:t>How many heads would you expect after 10 flips?  What percentage?</a:t>
            </a:r>
          </a:p>
          <a:p>
            <a:pPr lvl="1"/>
            <a:r>
              <a:rPr lang="en-US" dirty="0"/>
              <a:t>After 50?</a:t>
            </a:r>
          </a:p>
          <a:p>
            <a:r>
              <a:rPr lang="en-US" dirty="0"/>
              <a:t>What is the actual number of heads after 10 flips? After 50?</a:t>
            </a:r>
          </a:p>
          <a:p>
            <a:r>
              <a:rPr lang="en-US" dirty="0"/>
              <a:t>What is the actual percentage of heads after 10 flips?  After 50?</a:t>
            </a:r>
          </a:p>
        </p:txBody>
      </p:sp>
      <p:sp>
        <p:nvSpPr>
          <p:cNvPr id="3" name="Title 2"/>
          <p:cNvSpPr>
            <a:spLocks noGrp="1"/>
          </p:cNvSpPr>
          <p:nvPr>
            <p:ph type="title"/>
          </p:nvPr>
        </p:nvSpPr>
        <p:spPr/>
        <p:txBody>
          <a:bodyPr/>
          <a:lstStyle/>
          <a:p>
            <a:r>
              <a:rPr lang="en-US" dirty="0"/>
              <a:t>Flipping a Coin</a:t>
            </a:r>
          </a:p>
        </p:txBody>
      </p:sp>
      <p:pic>
        <p:nvPicPr>
          <p:cNvPr id="5" name="Picture 4"/>
          <p:cNvPicPr>
            <a:picLocks noChangeAspect="1"/>
          </p:cNvPicPr>
          <p:nvPr/>
        </p:nvPicPr>
        <p:blipFill>
          <a:blip r:embed="rId3"/>
          <a:stretch>
            <a:fillRect/>
          </a:stretch>
        </p:blipFill>
        <p:spPr>
          <a:xfrm>
            <a:off x="457200" y="1417638"/>
            <a:ext cx="8229600" cy="646868"/>
          </a:xfrm>
          <a:prstGeom prst="rect">
            <a:avLst/>
          </a:prstGeom>
        </p:spPr>
      </p:pic>
      <p:cxnSp>
        <p:nvCxnSpPr>
          <p:cNvPr id="6" name="Straight Connector 5">
            <a:extLst>
              <a:ext uri="{FF2B5EF4-FFF2-40B4-BE49-F238E27FC236}">
                <a16:creationId xmlns:a16="http://schemas.microsoft.com/office/drawing/2014/main" id="{3E9DDBAE-833B-1B44-B700-4CA31D0AE849}"/>
              </a:ext>
            </a:extLst>
          </p:cNvPr>
          <p:cNvCxnSpPr>
            <a:cxnSpLocks/>
          </p:cNvCxnSpPr>
          <p:nvPr/>
        </p:nvCxnSpPr>
        <p:spPr>
          <a:xfrm>
            <a:off x="2790701" y="1417638"/>
            <a:ext cx="0" cy="32803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898333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Someone tells you that you will win a prize if:</a:t>
            </a:r>
          </a:p>
          <a:p>
            <a:pPr lvl="1"/>
            <a:r>
              <a:rPr lang="en-US" dirty="0"/>
              <a:t>You toss a coin and get between 40% and 60% heads</a:t>
            </a:r>
          </a:p>
          <a:p>
            <a:pPr lvl="1"/>
            <a:r>
              <a:rPr lang="en-US" dirty="0"/>
              <a:t>You toss a coin and get exactly 50% heads</a:t>
            </a:r>
          </a:p>
          <a:p>
            <a:pPr lvl="1"/>
            <a:endParaRPr lang="en-US" dirty="0"/>
          </a:p>
          <a:p>
            <a:r>
              <a:rPr lang="en-US" dirty="0"/>
              <a:t>For each, would you rather toss a coin 10 times, 100 times, or does it not matter?</a:t>
            </a:r>
          </a:p>
        </p:txBody>
      </p:sp>
      <p:sp>
        <p:nvSpPr>
          <p:cNvPr id="3" name="Title 2"/>
          <p:cNvSpPr>
            <a:spLocks noGrp="1"/>
          </p:cNvSpPr>
          <p:nvPr>
            <p:ph type="title"/>
          </p:nvPr>
        </p:nvSpPr>
        <p:spPr/>
        <p:txBody>
          <a:bodyPr/>
          <a:lstStyle/>
          <a:p>
            <a:r>
              <a:rPr lang="en-US" dirty="0"/>
              <a:t>Flipping a Coin</a:t>
            </a:r>
          </a:p>
        </p:txBody>
      </p:sp>
    </p:spTree>
    <p:extLst>
      <p:ext uri="{BB962C8B-B14F-4D97-AF65-F5344CB8AC3E}">
        <p14:creationId xmlns:p14="http://schemas.microsoft.com/office/powerpoint/2010/main" val="29542351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If you have gotten five tails in a row, does that make the odds of a heads more likely on the next flip?</a:t>
            </a:r>
          </a:p>
          <a:p>
            <a:endParaRPr lang="en-US" dirty="0"/>
          </a:p>
          <a:p>
            <a:r>
              <a:rPr lang="en-US" dirty="0"/>
              <a:t>NO!</a:t>
            </a:r>
          </a:p>
        </p:txBody>
      </p:sp>
      <p:sp>
        <p:nvSpPr>
          <p:cNvPr id="3" name="Title 2"/>
          <p:cNvSpPr>
            <a:spLocks noGrp="1"/>
          </p:cNvSpPr>
          <p:nvPr>
            <p:ph type="title"/>
          </p:nvPr>
        </p:nvSpPr>
        <p:spPr/>
        <p:txBody>
          <a:bodyPr/>
          <a:lstStyle/>
          <a:p>
            <a:r>
              <a:rPr lang="en-US" dirty="0"/>
              <a:t>Gambler’s Fallacy</a:t>
            </a:r>
          </a:p>
        </p:txBody>
      </p:sp>
    </p:spTree>
    <p:extLst>
      <p:ext uri="{BB962C8B-B14F-4D97-AF65-F5344CB8AC3E}">
        <p14:creationId xmlns:p14="http://schemas.microsoft.com/office/powerpoint/2010/main" val="79805425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numbers go into the box?</a:t>
            </a:r>
          </a:p>
          <a:p>
            <a:r>
              <a:rPr lang="en-US" dirty="0"/>
              <a:t>How many of each kind?</a:t>
            </a:r>
          </a:p>
          <a:p>
            <a:r>
              <a:rPr lang="en-US" dirty="0"/>
              <a:t>How many draws?</a:t>
            </a:r>
          </a:p>
          <a:p>
            <a:endParaRPr lang="en-US" dirty="0"/>
          </a:p>
          <a:p>
            <a:r>
              <a:rPr lang="en-US" dirty="0"/>
              <a:t>What would a box model for the coin flips look like?</a:t>
            </a:r>
          </a:p>
        </p:txBody>
      </p:sp>
      <p:sp>
        <p:nvSpPr>
          <p:cNvPr id="3" name="Title 2"/>
          <p:cNvSpPr>
            <a:spLocks noGrp="1"/>
          </p:cNvSpPr>
          <p:nvPr>
            <p:ph type="title"/>
          </p:nvPr>
        </p:nvSpPr>
        <p:spPr/>
        <p:txBody>
          <a:bodyPr/>
          <a:lstStyle/>
          <a:p>
            <a:r>
              <a:rPr lang="en-US" dirty="0"/>
              <a:t>Making a Box Model</a:t>
            </a:r>
          </a:p>
        </p:txBody>
      </p:sp>
    </p:spTree>
    <p:extLst>
      <p:ext uri="{BB962C8B-B14F-4D97-AF65-F5344CB8AC3E}">
        <p14:creationId xmlns:p14="http://schemas.microsoft.com/office/powerpoint/2010/main" val="288080420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15147" r="-15147"/>
          <a:stretch>
            <a:fillRect/>
          </a:stretch>
        </p:blipFill>
        <p:spPr/>
      </p:pic>
      <p:sp>
        <p:nvSpPr>
          <p:cNvPr id="3" name="Title 2"/>
          <p:cNvSpPr>
            <a:spLocks noGrp="1"/>
          </p:cNvSpPr>
          <p:nvPr>
            <p:ph type="title"/>
          </p:nvPr>
        </p:nvSpPr>
        <p:spPr/>
        <p:txBody>
          <a:bodyPr/>
          <a:lstStyle/>
          <a:p>
            <a:r>
              <a:rPr lang="en-US" dirty="0"/>
              <a:t>Roulette</a:t>
            </a:r>
          </a:p>
        </p:txBody>
      </p:sp>
    </p:spTree>
    <p:extLst>
      <p:ext uri="{BB962C8B-B14F-4D97-AF65-F5344CB8AC3E}">
        <p14:creationId xmlns:p14="http://schemas.microsoft.com/office/powerpoint/2010/main" val="231497396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49134"/>
          </a:xfrm>
        </p:spPr>
        <p:txBody>
          <a:bodyPr>
            <a:normAutofit/>
          </a:bodyPr>
          <a:lstStyle/>
          <a:p>
            <a:r>
              <a:rPr lang="en-US" dirty="0"/>
              <a:t>You bet $1 on red</a:t>
            </a:r>
          </a:p>
          <a:p>
            <a:r>
              <a:rPr lang="en-US" dirty="0"/>
              <a:t>What does the box model look like?</a:t>
            </a:r>
          </a:p>
          <a:p>
            <a:endParaRPr lang="en-US" dirty="0"/>
          </a:p>
          <a:p>
            <a:r>
              <a:rPr lang="en-US" dirty="0"/>
              <a:t>What if you bet $1 on black?  </a:t>
            </a:r>
          </a:p>
          <a:p>
            <a:r>
              <a:rPr lang="en-US" dirty="0"/>
              <a:t>On odd?</a:t>
            </a:r>
          </a:p>
          <a:p>
            <a:r>
              <a:rPr lang="en-US" dirty="0"/>
              <a:t>On 1-18?</a:t>
            </a:r>
          </a:p>
          <a:p>
            <a:r>
              <a:rPr lang="en-US" dirty="0"/>
              <a:t>On a split between 11 and 12 (covers both numbers, pays 17 to 1)</a:t>
            </a:r>
          </a:p>
          <a:p>
            <a:r>
              <a:rPr lang="en-US" dirty="0"/>
              <a:t>On the four adjoining numbers 23, 24, 26, 27 (covers four numbers, pays 8 to 1)</a:t>
            </a:r>
          </a:p>
          <a:p>
            <a:endParaRPr lang="en-US" dirty="0"/>
          </a:p>
          <a:p>
            <a:endParaRPr lang="en-US" dirty="0"/>
          </a:p>
        </p:txBody>
      </p:sp>
      <p:sp>
        <p:nvSpPr>
          <p:cNvPr id="3" name="Title 2"/>
          <p:cNvSpPr>
            <a:spLocks noGrp="1"/>
          </p:cNvSpPr>
          <p:nvPr>
            <p:ph type="title"/>
          </p:nvPr>
        </p:nvSpPr>
        <p:spPr/>
        <p:txBody>
          <a:bodyPr/>
          <a:lstStyle/>
          <a:p>
            <a:r>
              <a:rPr lang="en-US" dirty="0"/>
              <a:t>Roulette</a:t>
            </a:r>
          </a:p>
        </p:txBody>
      </p:sp>
    </p:spTree>
    <p:extLst>
      <p:ext uri="{BB962C8B-B14F-4D97-AF65-F5344CB8AC3E}">
        <p14:creationId xmlns:p14="http://schemas.microsoft.com/office/powerpoint/2010/main" val="944320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Why is the normal curve important?</a:t>
            </a:r>
          </a:p>
          <a:p>
            <a:r>
              <a:rPr lang="en-US" dirty="0"/>
              <a:t>Why is the law of averages important?</a:t>
            </a:r>
          </a:p>
        </p:txBody>
      </p:sp>
      <p:sp>
        <p:nvSpPr>
          <p:cNvPr id="3" name="Title 2"/>
          <p:cNvSpPr>
            <a:spLocks noGrp="1"/>
          </p:cNvSpPr>
          <p:nvPr>
            <p:ph type="title"/>
          </p:nvPr>
        </p:nvSpPr>
        <p:spPr/>
        <p:txBody>
          <a:bodyPr/>
          <a:lstStyle/>
          <a:p>
            <a:r>
              <a:rPr lang="en-US" dirty="0"/>
              <a:t>Essential Questions</a:t>
            </a:r>
          </a:p>
        </p:txBody>
      </p:sp>
    </p:spTree>
    <p:extLst>
      <p:ext uri="{BB962C8B-B14F-4D97-AF65-F5344CB8AC3E}">
        <p14:creationId xmlns:p14="http://schemas.microsoft.com/office/powerpoint/2010/main" val="64887792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Combining the normal curve and the law of averages</a:t>
            </a:r>
          </a:p>
        </p:txBody>
      </p:sp>
      <p:sp>
        <p:nvSpPr>
          <p:cNvPr id="3" name="Title 2"/>
          <p:cNvSpPr>
            <a:spLocks noGrp="1"/>
          </p:cNvSpPr>
          <p:nvPr>
            <p:ph type="title"/>
          </p:nvPr>
        </p:nvSpPr>
        <p:spPr/>
        <p:txBody>
          <a:bodyPr/>
          <a:lstStyle/>
          <a:p>
            <a:r>
              <a:rPr lang="en-US" dirty="0"/>
              <a:t>Next Time</a:t>
            </a:r>
            <a:r>
              <a:rPr lang="mr-IN" dirty="0"/>
              <a:t>…</a:t>
            </a:r>
            <a:endParaRPr lang="en-US" dirty="0"/>
          </a:p>
        </p:txBody>
      </p:sp>
    </p:spTree>
    <p:extLst>
      <p:ext uri="{BB962C8B-B14F-4D97-AF65-F5344CB8AC3E}">
        <p14:creationId xmlns:p14="http://schemas.microsoft.com/office/powerpoint/2010/main" val="16526672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U Blue Bottom Left Swoosh">
  <a:themeElements>
    <a:clrScheme name="European Union">
      <a:dk1>
        <a:sysClr val="windowText" lastClr="000000"/>
      </a:dk1>
      <a:lt1>
        <a:sysClr val="window" lastClr="FFFFFF"/>
      </a:lt1>
      <a:dk2>
        <a:srgbClr val="464646"/>
      </a:dk2>
      <a:lt2>
        <a:srgbClr val="DEF5FA"/>
      </a:lt2>
      <a:accent1>
        <a:srgbClr val="2221BF"/>
      </a:accent1>
      <a:accent2>
        <a:srgbClr val="EBE603"/>
      </a:accent2>
      <a:accent3>
        <a:srgbClr val="EBE4E7"/>
      </a:accent3>
      <a:accent4>
        <a:srgbClr val="161416"/>
      </a:accent4>
      <a:accent5>
        <a:srgbClr val="3771CC"/>
      </a:accent5>
      <a:accent6>
        <a:srgbClr val="16457D"/>
      </a:accent6>
      <a:hlink>
        <a:srgbClr val="316AFF"/>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EU Blue Bottom Left Swoosh.thmx</Template>
  <TotalTime>7232</TotalTime>
  <Words>3715</Words>
  <Application>Microsoft Macintosh PowerPoint</Application>
  <PresentationFormat>On-screen Show (4:3)</PresentationFormat>
  <Paragraphs>607</Paragraphs>
  <Slides>98</Slides>
  <Notes>27</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0</vt:i4>
      </vt:variant>
      <vt:variant>
        <vt:lpstr>Slide Titles</vt:lpstr>
      </vt:variant>
      <vt:variant>
        <vt:i4>98</vt:i4>
      </vt:variant>
    </vt:vector>
  </HeadingPairs>
  <TitlesOfParts>
    <vt:vector size="112" baseType="lpstr">
      <vt:lpstr>ＭＳ Ｐゴシック</vt:lpstr>
      <vt:lpstr>Arial</vt:lpstr>
      <vt:lpstr>Arial Black</vt:lpstr>
      <vt:lpstr>Calibri</vt:lpstr>
      <vt:lpstr>Courier</vt:lpstr>
      <vt:lpstr>Geneva</vt:lpstr>
      <vt:lpstr>Lucida Sans Unicode</vt:lpstr>
      <vt:lpstr>Mangal</vt:lpstr>
      <vt:lpstr>Symbol</vt:lpstr>
      <vt:lpstr>Times</vt:lpstr>
      <vt:lpstr>Verdana</vt:lpstr>
      <vt:lpstr>Wingdings 2</vt:lpstr>
      <vt:lpstr>Wingdings 3</vt:lpstr>
      <vt:lpstr>EU Blue Bottom Left Swoosh</vt:lpstr>
      <vt:lpstr>Probability and Introduction to Statistical Inference</vt:lpstr>
      <vt:lpstr>Previously…</vt:lpstr>
      <vt:lpstr>Essential Questions</vt:lpstr>
      <vt:lpstr>The Normal Curve</vt:lpstr>
      <vt:lpstr>PowerPoint Presentation</vt:lpstr>
      <vt:lpstr>Changing the Mean</vt:lpstr>
      <vt:lpstr>Changing the Standard Deviation</vt:lpstr>
      <vt:lpstr>Low vs. High Standard Deviation</vt:lpstr>
      <vt:lpstr>Getting the picture?</vt:lpstr>
      <vt:lpstr>PowerPoint Presentation</vt:lpstr>
      <vt:lpstr>Naming the Normal Distribution(s)</vt:lpstr>
      <vt:lpstr>Features of Normal Distributions</vt:lpstr>
      <vt:lpstr>Features of Normal Distributions</vt:lpstr>
      <vt:lpstr>PowerPoint Presentation</vt:lpstr>
      <vt:lpstr>The Normal Curve and Standard Deviation</vt:lpstr>
      <vt:lpstr>Grade Distributions</vt:lpstr>
      <vt:lpstr>Areas Under Normal Distributions</vt:lpstr>
      <vt:lpstr>One Standard Deviation from the Mean</vt:lpstr>
      <vt:lpstr>Normal Distribution with a Mean of 100 an SD of 20</vt:lpstr>
      <vt:lpstr>One Standard Deviation from the Mean</vt:lpstr>
      <vt:lpstr>One Standard Deviation from the Mean</vt:lpstr>
      <vt:lpstr>1.96 Standard Deviations  from the Mean</vt:lpstr>
      <vt:lpstr>Two Standard Deviations from the Mean</vt:lpstr>
      <vt:lpstr>Three Standard Deviations from the Mean</vt:lpstr>
      <vt:lpstr>Example: Female Height</vt:lpstr>
      <vt:lpstr>Almost Normally Distributed</vt:lpstr>
      <vt:lpstr>ACT Scores</vt:lpstr>
      <vt:lpstr>ACT Scores</vt:lpstr>
      <vt:lpstr>ACT Scores – It’s close</vt:lpstr>
      <vt:lpstr>Standard Normal Distribution</vt:lpstr>
      <vt:lpstr>Standard Normal Distribution</vt:lpstr>
      <vt:lpstr>Standard Normal Distribution</vt:lpstr>
      <vt:lpstr>Standard Normal Distribution</vt:lpstr>
      <vt:lpstr>Standard Normal Distribution</vt:lpstr>
      <vt:lpstr>Standard Normal Distribution</vt:lpstr>
      <vt:lpstr>Transforming to a Standard Normal Distribution</vt:lpstr>
      <vt:lpstr>Transforming to a Standard Normal Distribution</vt:lpstr>
      <vt:lpstr>An Example</vt:lpstr>
      <vt:lpstr>An Example</vt:lpstr>
      <vt:lpstr>Standard Normal Distribution</vt:lpstr>
      <vt:lpstr>Standard Normal Distribution</vt:lpstr>
      <vt:lpstr>Example: Female Height</vt:lpstr>
      <vt:lpstr>Probability</vt:lpstr>
      <vt:lpstr>The Basics</vt:lpstr>
      <vt:lpstr>Cards</vt:lpstr>
      <vt:lpstr>Bag of Cherries</vt:lpstr>
      <vt:lpstr>Outcomes must be equally likely</vt:lpstr>
      <vt:lpstr>Two Dice – Sum of Six</vt:lpstr>
      <vt:lpstr>Complementary Events</vt:lpstr>
      <vt:lpstr>Independent Events</vt:lpstr>
      <vt:lpstr>Non-Independent Events</vt:lpstr>
      <vt:lpstr>Probability of A and B</vt:lpstr>
      <vt:lpstr>Coin and Die</vt:lpstr>
      <vt:lpstr>Cards</vt:lpstr>
      <vt:lpstr>Probability of A or B</vt:lpstr>
      <vt:lpstr>A or B - Coins</vt:lpstr>
      <vt:lpstr>A or B – Coin and Die</vt:lpstr>
      <vt:lpstr>By Negation</vt:lpstr>
      <vt:lpstr>P(at least one 6 in 3 tries)</vt:lpstr>
      <vt:lpstr>P(draw two aces from a deck of 52)</vt:lpstr>
      <vt:lpstr>No.</vt:lpstr>
      <vt:lpstr>Conditional Probability</vt:lpstr>
      <vt:lpstr>General Formula</vt:lpstr>
      <vt:lpstr>P(Ace of Diamonds and a black card)</vt:lpstr>
      <vt:lpstr>Two Cases</vt:lpstr>
      <vt:lpstr>Result</vt:lpstr>
      <vt:lpstr>Conditional Probability and Bayes’ Theorem</vt:lpstr>
      <vt:lpstr>Bayes’ Theorem</vt:lpstr>
      <vt:lpstr>Disease X</vt:lpstr>
      <vt:lpstr>Misses and False Positives</vt:lpstr>
      <vt:lpstr>Base Rates</vt:lpstr>
      <vt:lpstr>Summary</vt:lpstr>
      <vt:lpstr>Bayes’ Theorem</vt:lpstr>
      <vt:lpstr>Combinations and Permutations</vt:lpstr>
      <vt:lpstr>Permutations and Combinations</vt:lpstr>
      <vt:lpstr>Counting Possible Orders</vt:lpstr>
      <vt:lpstr>Factorials</vt:lpstr>
      <vt:lpstr>Multiplication Rule</vt:lpstr>
      <vt:lpstr>Permutations</vt:lpstr>
      <vt:lpstr>Permutations</vt:lpstr>
      <vt:lpstr>Combinations</vt:lpstr>
      <vt:lpstr>Combinations</vt:lpstr>
      <vt:lpstr>Probability Dad Joke</vt:lpstr>
      <vt:lpstr>The Law of Averages</vt:lpstr>
      <vt:lpstr>The Probability Stays the Same</vt:lpstr>
      <vt:lpstr>The Law of Averages</vt:lpstr>
      <vt:lpstr>Chance Error</vt:lpstr>
      <vt:lpstr>Chance Error</vt:lpstr>
      <vt:lpstr>Chance Error as % of Tosses</vt:lpstr>
      <vt:lpstr>Law of Averages</vt:lpstr>
      <vt:lpstr>Flipping a Coin</vt:lpstr>
      <vt:lpstr>Flipping a Coin</vt:lpstr>
      <vt:lpstr>Gambler’s Fallacy</vt:lpstr>
      <vt:lpstr>Making a Box Model</vt:lpstr>
      <vt:lpstr>Roulette</vt:lpstr>
      <vt:lpstr>Roulette</vt:lpstr>
      <vt:lpstr>Essential Questions</vt:lpstr>
      <vt:lpstr>Next Time…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Inference,   Part 1</dc:title>
  <dc:creator>Lauren Perez</dc:creator>
  <cp:lastModifiedBy>Lauren Perez</cp:lastModifiedBy>
  <cp:revision>27</cp:revision>
  <dcterms:created xsi:type="dcterms:W3CDTF">2017-01-17T16:05:00Z</dcterms:created>
  <dcterms:modified xsi:type="dcterms:W3CDTF">2019-01-22T18:33:09Z</dcterms:modified>
</cp:coreProperties>
</file>