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309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306" r:id="rId29"/>
    <p:sldId id="282" r:id="rId30"/>
    <p:sldId id="283" r:id="rId31"/>
    <p:sldId id="284" r:id="rId32"/>
    <p:sldId id="286" r:id="rId33"/>
    <p:sldId id="307" r:id="rId34"/>
    <p:sldId id="297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88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CBFA1-556F-514F-B804-F4FDC8A4E46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BE44-31B1-3C46-8A47-867B585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www.johngoodpasture.com</a:t>
            </a:r>
            <a:r>
              <a:rPr lang="en-US" dirty="0"/>
              <a:t>/2010/05/all-things-bell-</a:t>
            </a:r>
            <a:r>
              <a:rPr lang="en-US" dirty="0" err="1"/>
              <a:t>shaped.html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BE44-31B1-3C46-8A47-867B585194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catan.com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BBE44-31B1-3C46-8A47-867B585194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faculty.elgin.edu</a:t>
            </a:r>
            <a:r>
              <a:rPr lang="en-US" dirty="0"/>
              <a:t>/</a:t>
            </a:r>
            <a:r>
              <a:rPr lang="en-US" dirty="0" err="1"/>
              <a:t>dkernler</a:t>
            </a:r>
            <a:r>
              <a:rPr lang="en-US" dirty="0"/>
              <a:t>/statistics/ch06/6-1.html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BE44-31B1-3C46-8A47-867B585194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distribution’s mean = original mean *N: 3.5*2=7, 3.5*3=10.5, 3.5*4=14, 3.5*5=17.5, 3.5*6=21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BBE44-31B1-3C46-8A47-867B585194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EAC4FB-369C-C045-A47F-00045E01C03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264795-037B-2446-98A0-88EEE71B0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Jan 24, 2019</a:t>
            </a:r>
          </a:p>
        </p:txBody>
      </p:sp>
    </p:spTree>
    <p:extLst>
      <p:ext uri="{BB962C8B-B14F-4D97-AF65-F5344CB8AC3E}">
        <p14:creationId xmlns:p14="http://schemas.microsoft.com/office/powerpoint/2010/main" val="201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66364"/>
          </a:xfrm>
        </p:spPr>
        <p:txBody>
          <a:bodyPr>
            <a:normAutofit/>
          </a:bodyPr>
          <a:lstStyle/>
          <a:p>
            <a:r>
              <a:rPr lang="en-US" dirty="0"/>
              <a:t>Expected value = Number of draws * Average of box</a:t>
            </a:r>
          </a:p>
          <a:p>
            <a:endParaRPr lang="en-US" dirty="0"/>
          </a:p>
          <a:p>
            <a:r>
              <a:rPr lang="en-US" dirty="0"/>
              <a:t>100 * (1+2+3+4+5+6+7)/7</a:t>
            </a:r>
          </a:p>
          <a:p>
            <a:endParaRPr lang="en-US" dirty="0"/>
          </a:p>
          <a:p>
            <a:r>
              <a:rPr lang="en-US" dirty="0"/>
              <a:t>100 * 28/7</a:t>
            </a:r>
          </a:p>
          <a:p>
            <a:endParaRPr lang="en-US" dirty="0"/>
          </a:p>
          <a:p>
            <a:r>
              <a:rPr lang="en-US" dirty="0"/>
              <a:t>100* 4</a:t>
            </a:r>
          </a:p>
          <a:p>
            <a:endParaRPr lang="en-US" dirty="0"/>
          </a:p>
          <a:p>
            <a:r>
              <a:rPr lang="en-US" dirty="0"/>
              <a:t>400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  <a:r>
              <a:rPr lang="mr-IN" dirty="0"/>
              <a:t>–</a:t>
            </a:r>
            <a:r>
              <a:rPr lang="en-US" dirty="0"/>
              <a:t>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35934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6004" b="-46004"/>
          <a:stretch>
            <a:fillRect/>
          </a:stretch>
        </p:blipFill>
        <p:spPr>
          <a:xfrm>
            <a:off x="457200" y="274638"/>
            <a:ext cx="8229600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  <a:r>
              <a:rPr lang="mr-IN" dirty="0"/>
              <a:t>–</a:t>
            </a:r>
            <a:r>
              <a:rPr lang="en-US" dirty="0"/>
              <a:t> Standard Deviation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08" y="3854942"/>
            <a:ext cx="5607538" cy="30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25077"/>
            <a:ext cx="8229600" cy="3682214"/>
          </a:xfrm>
        </p:spPr>
        <p:txBody>
          <a:bodyPr/>
          <a:lstStyle/>
          <a:p>
            <a:r>
              <a:rPr lang="en-US" dirty="0"/>
              <a:t>SE</a:t>
            </a:r>
            <a:r>
              <a:rPr lang="en-US" baseline="-25000" dirty="0"/>
              <a:t>SUM</a:t>
            </a:r>
            <a:r>
              <a:rPr lang="en-US" dirty="0"/>
              <a:t> = √100 * 2</a:t>
            </a:r>
          </a:p>
          <a:p>
            <a:r>
              <a:rPr lang="en-US" dirty="0"/>
              <a:t>         = 10 * 2</a:t>
            </a:r>
          </a:p>
          <a:p>
            <a:r>
              <a:rPr lang="en-US" dirty="0"/>
              <a:t>         = 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  <a:r>
              <a:rPr lang="mr-IN" dirty="0"/>
              <a:t>–</a:t>
            </a:r>
            <a:r>
              <a:rPr lang="en-US" dirty="0"/>
              <a:t> Standard Error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t="-205453" b="-12603"/>
          <a:stretch/>
        </p:blipFill>
        <p:spPr>
          <a:xfrm>
            <a:off x="296985" y="-629253"/>
            <a:ext cx="8229600" cy="28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sum of the draws will be around 400, give or take 20 or 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14095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702176"/>
          </a:xfrm>
        </p:spPr>
        <p:txBody>
          <a:bodyPr>
            <a:normAutofit/>
          </a:bodyPr>
          <a:lstStyle/>
          <a:p>
            <a:r>
              <a:rPr lang="en-US" dirty="0"/>
              <a:t>Frank makes fifty draws at random with replacement from the following box.  The sum of his draws turns out to be 157.  What is the:</a:t>
            </a:r>
          </a:p>
          <a:p>
            <a:pPr lvl="1"/>
            <a:r>
              <a:rPr lang="en-US" dirty="0"/>
              <a:t>Expected value for the sum?</a:t>
            </a:r>
          </a:p>
          <a:p>
            <a:pPr lvl="1"/>
            <a:r>
              <a:rPr lang="en-US" dirty="0"/>
              <a:t>Observed value for the sum?</a:t>
            </a:r>
          </a:p>
          <a:p>
            <a:pPr lvl="1"/>
            <a:r>
              <a:rPr lang="en-US" dirty="0"/>
              <a:t>Chance error?</a:t>
            </a:r>
          </a:p>
          <a:p>
            <a:pPr lvl="1"/>
            <a:r>
              <a:rPr lang="en-US" dirty="0"/>
              <a:t>Standard error?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7983" y="4786876"/>
            <a:ext cx="5177692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0597" y="5177644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3845" y="5177644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89388" y="5177644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3909" y="5177644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90597" y="5179597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91696" y="5183504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3909" y="5177644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1696" y="5183504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1111" y="5177644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4075" y="5183504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956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observations are rarely more than 2 or 3 SEs away from the expected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414909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Toss a coin 100 times. </a:t>
            </a:r>
          </a:p>
          <a:p>
            <a:r>
              <a:rPr lang="en-US" dirty="0"/>
              <a:t> What is the chance of getting between 40 and 60 heads?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Coin Toss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91" y="3580423"/>
            <a:ext cx="4742613" cy="28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0823" y="2559491"/>
            <a:ext cx="2328996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3437" y="2950259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6685" y="2950259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93437" y="2952212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6915" y="2956119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604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(0+1)/2</a:t>
            </a:r>
          </a:p>
          <a:p>
            <a:r>
              <a:rPr lang="en-US" dirty="0"/>
              <a:t>½ = .5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Average</a:t>
            </a:r>
          </a:p>
        </p:txBody>
      </p:sp>
    </p:spTree>
    <p:extLst>
      <p:ext uri="{BB962C8B-B14F-4D97-AF65-F5344CB8AC3E}">
        <p14:creationId xmlns:p14="http://schemas.microsoft.com/office/powerpoint/2010/main" val="260904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 = draws * average</a:t>
            </a:r>
          </a:p>
          <a:p>
            <a:r>
              <a:rPr lang="en-US" dirty="0"/>
              <a:t>= 100 * .5</a:t>
            </a:r>
          </a:p>
          <a:p>
            <a:r>
              <a:rPr lang="en-US" dirty="0"/>
              <a:t>=50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9336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Law of Averages</a:t>
            </a:r>
          </a:p>
          <a:p>
            <a:r>
              <a:rPr lang="en-US" dirty="0"/>
              <a:t>The Normal Curve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762EE-06A4-6349-86C0-B8B6CCE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366166" cy="4525963"/>
          </a:xfrm>
        </p:spPr>
        <p:txBody>
          <a:bodyPr/>
          <a:lstStyle/>
          <a:p>
            <a:r>
              <a:rPr lang="en-US" dirty="0"/>
              <a:t>If your “box” has only two numbers</a:t>
            </a:r>
          </a:p>
          <a:p>
            <a:r>
              <a:rPr lang="en-US" dirty="0"/>
              <a:t>SD=</a:t>
            </a:r>
          </a:p>
          <a:p>
            <a:pPr marL="109728" indent="0">
              <a:buNone/>
            </a:pPr>
            <a:r>
              <a:rPr lang="en-US" sz="2400" dirty="0"/>
              <a:t>(big # - small #) * √ (</a:t>
            </a:r>
            <a:r>
              <a:rPr lang="en-US" sz="2400" dirty="0" err="1"/>
              <a:t>frac</a:t>
            </a:r>
            <a:r>
              <a:rPr lang="en-US" sz="2400" dirty="0"/>
              <a:t>. w/ big # * </a:t>
            </a:r>
            <a:r>
              <a:rPr lang="en-US" sz="2400" dirty="0" err="1"/>
              <a:t>frac</a:t>
            </a:r>
            <a:r>
              <a:rPr lang="en-US" sz="2400" dirty="0"/>
              <a:t>. w/ small #)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/>
              <a:t>This is technically the population SD, not the sample SD</a:t>
            </a:r>
          </a:p>
          <a:p>
            <a:pPr lvl="1"/>
            <a:r>
              <a:rPr lang="en-US" sz="2000" dirty="0"/>
              <a:t>In class, we will sometimes fudge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4EAA0-4890-5F46-BFEA-D1AC4FF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Shortcut</a:t>
            </a:r>
          </a:p>
        </p:txBody>
      </p:sp>
    </p:spTree>
    <p:extLst>
      <p:ext uri="{BB962C8B-B14F-4D97-AF65-F5344CB8AC3E}">
        <p14:creationId xmlns:p14="http://schemas.microsoft.com/office/powerpoint/2010/main" val="55213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easier way</a:t>
            </a:r>
          </a:p>
          <a:p>
            <a:endParaRPr lang="en-US" dirty="0"/>
          </a:p>
          <a:p>
            <a:r>
              <a:rPr lang="en-US" dirty="0"/>
              <a:t>SD = (1 </a:t>
            </a:r>
            <a:r>
              <a:rPr lang="mr-IN" dirty="0"/>
              <a:t>–</a:t>
            </a:r>
            <a:r>
              <a:rPr lang="en-US" dirty="0"/>
              <a:t> 0) * √ (1/2) * (1/2)</a:t>
            </a:r>
          </a:p>
          <a:p>
            <a:r>
              <a:rPr lang="en-US" dirty="0"/>
              <a:t>SD= 1 * √(1/4)</a:t>
            </a:r>
          </a:p>
          <a:p>
            <a:r>
              <a:rPr lang="en-US" dirty="0"/>
              <a:t>SD = ½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5629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en-US" baseline="-25000" dirty="0"/>
              <a:t>SUM </a:t>
            </a:r>
            <a:r>
              <a:rPr lang="en-US" dirty="0"/>
              <a:t>= √100 * ½ </a:t>
            </a:r>
          </a:p>
          <a:p>
            <a:r>
              <a:rPr lang="en-US" dirty="0"/>
              <a:t>         = 10 * ½ </a:t>
            </a:r>
          </a:p>
          <a:p>
            <a:r>
              <a:rPr lang="en-US" dirty="0"/>
              <a:t>          =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312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heads will be around 50, give or take 5 or so</a:t>
            </a:r>
          </a:p>
          <a:p>
            <a:endParaRPr lang="en-US" dirty="0"/>
          </a:p>
          <a:p>
            <a:r>
              <a:rPr lang="en-US" dirty="0"/>
              <a:t>Now what is the chance of getting between 40 and 60?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9022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47" b="204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Using the Normal Curve</a:t>
            </a:r>
          </a:p>
        </p:txBody>
      </p:sp>
    </p:spTree>
    <p:extLst>
      <p:ext uri="{BB962C8B-B14F-4D97-AF65-F5344CB8AC3E}">
        <p14:creationId xmlns:p14="http://schemas.microsoft.com/office/powerpoint/2010/main" val="121443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3698" r="-53698"/>
          <a:stretch>
            <a:fillRect/>
          </a:stretch>
        </p:blipFill>
        <p:spPr>
          <a:xfrm>
            <a:off x="-566544" y="918308"/>
            <a:ext cx="10800196" cy="59396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</a:t>
            </a:r>
            <a:r>
              <a:rPr lang="mr-IN" dirty="0"/>
              <a:t>–</a:t>
            </a:r>
            <a:r>
              <a:rPr lang="en-US" dirty="0"/>
              <a:t> Using the Normal Curve</a:t>
            </a:r>
          </a:p>
        </p:txBody>
      </p:sp>
    </p:spTree>
    <p:extLst>
      <p:ext uri="{BB962C8B-B14F-4D97-AF65-F5344CB8AC3E}">
        <p14:creationId xmlns:p14="http://schemas.microsoft.com/office/powerpoint/2010/main" val="18251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that 99.7% of the time, the sum of the draws will be between what two numbers?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Extension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2047" b="2047"/>
          <a:stretch>
            <a:fillRect/>
          </a:stretch>
        </p:blipFill>
        <p:spPr>
          <a:xfrm>
            <a:off x="879228" y="2764002"/>
            <a:ext cx="7444154" cy="40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9343" b="-9343"/>
          <a:stretch>
            <a:fillRect/>
          </a:stretch>
        </p:blipFill>
        <p:spPr>
          <a:xfrm>
            <a:off x="-1" y="1229886"/>
            <a:ext cx="9203371" cy="50614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1333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F8BAC-0690-884A-BA2F-0561E932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5034" y="1207670"/>
            <a:ext cx="6481260" cy="56503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51E92D-153C-B44D-88F7-9DECB3A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Settlers of </a:t>
            </a:r>
            <a:r>
              <a:rPr lang="en-US" dirty="0" err="1"/>
              <a:t>Catan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44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Histogram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5555" r="-15555"/>
          <a:stretch>
            <a:fillRect/>
          </a:stretch>
        </p:blipFill>
        <p:spPr>
          <a:xfrm>
            <a:off x="-566615" y="1481328"/>
            <a:ext cx="9821848" cy="5401638"/>
          </a:xfrm>
        </p:spPr>
      </p:pic>
    </p:spTree>
    <p:extLst>
      <p:ext uri="{BB962C8B-B14F-4D97-AF65-F5344CB8AC3E}">
        <p14:creationId xmlns:p14="http://schemas.microsoft.com/office/powerpoint/2010/main" val="234271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 expected value and standard error important?</a:t>
            </a:r>
          </a:p>
          <a:p>
            <a:r>
              <a:rPr lang="en-US" dirty="0"/>
              <a:t>How does the normal curve relate to probability?</a:t>
            </a:r>
          </a:p>
          <a:p>
            <a:r>
              <a:rPr lang="en-US" dirty="0"/>
              <a:t>Why are random samples important?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198589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Y-axis is probability or chance, not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Histogram</a:t>
            </a:r>
          </a:p>
        </p:txBody>
      </p:sp>
    </p:spTree>
    <p:extLst>
      <p:ext uri="{BB962C8B-B14F-4D97-AF65-F5344CB8AC3E}">
        <p14:creationId xmlns:p14="http://schemas.microsoft.com/office/powerpoint/2010/main" val="386355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events are random and independent, the probability histogram for the sum will follow the normal curve</a:t>
            </a:r>
          </a:p>
          <a:p>
            <a:r>
              <a:rPr lang="en-US" dirty="0"/>
              <a:t>This holds even if the underlying process/contents of the box are not normally distributed</a:t>
            </a:r>
          </a:p>
          <a:p>
            <a:r>
              <a:rPr lang="en-US" dirty="0"/>
              <a:t>The probability distribution has </a:t>
            </a:r>
          </a:p>
          <a:p>
            <a:pPr lvl="1"/>
            <a:r>
              <a:rPr lang="en-US" dirty="0"/>
              <a:t>A mean equal to the original mean * N</a:t>
            </a:r>
          </a:p>
          <a:p>
            <a:pPr lvl="1"/>
            <a:r>
              <a:rPr lang="en-US" dirty="0"/>
              <a:t>A standard deviation equal to the original SD * sqrt(N)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Theorem, re: Sums</a:t>
            </a:r>
          </a:p>
        </p:txBody>
      </p:sp>
    </p:spTree>
    <p:extLst>
      <p:ext uri="{BB962C8B-B14F-4D97-AF65-F5344CB8AC3E}">
        <p14:creationId xmlns:p14="http://schemas.microsoft.com/office/powerpoint/2010/main" val="402603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4F2F-6FA1-534D-82BA-4CBF368E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Theorem, re: mean and 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3874-C864-9344-9A8A-72701F65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Next time, we will see: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This is generally more applicable in statistics than the 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E0AB3-8F21-AA4A-B5B2-9B7F2AE7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603500"/>
            <a:ext cx="9093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4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Statistical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ideas hold as we try to begin statistical inference</a:t>
            </a:r>
          </a:p>
          <a:p>
            <a:endParaRPr lang="en-US" dirty="0"/>
          </a:p>
          <a:p>
            <a:r>
              <a:rPr lang="en-US" dirty="0"/>
              <a:t>The process of inferring information about the population from the sample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471384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over 250 million adults in the US</a:t>
            </a:r>
          </a:p>
          <a:p>
            <a:r>
              <a:rPr lang="en-US" dirty="0"/>
              <a:t>In the most recent Quinnipiac poll, 41% of those sampled approve of the way Trump is doing his job</a:t>
            </a:r>
          </a:p>
          <a:p>
            <a:r>
              <a:rPr lang="en-US" dirty="0"/>
              <a:t>The margin of error is plus or minus 3.3%</a:t>
            </a:r>
          </a:p>
          <a:p>
            <a:r>
              <a:rPr lang="en-US" dirty="0"/>
              <a:t>It is a random sample of 1,209 people</a:t>
            </a:r>
          </a:p>
          <a:p>
            <a:endParaRPr lang="en-US" dirty="0"/>
          </a:p>
          <a:p>
            <a:r>
              <a:rPr lang="en-US" dirty="0"/>
              <a:t>How confident can we be from the sample that the true level of approval is within the range of 37.7%-44.3%?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 and Approval Ratings</a:t>
            </a:r>
          </a:p>
        </p:txBody>
      </p:sp>
    </p:spTree>
    <p:extLst>
      <p:ext uri="{BB962C8B-B14F-4D97-AF65-F5344CB8AC3E}">
        <p14:creationId xmlns:p14="http://schemas.microsoft.com/office/powerpoint/2010/main" val="331709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descriptive statistics for a large population (all relevant units)</a:t>
            </a:r>
          </a:p>
          <a:p>
            <a:r>
              <a:rPr lang="en-US" dirty="0"/>
              <a:t>But we only have a relatively small random sample (a subset of the population)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Statistical Inference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-1830" b="-1830"/>
          <a:stretch>
            <a:fillRect/>
          </a:stretch>
        </p:blipFill>
        <p:spPr>
          <a:xfrm>
            <a:off x="1512506" y="3451385"/>
            <a:ext cx="5960616" cy="32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2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772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inference involves drawing conclusions about unknown population characteristics from the characteristics of a known sample</a:t>
            </a:r>
          </a:p>
          <a:p>
            <a:endParaRPr lang="en-US" dirty="0"/>
          </a:p>
          <a:p>
            <a:r>
              <a:rPr lang="en-US" dirty="0"/>
              <a:t>How can we estimate the mean and frequency in a population from sample data?</a:t>
            </a:r>
          </a:p>
          <a:p>
            <a:r>
              <a:rPr lang="en-US" dirty="0"/>
              <a:t>How close will a statistic computed from the sample be to the true (but unknown) population value?</a:t>
            </a:r>
          </a:p>
          <a:p>
            <a:r>
              <a:rPr lang="en-US" dirty="0"/>
              <a:t>How much randomness or uncertainty is there in our estimate?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520755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is random if we cannot predict in advance what its outcome will be</a:t>
            </a:r>
          </a:p>
          <a:p>
            <a:pPr lvl="1"/>
            <a:r>
              <a:rPr lang="en-US" dirty="0"/>
              <a:t>Random means unpredictable, NOT unsystematic</a:t>
            </a:r>
          </a:p>
          <a:p>
            <a:pPr lvl="1"/>
            <a:r>
              <a:rPr lang="en-US" dirty="0"/>
              <a:t>Random processes often have long-term patterns</a:t>
            </a:r>
          </a:p>
          <a:p>
            <a:r>
              <a:rPr lang="en-US" dirty="0"/>
              <a:t>We can think of the probability of an outcome that results from a random process is the proportion of times that it would occur if a process were infinitely repeated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and Probability </a:t>
            </a:r>
          </a:p>
        </p:txBody>
      </p:sp>
    </p:spTree>
    <p:extLst>
      <p:ext uri="{BB962C8B-B14F-4D97-AF65-F5344CB8AC3E}">
        <p14:creationId xmlns:p14="http://schemas.microsoft.com/office/powerpoint/2010/main" val="369913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error = observed value </a:t>
            </a:r>
            <a:r>
              <a:rPr lang="mr-IN" dirty="0"/>
              <a:t>–</a:t>
            </a:r>
            <a:r>
              <a:rPr lang="en-US" dirty="0"/>
              <a:t> expected value</a:t>
            </a:r>
          </a:p>
          <a:p>
            <a:endParaRPr lang="en-US" dirty="0"/>
          </a:p>
          <a:p>
            <a:r>
              <a:rPr lang="en-US" dirty="0"/>
              <a:t>Observed value = expected value ± chance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121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random sample is one in which each individual observation (unit) has an equal probability of being selected</a:t>
            </a:r>
          </a:p>
          <a:p>
            <a:r>
              <a:rPr lang="en-US" dirty="0"/>
              <a:t>More generally, a random sample is one where every possible sample has an equal probability of being selected</a:t>
            </a:r>
          </a:p>
          <a:p>
            <a:pPr lvl="1"/>
            <a:r>
              <a:rPr lang="en-US" dirty="0"/>
              <a:t>Example: Suppose we draw a random sample of 3 unique letters.  ABC is just as likely as XYZ, IOU, PHD, RAT, CAT, MAT, SAT, ETC…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1758298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our data consists of a random sample from a larger population, we can compute sample statistics (descriptive statistics for the sample)</a:t>
            </a:r>
          </a:p>
          <a:p>
            <a:endParaRPr lang="en-US" dirty="0"/>
          </a:p>
          <a:p>
            <a:r>
              <a:rPr lang="en-US" dirty="0"/>
              <a:t>We can also distinguish sample statistics from population statistics</a:t>
            </a:r>
          </a:p>
          <a:p>
            <a:endParaRPr lang="en-US" dirty="0"/>
          </a:p>
          <a:p>
            <a:r>
              <a:rPr lang="en-US" dirty="0"/>
              <a:t>Does a sample statistic provide the best estimate (best guess) about population statistics?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and Population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1623769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had a non-random coin?</a:t>
            </a:r>
          </a:p>
          <a:p>
            <a:endParaRPr lang="en-US" dirty="0"/>
          </a:p>
          <a:p>
            <a:r>
              <a:rPr lang="en-US" dirty="0"/>
              <a:t>This introduces selection bias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it is a non-random sample?</a:t>
            </a:r>
          </a:p>
        </p:txBody>
      </p:sp>
    </p:spTree>
    <p:extLst>
      <p:ext uri="{BB962C8B-B14F-4D97-AF65-F5344CB8AC3E}">
        <p14:creationId xmlns:p14="http://schemas.microsoft.com/office/powerpoint/2010/main" val="3483552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1936 election</a:t>
            </a:r>
          </a:p>
          <a:p>
            <a:endParaRPr lang="en-US" dirty="0"/>
          </a:p>
          <a:p>
            <a:r>
              <a:rPr lang="en-US" dirty="0"/>
              <a:t>Literary Digest prediction: Roosevelt 43%</a:t>
            </a:r>
          </a:p>
          <a:p>
            <a:r>
              <a:rPr lang="en-US" dirty="0"/>
              <a:t>Election result: 62% </a:t>
            </a:r>
          </a:p>
          <a:p>
            <a:endParaRPr lang="en-US" dirty="0"/>
          </a:p>
          <a:p>
            <a:r>
              <a:rPr lang="en-US" dirty="0"/>
              <a:t>Based on 2.4 million responses, the largest ever</a:t>
            </a:r>
          </a:p>
          <a:p>
            <a:endParaRPr lang="en-US" dirty="0"/>
          </a:p>
          <a:p>
            <a:r>
              <a:rPr lang="en-US" dirty="0"/>
              <a:t>What might have gone wrong?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Literary Digest Example</a:t>
            </a:r>
          </a:p>
        </p:txBody>
      </p:sp>
    </p:spTree>
    <p:extLst>
      <p:ext uri="{BB962C8B-B14F-4D97-AF65-F5344CB8AC3E}">
        <p14:creationId xmlns:p14="http://schemas.microsoft.com/office/powerpoint/2010/main" val="1757464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Literary digest procedure</a:t>
            </a:r>
          </a:p>
          <a:p>
            <a:pPr lvl="1"/>
            <a:r>
              <a:rPr lang="en-US" dirty="0"/>
              <a:t>Mailed questionnaires to 10 million people</a:t>
            </a:r>
          </a:p>
          <a:p>
            <a:pPr lvl="1"/>
            <a:r>
              <a:rPr lang="en-US" dirty="0"/>
              <a:t>Addresses came from telephone books and club membership lists</a:t>
            </a:r>
          </a:p>
          <a:p>
            <a:pPr lvl="1"/>
            <a:endParaRPr lang="en-US" dirty="0"/>
          </a:p>
          <a:p>
            <a:r>
              <a:rPr lang="en-US" dirty="0"/>
              <a:t>Who was likely to be missing from their address list?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</p:spTree>
    <p:extLst>
      <p:ext uri="{BB962C8B-B14F-4D97-AF65-F5344CB8AC3E}">
        <p14:creationId xmlns:p14="http://schemas.microsoft.com/office/powerpoint/2010/main" val="2863253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against poorer individuals</a:t>
            </a:r>
          </a:p>
          <a:p>
            <a:pPr lvl="1"/>
            <a:r>
              <a:rPr lang="en-US" dirty="0"/>
              <a:t>Only ¼ of households had a telephone</a:t>
            </a:r>
          </a:p>
          <a:p>
            <a:pPr lvl="1"/>
            <a:r>
              <a:rPr lang="en-US" dirty="0"/>
              <a:t>Poorer individuals are also less likely to be in clubs</a:t>
            </a:r>
          </a:p>
          <a:p>
            <a:r>
              <a:rPr lang="en-US" dirty="0"/>
              <a:t>Voting in the 1936 election was highly predicted by income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</p:spTree>
    <p:extLst>
      <p:ext uri="{BB962C8B-B14F-4D97-AF65-F5344CB8AC3E}">
        <p14:creationId xmlns:p14="http://schemas.microsoft.com/office/powerpoint/2010/main" val="798982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also had to choose whether or not to mail back the questionnaire</a:t>
            </a:r>
          </a:p>
          <a:p>
            <a:r>
              <a:rPr lang="en-US" dirty="0"/>
              <a:t>Who would be more likely to mail it back?</a:t>
            </a:r>
          </a:p>
          <a:p>
            <a:endParaRPr lang="en-US" dirty="0"/>
          </a:p>
          <a:p>
            <a:r>
              <a:rPr lang="en-US" dirty="0"/>
              <a:t>1/3 of Chicago residents received the questionnaire</a:t>
            </a:r>
          </a:p>
          <a:p>
            <a:pPr lvl="1"/>
            <a:r>
              <a:rPr lang="en-US" dirty="0"/>
              <a:t>20% responded</a:t>
            </a:r>
          </a:p>
          <a:p>
            <a:pPr lvl="1"/>
            <a:r>
              <a:rPr lang="en-US" dirty="0"/>
              <a:t>Over 50% of respondents favored Landon</a:t>
            </a:r>
          </a:p>
          <a:p>
            <a:pPr lvl="1"/>
            <a:r>
              <a:rPr lang="en-US" dirty="0"/>
              <a:t>Chicago voted 2:1 for Roosevelt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Non-Response Bias</a:t>
            </a:r>
          </a:p>
        </p:txBody>
      </p:sp>
    </p:spTree>
    <p:extLst>
      <p:ext uri="{BB962C8B-B14F-4D97-AF65-F5344CB8AC3E}">
        <p14:creationId xmlns:p14="http://schemas.microsoft.com/office/powerpoint/2010/main" val="3797449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297" r="-40297"/>
          <a:stretch>
            <a:fillRect/>
          </a:stretch>
        </p:blipFill>
        <p:spPr>
          <a:xfrm>
            <a:off x="-246802" y="1094154"/>
            <a:ext cx="10480454" cy="57638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Debate 2016</a:t>
            </a:r>
          </a:p>
        </p:txBody>
      </p:sp>
    </p:spTree>
    <p:extLst>
      <p:ext uri="{BB962C8B-B14F-4D97-AF65-F5344CB8AC3E}">
        <p14:creationId xmlns:p14="http://schemas.microsoft.com/office/powerpoint/2010/main" val="2556493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269" r="226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Debate 2016</a:t>
            </a:r>
          </a:p>
        </p:txBody>
      </p:sp>
    </p:spTree>
    <p:extLst>
      <p:ext uri="{BB962C8B-B14F-4D97-AF65-F5344CB8AC3E}">
        <p14:creationId xmlns:p14="http://schemas.microsoft.com/office/powerpoint/2010/main" val="1797086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ones Trump tweeted were simply available online</a:t>
            </a:r>
          </a:p>
          <a:p>
            <a:r>
              <a:rPr lang="en-US" dirty="0"/>
              <a:t>Anyone could choose to go participate</a:t>
            </a:r>
          </a:p>
          <a:p>
            <a:r>
              <a:rPr lang="en-US" dirty="0"/>
              <a:t>His supporters were more likely to do so</a:t>
            </a:r>
          </a:p>
          <a:p>
            <a:pPr lvl="1"/>
            <a:r>
              <a:rPr lang="en-US" dirty="0"/>
              <a:t>Especially on some sites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Self-Selection Bias</a:t>
            </a:r>
          </a:p>
        </p:txBody>
      </p:sp>
    </p:spTree>
    <p:extLst>
      <p:ext uri="{BB962C8B-B14F-4D97-AF65-F5344CB8AC3E}">
        <p14:creationId xmlns:p14="http://schemas.microsoft.com/office/powerpoint/2010/main" val="123123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value = expected value ± chance error</a:t>
            </a:r>
          </a:p>
          <a:p>
            <a:endParaRPr lang="en-US" dirty="0"/>
          </a:p>
          <a:p>
            <a:r>
              <a:rPr lang="en-US" dirty="0"/>
              <a:t>We estimate the error with the standard error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446241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 expected value and standard error important?</a:t>
            </a:r>
          </a:p>
          <a:p>
            <a:r>
              <a:rPr lang="en-US" dirty="0"/>
              <a:t>How does the normal curve relate to probability?</a:t>
            </a:r>
          </a:p>
          <a:p>
            <a:r>
              <a:rPr lang="en-US" dirty="0"/>
              <a:t>Why are random samples important?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3990281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5785F-4999-9043-AE24-D29A97AE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of the Mean</a:t>
            </a:r>
          </a:p>
          <a:p>
            <a:r>
              <a:rPr lang="en-US" dirty="0"/>
              <a:t>Sampling Distributions</a:t>
            </a:r>
          </a:p>
          <a:p>
            <a:r>
              <a:rPr lang="en-US" dirty="0"/>
              <a:t>Central Limit Theorem, continued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66D79-8CB4-6341-A463-E23030F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491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 = Number of draws * Average of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of the Sum</a:t>
            </a:r>
          </a:p>
        </p:txBody>
      </p:sp>
    </p:spTree>
    <p:extLst>
      <p:ext uri="{BB962C8B-B14F-4D97-AF65-F5344CB8AC3E}">
        <p14:creationId xmlns:p14="http://schemas.microsoft.com/office/powerpoint/2010/main" val="82651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size of the error</a:t>
            </a:r>
          </a:p>
          <a:p>
            <a:endParaRPr lang="en-US" dirty="0"/>
          </a:p>
          <a:p>
            <a:r>
              <a:rPr lang="en-US" dirty="0"/>
              <a:t>The amount by which we expect our observed values to vary around the expected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6616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the Sum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05457" b="-205457"/>
          <a:stretch>
            <a:fillRect/>
          </a:stretch>
        </p:blipFill>
        <p:spPr>
          <a:xfrm>
            <a:off x="457200" y="914726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781538" y="4630615"/>
            <a:ext cx="744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AKA the Square Root Law</a:t>
            </a:r>
          </a:p>
        </p:txBody>
      </p:sp>
    </p:spTree>
    <p:extLst>
      <p:ext uri="{BB962C8B-B14F-4D97-AF65-F5344CB8AC3E}">
        <p14:creationId xmlns:p14="http://schemas.microsoft.com/office/powerpoint/2010/main" val="417734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One hundred draws are made at random with replacement from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000" y="2794000"/>
            <a:ext cx="6975231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8615" y="318476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1863" y="318476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7406" y="318476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1927" y="318476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0703" y="318476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23723" y="3186721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28615" y="3186721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9714" y="3190628"/>
            <a:ext cx="527539" cy="6056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23723" y="318476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0703" y="318476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1927" y="318476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9714" y="319062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9129" y="318476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2093" y="3190628"/>
            <a:ext cx="5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209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9190</TotalTime>
  <Words>1327</Words>
  <Application>Microsoft Macintosh PowerPoint</Application>
  <PresentationFormat>On-screen Show (4:3)</PresentationFormat>
  <Paragraphs>215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Lucida Sans Unicode</vt:lpstr>
      <vt:lpstr>Mangal</vt:lpstr>
      <vt:lpstr>Verdana</vt:lpstr>
      <vt:lpstr>Wingdings 2</vt:lpstr>
      <vt:lpstr>Wingdings 3</vt:lpstr>
      <vt:lpstr>EU Blue Bottom Left Swoosh</vt:lpstr>
      <vt:lpstr>Statistical Inference</vt:lpstr>
      <vt:lpstr>Previously…</vt:lpstr>
      <vt:lpstr>Essential Questions</vt:lpstr>
      <vt:lpstr>Last Time… </vt:lpstr>
      <vt:lpstr>Standard Error</vt:lpstr>
      <vt:lpstr>Expected Value of the Sum</vt:lpstr>
      <vt:lpstr>Standard Error</vt:lpstr>
      <vt:lpstr>Standard Error of the Sum</vt:lpstr>
      <vt:lpstr>Example 1</vt:lpstr>
      <vt:lpstr>Example 1 – Expected Value</vt:lpstr>
      <vt:lpstr>Example 1 – Standard Deviation</vt:lpstr>
      <vt:lpstr>Example 1 – Standard Error</vt:lpstr>
      <vt:lpstr>Example 1</vt:lpstr>
      <vt:lpstr>Example 2</vt:lpstr>
      <vt:lpstr>Standard Errors</vt:lpstr>
      <vt:lpstr>Example 3 – Coin Toss</vt:lpstr>
      <vt:lpstr>Box</vt:lpstr>
      <vt:lpstr>Example 3 - Average</vt:lpstr>
      <vt:lpstr>Example 3 – Expected Value</vt:lpstr>
      <vt:lpstr>SD Shortcut</vt:lpstr>
      <vt:lpstr>Example 3 – Standard Deviation</vt:lpstr>
      <vt:lpstr>Example 3 – Standard Error</vt:lpstr>
      <vt:lpstr>Example 3</vt:lpstr>
      <vt:lpstr>Example 3 – Using the Normal Curve</vt:lpstr>
      <vt:lpstr>Example 3 – Using the Normal Curve</vt:lpstr>
      <vt:lpstr>Example 3 - Extension</vt:lpstr>
      <vt:lpstr>Probability</vt:lpstr>
      <vt:lpstr>Settlers of Catan</vt:lpstr>
      <vt:lpstr>Probability Histogram</vt:lpstr>
      <vt:lpstr>Probability Histogram</vt:lpstr>
      <vt:lpstr>Central Limit Theorem, re: Sums</vt:lpstr>
      <vt:lpstr>PowerPoint Presentation</vt:lpstr>
      <vt:lpstr>Central Limit Theorem, re: mean and SD</vt:lpstr>
      <vt:lpstr>Sampling and Statistical Inference</vt:lpstr>
      <vt:lpstr>Statistical Inference</vt:lpstr>
      <vt:lpstr>Polls and Approval Ratings</vt:lpstr>
      <vt:lpstr>Goal of Statistical Inference</vt:lpstr>
      <vt:lpstr>Statistical Inference</vt:lpstr>
      <vt:lpstr>Randomness and Probability </vt:lpstr>
      <vt:lpstr>Random Sampling</vt:lpstr>
      <vt:lpstr>Sample and Population Statistics</vt:lpstr>
      <vt:lpstr>What if it is a non-random sample?</vt:lpstr>
      <vt:lpstr>Literary Digest Example</vt:lpstr>
      <vt:lpstr>Selection Bias</vt:lpstr>
      <vt:lpstr>Selection Bias</vt:lpstr>
      <vt:lpstr>Non-Response Bias</vt:lpstr>
      <vt:lpstr>Third Debate 2016</vt:lpstr>
      <vt:lpstr>Third Debate 2016</vt:lpstr>
      <vt:lpstr>Self-Selection Bias</vt:lpstr>
      <vt:lpstr>Essential Questions</vt:lpstr>
      <vt:lpstr>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Inference,   Part 1</dc:title>
  <dc:creator>Lauren Perez</dc:creator>
  <cp:lastModifiedBy>Lauren Perez</cp:lastModifiedBy>
  <cp:revision>34</cp:revision>
  <dcterms:created xsi:type="dcterms:W3CDTF">2017-01-19T15:55:39Z</dcterms:created>
  <dcterms:modified xsi:type="dcterms:W3CDTF">2019-01-24T19:00:00Z</dcterms:modified>
</cp:coreProperties>
</file>