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57" r:id="rId3"/>
    <p:sldId id="258" r:id="rId4"/>
    <p:sldId id="261" r:id="rId5"/>
    <p:sldId id="282" r:id="rId6"/>
    <p:sldId id="283" r:id="rId7"/>
    <p:sldId id="284" r:id="rId8"/>
    <p:sldId id="285" r:id="rId9"/>
    <p:sldId id="286" r:id="rId10"/>
    <p:sldId id="287" r:id="rId11"/>
    <p:sldId id="288" r:id="rId12"/>
    <p:sldId id="260" r:id="rId13"/>
    <p:sldId id="262" r:id="rId14"/>
    <p:sldId id="263" r:id="rId15"/>
    <p:sldId id="289" r:id="rId16"/>
    <p:sldId id="264" r:id="rId17"/>
    <p:sldId id="265" r:id="rId18"/>
    <p:sldId id="266" r:id="rId19"/>
    <p:sldId id="267" r:id="rId20"/>
    <p:sldId id="268" r:id="rId21"/>
    <p:sldId id="272" r:id="rId22"/>
    <p:sldId id="269" r:id="rId23"/>
    <p:sldId id="270" r:id="rId24"/>
    <p:sldId id="271" r:id="rId25"/>
    <p:sldId id="273" r:id="rId26"/>
    <p:sldId id="274" r:id="rId27"/>
    <p:sldId id="275" r:id="rId28"/>
    <p:sldId id="276" r:id="rId29"/>
    <p:sldId id="277" r:id="rId30"/>
    <p:sldId id="279" r:id="rId31"/>
    <p:sldId id="291" r:id="rId32"/>
    <p:sldId id="331" r:id="rId33"/>
    <p:sldId id="332" r:id="rId34"/>
    <p:sldId id="333" r:id="rId35"/>
    <p:sldId id="334" r:id="rId36"/>
    <p:sldId id="335" r:id="rId37"/>
    <p:sldId id="278" r:id="rId38"/>
    <p:sldId id="280" r:id="rId39"/>
    <p:sldId id="259" r:id="rId40"/>
    <p:sldId id="33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5"/>
    <p:restoredTop sz="94629"/>
  </p:normalViewPr>
  <p:slideViewPr>
    <p:cSldViewPr snapToGrid="0" snapToObjects="1">
      <p:cViewPr varScale="1">
        <p:scale>
          <a:sx n="108" d="100"/>
          <a:sy n="108" d="100"/>
        </p:scale>
        <p:origin x="17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55DC9-599E-DA46-83B9-903306C4C22B}" type="datetimeFigureOut">
              <a:rPr lang="en-US" smtClean="0"/>
              <a:t>1/28/19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A073CD-956A-514E-94E9-241C4068227A}" type="slidenum">
              <a:rPr lang="en-US" smtClean="0"/>
              <a:t>‹#›</a:t>
            </a:fld>
            <a:endParaRPr lang="en-US"/>
          </a:p>
        </p:txBody>
      </p:sp>
    </p:spTree>
    <p:extLst>
      <p:ext uri="{BB962C8B-B14F-4D97-AF65-F5344CB8AC3E}">
        <p14:creationId xmlns:p14="http://schemas.microsoft.com/office/powerpoint/2010/main" val="1584200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2EFF659D-684E-EE46-BE71-D76646FE0E78}" type="slidenum">
              <a:rPr lang="en-US" sz="1200"/>
              <a:pPr/>
              <a:t>5</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solidFill>
                  <a:srgbClr val="000000"/>
                </a:solidFill>
                <a:ea typeface="ＭＳ Ｐゴシック" charset="0"/>
                <a:cs typeface="Times New Roman" charset="0"/>
              </a:rPr>
              <a:t>As you might imagine, it is very easy for a sample to be biased. Thus, there are strategies that researchers adopt in an attempt to eliminate or decrease the bias in their sample. One of these strategies is the use of simple random sampling. Simple random sampling occurs when every member of the population has an equal chance of being selected into the sample. In addition, the selection of one member is independent from the selection of another member. In theory, then, the strategy of simple random sampling involves selection into a sample by pure chance. </a:t>
            </a:r>
            <a:endParaRPr lang="en-US">
              <a:latin typeface="Calibri" charset="0"/>
              <a:ea typeface="ＭＳ Ｐゴシック" charset="0"/>
              <a:cs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5D343699-41D0-C34F-8A08-3C860094FF76}" type="slidenum">
              <a:rPr lang="en-US" sz="1200"/>
              <a:pPr/>
              <a:t>6</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solidFill>
                  <a:srgbClr val="000000"/>
                </a:solidFill>
                <a:latin typeface="Geneva" charset="0"/>
                <a:ea typeface="ＭＳ Ｐゴシック" charset="0"/>
                <a:cs typeface="ＭＳ Ｐゴシック" charset="0"/>
              </a:rPr>
              <a:t>To see why random sampling is important, consider the following ways that a sample can be obtained. To build on your understanding of sample and population, identify both of these and then consider the problem(s) with how the sample was selected.</a:t>
            </a:r>
          </a:p>
          <a:p>
            <a:pPr eaLnBrk="1" hangingPunct="1"/>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1200">
                <a:ea typeface="ＭＳ Ｐゴシック" charset="0"/>
                <a:cs typeface="ＭＳ Ｐゴシック" charset="0"/>
              </a:rPr>
              <a:t>In this example,  a substitute teacher wants to know how students in the class did on their last test. She asks only the 10 students sitting in the front row to report how they did and concludes that the class did extremely well. What is the sample? What is the population? Can you identify any problems with choosing the sample in the way that the teacher did?</a:t>
            </a:r>
          </a:p>
        </p:txBody>
      </p:sp>
      <p:sp>
        <p:nvSpPr>
          <p:cNvPr id="235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DD320C9F-A5DF-F548-B4EF-255388FC5719}" type="slidenum">
              <a:rPr lang="en-US" sz="1200"/>
              <a:pPr/>
              <a:t>7</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spcBef>
                <a:spcPts val="500"/>
              </a:spcBef>
            </a:pPr>
            <a:r>
              <a:rPr lang="en-US" sz="1400">
                <a:solidFill>
                  <a:srgbClr val="000000"/>
                </a:solidFill>
                <a:ea typeface="ＭＳ Ｐゴシック" charset="0"/>
                <a:cs typeface="Times New Roman" charset="0"/>
              </a:rPr>
              <a:t>- The sample is the 10 students sitting in the front row.- The population is all students in the class.- The problem with choosing this sample is that it is biased. Those who sit in the front row of classes tend to be more interested in the class and tend to perform higher in the class than the students who sit in other places in the classroom. Thus, the sample may be performing much better than the population. If the substitute teacher puts every student's name in a hat and randomly chooses 10 names out of the hat, the sample would not be biased. Consider another example...</a:t>
            </a:r>
            <a:endParaRPr lang="en-US" sz="1400">
              <a:latin typeface="Calibri" charset="0"/>
              <a:ea typeface="ＭＳ Ｐゴシック" charset="0"/>
              <a:cs typeface="Times New Roman" charset="0"/>
            </a:endParaRPr>
          </a:p>
        </p:txBody>
      </p:sp>
      <p:sp>
        <p:nvSpPr>
          <p:cNvPr id="2560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2CD2EDCF-EF63-3148-974A-84E0D4A0D01E}" type="slidenum">
              <a:rPr lang="en-US" sz="1200"/>
              <a:pPr/>
              <a:t>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spcBef>
                <a:spcPts val="425"/>
              </a:spcBef>
            </a:pPr>
            <a:r>
              <a:rPr lang="en-US" sz="1200">
                <a:solidFill>
                  <a:srgbClr val="000000"/>
                </a:solidFill>
                <a:ea typeface="ＭＳ Ｐゴシック" charset="0"/>
                <a:cs typeface="Times New Roman" charset="0"/>
              </a:rPr>
              <a:t>In this example, a coach is interested in seeing how many cartwheels the average college freshman at his university can do. The coach chooses eight volunteers, all of whom happen to be women, and concludes that college freshmen can do an average of 16 cartwheels in a row without stopping. What is the sample? What is the population? Can you identify any problems with choosing the sample in the way that the coach did? The sample includes the female students who volunteered to do cartwheels. - The population includes all freshmen at the university where the study was conducted. - The problem with choosing this sample is that, again, random sampling was not used and so generalizations back to the population can be grossly inaccurate. Rather than randomly sample from all college freshmen and ask them to turn cartwheels, the coach chose only women and chose only those who volunteered. First, we might assume that women generally outperform men in turning cartwheels (more women are in gymnastics, cartwheels tend to be an activity that little girls pursue more than boys) and so the number 16 would be biased. Second, those that volunteer to do cartwheels can probably do cartwheels very well. In other words, a person who can't do cartwheels probably would not volunteer to do them. Thus, the sample may be missing individuals who suffer in cartwheel abilities and hence, the sample inflates the number relative to the population. </a:t>
            </a:r>
            <a:endParaRPr lang="en-US" sz="1200">
              <a:latin typeface="Calibri" charset="0"/>
              <a:ea typeface="ＭＳ Ｐゴシック" charset="0"/>
              <a:cs typeface="Times New Roman" charset="0"/>
            </a:endParaRPr>
          </a:p>
        </p:txBody>
      </p:sp>
      <p:sp>
        <p:nvSpPr>
          <p:cNvPr id="276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397E9AED-72A3-3C4F-8AB0-D62E48E6BBB1}" type="slidenum">
              <a:rPr lang="en-US" sz="1200"/>
              <a:pPr/>
              <a:t>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spcBef>
                <a:spcPts val="363"/>
              </a:spcBef>
            </a:pPr>
            <a:r>
              <a:rPr lang="en-US" sz="1000">
                <a:solidFill>
                  <a:srgbClr val="000000"/>
                </a:solidFill>
                <a:latin typeface="Geneva" charset="0"/>
                <a:ea typeface="Times New Roman" charset="0"/>
              </a:rPr>
              <a:t>Sometimes, it is simply not possible or feasible to take a simple random sampling. For instance, consider that both Dallas and Houston were vying to be hosts of the 2012 Olympics. And assume you were hired to assess whether Texans, as a whole, would prefer the Olympics to be in Dallas or Houston. Because you have already learned the difficulty of getting every single Texan's opinion, you know you must get a sample and you want to use a simple random sampling. However, even this may be very difficult. For instance, how will you get a hold of those individuals who don't vote, who don't have phones, and whose addresses have changed? What do you do with those individuals in the sample who happened to move from Texas to California? What do you do about the fact that since the beginning of the study, an additional 4,212 people moved to the state of Texas? As you can see, it is sometimes very difficult to develop a truly random procedure.</a:t>
            </a:r>
            <a:endParaRPr lang="en-US" sz="1000">
              <a:latin typeface="Calibri" charset="0"/>
              <a:ea typeface="Times New Roman" charset="0"/>
            </a:endParaRPr>
          </a:p>
          <a:p>
            <a:pPr>
              <a:lnSpc>
                <a:spcPct val="80000"/>
              </a:lnSpc>
              <a:spcBef>
                <a:spcPts val="363"/>
              </a:spcBef>
            </a:pPr>
            <a:r>
              <a:rPr lang="en-US" sz="1000">
                <a:solidFill>
                  <a:srgbClr val="000000"/>
                </a:solidFill>
                <a:latin typeface="Geneva" charset="0"/>
                <a:ea typeface="Times New Roman" charset="0"/>
              </a:rPr>
              <a:t>Recall that the definition of a random sample is a sample in which every member of the population has an equal chance of being selected. This means that the </a:t>
            </a:r>
            <a:r>
              <a:rPr lang="en-US" sz="1000" b="1">
                <a:solidFill>
                  <a:srgbClr val="000000"/>
                </a:solidFill>
                <a:latin typeface="Geneva" charset="0"/>
                <a:ea typeface="Times New Roman" charset="0"/>
              </a:rPr>
              <a:t>sampling procedure </a:t>
            </a:r>
            <a:r>
              <a:rPr lang="en-US" sz="1000">
                <a:solidFill>
                  <a:srgbClr val="000000"/>
                </a:solidFill>
                <a:latin typeface="Geneva" charset="0"/>
                <a:ea typeface="Times New Roman" charset="0"/>
              </a:rPr>
              <a:t>rather than the </a:t>
            </a:r>
            <a:r>
              <a:rPr lang="en-US" sz="1000" b="1">
                <a:solidFill>
                  <a:srgbClr val="000000"/>
                </a:solidFill>
                <a:latin typeface="Geneva" charset="0"/>
                <a:ea typeface="Times New Roman" charset="0"/>
              </a:rPr>
              <a:t>results of the sampling procedure </a:t>
            </a:r>
            <a:r>
              <a:rPr lang="en-US" sz="1000">
                <a:solidFill>
                  <a:srgbClr val="000000"/>
                </a:solidFill>
                <a:latin typeface="Geneva" charset="0"/>
                <a:ea typeface="Times New Roman" charset="0"/>
              </a:rPr>
              <a:t>defines what it means for a sample to be random. Random samples, especially if the sample size is small, are not necessarily even roughly representative of the population. For example, if a random sample of 12 were taken from a population with an equal number of males and females, there would be approximately a 1 in 5 chance that two thirds or more of the sample would be female. Such a sample would not be representative, although it would be random. In short, only with a large sample size will a random sample ensure an approximately representative sample.</a:t>
            </a:r>
            <a:endParaRPr lang="en-US" sz="1000">
              <a:latin typeface="Calibri" charset="0"/>
              <a:ea typeface="ＭＳ Ｐゴシック" charset="0"/>
              <a:cs typeface="Times New Roman" charset="0"/>
            </a:endParaRPr>
          </a:p>
          <a:p>
            <a:pPr>
              <a:lnSpc>
                <a:spcPct val="115000"/>
              </a:lnSpc>
              <a:spcBef>
                <a:spcPct val="0"/>
              </a:spcBef>
              <a:spcAft>
                <a:spcPts val="1000"/>
              </a:spcAft>
            </a:pPr>
            <a:r>
              <a:rPr lang="en-US" sz="1000">
                <a:latin typeface="Calibri" charset="0"/>
                <a:ea typeface="ＭＳ Ｐゴシック" charset="0"/>
                <a:cs typeface="Times New Roman" charset="0"/>
              </a:rPr>
              <a:t> </a:t>
            </a:r>
          </a:p>
          <a:p>
            <a:pPr>
              <a:lnSpc>
                <a:spcPct val="115000"/>
              </a:lnSpc>
              <a:spcBef>
                <a:spcPct val="0"/>
              </a:spcBef>
              <a:spcAft>
                <a:spcPts val="1000"/>
              </a:spcAft>
            </a:pPr>
            <a:r>
              <a:rPr lang="en-US" sz="1000">
                <a:latin typeface="Calibri" charset="0"/>
                <a:ea typeface="ＭＳ Ｐゴシック" charset="0"/>
                <a:cs typeface="Times New Roman" charset="0"/>
              </a:rPr>
              <a:t> </a:t>
            </a:r>
          </a:p>
        </p:txBody>
      </p:sp>
      <p:sp>
        <p:nvSpPr>
          <p:cNvPr id="2970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charset="0"/>
                <a:ea typeface="ＭＳ Ｐゴシック" charset="0"/>
                <a:cs typeface="ＭＳ Ｐゴシック" charset="0"/>
              </a:defRPr>
            </a:lvl1pPr>
            <a:lvl2pPr marL="37931725" indent="-37474525">
              <a:defRPr sz="6000">
                <a:solidFill>
                  <a:schemeClr val="tx1"/>
                </a:solidFill>
                <a:latin typeface="Times" charset="0"/>
                <a:ea typeface="ＭＳ Ｐゴシック" charset="0"/>
              </a:defRPr>
            </a:lvl2pPr>
            <a:lvl3pPr>
              <a:defRPr sz="6000">
                <a:solidFill>
                  <a:schemeClr val="tx1"/>
                </a:solidFill>
                <a:latin typeface="Times" charset="0"/>
                <a:ea typeface="ＭＳ Ｐゴシック" charset="0"/>
              </a:defRPr>
            </a:lvl3pPr>
            <a:lvl4pPr>
              <a:defRPr sz="6000">
                <a:solidFill>
                  <a:schemeClr val="tx1"/>
                </a:solidFill>
                <a:latin typeface="Times" charset="0"/>
                <a:ea typeface="ＭＳ Ｐゴシック" charset="0"/>
              </a:defRPr>
            </a:lvl4pPr>
            <a:lvl5pPr>
              <a:defRPr sz="6000">
                <a:solidFill>
                  <a:schemeClr val="tx1"/>
                </a:solidFill>
                <a:latin typeface="Times" charset="0"/>
                <a:ea typeface="ＭＳ Ｐゴシック" charset="0"/>
              </a:defRPr>
            </a:lvl5pPr>
            <a:lvl6pPr marL="457200" eaLnBrk="0" fontAlgn="base" hangingPunct="0">
              <a:spcBef>
                <a:spcPct val="0"/>
              </a:spcBef>
              <a:spcAft>
                <a:spcPct val="0"/>
              </a:spcAft>
              <a:defRPr sz="6000">
                <a:solidFill>
                  <a:schemeClr val="tx1"/>
                </a:solidFill>
                <a:latin typeface="Times" charset="0"/>
                <a:ea typeface="ＭＳ Ｐゴシック" charset="0"/>
              </a:defRPr>
            </a:lvl6pPr>
            <a:lvl7pPr marL="914400" eaLnBrk="0" fontAlgn="base" hangingPunct="0">
              <a:spcBef>
                <a:spcPct val="0"/>
              </a:spcBef>
              <a:spcAft>
                <a:spcPct val="0"/>
              </a:spcAft>
              <a:defRPr sz="6000">
                <a:solidFill>
                  <a:schemeClr val="tx1"/>
                </a:solidFill>
                <a:latin typeface="Times" charset="0"/>
                <a:ea typeface="ＭＳ Ｐゴシック" charset="0"/>
              </a:defRPr>
            </a:lvl7pPr>
            <a:lvl8pPr marL="1371600" eaLnBrk="0" fontAlgn="base" hangingPunct="0">
              <a:spcBef>
                <a:spcPct val="0"/>
              </a:spcBef>
              <a:spcAft>
                <a:spcPct val="0"/>
              </a:spcAft>
              <a:defRPr sz="6000">
                <a:solidFill>
                  <a:schemeClr val="tx1"/>
                </a:solidFill>
                <a:latin typeface="Times" charset="0"/>
                <a:ea typeface="ＭＳ Ｐゴシック" charset="0"/>
              </a:defRPr>
            </a:lvl8pPr>
            <a:lvl9pPr marL="1828800" eaLnBrk="0" fontAlgn="base" hangingPunct="0">
              <a:spcBef>
                <a:spcPct val="0"/>
              </a:spcBef>
              <a:spcAft>
                <a:spcPct val="0"/>
              </a:spcAft>
              <a:defRPr sz="6000">
                <a:solidFill>
                  <a:schemeClr val="tx1"/>
                </a:solidFill>
                <a:latin typeface="Times" charset="0"/>
                <a:ea typeface="ＭＳ Ｐゴシック" charset="0"/>
              </a:defRPr>
            </a:lvl9pPr>
          </a:lstStyle>
          <a:p>
            <a:fld id="{7626F511-7F50-C647-BF30-67F477BBE247}" type="slidenum">
              <a:rPr lang="en-US" sz="1200"/>
              <a:pPr/>
              <a:t>10</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two different sources, but average income was around $72,000 and median income was $53,719</a:t>
            </a:r>
          </a:p>
        </p:txBody>
      </p:sp>
      <p:sp>
        <p:nvSpPr>
          <p:cNvPr id="4" name="Slide Number Placeholder 3"/>
          <p:cNvSpPr>
            <a:spLocks noGrp="1"/>
          </p:cNvSpPr>
          <p:nvPr>
            <p:ph type="sldNum" sz="quarter" idx="10"/>
          </p:nvPr>
        </p:nvSpPr>
        <p:spPr/>
        <p:txBody>
          <a:bodyPr/>
          <a:lstStyle/>
          <a:p>
            <a:fld id="{D0A073CD-956A-514E-94E9-241C4068227A}" type="slidenum">
              <a:rPr lang="en-US" smtClean="0"/>
              <a:t>15</a:t>
            </a:fld>
            <a:endParaRPr lang="en-US"/>
          </a:p>
        </p:txBody>
      </p:sp>
    </p:spTree>
    <p:extLst>
      <p:ext uri="{BB962C8B-B14F-4D97-AF65-F5344CB8AC3E}">
        <p14:creationId xmlns:p14="http://schemas.microsoft.com/office/powerpoint/2010/main" val="328843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$\\$SD=\</a:t>
            </a:r>
            <a:r>
              <a:rPr lang="en-US" dirty="0" err="1"/>
              <a:t>sqrt</a:t>
            </a:r>
            <a:r>
              <a:rPr lang="en-US" dirty="0"/>
              <a:t>(\</a:t>
            </a:r>
            <a:r>
              <a:rPr lang="en-US" dirty="0" err="1"/>
              <a:t>frac</a:t>
            </a:r>
            <a:r>
              <a:rPr lang="en-US" dirty="0"/>
              <a:t>{\Sigma(</a:t>
            </a:r>
            <a:r>
              <a:rPr lang="en-US" dirty="0" err="1"/>
              <a:t>x_i</a:t>
            </a:r>
            <a:r>
              <a:rPr lang="en-US" dirty="0"/>
              <a:t>-\</a:t>
            </a:r>
            <a:r>
              <a:rPr lang="en-US" dirty="0" err="1"/>
              <a:t>overline</a:t>
            </a:r>
            <a:r>
              <a:rPr lang="en-US" dirty="0"/>
              <a:t>{x})^2}{N-1})$\\$SD=\</a:t>
            </a:r>
            <a:r>
              <a:rPr lang="en-US" dirty="0" err="1"/>
              <a:t>sqrt</a:t>
            </a:r>
            <a:r>
              <a:rPr lang="en-US" dirty="0"/>
              <a:t>(\</a:t>
            </a:r>
            <a:r>
              <a:rPr lang="en-US" dirty="0" err="1"/>
              <a:t>frac</a:t>
            </a:r>
            <a:r>
              <a:rPr lang="en-US" dirty="0"/>
              <a:t>{960(0-.36)^2+540(1-.36)^2}{1500-1})$\\$SD=\</a:t>
            </a:r>
            <a:r>
              <a:rPr lang="en-US" dirty="0" err="1"/>
              <a:t>sqrt</a:t>
            </a:r>
            <a:r>
              <a:rPr lang="en-US" dirty="0"/>
              <a:t>(\</a:t>
            </a:r>
            <a:r>
              <a:rPr lang="en-US" dirty="0" err="1"/>
              <a:t>frac</a:t>
            </a:r>
            <a:r>
              <a:rPr lang="en-US" dirty="0"/>
              <a:t>{960(.1296)+540(.4096)}{1500-1})$\\$SD=\</a:t>
            </a:r>
            <a:r>
              <a:rPr lang="en-US" dirty="0" err="1"/>
              <a:t>sqrt</a:t>
            </a:r>
            <a:r>
              <a:rPr lang="en-US" dirty="0"/>
              <a:t>(\</a:t>
            </a:r>
            <a:r>
              <a:rPr lang="en-US" dirty="0" err="1"/>
              <a:t>frac</a:t>
            </a:r>
            <a:r>
              <a:rPr lang="en-US" dirty="0"/>
              <a:t>{124.416+221.184}{1499})$\\$SD=\</a:t>
            </a:r>
            <a:r>
              <a:rPr lang="en-US" dirty="0" err="1"/>
              <a:t>sqrt</a:t>
            </a:r>
            <a:r>
              <a:rPr lang="en-US" dirty="0"/>
              <a:t>(\</a:t>
            </a:r>
            <a:r>
              <a:rPr lang="en-US" dirty="0" err="1"/>
              <a:t>frac</a:t>
            </a:r>
            <a:r>
              <a:rPr lang="en-US" dirty="0"/>
              <a:t>{345.6}{1499})$\\$SD=\</a:t>
            </a:r>
            <a:r>
              <a:rPr lang="en-US" dirty="0" err="1"/>
              <a:t>sqrt</a:t>
            </a:r>
            <a:r>
              <a:rPr lang="en-US" dirty="0"/>
              <a:t>(.23055)$\\$SD=.48016$$ $\\$SE=\</a:t>
            </a:r>
            <a:r>
              <a:rPr lang="en-US" dirty="0" err="1"/>
              <a:t>frac</a:t>
            </a:r>
            <a:r>
              <a:rPr lang="en-US" dirty="0"/>
              <a:t>{</a:t>
            </a:r>
            <a:r>
              <a:rPr lang="en-US" dirty="0" err="1"/>
              <a:t>SD_x</a:t>
            </a:r>
            <a:r>
              <a:rPr lang="en-US" dirty="0"/>
              <a:t>}{\</a:t>
            </a:r>
            <a:r>
              <a:rPr lang="en-US" dirty="0" err="1"/>
              <a:t>sqrt</a:t>
            </a:r>
            <a:r>
              <a:rPr lang="en-US" dirty="0"/>
              <a:t>{N}}$\\$SE=\</a:t>
            </a:r>
            <a:r>
              <a:rPr lang="en-US" dirty="0" err="1"/>
              <a:t>frac</a:t>
            </a:r>
            <a:r>
              <a:rPr lang="en-US" dirty="0"/>
              <a:t>{.48}{\</a:t>
            </a:r>
            <a:r>
              <a:rPr lang="en-US" dirty="0" err="1"/>
              <a:t>sqrt</a:t>
            </a:r>
            <a:r>
              <a:rPr lang="en-US" dirty="0"/>
              <a:t>{1500}}$\\$SE=\</a:t>
            </a:r>
            <a:r>
              <a:rPr lang="en-US" dirty="0" err="1"/>
              <a:t>frac</a:t>
            </a:r>
            <a:r>
              <a:rPr lang="en-US" dirty="0"/>
              <a:t>{.48}{38.73}$\\$SE=.01239$\\$ $\\$SE*2=.01239*2=.02478$\\$SE*3=.01239*3=.03717$\\</a:t>
            </a:r>
          </a:p>
        </p:txBody>
      </p:sp>
      <p:sp>
        <p:nvSpPr>
          <p:cNvPr id="4" name="Slide Number Placeholder 3"/>
          <p:cNvSpPr>
            <a:spLocks noGrp="1"/>
          </p:cNvSpPr>
          <p:nvPr>
            <p:ph type="sldNum" sz="quarter" idx="10"/>
          </p:nvPr>
        </p:nvSpPr>
        <p:spPr/>
        <p:txBody>
          <a:bodyPr/>
          <a:lstStyle/>
          <a:p>
            <a:fld id="{D0A073CD-956A-514E-94E9-241C4068227A}" type="slidenum">
              <a:rPr lang="en-US" smtClean="0"/>
              <a:t>31</a:t>
            </a:fld>
            <a:endParaRPr lang="en-US"/>
          </a:p>
        </p:txBody>
      </p:sp>
    </p:spTree>
    <p:extLst>
      <p:ext uri="{BB962C8B-B14F-4D97-AF65-F5344CB8AC3E}">
        <p14:creationId xmlns:p14="http://schemas.microsoft.com/office/powerpoint/2010/main" val="3093575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9133229-E380-1E44-B619-805A14F27302}" type="datetimeFigureOut">
              <a:rPr lang="en-US" smtClean="0"/>
              <a:t>1/28/19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ABC566-2BFC-4245-A94D-40DD051505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133229-E380-1E44-B619-805A14F27302}"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BC566-2BFC-4245-A94D-40DD051505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133229-E380-1E44-B619-805A14F27302}"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BC566-2BFC-4245-A94D-40DD051505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133229-E380-1E44-B619-805A14F27302}"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BC566-2BFC-4245-A94D-40DD051505B4}"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133229-E380-1E44-B619-805A14F27302}"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BC566-2BFC-4245-A94D-40DD051505B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9133229-E380-1E44-B619-805A14F27302}"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BC566-2BFC-4245-A94D-40DD051505B4}"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9133229-E380-1E44-B619-805A14F27302}" type="datetimeFigureOut">
              <a:rPr lang="en-US" smtClean="0"/>
              <a:t>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BC566-2BFC-4245-A94D-40DD051505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133229-E380-1E44-B619-805A14F27302}" type="datetimeFigureOut">
              <a:rPr lang="en-US" smtClean="0"/>
              <a:t>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BC566-2BFC-4245-A94D-40DD051505B4}"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33229-E380-1E44-B619-805A14F27302}" type="datetimeFigureOut">
              <a:rPr lang="en-US" smtClean="0"/>
              <a:t>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BC566-2BFC-4245-A94D-40DD051505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9133229-E380-1E44-B619-805A14F27302}"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BC566-2BFC-4245-A94D-40DD051505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9133229-E380-1E44-B619-805A14F27302}" type="datetimeFigureOut">
              <a:rPr lang="en-US" smtClean="0"/>
              <a:t>1/28/19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ABC566-2BFC-4245-A94D-40DD051505B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9133229-E380-1E44-B619-805A14F27302}" type="datetimeFigureOut">
              <a:rPr lang="en-US" smtClean="0"/>
              <a:t>1/28/19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ABC566-2BFC-4245-A94D-40DD051505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tiff"/></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Standard Errors and Confidence Intervals</a:t>
            </a:r>
          </a:p>
        </p:txBody>
      </p:sp>
      <p:sp>
        <p:nvSpPr>
          <p:cNvPr id="3" name="Subtitle 2"/>
          <p:cNvSpPr>
            <a:spLocks noGrp="1"/>
          </p:cNvSpPr>
          <p:nvPr>
            <p:ph type="subTitle" idx="1"/>
          </p:nvPr>
        </p:nvSpPr>
        <p:spPr/>
        <p:txBody>
          <a:bodyPr/>
          <a:lstStyle/>
          <a:p>
            <a:r>
              <a:rPr lang="en-US" dirty="0"/>
              <a:t>SSI II</a:t>
            </a:r>
          </a:p>
          <a:p>
            <a:r>
              <a:rPr lang="en-US" dirty="0"/>
              <a:t>Jan 29, 2019</a:t>
            </a:r>
          </a:p>
        </p:txBody>
      </p:sp>
    </p:spTree>
    <p:extLst>
      <p:ext uri="{BB962C8B-B14F-4D97-AF65-F5344CB8AC3E}">
        <p14:creationId xmlns:p14="http://schemas.microsoft.com/office/powerpoint/2010/main" val="154804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lIns="53337" tIns="26668" rIns="53337" bIns="26668"/>
          <a:lstStyle/>
          <a:p>
            <a:pPr eaLnBrk="1" hangingPunct="1"/>
            <a:r>
              <a:rPr lang="en-US" dirty="0">
                <a:latin typeface="Geneva" charset="0"/>
                <a:ea typeface="ＭＳ Ｐゴシック" charset="0"/>
                <a:cs typeface="ＭＳ Ｐゴシック" charset="0"/>
              </a:rPr>
              <a:t>Problems w/ Random Samples</a:t>
            </a:r>
          </a:p>
        </p:txBody>
      </p:sp>
      <p:sp>
        <p:nvSpPr>
          <p:cNvPr id="28675" name="Content Placeholder 2"/>
          <p:cNvSpPr>
            <a:spLocks noGrp="1"/>
          </p:cNvSpPr>
          <p:nvPr>
            <p:ph idx="1"/>
          </p:nvPr>
        </p:nvSpPr>
        <p:spPr/>
        <p:txBody>
          <a:bodyPr lIns="53337" tIns="26668" rIns="53337" bIns="26668"/>
          <a:lstStyle/>
          <a:p>
            <a:pPr eaLnBrk="1" hangingPunct="1"/>
            <a:r>
              <a:rPr lang="en-US">
                <a:latin typeface="Geneva" charset="0"/>
                <a:ea typeface="ＭＳ Ｐゴシック" charset="0"/>
                <a:cs typeface="ＭＳ Ｐゴシック" charset="0"/>
              </a:rPr>
              <a:t>Can be difficult to obtain</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a:p>
            <a:pPr eaLnBrk="1" hangingPunct="1"/>
            <a:r>
              <a:rPr lang="en-US">
                <a:latin typeface="Geneva" charset="0"/>
                <a:ea typeface="ＭＳ Ｐゴシック" charset="0"/>
                <a:cs typeface="ＭＳ Ｐゴシック" charset="0"/>
              </a:rPr>
              <a:t>Not necessarily representative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a:p>
            <a:pPr eaLnBrk="1" hangingPunct="1"/>
            <a:r>
              <a:rPr lang="en-US">
                <a:latin typeface="Geneva" charset="0"/>
                <a:ea typeface="ＭＳ Ｐゴシック" charset="0"/>
                <a:cs typeface="ＭＳ Ｐゴシック" charset="0"/>
              </a:rPr>
              <a:t>Large sample sizes help</a:t>
            </a:r>
          </a:p>
        </p:txBody>
      </p:sp>
    </p:spTree>
    <p:custDataLst>
      <p:tags r:id="rId1"/>
    </p:custDataLst>
    <p:extLst>
      <p:ext uri="{BB962C8B-B14F-4D97-AF65-F5344CB8AC3E}">
        <p14:creationId xmlns:p14="http://schemas.microsoft.com/office/powerpoint/2010/main" val="395785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larger sample size will reduce the standard error (estimate of the error)</a:t>
            </a:r>
          </a:p>
          <a:p>
            <a:r>
              <a:rPr lang="en-US" dirty="0"/>
              <a:t>The size of the population does not matter</a:t>
            </a:r>
          </a:p>
          <a:p>
            <a:pPr marL="109728" indent="0">
              <a:buNone/>
            </a:pPr>
            <a:endParaRPr lang="en-US" dirty="0"/>
          </a:p>
        </p:txBody>
      </p:sp>
      <p:sp>
        <p:nvSpPr>
          <p:cNvPr id="3" name="Title 2"/>
          <p:cNvSpPr>
            <a:spLocks noGrp="1"/>
          </p:cNvSpPr>
          <p:nvPr>
            <p:ph type="title"/>
          </p:nvPr>
        </p:nvSpPr>
        <p:spPr/>
        <p:txBody>
          <a:bodyPr/>
          <a:lstStyle/>
          <a:p>
            <a:r>
              <a:rPr lang="en-US" dirty="0"/>
              <a:t>Sample Size Matters</a:t>
            </a:r>
          </a:p>
        </p:txBody>
      </p:sp>
    </p:spTree>
    <p:extLst>
      <p:ext uri="{BB962C8B-B14F-4D97-AF65-F5344CB8AC3E}">
        <p14:creationId xmlns:p14="http://schemas.microsoft.com/office/powerpoint/2010/main" val="374577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There are over 250 million adults in the US</a:t>
            </a:r>
          </a:p>
          <a:p>
            <a:r>
              <a:rPr lang="en-US" dirty="0"/>
              <a:t>In a recent Gallup poll, 36% of those sampled approve of the way Trump is doing his job</a:t>
            </a:r>
          </a:p>
          <a:p>
            <a:r>
              <a:rPr lang="en-US" dirty="0"/>
              <a:t>The margin of error is plus or minus 3%</a:t>
            </a:r>
          </a:p>
          <a:p>
            <a:r>
              <a:rPr lang="en-US" dirty="0"/>
              <a:t>(Pretend) it is a random sample of 1,500 people</a:t>
            </a:r>
          </a:p>
          <a:p>
            <a:endParaRPr lang="en-US" dirty="0"/>
          </a:p>
          <a:p>
            <a:r>
              <a:rPr lang="en-US" dirty="0"/>
              <a:t>How confident can we be from the sample that the true level of approval is within the range of 33%-39%?</a:t>
            </a:r>
          </a:p>
          <a:p>
            <a:endParaRPr lang="en-US" dirty="0"/>
          </a:p>
        </p:txBody>
      </p:sp>
      <p:sp>
        <p:nvSpPr>
          <p:cNvPr id="3" name="Title 2"/>
          <p:cNvSpPr>
            <a:spLocks noGrp="1"/>
          </p:cNvSpPr>
          <p:nvPr>
            <p:ph type="title"/>
          </p:nvPr>
        </p:nvSpPr>
        <p:spPr/>
        <p:txBody>
          <a:bodyPr/>
          <a:lstStyle/>
          <a:p>
            <a:r>
              <a:rPr lang="en-US" dirty="0"/>
              <a:t>Polls and Approval Ratings</a:t>
            </a:r>
          </a:p>
        </p:txBody>
      </p:sp>
    </p:spTree>
    <p:extLst>
      <p:ext uri="{BB962C8B-B14F-4D97-AF65-F5344CB8AC3E}">
        <p14:creationId xmlns:p14="http://schemas.microsoft.com/office/powerpoint/2010/main" val="205608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distribution of the sample means generated by repeated random sampling </a:t>
            </a:r>
          </a:p>
        </p:txBody>
      </p:sp>
      <p:sp>
        <p:nvSpPr>
          <p:cNvPr id="3" name="Title 2"/>
          <p:cNvSpPr>
            <a:spLocks noGrp="1"/>
          </p:cNvSpPr>
          <p:nvPr>
            <p:ph type="title"/>
          </p:nvPr>
        </p:nvSpPr>
        <p:spPr/>
        <p:txBody>
          <a:bodyPr/>
          <a:lstStyle/>
          <a:p>
            <a:r>
              <a:rPr lang="en-US" dirty="0"/>
              <a:t>Sampling Distribution</a:t>
            </a:r>
          </a:p>
        </p:txBody>
      </p:sp>
    </p:spTree>
    <p:extLst>
      <p:ext uri="{BB962C8B-B14F-4D97-AF65-F5344CB8AC3E}">
        <p14:creationId xmlns:p14="http://schemas.microsoft.com/office/powerpoint/2010/main" val="363085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Suppose we repeat the random sampling process many times and compute the sample mean each time</a:t>
            </a:r>
          </a:p>
          <a:p>
            <a:r>
              <a:rPr lang="en-US" dirty="0"/>
              <a:t>Due to randomness, each time we will get a different sample mean</a:t>
            </a:r>
          </a:p>
          <a:p>
            <a:r>
              <a:rPr lang="en-US" dirty="0"/>
              <a:t>To determine whether the sample mean is a good estimate of the population mean, we can investigate the properties of the sampling distribution (the distribution of randomly drawn sample means)</a:t>
            </a:r>
          </a:p>
        </p:txBody>
      </p:sp>
      <p:sp>
        <p:nvSpPr>
          <p:cNvPr id="3" name="Title 2"/>
          <p:cNvSpPr>
            <a:spLocks noGrp="1"/>
          </p:cNvSpPr>
          <p:nvPr>
            <p:ph type="title"/>
          </p:nvPr>
        </p:nvSpPr>
        <p:spPr/>
        <p:txBody>
          <a:bodyPr/>
          <a:lstStyle/>
          <a:p>
            <a:r>
              <a:rPr lang="en-US" dirty="0"/>
              <a:t>Sampling Distributions</a:t>
            </a:r>
          </a:p>
        </p:txBody>
      </p:sp>
    </p:spTree>
    <p:extLst>
      <p:ext uri="{BB962C8B-B14F-4D97-AF65-F5344CB8AC3E}">
        <p14:creationId xmlns:p14="http://schemas.microsoft.com/office/powerpoint/2010/main" val="43352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0D5EF-21C5-8E4E-91A7-318AAC24BF57}"/>
              </a:ext>
            </a:extLst>
          </p:cNvPr>
          <p:cNvSpPr>
            <a:spLocks noGrp="1"/>
          </p:cNvSpPr>
          <p:nvPr>
            <p:ph type="title"/>
          </p:nvPr>
        </p:nvSpPr>
        <p:spPr>
          <a:xfrm>
            <a:off x="0" y="273050"/>
            <a:ext cx="9144000" cy="1143000"/>
          </a:xfrm>
        </p:spPr>
        <p:txBody>
          <a:bodyPr>
            <a:noAutofit/>
          </a:bodyPr>
          <a:lstStyle/>
          <a:p>
            <a:pPr algn="ctr"/>
            <a:r>
              <a:rPr lang="en-US" sz="3200" dirty="0"/>
              <a:t>Data Distribution vs. Sampling Distribution</a:t>
            </a:r>
          </a:p>
        </p:txBody>
      </p:sp>
      <p:sp>
        <p:nvSpPr>
          <p:cNvPr id="5" name="Text Placeholder 4">
            <a:extLst>
              <a:ext uri="{FF2B5EF4-FFF2-40B4-BE49-F238E27FC236}">
                <a16:creationId xmlns:a16="http://schemas.microsoft.com/office/drawing/2014/main" id="{1D0B2465-C9B3-5847-A1CD-D4E14AAB98FC}"/>
              </a:ext>
            </a:extLst>
          </p:cNvPr>
          <p:cNvSpPr>
            <a:spLocks noGrp="1"/>
          </p:cNvSpPr>
          <p:nvPr>
            <p:ph type="body" idx="1"/>
          </p:nvPr>
        </p:nvSpPr>
        <p:spPr/>
        <p:txBody>
          <a:bodyPr>
            <a:normAutofit lnSpcReduction="10000"/>
          </a:bodyPr>
          <a:lstStyle/>
          <a:p>
            <a:r>
              <a:rPr lang="en-US" dirty="0"/>
              <a:t>Household Incomes</a:t>
            </a:r>
          </a:p>
        </p:txBody>
      </p:sp>
      <p:sp>
        <p:nvSpPr>
          <p:cNvPr id="7" name="Text Placeholder 6">
            <a:extLst>
              <a:ext uri="{FF2B5EF4-FFF2-40B4-BE49-F238E27FC236}">
                <a16:creationId xmlns:a16="http://schemas.microsoft.com/office/drawing/2014/main" id="{63484E20-3BDE-D148-8AFE-D544DDC31290}"/>
              </a:ext>
            </a:extLst>
          </p:cNvPr>
          <p:cNvSpPr>
            <a:spLocks noGrp="1"/>
          </p:cNvSpPr>
          <p:nvPr>
            <p:ph type="body" sz="half" idx="3"/>
          </p:nvPr>
        </p:nvSpPr>
        <p:spPr/>
        <p:txBody>
          <a:bodyPr>
            <a:normAutofit lnSpcReduction="10000"/>
          </a:bodyPr>
          <a:lstStyle/>
          <a:p>
            <a:r>
              <a:rPr lang="en-US" dirty="0"/>
              <a:t>Sample Means of Household Income</a:t>
            </a:r>
          </a:p>
        </p:txBody>
      </p:sp>
      <p:pic>
        <p:nvPicPr>
          <p:cNvPr id="9" name="Content Placeholder 8">
            <a:extLst>
              <a:ext uri="{FF2B5EF4-FFF2-40B4-BE49-F238E27FC236}">
                <a16:creationId xmlns:a16="http://schemas.microsoft.com/office/drawing/2014/main" id="{35AA25E9-CFBD-DE4E-B02E-FCCD9E81E3E8}"/>
              </a:ext>
            </a:extLst>
          </p:cNvPr>
          <p:cNvPicPr>
            <a:picLocks noGrp="1" noChangeAspect="1"/>
          </p:cNvPicPr>
          <p:nvPr>
            <p:ph sz="quarter" idx="2"/>
          </p:nvPr>
        </p:nvPicPr>
        <p:blipFill>
          <a:blip r:embed="rId3"/>
          <a:stretch>
            <a:fillRect/>
          </a:stretch>
        </p:blipFill>
        <p:spPr>
          <a:xfrm>
            <a:off x="457200" y="1900436"/>
            <a:ext cx="4040188" cy="3030141"/>
          </a:xfrm>
          <a:prstGeom prst="rect">
            <a:avLst/>
          </a:prstGeom>
        </p:spPr>
      </p:pic>
      <p:pic>
        <p:nvPicPr>
          <p:cNvPr id="16" name="Content Placeholder 15">
            <a:extLst>
              <a:ext uri="{FF2B5EF4-FFF2-40B4-BE49-F238E27FC236}">
                <a16:creationId xmlns:a16="http://schemas.microsoft.com/office/drawing/2014/main" id="{3634FD5B-DE4A-414F-81C7-B525D8E41F74}"/>
              </a:ext>
            </a:extLst>
          </p:cNvPr>
          <p:cNvPicPr>
            <a:picLocks noGrp="1" noChangeAspect="1"/>
          </p:cNvPicPr>
          <p:nvPr>
            <p:ph sz="quarter" idx="4"/>
          </p:nvPr>
        </p:nvPicPr>
        <p:blipFill rotWithShape="1">
          <a:blip r:embed="rId4"/>
          <a:srcRect l="3873" b="4538"/>
          <a:stretch/>
        </p:blipFill>
        <p:spPr>
          <a:xfrm>
            <a:off x="4645025" y="2105815"/>
            <a:ext cx="4135947" cy="2513685"/>
          </a:xfrm>
          <a:prstGeom prst="rect">
            <a:avLst/>
          </a:prstGeom>
        </p:spPr>
      </p:pic>
    </p:spTree>
    <p:extLst>
      <p:ext uri="{BB962C8B-B14F-4D97-AF65-F5344CB8AC3E}">
        <p14:creationId xmlns:p14="http://schemas.microsoft.com/office/powerpoint/2010/main" val="39063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6193" r="-16193"/>
          <a:stretch>
            <a:fillRect/>
          </a:stretch>
        </p:blipFill>
        <p:spPr>
          <a:xfrm>
            <a:off x="-206033" y="1481328"/>
            <a:ext cx="9413825" cy="5177241"/>
          </a:xfrm>
        </p:spPr>
      </p:pic>
      <p:sp>
        <p:nvSpPr>
          <p:cNvPr id="3" name="Title 2"/>
          <p:cNvSpPr>
            <a:spLocks noGrp="1"/>
          </p:cNvSpPr>
          <p:nvPr>
            <p:ph type="title"/>
          </p:nvPr>
        </p:nvSpPr>
        <p:spPr>
          <a:xfrm>
            <a:off x="211657" y="274638"/>
            <a:ext cx="8475143" cy="1143000"/>
          </a:xfrm>
        </p:spPr>
        <p:txBody>
          <a:bodyPr>
            <a:normAutofit fontScale="90000"/>
          </a:bodyPr>
          <a:lstStyle/>
          <a:p>
            <a:r>
              <a:rPr lang="en-US" dirty="0"/>
              <a:t>Observed Sample Means</a:t>
            </a:r>
            <a:br>
              <a:rPr lang="en-US" dirty="0"/>
            </a:br>
            <a:r>
              <a:rPr lang="en-US" dirty="0"/>
              <a:t>Sample size = 10; 10,000 Iterations</a:t>
            </a:r>
          </a:p>
        </p:txBody>
      </p:sp>
    </p:spTree>
    <p:extLst>
      <p:ext uri="{BB962C8B-B14F-4D97-AF65-F5344CB8AC3E}">
        <p14:creationId xmlns:p14="http://schemas.microsoft.com/office/powerpoint/2010/main" val="29094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6538" r="-16538"/>
          <a:stretch>
            <a:fillRect/>
          </a:stretch>
        </p:blipFill>
        <p:spPr>
          <a:xfrm>
            <a:off x="-210474" y="1481328"/>
            <a:ext cx="9532233" cy="5242361"/>
          </a:xfrm>
        </p:spPr>
      </p:pic>
      <p:sp>
        <p:nvSpPr>
          <p:cNvPr id="3" name="Title 2"/>
          <p:cNvSpPr>
            <a:spLocks noGrp="1"/>
          </p:cNvSpPr>
          <p:nvPr>
            <p:ph type="title"/>
          </p:nvPr>
        </p:nvSpPr>
        <p:spPr>
          <a:xfrm>
            <a:off x="227939" y="274638"/>
            <a:ext cx="8458861" cy="1143000"/>
          </a:xfrm>
        </p:spPr>
        <p:txBody>
          <a:bodyPr>
            <a:normAutofit fontScale="90000"/>
          </a:bodyPr>
          <a:lstStyle/>
          <a:p>
            <a:r>
              <a:rPr lang="en-US" dirty="0"/>
              <a:t>Observed Sample Means</a:t>
            </a:r>
            <a:br>
              <a:rPr lang="en-US" dirty="0"/>
            </a:br>
            <a:r>
              <a:rPr lang="en-US" dirty="0"/>
              <a:t>Sample size = 20; 10,000 Iterations</a:t>
            </a:r>
          </a:p>
        </p:txBody>
      </p:sp>
    </p:spTree>
    <p:extLst>
      <p:ext uri="{BB962C8B-B14F-4D97-AF65-F5344CB8AC3E}">
        <p14:creationId xmlns:p14="http://schemas.microsoft.com/office/powerpoint/2010/main" val="56935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5717" r="-15717"/>
          <a:stretch>
            <a:fillRect/>
          </a:stretch>
        </p:blipFill>
        <p:spPr>
          <a:xfrm>
            <a:off x="-389569" y="1481328"/>
            <a:ext cx="9776452" cy="5376672"/>
          </a:xfrm>
        </p:spPr>
      </p:pic>
      <p:sp>
        <p:nvSpPr>
          <p:cNvPr id="3" name="Title 2"/>
          <p:cNvSpPr>
            <a:spLocks noGrp="1"/>
          </p:cNvSpPr>
          <p:nvPr>
            <p:ph type="title"/>
          </p:nvPr>
        </p:nvSpPr>
        <p:spPr>
          <a:xfrm>
            <a:off x="211657" y="274638"/>
            <a:ext cx="8475143" cy="1143000"/>
          </a:xfrm>
        </p:spPr>
        <p:txBody>
          <a:bodyPr>
            <a:normAutofit fontScale="90000"/>
          </a:bodyPr>
          <a:lstStyle/>
          <a:p>
            <a:r>
              <a:rPr lang="en-US" dirty="0"/>
              <a:t>Observed Sample Means</a:t>
            </a:r>
            <a:br>
              <a:rPr lang="en-US" dirty="0"/>
            </a:br>
            <a:r>
              <a:rPr lang="en-US" dirty="0"/>
              <a:t>Sample size = 30; 10,000 Iterations</a:t>
            </a:r>
          </a:p>
        </p:txBody>
      </p:sp>
    </p:spTree>
    <p:extLst>
      <p:ext uri="{BB962C8B-B14F-4D97-AF65-F5344CB8AC3E}">
        <p14:creationId xmlns:p14="http://schemas.microsoft.com/office/powerpoint/2010/main" val="442544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l="-15828" r="-15828"/>
          <a:stretch>
            <a:fillRect/>
          </a:stretch>
        </p:blipFill>
        <p:spPr>
          <a:xfrm>
            <a:off x="-324441" y="1481328"/>
            <a:ext cx="9532233" cy="5242361"/>
          </a:xfrm>
        </p:spPr>
      </p:pic>
      <p:sp>
        <p:nvSpPr>
          <p:cNvPr id="3" name="Title 2"/>
          <p:cNvSpPr>
            <a:spLocks noGrp="1"/>
          </p:cNvSpPr>
          <p:nvPr>
            <p:ph type="title"/>
          </p:nvPr>
        </p:nvSpPr>
        <p:spPr>
          <a:xfrm>
            <a:off x="244220" y="274638"/>
            <a:ext cx="8442580" cy="1143000"/>
          </a:xfrm>
        </p:spPr>
        <p:txBody>
          <a:bodyPr>
            <a:normAutofit fontScale="90000"/>
          </a:bodyPr>
          <a:lstStyle/>
          <a:p>
            <a:r>
              <a:rPr lang="en-US" dirty="0"/>
              <a:t>Observed Sample Means</a:t>
            </a:r>
            <a:br>
              <a:rPr lang="en-US" dirty="0"/>
            </a:br>
            <a:r>
              <a:rPr lang="en-US" dirty="0"/>
              <a:t>Sample size = 40; 10,000 Iterations</a:t>
            </a:r>
          </a:p>
        </p:txBody>
      </p:sp>
    </p:spTree>
    <p:extLst>
      <p:ext uri="{BB962C8B-B14F-4D97-AF65-F5344CB8AC3E}">
        <p14:creationId xmlns:p14="http://schemas.microsoft.com/office/powerpoint/2010/main" val="16185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Sampling</a:t>
            </a:r>
          </a:p>
          <a:p>
            <a:r>
              <a:rPr lang="en-US" dirty="0"/>
              <a:t>Expected value and standard error for sums</a:t>
            </a:r>
          </a:p>
          <a:p>
            <a:r>
              <a:rPr lang="en-US" dirty="0"/>
              <a:t>Central Limit Theorem </a:t>
            </a:r>
          </a:p>
          <a:p>
            <a:r>
              <a:rPr lang="en-US" dirty="0"/>
              <a:t>Statistical inference</a:t>
            </a:r>
          </a:p>
        </p:txBody>
      </p:sp>
      <p:sp>
        <p:nvSpPr>
          <p:cNvPr id="3" name="Title 2"/>
          <p:cNvSpPr>
            <a:spLocks noGrp="1"/>
          </p:cNvSpPr>
          <p:nvPr>
            <p:ph type="title"/>
          </p:nvPr>
        </p:nvSpPr>
        <p:spPr/>
        <p:txBody>
          <a:bodyPr/>
          <a:lstStyle/>
          <a:p>
            <a:r>
              <a:rPr lang="en-US" dirty="0"/>
              <a:t>Previously</a:t>
            </a:r>
          </a:p>
        </p:txBody>
      </p:sp>
    </p:spTree>
    <p:extLst>
      <p:ext uri="{BB962C8B-B14F-4D97-AF65-F5344CB8AC3E}">
        <p14:creationId xmlns:p14="http://schemas.microsoft.com/office/powerpoint/2010/main" val="87002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6799" r="-16799"/>
          <a:stretch>
            <a:fillRect/>
          </a:stretch>
        </p:blipFill>
        <p:spPr>
          <a:xfrm>
            <a:off x="-242883" y="1481328"/>
            <a:ext cx="9776452" cy="5376672"/>
          </a:xfrm>
        </p:spPr>
      </p:pic>
      <p:sp>
        <p:nvSpPr>
          <p:cNvPr id="3" name="Title 2"/>
          <p:cNvSpPr>
            <a:spLocks noGrp="1"/>
          </p:cNvSpPr>
          <p:nvPr>
            <p:ph type="title"/>
          </p:nvPr>
        </p:nvSpPr>
        <p:spPr/>
        <p:txBody>
          <a:bodyPr/>
          <a:lstStyle/>
          <a:p>
            <a:r>
              <a:rPr lang="en-US" dirty="0"/>
              <a:t>Normal Distribution</a:t>
            </a:r>
          </a:p>
        </p:txBody>
      </p:sp>
    </p:spTree>
    <p:extLst>
      <p:ext uri="{BB962C8B-B14F-4D97-AF65-F5344CB8AC3E}">
        <p14:creationId xmlns:p14="http://schemas.microsoft.com/office/powerpoint/2010/main" val="3017885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spcBef>
                <a:spcPts val="0"/>
              </a:spcBef>
            </a:pPr>
            <a:r>
              <a:rPr lang="en-US" dirty="0"/>
              <a:t>If the population variable has mean μ and standard deviation </a:t>
            </a:r>
            <a:r>
              <a:rPr lang="en-US" dirty="0" err="1"/>
              <a:t>σ</a:t>
            </a:r>
            <a:r>
              <a:rPr lang="en-US" dirty="0"/>
              <a:t>, then for random samples of size n, the distribution of the sample mean, x̅, has the following properties:</a:t>
            </a:r>
          </a:p>
          <a:p>
            <a:pPr lvl="1"/>
            <a:r>
              <a:rPr lang="en-US" dirty="0"/>
              <a:t>For a large enough n, x̅ is normally distributed</a:t>
            </a:r>
          </a:p>
          <a:p>
            <a:pPr lvl="1"/>
            <a:r>
              <a:rPr lang="en-US" dirty="0"/>
              <a:t>The average  x̅ equals the population average μ</a:t>
            </a:r>
          </a:p>
          <a:p>
            <a:pPr lvl="1"/>
            <a:r>
              <a:rPr lang="en-US" dirty="0"/>
              <a:t>The standard error of the sample mean is:</a:t>
            </a:r>
          </a:p>
          <a:p>
            <a:pPr lvl="7"/>
            <a:endParaRPr lang="en-US" dirty="0"/>
          </a:p>
          <a:p>
            <a:pPr lvl="8"/>
            <a:endParaRPr lang="en-US" dirty="0"/>
          </a:p>
        </p:txBody>
      </p:sp>
      <p:sp>
        <p:nvSpPr>
          <p:cNvPr id="3" name="Title 2"/>
          <p:cNvSpPr>
            <a:spLocks noGrp="1"/>
          </p:cNvSpPr>
          <p:nvPr>
            <p:ph type="title"/>
          </p:nvPr>
        </p:nvSpPr>
        <p:spPr/>
        <p:txBody>
          <a:bodyPr/>
          <a:lstStyle/>
          <a:p>
            <a:r>
              <a:rPr lang="en-US" dirty="0"/>
              <a:t>Central Limit Theorem</a:t>
            </a:r>
          </a:p>
        </p:txBody>
      </p:sp>
      <p:pic>
        <p:nvPicPr>
          <p:cNvPr id="4" name="Picture 3"/>
          <p:cNvPicPr>
            <a:picLocks noChangeAspect="1"/>
          </p:cNvPicPr>
          <p:nvPr/>
        </p:nvPicPr>
        <p:blipFill>
          <a:blip r:embed="rId2"/>
          <a:stretch>
            <a:fillRect/>
          </a:stretch>
        </p:blipFill>
        <p:spPr>
          <a:xfrm>
            <a:off x="3556992" y="4834894"/>
            <a:ext cx="1346200" cy="965200"/>
          </a:xfrm>
          <a:prstGeom prst="rect">
            <a:avLst/>
          </a:prstGeom>
        </p:spPr>
      </p:pic>
    </p:spTree>
    <p:extLst>
      <p:ext uri="{BB962C8B-B14F-4D97-AF65-F5344CB8AC3E}">
        <p14:creationId xmlns:p14="http://schemas.microsoft.com/office/powerpoint/2010/main" val="267393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About 68% of sample means will be within ± 1 standard error from the population mean</a:t>
            </a:r>
          </a:p>
        </p:txBody>
      </p:sp>
      <p:sp>
        <p:nvSpPr>
          <p:cNvPr id="3" name="Title 2"/>
          <p:cNvSpPr>
            <a:spLocks noGrp="1"/>
          </p:cNvSpPr>
          <p:nvPr>
            <p:ph type="title"/>
          </p:nvPr>
        </p:nvSpPr>
        <p:spPr/>
        <p:txBody>
          <a:bodyPr/>
          <a:lstStyle/>
          <a:p>
            <a:r>
              <a:rPr lang="en-US" dirty="0"/>
              <a:t>Normal Distribution</a:t>
            </a:r>
          </a:p>
        </p:txBody>
      </p:sp>
      <p:pic>
        <p:nvPicPr>
          <p:cNvPr id="4" name="Picture 3"/>
          <p:cNvPicPr>
            <a:picLocks noChangeAspect="1"/>
          </p:cNvPicPr>
          <p:nvPr/>
        </p:nvPicPr>
        <p:blipFill>
          <a:blip r:embed="rId2"/>
          <a:stretch>
            <a:fillRect/>
          </a:stretch>
        </p:blipFill>
        <p:spPr>
          <a:xfrm>
            <a:off x="1701800" y="2590800"/>
            <a:ext cx="5740400" cy="4267200"/>
          </a:xfrm>
          <a:prstGeom prst="rect">
            <a:avLst/>
          </a:prstGeom>
        </p:spPr>
      </p:pic>
    </p:spTree>
    <p:extLst>
      <p:ext uri="{BB962C8B-B14F-4D97-AF65-F5344CB8AC3E}">
        <p14:creationId xmlns:p14="http://schemas.microsoft.com/office/powerpoint/2010/main" val="2494867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About 95% of sample means will be within ± 2 standard errors from the population mean</a:t>
            </a:r>
          </a:p>
        </p:txBody>
      </p:sp>
      <p:sp>
        <p:nvSpPr>
          <p:cNvPr id="3" name="Title 2"/>
          <p:cNvSpPr>
            <a:spLocks noGrp="1"/>
          </p:cNvSpPr>
          <p:nvPr>
            <p:ph type="title"/>
          </p:nvPr>
        </p:nvSpPr>
        <p:spPr/>
        <p:txBody>
          <a:bodyPr/>
          <a:lstStyle/>
          <a:p>
            <a:r>
              <a:rPr lang="en-US" dirty="0"/>
              <a:t>Normal Distribution</a:t>
            </a:r>
          </a:p>
        </p:txBody>
      </p:sp>
      <p:pic>
        <p:nvPicPr>
          <p:cNvPr id="4" name="Picture 3"/>
          <p:cNvPicPr>
            <a:picLocks noChangeAspect="1"/>
          </p:cNvPicPr>
          <p:nvPr/>
        </p:nvPicPr>
        <p:blipFill>
          <a:blip r:embed="rId2"/>
          <a:stretch>
            <a:fillRect/>
          </a:stretch>
        </p:blipFill>
        <p:spPr>
          <a:xfrm>
            <a:off x="1425022" y="2376897"/>
            <a:ext cx="6175179" cy="4481103"/>
          </a:xfrm>
          <a:prstGeom prst="rect">
            <a:avLst/>
          </a:prstGeom>
        </p:spPr>
      </p:pic>
    </p:spTree>
    <p:extLst>
      <p:ext uri="{BB962C8B-B14F-4D97-AF65-F5344CB8AC3E}">
        <p14:creationId xmlns:p14="http://schemas.microsoft.com/office/powerpoint/2010/main" val="73487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About 99% of sample means will be within ± 3 standard errors from the population mean</a:t>
            </a:r>
          </a:p>
        </p:txBody>
      </p:sp>
      <p:sp>
        <p:nvSpPr>
          <p:cNvPr id="3" name="Title 2"/>
          <p:cNvSpPr>
            <a:spLocks noGrp="1"/>
          </p:cNvSpPr>
          <p:nvPr>
            <p:ph type="title"/>
          </p:nvPr>
        </p:nvSpPr>
        <p:spPr/>
        <p:txBody>
          <a:bodyPr/>
          <a:lstStyle/>
          <a:p>
            <a:r>
              <a:rPr lang="en-US" dirty="0"/>
              <a:t>Normal Distribution</a:t>
            </a:r>
          </a:p>
        </p:txBody>
      </p:sp>
      <p:pic>
        <p:nvPicPr>
          <p:cNvPr id="4" name="Picture 3"/>
          <p:cNvPicPr>
            <a:picLocks noChangeAspect="1"/>
          </p:cNvPicPr>
          <p:nvPr/>
        </p:nvPicPr>
        <p:blipFill>
          <a:blip r:embed="rId2"/>
          <a:stretch>
            <a:fillRect/>
          </a:stretch>
        </p:blipFill>
        <p:spPr>
          <a:xfrm>
            <a:off x="1701800" y="2692400"/>
            <a:ext cx="5740400" cy="4165600"/>
          </a:xfrm>
          <a:prstGeom prst="rect">
            <a:avLst/>
          </a:prstGeom>
        </p:spPr>
      </p:pic>
    </p:spTree>
    <p:extLst>
      <p:ext uri="{BB962C8B-B14F-4D97-AF65-F5344CB8AC3E}">
        <p14:creationId xmlns:p14="http://schemas.microsoft.com/office/powerpoint/2010/main" val="391378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28400"/>
          </a:xfrm>
        </p:spPr>
        <p:txBody>
          <a:bodyPr/>
          <a:lstStyle/>
          <a:p>
            <a:r>
              <a:rPr lang="en-US" dirty="0"/>
              <a:t>Also tells us that we can use the sample standard deviation as an estimate of the population standard deviation to compute the standard error: </a:t>
            </a:r>
          </a:p>
          <a:p>
            <a:endParaRPr lang="en-US" dirty="0"/>
          </a:p>
          <a:p>
            <a:endParaRPr lang="en-US" dirty="0"/>
          </a:p>
          <a:p>
            <a:r>
              <a:rPr lang="en-US" dirty="0"/>
              <a:t>From the Central Limit Theorem, we know that there is a 95% chance that the sample mean x̅=45 is within about 2 standard deviations of the population mean, μ, so</a:t>
            </a:r>
          </a:p>
          <a:p>
            <a:pPr marL="393192" lvl="1" indent="0" algn="ctr">
              <a:buNone/>
            </a:pPr>
            <a:r>
              <a:rPr lang="en-US" dirty="0"/>
              <a:t>x̅ – 2SE &lt; μ &lt; x̅ + 2SE</a:t>
            </a:r>
          </a:p>
          <a:p>
            <a:endParaRPr lang="en-US" dirty="0"/>
          </a:p>
        </p:txBody>
      </p:sp>
      <p:sp>
        <p:nvSpPr>
          <p:cNvPr id="3" name="Title 2"/>
          <p:cNvSpPr>
            <a:spLocks noGrp="1"/>
          </p:cNvSpPr>
          <p:nvPr>
            <p:ph type="title"/>
          </p:nvPr>
        </p:nvSpPr>
        <p:spPr/>
        <p:txBody>
          <a:bodyPr/>
          <a:lstStyle/>
          <a:p>
            <a:r>
              <a:rPr lang="en-US" dirty="0"/>
              <a:t>Central Limit Theorem</a:t>
            </a:r>
          </a:p>
        </p:txBody>
      </p:sp>
      <p:pic>
        <p:nvPicPr>
          <p:cNvPr id="4" name="Picture 3"/>
          <p:cNvPicPr>
            <a:picLocks noChangeAspect="1"/>
          </p:cNvPicPr>
          <p:nvPr/>
        </p:nvPicPr>
        <p:blipFill>
          <a:blip r:embed="rId2"/>
          <a:stretch>
            <a:fillRect/>
          </a:stretch>
        </p:blipFill>
        <p:spPr>
          <a:xfrm>
            <a:off x="3937000" y="2971800"/>
            <a:ext cx="1270000" cy="901700"/>
          </a:xfrm>
          <a:prstGeom prst="rect">
            <a:avLst/>
          </a:prstGeom>
        </p:spPr>
      </p:pic>
    </p:spTree>
    <p:extLst>
      <p:ext uri="{BB962C8B-B14F-4D97-AF65-F5344CB8AC3E}">
        <p14:creationId xmlns:p14="http://schemas.microsoft.com/office/powerpoint/2010/main" val="372973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general, the Central Limit Theorem implies that we can compute confidence intervals – for any given level of confidence, a range of values within which the (unknown) population mean lies</a:t>
            </a:r>
          </a:p>
          <a:p>
            <a:endParaRPr lang="en-US" dirty="0"/>
          </a:p>
          <a:p>
            <a:pPr marL="365760" lvl="1" indent="-256032">
              <a:spcBef>
                <a:spcPts val="400"/>
              </a:spcBef>
              <a:buSzPct val="68000"/>
              <a:buFont typeface="Wingdings 3"/>
              <a:buChar char=""/>
            </a:pPr>
            <a:r>
              <a:rPr lang="en-US" dirty="0"/>
              <a:t>68% confidence interval:  x̅  – SE &lt; μ &lt;  x̅  + SE</a:t>
            </a:r>
          </a:p>
          <a:p>
            <a:pPr marL="365760" lvl="1" indent="-256032">
              <a:spcBef>
                <a:spcPts val="400"/>
              </a:spcBef>
              <a:buSzPct val="68000"/>
              <a:buFont typeface="Wingdings 3"/>
              <a:buChar char=""/>
            </a:pPr>
            <a:r>
              <a:rPr lang="en-US" dirty="0"/>
              <a:t>95% confidence interval:  x̅  – 2SE &lt; μ &lt;  x̅  + 2SE</a:t>
            </a:r>
          </a:p>
          <a:p>
            <a:pPr marL="365760" lvl="1" indent="-256032">
              <a:spcBef>
                <a:spcPts val="400"/>
              </a:spcBef>
              <a:buSzPct val="68000"/>
              <a:buFont typeface="Wingdings 3"/>
              <a:buChar char=""/>
            </a:pPr>
            <a:r>
              <a:rPr lang="en-US" dirty="0"/>
              <a:t>99% confidence interval:  x̅  – 3SE &lt; μ &lt;  x̅  + 3SE</a:t>
            </a:r>
          </a:p>
          <a:p>
            <a:pPr marL="365760" lvl="1" indent="-256032">
              <a:spcBef>
                <a:spcPts val="400"/>
              </a:spcBef>
              <a:buSzPct val="68000"/>
              <a:buFont typeface="Wingdings 3"/>
              <a:buChar char=""/>
            </a:pPr>
            <a:endParaRPr lang="en-US" dirty="0"/>
          </a:p>
          <a:p>
            <a:pPr marL="365760" lvl="1" indent="-256032">
              <a:spcBef>
                <a:spcPts val="400"/>
              </a:spcBef>
              <a:buSzPct val="68000"/>
              <a:buFont typeface="Wingdings 3"/>
              <a:buChar char=""/>
            </a:pPr>
            <a:endParaRPr lang="en-US" dirty="0"/>
          </a:p>
          <a:p>
            <a:endParaRPr lang="en-US" dirty="0"/>
          </a:p>
        </p:txBody>
      </p:sp>
      <p:sp>
        <p:nvSpPr>
          <p:cNvPr id="3" name="Title 2"/>
          <p:cNvSpPr>
            <a:spLocks noGrp="1"/>
          </p:cNvSpPr>
          <p:nvPr>
            <p:ph type="title"/>
          </p:nvPr>
        </p:nvSpPr>
        <p:spPr/>
        <p:txBody>
          <a:bodyPr/>
          <a:lstStyle/>
          <a:p>
            <a:r>
              <a:rPr lang="en-US" dirty="0"/>
              <a:t>Confidence Intervals</a:t>
            </a:r>
          </a:p>
        </p:txBody>
      </p:sp>
    </p:spTree>
    <p:extLst>
      <p:ext uri="{BB962C8B-B14F-4D97-AF65-F5344CB8AC3E}">
        <p14:creationId xmlns:p14="http://schemas.microsoft.com/office/powerpoint/2010/main" val="285935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33039"/>
          </a:xfrm>
        </p:spPr>
        <p:txBody>
          <a:bodyPr/>
          <a:lstStyle/>
          <a:p>
            <a:r>
              <a:rPr lang="en-US" dirty="0"/>
              <a:t>Compute the sample mean, x̅, and standard deviation</a:t>
            </a:r>
          </a:p>
          <a:p>
            <a:r>
              <a:rPr lang="en-US" dirty="0"/>
              <a:t>Compute the standard error, using the standard deviation and sample size, n:</a:t>
            </a:r>
          </a:p>
          <a:p>
            <a:endParaRPr lang="en-US" dirty="0"/>
          </a:p>
          <a:p>
            <a:endParaRPr lang="en-US" dirty="0"/>
          </a:p>
          <a:p>
            <a:r>
              <a:rPr lang="en-US" dirty="0"/>
              <a:t>With 95% probability, the true population mean is within about plus or minus two standard errors of the sample mean.  The 95% confidence interval is therefore:</a:t>
            </a:r>
          </a:p>
          <a:p>
            <a:pPr marL="365760" lvl="1" indent="-256032" algn="ctr">
              <a:spcBef>
                <a:spcPts val="400"/>
              </a:spcBef>
              <a:buSzPct val="68000"/>
              <a:buFont typeface="Wingdings 3"/>
              <a:buChar char=""/>
            </a:pPr>
            <a:r>
              <a:rPr lang="en-US" dirty="0"/>
              <a:t> x̅ – 2SE &lt; μ &lt; x̅ + 2SE</a:t>
            </a:r>
          </a:p>
          <a:p>
            <a:endParaRPr lang="en-US" dirty="0"/>
          </a:p>
        </p:txBody>
      </p:sp>
      <p:sp>
        <p:nvSpPr>
          <p:cNvPr id="3" name="Title 2"/>
          <p:cNvSpPr>
            <a:spLocks noGrp="1"/>
          </p:cNvSpPr>
          <p:nvPr>
            <p:ph type="title"/>
          </p:nvPr>
        </p:nvSpPr>
        <p:spPr/>
        <p:txBody>
          <a:bodyPr/>
          <a:lstStyle/>
          <a:p>
            <a:r>
              <a:rPr lang="en-US" dirty="0"/>
              <a:t>Confidence Intervals</a:t>
            </a:r>
          </a:p>
        </p:txBody>
      </p:sp>
      <p:pic>
        <p:nvPicPr>
          <p:cNvPr id="4" name="Picture 3"/>
          <p:cNvPicPr>
            <a:picLocks noChangeAspect="1"/>
          </p:cNvPicPr>
          <p:nvPr/>
        </p:nvPicPr>
        <p:blipFill>
          <a:blip r:embed="rId2"/>
          <a:stretch>
            <a:fillRect/>
          </a:stretch>
        </p:blipFill>
        <p:spPr>
          <a:xfrm>
            <a:off x="3712314" y="3257682"/>
            <a:ext cx="1524000" cy="850900"/>
          </a:xfrm>
          <a:prstGeom prst="rect">
            <a:avLst/>
          </a:prstGeom>
        </p:spPr>
      </p:pic>
    </p:spTree>
    <p:extLst>
      <p:ext uri="{BB962C8B-B14F-4D97-AF65-F5344CB8AC3E}">
        <p14:creationId xmlns:p14="http://schemas.microsoft.com/office/powerpoint/2010/main" val="3210651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random sample of University of Chicago students, we find that 19% are from the mid-Atlantic region and the SE is 2%  What is the 95% confidence interval?</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61296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 random sample of University of Chicago students, we find that 19% are from the mid-Atlantic region and the SE is 2%  What is the 95% confidence interval?</a:t>
            </a:r>
          </a:p>
          <a:p>
            <a:endParaRPr lang="en-US" dirty="0"/>
          </a:p>
          <a:p>
            <a:pPr marL="365760" lvl="1" indent="-256032">
              <a:spcBef>
                <a:spcPts val="400"/>
              </a:spcBef>
              <a:buSzPct val="68000"/>
              <a:buFont typeface="Wingdings 3"/>
              <a:buChar char=""/>
            </a:pPr>
            <a:r>
              <a:rPr lang="en-US" dirty="0"/>
              <a:t> x̅ – 2SE &lt; μ&lt;  x̅ + 2SE</a:t>
            </a:r>
          </a:p>
          <a:p>
            <a:pPr marL="365760" lvl="1" indent="-256032">
              <a:spcBef>
                <a:spcPts val="400"/>
              </a:spcBef>
              <a:buSzPct val="68000"/>
              <a:buFont typeface="Wingdings 3"/>
              <a:buChar char=""/>
            </a:pPr>
            <a:endParaRPr lang="en-US" dirty="0"/>
          </a:p>
          <a:p>
            <a:pPr marL="365760" lvl="1" indent="-256032">
              <a:spcBef>
                <a:spcPts val="400"/>
              </a:spcBef>
              <a:buSzPct val="68000"/>
              <a:buFont typeface="Wingdings 3"/>
              <a:buChar char=""/>
            </a:pPr>
            <a:r>
              <a:rPr lang="en-US" dirty="0"/>
              <a:t>19-4 &lt; μ &lt; 19+4</a:t>
            </a:r>
          </a:p>
          <a:p>
            <a:pPr marL="365760" lvl="1" indent="-256032">
              <a:spcBef>
                <a:spcPts val="400"/>
              </a:spcBef>
              <a:buSzPct val="68000"/>
              <a:buFont typeface="Wingdings 3"/>
              <a:buChar char=""/>
            </a:pPr>
            <a:endParaRPr lang="en-US" dirty="0"/>
          </a:p>
          <a:p>
            <a:pPr marL="365760" lvl="1" indent="-256032">
              <a:spcBef>
                <a:spcPts val="400"/>
              </a:spcBef>
              <a:buSzPct val="68000"/>
              <a:buFont typeface="Wingdings 3"/>
              <a:buChar char=""/>
            </a:pPr>
            <a:r>
              <a:rPr lang="en-US" dirty="0"/>
              <a:t>15% - 23%</a:t>
            </a:r>
          </a:p>
          <a:p>
            <a:endParaRPr lang="en-US" dirty="0"/>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220699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do we make inferences from the sample to the population?</a:t>
            </a:r>
          </a:p>
          <a:p>
            <a:r>
              <a:rPr lang="en-US" dirty="0"/>
              <a:t>Where do confidence levels come from?</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1011025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Gallup poll from the beginning of class</a:t>
            </a:r>
          </a:p>
          <a:p>
            <a:r>
              <a:rPr lang="en-US" dirty="0"/>
              <a:t>N=1500</a:t>
            </a:r>
          </a:p>
          <a:p>
            <a:r>
              <a:rPr lang="en-US" dirty="0"/>
              <a:t>Sample mean - 39%</a:t>
            </a:r>
          </a:p>
          <a:p>
            <a:r>
              <a:rPr lang="en-US" dirty="0"/>
              <a:t>Sample standard deviation</a:t>
            </a:r>
          </a:p>
          <a:p>
            <a:r>
              <a:rPr lang="en-US" dirty="0"/>
              <a:t>Standard Error</a:t>
            </a:r>
          </a:p>
          <a:p>
            <a:r>
              <a:rPr lang="en-US" dirty="0"/>
              <a:t>95% and 99% confidence intervals </a:t>
            </a:r>
          </a:p>
          <a:p>
            <a:r>
              <a:rPr lang="en-US" dirty="0"/>
              <a:t>Margin of error (95%, 99%)</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2814106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286B8E-ECE5-B046-A718-C5FBF780D699}"/>
              </a:ext>
            </a:extLst>
          </p:cNvPr>
          <p:cNvSpPr>
            <a:spLocks noGrp="1"/>
          </p:cNvSpPr>
          <p:nvPr>
            <p:ph type="title"/>
          </p:nvPr>
        </p:nvSpPr>
        <p:spPr/>
        <p:txBody>
          <a:bodyPr/>
          <a:lstStyle/>
          <a:p>
            <a:r>
              <a:rPr lang="en-US" dirty="0"/>
              <a:t>Example – Standard Deviation</a:t>
            </a:r>
          </a:p>
        </p:txBody>
      </p:sp>
      <p:pic>
        <p:nvPicPr>
          <p:cNvPr id="9" name="Picture 8">
            <a:extLst>
              <a:ext uri="{FF2B5EF4-FFF2-40B4-BE49-F238E27FC236}">
                <a16:creationId xmlns:a16="http://schemas.microsoft.com/office/drawing/2014/main" id="{18EDEE14-BC49-314C-AF50-5CA54880A0F2}"/>
              </a:ext>
            </a:extLst>
          </p:cNvPr>
          <p:cNvPicPr>
            <a:picLocks noChangeAspect="1"/>
          </p:cNvPicPr>
          <p:nvPr/>
        </p:nvPicPr>
        <p:blipFill>
          <a:blip r:embed="rId3"/>
          <a:stretch>
            <a:fillRect/>
          </a:stretch>
        </p:blipFill>
        <p:spPr>
          <a:xfrm>
            <a:off x="285668" y="3537692"/>
            <a:ext cx="8026400" cy="1219200"/>
          </a:xfrm>
          <a:prstGeom prst="rect">
            <a:avLst/>
          </a:prstGeom>
        </p:spPr>
      </p:pic>
      <p:pic>
        <p:nvPicPr>
          <p:cNvPr id="6" name="Picture 5">
            <a:extLst>
              <a:ext uri="{FF2B5EF4-FFF2-40B4-BE49-F238E27FC236}">
                <a16:creationId xmlns:a16="http://schemas.microsoft.com/office/drawing/2014/main" id="{3C02706C-1DD9-DF4D-80EB-D871EF774926}"/>
              </a:ext>
            </a:extLst>
          </p:cNvPr>
          <p:cNvPicPr>
            <a:picLocks noChangeAspect="1"/>
          </p:cNvPicPr>
          <p:nvPr/>
        </p:nvPicPr>
        <p:blipFill>
          <a:blip r:embed="rId4"/>
          <a:stretch>
            <a:fillRect/>
          </a:stretch>
        </p:blipFill>
        <p:spPr>
          <a:xfrm>
            <a:off x="5389172" y="4432300"/>
            <a:ext cx="3543300" cy="2425700"/>
          </a:xfrm>
          <a:prstGeom prst="rect">
            <a:avLst/>
          </a:prstGeom>
        </p:spPr>
      </p:pic>
      <p:pic>
        <p:nvPicPr>
          <p:cNvPr id="10" name="Picture 9">
            <a:extLst>
              <a:ext uri="{FF2B5EF4-FFF2-40B4-BE49-F238E27FC236}">
                <a16:creationId xmlns:a16="http://schemas.microsoft.com/office/drawing/2014/main" id="{C8848643-CE29-4948-ADC9-1E8009FD9820}"/>
              </a:ext>
            </a:extLst>
          </p:cNvPr>
          <p:cNvPicPr>
            <a:picLocks noChangeAspect="1"/>
          </p:cNvPicPr>
          <p:nvPr/>
        </p:nvPicPr>
        <p:blipFill>
          <a:blip r:embed="rId5"/>
          <a:stretch>
            <a:fillRect/>
          </a:stretch>
        </p:blipFill>
        <p:spPr>
          <a:xfrm>
            <a:off x="2793918" y="1181946"/>
            <a:ext cx="3009900" cy="2260600"/>
          </a:xfrm>
          <a:prstGeom prst="rect">
            <a:avLst/>
          </a:prstGeom>
        </p:spPr>
      </p:pic>
    </p:spTree>
    <p:extLst>
      <p:ext uri="{BB962C8B-B14F-4D97-AF65-F5344CB8AC3E}">
        <p14:creationId xmlns:p14="http://schemas.microsoft.com/office/powerpoint/2010/main" val="2490461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C063D1-0659-C742-86D9-3B4951AFAC90}"/>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9845C49C-3B1B-B54B-9E0F-CB56B85024AD}"/>
              </a:ext>
            </a:extLst>
          </p:cNvPr>
          <p:cNvSpPr>
            <a:spLocks noGrp="1"/>
          </p:cNvSpPr>
          <p:nvPr>
            <p:ph type="title"/>
          </p:nvPr>
        </p:nvSpPr>
        <p:spPr/>
        <p:txBody>
          <a:bodyPr/>
          <a:lstStyle/>
          <a:p>
            <a:r>
              <a:rPr lang="en-US" dirty="0"/>
              <a:t>Example – Standard Error</a:t>
            </a:r>
          </a:p>
        </p:txBody>
      </p:sp>
      <p:pic>
        <p:nvPicPr>
          <p:cNvPr id="4" name="Picture 3">
            <a:extLst>
              <a:ext uri="{FF2B5EF4-FFF2-40B4-BE49-F238E27FC236}">
                <a16:creationId xmlns:a16="http://schemas.microsoft.com/office/drawing/2014/main" id="{895CCF76-5FC6-7444-8938-0C285C7C8770}"/>
              </a:ext>
            </a:extLst>
          </p:cNvPr>
          <p:cNvPicPr>
            <a:picLocks noChangeAspect="1"/>
          </p:cNvPicPr>
          <p:nvPr/>
        </p:nvPicPr>
        <p:blipFill rotWithShape="1">
          <a:blip r:embed="rId2"/>
          <a:srcRect b="5105"/>
          <a:stretch/>
        </p:blipFill>
        <p:spPr>
          <a:xfrm>
            <a:off x="3051958" y="2033325"/>
            <a:ext cx="2218542" cy="1933033"/>
          </a:xfrm>
          <a:prstGeom prst="rect">
            <a:avLst/>
          </a:prstGeom>
        </p:spPr>
      </p:pic>
    </p:spTree>
    <p:extLst>
      <p:ext uri="{BB962C8B-B14F-4D97-AF65-F5344CB8AC3E}">
        <p14:creationId xmlns:p14="http://schemas.microsoft.com/office/powerpoint/2010/main" val="7729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B8D91-5D4A-3A42-B531-D7644C23C8BD}"/>
              </a:ext>
            </a:extLst>
          </p:cNvPr>
          <p:cNvSpPr>
            <a:spLocks noGrp="1"/>
          </p:cNvSpPr>
          <p:nvPr>
            <p:ph idx="1"/>
          </p:nvPr>
        </p:nvSpPr>
        <p:spPr/>
        <p:txBody>
          <a:bodyPr/>
          <a:lstStyle/>
          <a:p>
            <a:r>
              <a:rPr lang="en-US" dirty="0"/>
              <a:t> x̅ – 2SE &lt; </a:t>
            </a:r>
            <a:r>
              <a:rPr lang="en-US" dirty="0" err="1"/>
              <a:t>μ</a:t>
            </a:r>
            <a:r>
              <a:rPr lang="en-US" dirty="0"/>
              <a:t> &lt;  x̅ + 2SE</a:t>
            </a:r>
          </a:p>
          <a:p>
            <a:pPr marL="393192" lvl="1" indent="0">
              <a:buNone/>
            </a:pPr>
            <a:r>
              <a:rPr lang="en-US" dirty="0"/>
              <a:t>.36-.025 &lt; </a:t>
            </a:r>
            <a:r>
              <a:rPr lang="en-US" dirty="0" err="1"/>
              <a:t>μ</a:t>
            </a:r>
            <a:r>
              <a:rPr lang="en-US" dirty="0"/>
              <a:t> &lt; .36+.025</a:t>
            </a:r>
          </a:p>
          <a:p>
            <a:pPr marL="393192" lvl="1" indent="0">
              <a:buNone/>
            </a:pPr>
            <a:r>
              <a:rPr lang="en-US" dirty="0"/>
              <a:t>.335 &lt; </a:t>
            </a:r>
            <a:r>
              <a:rPr lang="en-US" dirty="0" err="1"/>
              <a:t>μ</a:t>
            </a:r>
            <a:r>
              <a:rPr lang="en-US" dirty="0"/>
              <a:t> &lt; .385</a:t>
            </a:r>
          </a:p>
          <a:p>
            <a:endParaRPr lang="en-US" dirty="0"/>
          </a:p>
          <a:p>
            <a:r>
              <a:rPr lang="en-US" dirty="0"/>
              <a:t>We can be 95% confident that the true level of Trump approval is between 33.5% and 38.5%</a:t>
            </a:r>
          </a:p>
          <a:p>
            <a:endParaRPr lang="en-US" dirty="0"/>
          </a:p>
          <a:p>
            <a:r>
              <a:rPr lang="en-US" dirty="0"/>
              <a:t>Caveat: assuming we had a random sample</a:t>
            </a:r>
          </a:p>
        </p:txBody>
      </p:sp>
      <p:sp>
        <p:nvSpPr>
          <p:cNvPr id="3" name="Title 2">
            <a:extLst>
              <a:ext uri="{FF2B5EF4-FFF2-40B4-BE49-F238E27FC236}">
                <a16:creationId xmlns:a16="http://schemas.microsoft.com/office/drawing/2014/main" id="{1EACBC86-A0B0-D94D-8517-111982BBE6A7}"/>
              </a:ext>
            </a:extLst>
          </p:cNvPr>
          <p:cNvSpPr>
            <a:spLocks noGrp="1"/>
          </p:cNvSpPr>
          <p:nvPr>
            <p:ph type="title"/>
          </p:nvPr>
        </p:nvSpPr>
        <p:spPr/>
        <p:txBody>
          <a:bodyPr/>
          <a:lstStyle/>
          <a:p>
            <a:r>
              <a:rPr lang="en-US" dirty="0"/>
              <a:t>Confidence Interval – 95%</a:t>
            </a:r>
          </a:p>
        </p:txBody>
      </p:sp>
    </p:spTree>
    <p:extLst>
      <p:ext uri="{BB962C8B-B14F-4D97-AF65-F5344CB8AC3E}">
        <p14:creationId xmlns:p14="http://schemas.microsoft.com/office/powerpoint/2010/main" val="1552023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348C4-473B-A348-91A9-1A0EC6DF7CB1}"/>
              </a:ext>
            </a:extLst>
          </p:cNvPr>
          <p:cNvSpPr>
            <a:spLocks noGrp="1"/>
          </p:cNvSpPr>
          <p:nvPr>
            <p:ph idx="1"/>
          </p:nvPr>
        </p:nvSpPr>
        <p:spPr/>
        <p:txBody>
          <a:bodyPr/>
          <a:lstStyle/>
          <a:p>
            <a:r>
              <a:rPr lang="en-US" dirty="0"/>
              <a:t> x̅ – 3SE &lt; </a:t>
            </a:r>
            <a:r>
              <a:rPr lang="en-US" dirty="0" err="1"/>
              <a:t>μ</a:t>
            </a:r>
            <a:r>
              <a:rPr lang="en-US" dirty="0"/>
              <a:t> &lt;  x̅ + 3SE</a:t>
            </a:r>
          </a:p>
          <a:p>
            <a:pPr marL="393192" lvl="1" indent="0">
              <a:buNone/>
            </a:pPr>
            <a:r>
              <a:rPr lang="en-US" dirty="0"/>
              <a:t>.36-.037 &lt; </a:t>
            </a:r>
            <a:r>
              <a:rPr lang="en-US" dirty="0" err="1"/>
              <a:t>μ</a:t>
            </a:r>
            <a:r>
              <a:rPr lang="en-US" dirty="0"/>
              <a:t> &lt; .36+.037</a:t>
            </a:r>
          </a:p>
          <a:p>
            <a:pPr marL="393192" lvl="1" indent="0">
              <a:buNone/>
            </a:pPr>
            <a:r>
              <a:rPr lang="en-US" dirty="0"/>
              <a:t>.323 &lt; </a:t>
            </a:r>
            <a:r>
              <a:rPr lang="en-US" dirty="0" err="1"/>
              <a:t>μ</a:t>
            </a:r>
            <a:r>
              <a:rPr lang="en-US" dirty="0"/>
              <a:t> &lt; .397</a:t>
            </a:r>
          </a:p>
          <a:p>
            <a:endParaRPr lang="en-US" dirty="0"/>
          </a:p>
          <a:p>
            <a:r>
              <a:rPr lang="en-US" dirty="0"/>
              <a:t>We can be 99% confident that the true level of Trump approval is between 32.3% and 39.7%</a:t>
            </a:r>
          </a:p>
          <a:p>
            <a:endParaRPr lang="en-US" dirty="0"/>
          </a:p>
          <a:p>
            <a:r>
              <a:rPr lang="en-US" dirty="0"/>
              <a:t>Caveat: assuming we had a random sample</a:t>
            </a:r>
          </a:p>
          <a:p>
            <a:endParaRPr lang="en-US" dirty="0"/>
          </a:p>
        </p:txBody>
      </p:sp>
      <p:sp>
        <p:nvSpPr>
          <p:cNvPr id="3" name="Title 2">
            <a:extLst>
              <a:ext uri="{FF2B5EF4-FFF2-40B4-BE49-F238E27FC236}">
                <a16:creationId xmlns:a16="http://schemas.microsoft.com/office/drawing/2014/main" id="{2B1D040D-9067-EE4D-9B4E-86A9ED8686B5}"/>
              </a:ext>
            </a:extLst>
          </p:cNvPr>
          <p:cNvSpPr>
            <a:spLocks noGrp="1"/>
          </p:cNvSpPr>
          <p:nvPr>
            <p:ph type="title"/>
          </p:nvPr>
        </p:nvSpPr>
        <p:spPr/>
        <p:txBody>
          <a:bodyPr/>
          <a:lstStyle/>
          <a:p>
            <a:r>
              <a:rPr lang="en-US" dirty="0"/>
              <a:t>Confidence Interval – 99%</a:t>
            </a:r>
          </a:p>
        </p:txBody>
      </p:sp>
    </p:spTree>
    <p:extLst>
      <p:ext uri="{BB962C8B-B14F-4D97-AF65-F5344CB8AC3E}">
        <p14:creationId xmlns:p14="http://schemas.microsoft.com/office/powerpoint/2010/main" val="246746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62AC5-97C9-2244-BB86-B6FE5063CB7E}"/>
              </a:ext>
            </a:extLst>
          </p:cNvPr>
          <p:cNvSpPr>
            <a:spLocks noGrp="1"/>
          </p:cNvSpPr>
          <p:nvPr>
            <p:ph idx="1"/>
          </p:nvPr>
        </p:nvSpPr>
        <p:spPr/>
        <p:txBody>
          <a:bodyPr/>
          <a:lstStyle/>
          <a:p>
            <a:r>
              <a:rPr lang="en-US" dirty="0"/>
              <a:t>95% </a:t>
            </a:r>
            <a:r>
              <a:rPr lang="en-US" dirty="0" err="1"/>
              <a:t>MoE</a:t>
            </a:r>
            <a:r>
              <a:rPr lang="en-US" dirty="0"/>
              <a:t>= x̅ ± 2SE</a:t>
            </a:r>
          </a:p>
          <a:p>
            <a:r>
              <a:rPr lang="en-US" dirty="0"/>
              <a:t>95% </a:t>
            </a:r>
            <a:r>
              <a:rPr lang="en-US" dirty="0" err="1"/>
              <a:t>MoE</a:t>
            </a:r>
            <a:r>
              <a:rPr lang="en-US" dirty="0"/>
              <a:t>= .36 ± .025</a:t>
            </a:r>
          </a:p>
          <a:p>
            <a:endParaRPr lang="en-US" dirty="0"/>
          </a:p>
          <a:p>
            <a:r>
              <a:rPr lang="en-US" dirty="0"/>
              <a:t>Trump’s approval rating is 36%, with a (95%) margin of error of 2.5 points. </a:t>
            </a:r>
          </a:p>
        </p:txBody>
      </p:sp>
      <p:sp>
        <p:nvSpPr>
          <p:cNvPr id="3" name="Title 2">
            <a:extLst>
              <a:ext uri="{FF2B5EF4-FFF2-40B4-BE49-F238E27FC236}">
                <a16:creationId xmlns:a16="http://schemas.microsoft.com/office/drawing/2014/main" id="{0D36656C-CE67-5648-9E91-20413329B157}"/>
              </a:ext>
            </a:extLst>
          </p:cNvPr>
          <p:cNvSpPr>
            <a:spLocks noGrp="1"/>
          </p:cNvSpPr>
          <p:nvPr>
            <p:ph type="title"/>
          </p:nvPr>
        </p:nvSpPr>
        <p:spPr/>
        <p:txBody>
          <a:bodyPr/>
          <a:lstStyle/>
          <a:p>
            <a:r>
              <a:rPr lang="en-US" dirty="0"/>
              <a:t>Margin of Error – 95%</a:t>
            </a:r>
          </a:p>
        </p:txBody>
      </p:sp>
    </p:spTree>
    <p:extLst>
      <p:ext uri="{BB962C8B-B14F-4D97-AF65-F5344CB8AC3E}">
        <p14:creationId xmlns:p14="http://schemas.microsoft.com/office/powerpoint/2010/main" val="1796442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2A5506-AC78-0E46-AA92-9083BAB44468}"/>
              </a:ext>
            </a:extLst>
          </p:cNvPr>
          <p:cNvSpPr>
            <a:spLocks noGrp="1"/>
          </p:cNvSpPr>
          <p:nvPr>
            <p:ph idx="1"/>
          </p:nvPr>
        </p:nvSpPr>
        <p:spPr/>
        <p:txBody>
          <a:bodyPr/>
          <a:lstStyle/>
          <a:p>
            <a:r>
              <a:rPr lang="en-US" dirty="0"/>
              <a:t>95% </a:t>
            </a:r>
            <a:r>
              <a:rPr lang="en-US" dirty="0" err="1"/>
              <a:t>MoE</a:t>
            </a:r>
            <a:r>
              <a:rPr lang="en-US" dirty="0"/>
              <a:t>= x̅ ± 3SE</a:t>
            </a:r>
          </a:p>
          <a:p>
            <a:r>
              <a:rPr lang="en-US" dirty="0"/>
              <a:t>95% </a:t>
            </a:r>
            <a:r>
              <a:rPr lang="en-US" dirty="0" err="1"/>
              <a:t>MoE</a:t>
            </a:r>
            <a:r>
              <a:rPr lang="en-US" dirty="0"/>
              <a:t>= .36 ± .037</a:t>
            </a:r>
          </a:p>
          <a:p>
            <a:endParaRPr lang="en-US" dirty="0"/>
          </a:p>
          <a:p>
            <a:r>
              <a:rPr lang="en-US" dirty="0"/>
              <a:t>Trump’s approval rating is 36%, with a (99%) margin of error of 3.7 points. </a:t>
            </a:r>
          </a:p>
          <a:p>
            <a:endParaRPr lang="en-US" dirty="0"/>
          </a:p>
        </p:txBody>
      </p:sp>
      <p:sp>
        <p:nvSpPr>
          <p:cNvPr id="3" name="Title 2">
            <a:extLst>
              <a:ext uri="{FF2B5EF4-FFF2-40B4-BE49-F238E27FC236}">
                <a16:creationId xmlns:a16="http://schemas.microsoft.com/office/drawing/2014/main" id="{1F61E240-E165-854B-85EC-110CA1A62E61}"/>
              </a:ext>
            </a:extLst>
          </p:cNvPr>
          <p:cNvSpPr>
            <a:spLocks noGrp="1"/>
          </p:cNvSpPr>
          <p:nvPr>
            <p:ph type="title"/>
          </p:nvPr>
        </p:nvSpPr>
        <p:spPr/>
        <p:txBody>
          <a:bodyPr/>
          <a:lstStyle/>
          <a:p>
            <a:r>
              <a:rPr lang="en-US" dirty="0"/>
              <a:t>Margin of Error – 99%</a:t>
            </a:r>
          </a:p>
        </p:txBody>
      </p:sp>
    </p:spTree>
    <p:extLst>
      <p:ext uri="{BB962C8B-B14F-4D97-AF65-F5344CB8AC3E}">
        <p14:creationId xmlns:p14="http://schemas.microsoft.com/office/powerpoint/2010/main" val="2401307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 a town of 25,000 voters.  We draw a random sample of 1600 people and find that 57% are democrats with a standard deviation of 0.5%.  What is the 95% confidence interval for the percentage of democrats among the 25,000 voters?</a:t>
            </a:r>
          </a:p>
          <a:p>
            <a:endParaRPr lang="en-US" dirty="0"/>
          </a:p>
          <a:p>
            <a:r>
              <a:rPr lang="en-US" dirty="0"/>
              <a:t>How would we find the 99%?</a:t>
            </a:r>
          </a:p>
        </p:txBody>
      </p:sp>
      <p:sp>
        <p:nvSpPr>
          <p:cNvPr id="3" name="Title 2"/>
          <p:cNvSpPr>
            <a:spLocks noGrp="1"/>
          </p:cNvSpPr>
          <p:nvPr>
            <p:ph type="title"/>
          </p:nvPr>
        </p:nvSpPr>
        <p:spPr/>
        <p:txBody>
          <a:bodyPr/>
          <a:lstStyle/>
          <a:p>
            <a:r>
              <a:rPr lang="en-US" dirty="0"/>
              <a:t>Exercise</a:t>
            </a:r>
          </a:p>
        </p:txBody>
      </p:sp>
    </p:spTree>
    <p:extLst>
      <p:ext uri="{BB962C8B-B14F-4D97-AF65-F5344CB8AC3E}">
        <p14:creationId xmlns:p14="http://schemas.microsoft.com/office/powerpoint/2010/main" val="2951756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a:bodyPr>
          <a:lstStyle/>
          <a:p>
            <a:r>
              <a:rPr lang="en-US" dirty="0"/>
              <a:t>Statistical inference – learning about populations from random samples</a:t>
            </a:r>
          </a:p>
          <a:p>
            <a:r>
              <a:rPr lang="en-US" dirty="0"/>
              <a:t>Central limit theorem – important result about the sampling distribution of the sample mean</a:t>
            </a:r>
          </a:p>
          <a:p>
            <a:pPr lvl="1"/>
            <a:r>
              <a:rPr lang="en-US" dirty="0"/>
              <a:t>On average, sample mean will be accurate</a:t>
            </a:r>
          </a:p>
          <a:p>
            <a:pPr lvl="1"/>
            <a:r>
              <a:rPr lang="en-US" dirty="0"/>
              <a:t>Increase reliability by increasing sample size</a:t>
            </a:r>
          </a:p>
          <a:p>
            <a:pPr lvl="1"/>
            <a:r>
              <a:rPr lang="en-US" dirty="0"/>
              <a:t>Sample mean is normally distributed</a:t>
            </a:r>
          </a:p>
          <a:p>
            <a:r>
              <a:rPr lang="en-US" dirty="0"/>
              <a:t>Confidence intervals</a:t>
            </a:r>
          </a:p>
          <a:p>
            <a:pPr lvl="1"/>
            <a:r>
              <a:rPr lang="en-US" dirty="0"/>
              <a:t>Application of Central Limit Theorem</a:t>
            </a:r>
          </a:p>
          <a:p>
            <a:pPr lvl="1"/>
            <a:r>
              <a:rPr lang="en-US" dirty="0"/>
              <a:t>True population mean will fall within 2 standard errors of the sample mean 95% of the time</a:t>
            </a:r>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07553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do we make inferences from the sample to the population?</a:t>
            </a:r>
          </a:p>
          <a:p>
            <a:r>
              <a:rPr lang="en-US" dirty="0"/>
              <a:t>Where do confidence levels come from?</a:t>
            </a:r>
          </a:p>
        </p:txBody>
      </p:sp>
      <p:sp>
        <p:nvSpPr>
          <p:cNvPr id="3" name="Title 2"/>
          <p:cNvSpPr>
            <a:spLocks noGrp="1"/>
          </p:cNvSpPr>
          <p:nvPr>
            <p:ph type="title"/>
          </p:nvPr>
        </p:nvSpPr>
        <p:spPr/>
        <p:txBody>
          <a:bodyPr/>
          <a:lstStyle/>
          <a:p>
            <a:r>
              <a:rPr lang="en-US" dirty="0"/>
              <a:t>Essential Questions</a:t>
            </a:r>
          </a:p>
        </p:txBody>
      </p:sp>
    </p:spTree>
    <p:extLst>
      <p:ext uri="{BB962C8B-B14F-4D97-AF65-F5344CB8AC3E}">
        <p14:creationId xmlns:p14="http://schemas.microsoft.com/office/powerpoint/2010/main" val="106922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Goal of Statistical Inference</a:t>
            </a:r>
          </a:p>
        </p:txBody>
      </p:sp>
      <p:pic>
        <p:nvPicPr>
          <p:cNvPr id="7" name="Picture 6"/>
          <p:cNvPicPr>
            <a:picLocks noChangeAspect="1"/>
          </p:cNvPicPr>
          <p:nvPr/>
        </p:nvPicPr>
        <p:blipFill>
          <a:blip r:embed="rId2"/>
          <a:stretch>
            <a:fillRect/>
          </a:stretch>
        </p:blipFill>
        <p:spPr>
          <a:xfrm>
            <a:off x="419100" y="1422400"/>
            <a:ext cx="8305800" cy="4013200"/>
          </a:xfrm>
          <a:prstGeom prst="rect">
            <a:avLst/>
          </a:prstGeom>
        </p:spPr>
      </p:pic>
    </p:spTree>
    <p:extLst>
      <p:ext uri="{BB962C8B-B14F-4D97-AF65-F5344CB8AC3E}">
        <p14:creationId xmlns:p14="http://schemas.microsoft.com/office/powerpoint/2010/main" val="4182960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Univariate hypothesis tests</a:t>
            </a:r>
          </a:p>
        </p:txBody>
      </p:sp>
      <p:sp>
        <p:nvSpPr>
          <p:cNvPr id="3" name="Title 2"/>
          <p:cNvSpPr>
            <a:spLocks noGrp="1"/>
          </p:cNvSpPr>
          <p:nvPr>
            <p:ph type="title"/>
          </p:nvPr>
        </p:nvSpPr>
        <p:spPr/>
        <p:txBody>
          <a:bodyPr/>
          <a:lstStyle/>
          <a:p>
            <a:r>
              <a:rPr lang="en-US" dirty="0"/>
              <a:t>Next time</a:t>
            </a:r>
            <a:r>
              <a:rPr lang="mr-IN" dirty="0"/>
              <a:t>…</a:t>
            </a:r>
            <a:endParaRPr lang="en-US" dirty="0"/>
          </a:p>
        </p:txBody>
      </p:sp>
    </p:spTree>
    <p:extLst>
      <p:ext uri="{BB962C8B-B14F-4D97-AF65-F5344CB8AC3E}">
        <p14:creationId xmlns:p14="http://schemas.microsoft.com/office/powerpoint/2010/main" val="12395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53522" y="228203"/>
            <a:ext cx="7773458" cy="1143000"/>
          </a:xfrm>
        </p:spPr>
        <p:txBody>
          <a:bodyPr lIns="53337" tIns="26668" rIns="53337" bIns="26668"/>
          <a:lstStyle/>
          <a:p>
            <a:pPr eaLnBrk="1" hangingPunct="1"/>
            <a:r>
              <a:rPr lang="en-US">
                <a:latin typeface="Geneva" charset="0"/>
                <a:ea typeface="ＭＳ Ｐゴシック" charset="0"/>
                <a:cs typeface="ＭＳ Ｐゴシック" charset="0"/>
              </a:rPr>
              <a:t>Simple Random Sampling</a:t>
            </a:r>
          </a:p>
        </p:txBody>
      </p:sp>
      <p:sp>
        <p:nvSpPr>
          <p:cNvPr id="18435" name="Rectangle 3"/>
          <p:cNvSpPr>
            <a:spLocks noGrp="1" noChangeArrowheads="1"/>
          </p:cNvSpPr>
          <p:nvPr>
            <p:ph type="body" idx="1"/>
          </p:nvPr>
        </p:nvSpPr>
        <p:spPr>
          <a:xfrm>
            <a:off x="653522" y="1486297"/>
            <a:ext cx="7773458" cy="4533305"/>
          </a:xfrm>
        </p:spPr>
        <p:txBody>
          <a:bodyPr lIns="53337" tIns="26668" rIns="53337" bIns="26668"/>
          <a:lstStyle/>
          <a:p>
            <a:pPr eaLnBrk="1" hangingPunct="1">
              <a:lnSpc>
                <a:spcPct val="90000"/>
              </a:lnSpc>
            </a:pPr>
            <a:r>
              <a:rPr lang="en-US" sz="2900">
                <a:latin typeface="Geneva" charset="0"/>
                <a:ea typeface="ＭＳ Ｐゴシック" charset="0"/>
                <a:cs typeface="ＭＳ Ｐゴシック" charset="0"/>
              </a:rPr>
              <a:t>Every member of the population has an equal chance of being selected into the sample.</a:t>
            </a:r>
          </a:p>
          <a:p>
            <a:pPr eaLnBrk="1" hangingPunct="1">
              <a:lnSpc>
                <a:spcPct val="90000"/>
              </a:lnSpc>
            </a:pPr>
            <a:endParaRPr lang="en-US" sz="2900">
              <a:latin typeface="Geneva" charset="0"/>
              <a:ea typeface="ＭＳ Ｐゴシック" charset="0"/>
              <a:cs typeface="ＭＳ Ｐゴシック" charset="0"/>
            </a:endParaRPr>
          </a:p>
          <a:p>
            <a:pPr eaLnBrk="1" hangingPunct="1">
              <a:lnSpc>
                <a:spcPct val="90000"/>
              </a:lnSpc>
            </a:pPr>
            <a:r>
              <a:rPr lang="en-US" sz="2900">
                <a:latin typeface="Geneva" charset="0"/>
                <a:ea typeface="ＭＳ Ｐゴシック" charset="0"/>
                <a:cs typeface="ＭＳ Ｐゴシック" charset="0"/>
              </a:rPr>
              <a:t>The selection of one member is independent from the selection of another member.</a:t>
            </a:r>
          </a:p>
          <a:p>
            <a:pPr eaLnBrk="1" hangingPunct="1">
              <a:lnSpc>
                <a:spcPct val="90000"/>
              </a:lnSpc>
            </a:pPr>
            <a:endParaRPr lang="en-US" sz="2900">
              <a:latin typeface="Geneva" charset="0"/>
              <a:ea typeface="ＭＳ Ｐゴシック" charset="0"/>
              <a:cs typeface="ＭＳ Ｐゴシック" charset="0"/>
            </a:endParaRPr>
          </a:p>
          <a:p>
            <a:pPr eaLnBrk="1" hangingPunct="1">
              <a:lnSpc>
                <a:spcPct val="90000"/>
              </a:lnSpc>
            </a:pPr>
            <a:r>
              <a:rPr lang="en-US" sz="2900">
                <a:latin typeface="Geneva" charset="0"/>
                <a:ea typeface="ＭＳ Ｐゴシック" charset="0"/>
                <a:cs typeface="ＭＳ Ｐゴシック" charset="0"/>
              </a:rPr>
              <a:t>Thus, it is selection by pure chance.</a:t>
            </a:r>
          </a:p>
        </p:txBody>
      </p:sp>
    </p:spTree>
    <p:custDataLst>
      <p:tags r:id="rId1"/>
    </p:custDataLst>
    <p:extLst>
      <p:ext uri="{BB962C8B-B14F-4D97-AF65-F5344CB8AC3E}">
        <p14:creationId xmlns:p14="http://schemas.microsoft.com/office/powerpoint/2010/main" val="229452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53337" tIns="26668" rIns="53337" bIns="26668">
            <a:normAutofit fontScale="90000"/>
          </a:bodyPr>
          <a:lstStyle/>
          <a:p>
            <a:pPr eaLnBrk="1" hangingPunct="1"/>
            <a:r>
              <a:rPr lang="en-US">
                <a:latin typeface="Geneva" charset="0"/>
                <a:ea typeface="ＭＳ Ｐゴシック" charset="0"/>
                <a:cs typeface="ＭＳ Ｐゴシック" charset="0"/>
              </a:rPr>
              <a:t>Importance of</a:t>
            </a:r>
            <a:br>
              <a:rPr lang="en-US">
                <a:latin typeface="Geneva" charset="0"/>
                <a:ea typeface="ＭＳ Ｐゴシック" charset="0"/>
                <a:cs typeface="ＭＳ Ｐゴシック" charset="0"/>
              </a:rPr>
            </a:br>
            <a:r>
              <a:rPr lang="en-US">
                <a:latin typeface="Geneva" charset="0"/>
                <a:ea typeface="ＭＳ Ｐゴシック" charset="0"/>
                <a:cs typeface="ＭＳ Ｐゴシック" charset="0"/>
              </a:rPr>
              <a:t>Random Sampling</a:t>
            </a:r>
          </a:p>
        </p:txBody>
      </p:sp>
      <p:sp>
        <p:nvSpPr>
          <p:cNvPr id="20483" name="Rectangle 3"/>
          <p:cNvSpPr>
            <a:spLocks noGrp="1" noChangeArrowheads="1"/>
          </p:cNvSpPr>
          <p:nvPr>
            <p:ph type="body" idx="1"/>
          </p:nvPr>
        </p:nvSpPr>
        <p:spPr>
          <a:xfrm>
            <a:off x="685272" y="1981399"/>
            <a:ext cx="7773458" cy="3390304"/>
          </a:xfrm>
        </p:spPr>
        <p:txBody>
          <a:bodyPr lIns="53337" tIns="26668" rIns="53337" bIns="26668"/>
          <a:lstStyle/>
          <a:p>
            <a:pPr eaLnBrk="1" hangingPunct="1"/>
            <a:endParaRPr lang="en-US">
              <a:latin typeface="Geneva" charset="0"/>
              <a:ea typeface="ＭＳ Ｐゴシック" charset="0"/>
              <a:cs typeface="ＭＳ Ｐゴシック" charset="0"/>
            </a:endParaRPr>
          </a:p>
          <a:p>
            <a:pPr eaLnBrk="1" hangingPunct="1"/>
            <a:r>
              <a:rPr lang="en-US">
                <a:latin typeface="Geneva" charset="0"/>
                <a:ea typeface="ＭＳ Ｐゴシック" charset="0"/>
                <a:cs typeface="ＭＳ Ｐゴシック" charset="0"/>
              </a:rPr>
              <a:t>If we do not sample by pure chance, problems can result.</a:t>
            </a:r>
          </a:p>
          <a:p>
            <a:pPr eaLnBrk="1" hangingPunct="1"/>
            <a:endParaRPr lang="en-US">
              <a:latin typeface="Geneva" charset="0"/>
              <a:ea typeface="ＭＳ Ｐゴシック" charset="0"/>
              <a:cs typeface="ＭＳ Ｐゴシック" charset="0"/>
            </a:endParaRPr>
          </a:p>
          <a:p>
            <a:pPr eaLnBrk="1" hangingPunct="1"/>
            <a:r>
              <a:rPr lang="en-US">
                <a:latin typeface="Geneva" charset="0"/>
                <a:ea typeface="ＭＳ Ｐゴシック" charset="0"/>
                <a:cs typeface="ＭＳ Ｐゴシック" charset="0"/>
              </a:rPr>
              <a:t>Consider the following examples...</a:t>
            </a:r>
          </a:p>
        </p:txBody>
      </p:sp>
    </p:spTree>
    <p:custDataLst>
      <p:tags r:id="rId1"/>
    </p:custDataLst>
    <p:extLst>
      <p:ext uri="{BB962C8B-B14F-4D97-AF65-F5344CB8AC3E}">
        <p14:creationId xmlns:p14="http://schemas.microsoft.com/office/powerpoint/2010/main" val="183510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lIns="53337" tIns="26668" rIns="53337" bIns="26668"/>
          <a:lstStyle/>
          <a:p>
            <a:pPr eaLnBrk="1" hangingPunct="1"/>
            <a:r>
              <a:rPr lang="en-US">
                <a:latin typeface="Geneva" charset="0"/>
                <a:ea typeface="ＭＳ Ｐゴシック" charset="0"/>
                <a:cs typeface="ＭＳ Ｐゴシック" charset="0"/>
              </a:rPr>
              <a:t>Sampling Example 1</a:t>
            </a:r>
          </a:p>
        </p:txBody>
      </p:sp>
      <p:sp>
        <p:nvSpPr>
          <p:cNvPr id="22531" name="Content Placeholder 6"/>
          <p:cNvSpPr>
            <a:spLocks noGrp="1"/>
          </p:cNvSpPr>
          <p:nvPr>
            <p:ph idx="1"/>
          </p:nvPr>
        </p:nvSpPr>
        <p:spPr/>
        <p:txBody>
          <a:bodyPr lIns="53337" tIns="26668" rIns="53337" bIns="26668"/>
          <a:lstStyle/>
          <a:p>
            <a:pPr eaLnBrk="1" hangingPunct="1"/>
            <a:r>
              <a:rPr lang="en-US" sz="2500">
                <a:solidFill>
                  <a:srgbClr val="000000"/>
                </a:solidFill>
                <a:latin typeface="Geneva" charset="0"/>
                <a:ea typeface="ＭＳ Ｐゴシック" charset="0"/>
                <a:cs typeface="ＭＳ Ｐゴシック" charset="0"/>
              </a:rPr>
              <a:t>A substitute teacher wants to know how students in the class did on their last test.</a:t>
            </a:r>
            <a:br>
              <a:rPr lang="en-US" sz="2500">
                <a:solidFill>
                  <a:srgbClr val="000000"/>
                </a:solidFill>
                <a:latin typeface="Geneva" charset="0"/>
                <a:ea typeface="ＭＳ Ｐゴシック" charset="0"/>
                <a:cs typeface="ＭＳ Ｐゴシック" charset="0"/>
              </a:rPr>
            </a:br>
            <a:endParaRPr lang="en-US" sz="2500">
              <a:solidFill>
                <a:srgbClr val="000000"/>
              </a:solidFill>
              <a:latin typeface="Geneva" charset="0"/>
              <a:ea typeface="ＭＳ Ｐゴシック" charset="0"/>
              <a:cs typeface="ＭＳ Ｐゴシック" charset="0"/>
            </a:endParaRPr>
          </a:p>
          <a:p>
            <a:pPr eaLnBrk="1" hangingPunct="1"/>
            <a:r>
              <a:rPr lang="en-US" sz="2500">
                <a:solidFill>
                  <a:srgbClr val="000000"/>
                </a:solidFill>
                <a:latin typeface="Geneva" charset="0"/>
                <a:ea typeface="ＭＳ Ｐゴシック" charset="0"/>
                <a:cs typeface="ＭＳ Ｐゴシック" charset="0"/>
              </a:rPr>
              <a:t>She asks only the 10 students sitting in the front row to report how they did on their last test and she concludes from them that the class did extremely well.</a:t>
            </a:r>
          </a:p>
          <a:p>
            <a:pPr eaLnBrk="1" hangingPunct="1"/>
            <a:endParaRPr lang="en-US" sz="2500">
              <a:solidFill>
                <a:srgbClr val="000000"/>
              </a:solidFill>
              <a:latin typeface="Geneva" charset="0"/>
              <a:ea typeface="ＭＳ Ｐゴシック" charset="0"/>
              <a:cs typeface="ＭＳ Ｐゴシック" charset="0"/>
            </a:endParaRPr>
          </a:p>
          <a:p>
            <a:pPr eaLnBrk="1" hangingPunct="1">
              <a:buFontTx/>
              <a:buNone/>
            </a:pPr>
            <a:r>
              <a:rPr lang="en-US" sz="2500">
                <a:solidFill>
                  <a:srgbClr val="000000"/>
                </a:solidFill>
                <a:latin typeface="Geneva" charset="0"/>
                <a:ea typeface="ＭＳ Ｐゴシック" charset="0"/>
                <a:cs typeface="ＭＳ Ｐゴシック" charset="0"/>
              </a:rPr>
              <a:t>Sample?  Population?  Problems?</a:t>
            </a:r>
            <a:endParaRPr lang="en-US" sz="2500">
              <a:latin typeface="Geneva"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363124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lIns="53337" tIns="26668" rIns="53337" bIns="26668"/>
          <a:lstStyle/>
          <a:p>
            <a:pPr eaLnBrk="1" hangingPunct="1"/>
            <a:r>
              <a:rPr lang="en-US">
                <a:latin typeface="Geneva" charset="0"/>
                <a:ea typeface="ＭＳ Ｐゴシック" charset="0"/>
                <a:cs typeface="ＭＳ Ｐゴシック" charset="0"/>
              </a:rPr>
              <a:t>Answers</a:t>
            </a:r>
          </a:p>
        </p:txBody>
      </p:sp>
      <p:sp>
        <p:nvSpPr>
          <p:cNvPr id="24579" name="Content Placeholder 2"/>
          <p:cNvSpPr>
            <a:spLocks noGrp="1"/>
          </p:cNvSpPr>
          <p:nvPr>
            <p:ph idx="1"/>
          </p:nvPr>
        </p:nvSpPr>
        <p:spPr/>
        <p:txBody>
          <a:bodyPr lIns="53337" tIns="26668" rIns="53337" bIns="26668"/>
          <a:lstStyle/>
          <a:p>
            <a:pPr eaLnBrk="1" hangingPunct="1"/>
            <a:r>
              <a:rPr lang="en-US">
                <a:latin typeface="Geneva" charset="0"/>
                <a:ea typeface="ＭＳ Ｐゴシック" charset="0"/>
                <a:cs typeface="ＭＳ Ｐゴシック" charset="0"/>
              </a:rPr>
              <a:t>The sample </a:t>
            </a:r>
            <a:r>
              <a:rPr lang="en-US">
                <a:solidFill>
                  <a:srgbClr val="000000"/>
                </a:solidFill>
                <a:latin typeface="Geneva" charset="0"/>
                <a:ea typeface="ＭＳ Ｐゴシック" charset="0"/>
                <a:cs typeface="ＭＳ Ｐゴシック" charset="0"/>
              </a:rPr>
              <a:t>is the 10 students sitting in the front row.</a:t>
            </a:r>
          </a:p>
          <a:p>
            <a:pPr eaLnBrk="1" hangingPunct="1"/>
            <a:r>
              <a:rPr lang="en-US">
                <a:latin typeface="Geneva" charset="0"/>
                <a:ea typeface="ＭＳ Ｐゴシック" charset="0"/>
                <a:cs typeface="ＭＳ Ｐゴシック" charset="0"/>
              </a:rPr>
              <a:t> </a:t>
            </a:r>
            <a:r>
              <a:rPr lang="en-US">
                <a:solidFill>
                  <a:srgbClr val="000000"/>
                </a:solidFill>
                <a:latin typeface="Geneva" charset="0"/>
                <a:ea typeface="ＭＳ Ｐゴシック" charset="0"/>
                <a:cs typeface="ＭＳ Ｐゴシック" charset="0"/>
              </a:rPr>
              <a:t>The population is all students in the class.</a:t>
            </a:r>
          </a:p>
          <a:p>
            <a:pPr eaLnBrk="1" hangingPunct="1"/>
            <a:r>
              <a:rPr lang="en-US">
                <a:solidFill>
                  <a:srgbClr val="000000"/>
                </a:solidFill>
                <a:latin typeface="Geneva" charset="0"/>
                <a:ea typeface="ＭＳ Ｐゴシック" charset="0"/>
                <a:cs typeface="ＭＳ Ｐゴシック" charset="0"/>
              </a:rPr>
              <a:t>The problem is that the sample is biased. </a:t>
            </a:r>
          </a:p>
          <a:p>
            <a:pPr eaLnBrk="1" hangingPunct="1"/>
            <a:endParaRPr lang="en-US">
              <a:latin typeface="Geneva"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81913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lIns="53337" tIns="26668" rIns="53337" bIns="26668"/>
          <a:lstStyle/>
          <a:p>
            <a:pPr eaLnBrk="1" hangingPunct="1"/>
            <a:r>
              <a:rPr lang="en-US">
                <a:latin typeface="Geneva" charset="0"/>
                <a:ea typeface="ＭＳ Ｐゴシック" charset="0"/>
                <a:cs typeface="ＭＳ Ｐゴシック" charset="0"/>
              </a:rPr>
              <a:t>Sampling Example 2</a:t>
            </a:r>
          </a:p>
        </p:txBody>
      </p:sp>
      <p:sp>
        <p:nvSpPr>
          <p:cNvPr id="26627" name="Content Placeholder 6"/>
          <p:cNvSpPr>
            <a:spLocks noGrp="1"/>
          </p:cNvSpPr>
          <p:nvPr>
            <p:ph idx="1"/>
          </p:nvPr>
        </p:nvSpPr>
        <p:spPr/>
        <p:txBody>
          <a:bodyPr lIns="53337" tIns="26668" rIns="53337" bIns="26668"/>
          <a:lstStyle/>
          <a:p>
            <a:pPr eaLnBrk="1" hangingPunct="1"/>
            <a:r>
              <a:rPr lang="en-US" sz="2600">
                <a:solidFill>
                  <a:srgbClr val="000000"/>
                </a:solidFill>
                <a:latin typeface="Geneva" charset="0"/>
                <a:ea typeface="ＭＳ Ｐゴシック" charset="0"/>
                <a:cs typeface="ＭＳ Ｐゴシック" charset="0"/>
              </a:rPr>
              <a:t>A coach is interested in seeing how many cartwheels the average college freshman at his university can do.</a:t>
            </a:r>
            <a:br>
              <a:rPr lang="en-US" sz="2600">
                <a:solidFill>
                  <a:srgbClr val="000000"/>
                </a:solidFill>
                <a:latin typeface="Geneva" charset="0"/>
                <a:ea typeface="ＭＳ Ｐゴシック" charset="0"/>
                <a:cs typeface="ＭＳ Ｐゴシック" charset="0"/>
              </a:rPr>
            </a:br>
            <a:endParaRPr lang="en-US" sz="2600">
              <a:solidFill>
                <a:srgbClr val="000000"/>
              </a:solidFill>
              <a:latin typeface="Geneva" charset="0"/>
              <a:ea typeface="ＭＳ Ｐゴシック" charset="0"/>
              <a:cs typeface="ＭＳ Ｐゴシック" charset="0"/>
            </a:endParaRPr>
          </a:p>
          <a:p>
            <a:pPr eaLnBrk="1" hangingPunct="1"/>
            <a:r>
              <a:rPr lang="en-US" sz="2600">
                <a:solidFill>
                  <a:srgbClr val="000000"/>
                </a:solidFill>
                <a:latin typeface="Geneva" charset="0"/>
                <a:ea typeface="ＭＳ Ｐゴシック" charset="0"/>
                <a:cs typeface="ＭＳ Ｐゴシック" charset="0"/>
              </a:rPr>
              <a:t>The coach chooses eight volunteers, all of whom happen to be women, and concludes that college freshmen can do an average of 16 cartwheels in a row without stopping.</a:t>
            </a:r>
            <a:br>
              <a:rPr lang="en-US" sz="2600">
                <a:solidFill>
                  <a:srgbClr val="000000"/>
                </a:solidFill>
                <a:latin typeface="Geneva" charset="0"/>
                <a:ea typeface="ＭＳ Ｐゴシック" charset="0"/>
                <a:cs typeface="ＭＳ Ｐゴシック" charset="0"/>
              </a:rPr>
            </a:br>
            <a:br>
              <a:rPr lang="en-US" sz="2600">
                <a:solidFill>
                  <a:srgbClr val="000000"/>
                </a:solidFill>
                <a:latin typeface="Geneva" charset="0"/>
                <a:ea typeface="ＭＳ Ｐゴシック" charset="0"/>
                <a:cs typeface="ＭＳ Ｐゴシック" charset="0"/>
              </a:rPr>
            </a:br>
            <a:r>
              <a:rPr lang="en-US" sz="2600">
                <a:solidFill>
                  <a:srgbClr val="000000"/>
                </a:solidFill>
                <a:latin typeface="Geneva" charset="0"/>
                <a:ea typeface="ＭＳ Ｐゴシック" charset="0"/>
                <a:cs typeface="ＭＳ Ｐゴシック" charset="0"/>
              </a:rPr>
              <a:t>Sample? Population? Problems?</a:t>
            </a:r>
            <a:br>
              <a:rPr lang="en-US" sz="2500">
                <a:solidFill>
                  <a:srgbClr val="000000"/>
                </a:solidFill>
                <a:latin typeface="Geneva" charset="0"/>
                <a:ea typeface="ＭＳ Ｐゴシック" charset="0"/>
                <a:cs typeface="ＭＳ Ｐゴシック" charset="0"/>
              </a:rPr>
            </a:br>
            <a:endParaRPr lang="en-US" sz="2500">
              <a:solidFill>
                <a:srgbClr val="000000"/>
              </a:solidFill>
              <a:latin typeface="Geneva"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2298193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D" val="281"/>
  <p:tag name="ELAPSEDTIME" val="36.2"/>
  <p:tag name="ANNOTATION_COUNT" val="0"/>
</p:tagLst>
</file>

<file path=ppt/tags/tag10.xml><?xml version="1.0" encoding="utf-8"?>
<p:tagLst xmlns:a="http://schemas.openxmlformats.org/drawingml/2006/main" xmlns:r="http://schemas.openxmlformats.org/officeDocument/2006/relationships" xmlns:p="http://schemas.openxmlformats.org/presentationml/2006/main">
  <p:tag name="BULLET_1" val="8226"/>
</p:tagLst>
</file>

<file path=ppt/tags/tag11.xml><?xml version="1.0" encoding="utf-8"?>
<p:tagLst xmlns:a="http://schemas.openxmlformats.org/drawingml/2006/main" xmlns:r="http://schemas.openxmlformats.org/officeDocument/2006/relationships" xmlns:p="http://schemas.openxmlformats.org/presentationml/2006/main">
  <p:tag name="AUDIO_ID" val="288"/>
  <p:tag name="ELAPSEDTIME" val="106.6"/>
  <p:tag name="ANNOTATION_COUNT" val="0"/>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Lst>
</file>

<file path=ppt/tags/tag2.xml><?xml version="1.0" encoding="utf-8"?>
<p:tagLst xmlns:a="http://schemas.openxmlformats.org/drawingml/2006/main" xmlns:r="http://schemas.openxmlformats.org/officeDocument/2006/relationships" xmlns:p="http://schemas.openxmlformats.org/presentationml/2006/main">
  <p:tag name="BULLET_1" val="8226"/>
</p:tagLst>
</file>

<file path=ppt/tags/tag3.xml><?xml version="1.0" encoding="utf-8"?>
<p:tagLst xmlns:a="http://schemas.openxmlformats.org/drawingml/2006/main" xmlns:r="http://schemas.openxmlformats.org/officeDocument/2006/relationships" xmlns:p="http://schemas.openxmlformats.org/presentationml/2006/main">
  <p:tag name="AUDIO_ID" val="282"/>
  <p:tag name="ELAPSEDTIME" val="16.2"/>
  <p:tag name="ANNOTATION_COUNT" val="0"/>
</p:tagLst>
</file>

<file path=ppt/tags/tag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5.xml><?xml version="1.0" encoding="utf-8"?>
<p:tagLst xmlns:a="http://schemas.openxmlformats.org/drawingml/2006/main" xmlns:r="http://schemas.openxmlformats.org/officeDocument/2006/relationships" xmlns:p="http://schemas.openxmlformats.org/presentationml/2006/main">
  <p:tag name="AUDIO_ID" val="285"/>
  <p:tag name="ELAPSEDTIME" val="24.1"/>
  <p:tag name="ANNOTATION_COUNT" val="0"/>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UDIO_ID" val="286"/>
  <p:tag name="ELAPSEDTIME" val="35.7"/>
  <p:tag name="ANNOTATION_COUNT" val="0"/>
</p:tagLst>
</file>

<file path=ppt/tags/tag8.xml><?xml version="1.0" encoding="utf-8"?>
<p:tagLst xmlns:a="http://schemas.openxmlformats.org/drawingml/2006/main" xmlns:r="http://schemas.openxmlformats.org/officeDocument/2006/relationships" xmlns:p="http://schemas.openxmlformats.org/presentationml/2006/main">
  <p:tag name="BULLET_1" val="8226"/>
</p:tagLst>
</file>

<file path=ppt/tags/tag9.xml><?xml version="1.0" encoding="utf-8"?>
<p:tagLst xmlns:a="http://schemas.openxmlformats.org/drawingml/2006/main" xmlns:r="http://schemas.openxmlformats.org/officeDocument/2006/relationships" xmlns:p="http://schemas.openxmlformats.org/presentationml/2006/main">
  <p:tag name="AUDIO_ID" val="287"/>
  <p:tag name="ELAPSEDTIME" val="88.2"/>
  <p:tag name="ANNOTATION_COUNT"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U Blue Bottom Left Swoosh">
  <a:themeElements>
    <a:clrScheme name="European Union">
      <a:dk1>
        <a:sysClr val="windowText" lastClr="000000"/>
      </a:dk1>
      <a:lt1>
        <a:sysClr val="window" lastClr="FFFFFF"/>
      </a:lt1>
      <a:dk2>
        <a:srgbClr val="464646"/>
      </a:dk2>
      <a:lt2>
        <a:srgbClr val="DEF5FA"/>
      </a:lt2>
      <a:accent1>
        <a:srgbClr val="2221BF"/>
      </a:accent1>
      <a:accent2>
        <a:srgbClr val="EBE603"/>
      </a:accent2>
      <a:accent3>
        <a:srgbClr val="EBE4E7"/>
      </a:accent3>
      <a:accent4>
        <a:srgbClr val="161416"/>
      </a:accent4>
      <a:accent5>
        <a:srgbClr val="3771CC"/>
      </a:accent5>
      <a:accent6>
        <a:srgbClr val="16457D"/>
      </a:accent6>
      <a:hlink>
        <a:srgbClr val="316AFF"/>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EU Blue Bottom Left Swoosh.thmx</Template>
  <TotalTime>3322</TotalTime>
  <Words>2365</Words>
  <Application>Microsoft Macintosh PowerPoint</Application>
  <PresentationFormat>On-screen Show (4:3)</PresentationFormat>
  <Paragraphs>177</Paragraphs>
  <Slides>40</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ＭＳ Ｐゴシック</vt:lpstr>
      <vt:lpstr>Calibri</vt:lpstr>
      <vt:lpstr>Geneva</vt:lpstr>
      <vt:lpstr>Lucida Sans Unicode</vt:lpstr>
      <vt:lpstr>Mangal</vt:lpstr>
      <vt:lpstr>Times</vt:lpstr>
      <vt:lpstr>Times New Roman</vt:lpstr>
      <vt:lpstr>Verdana</vt:lpstr>
      <vt:lpstr>Wingdings 2</vt:lpstr>
      <vt:lpstr>Wingdings 3</vt:lpstr>
      <vt:lpstr>EU Blue Bottom Left Swoosh</vt:lpstr>
      <vt:lpstr>Standard Errors and Confidence Intervals</vt:lpstr>
      <vt:lpstr>Previously</vt:lpstr>
      <vt:lpstr>Essential Questions</vt:lpstr>
      <vt:lpstr>Goal of Statistical Inference</vt:lpstr>
      <vt:lpstr>Simple Random Sampling</vt:lpstr>
      <vt:lpstr>Importance of Random Sampling</vt:lpstr>
      <vt:lpstr>Sampling Example 1</vt:lpstr>
      <vt:lpstr>Answers</vt:lpstr>
      <vt:lpstr>Sampling Example 2</vt:lpstr>
      <vt:lpstr>Problems w/ Random Samples</vt:lpstr>
      <vt:lpstr>Sample Size Matters</vt:lpstr>
      <vt:lpstr>Polls and Approval Ratings</vt:lpstr>
      <vt:lpstr>Sampling Distribution</vt:lpstr>
      <vt:lpstr>Sampling Distributions</vt:lpstr>
      <vt:lpstr>Data Distribution vs. Sampling Distribution</vt:lpstr>
      <vt:lpstr>Observed Sample Means Sample size = 10; 10,000 Iterations</vt:lpstr>
      <vt:lpstr>Observed Sample Means Sample size = 20; 10,000 Iterations</vt:lpstr>
      <vt:lpstr>Observed Sample Means Sample size = 30; 10,000 Iterations</vt:lpstr>
      <vt:lpstr>Observed Sample Means Sample size = 40; 10,000 Iterations</vt:lpstr>
      <vt:lpstr>Normal Distribution</vt:lpstr>
      <vt:lpstr>Central Limit Theorem</vt:lpstr>
      <vt:lpstr>Normal Distribution</vt:lpstr>
      <vt:lpstr>Normal Distribution</vt:lpstr>
      <vt:lpstr>Normal Distribution</vt:lpstr>
      <vt:lpstr>Central Limit Theorem</vt:lpstr>
      <vt:lpstr>Confidence Intervals</vt:lpstr>
      <vt:lpstr>Confidence Intervals</vt:lpstr>
      <vt:lpstr>Example</vt:lpstr>
      <vt:lpstr>Example</vt:lpstr>
      <vt:lpstr>Example</vt:lpstr>
      <vt:lpstr>Example – Standard Deviation</vt:lpstr>
      <vt:lpstr>Example – Standard Error</vt:lpstr>
      <vt:lpstr>Confidence Interval – 95%</vt:lpstr>
      <vt:lpstr>Confidence Interval – 99%</vt:lpstr>
      <vt:lpstr>Margin of Error – 95%</vt:lpstr>
      <vt:lpstr>Margin of Error – 99%</vt:lpstr>
      <vt:lpstr>Exercise</vt:lpstr>
      <vt:lpstr>Summary</vt:lpstr>
      <vt:lpstr>Essential Questions</vt:lpstr>
      <vt:lpstr>Next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Part 3</dc:title>
  <dc:creator>Lauren Perez</dc:creator>
  <cp:lastModifiedBy>Lauren Perez</cp:lastModifiedBy>
  <cp:revision>30</cp:revision>
  <dcterms:created xsi:type="dcterms:W3CDTF">2017-01-24T16:28:22Z</dcterms:created>
  <dcterms:modified xsi:type="dcterms:W3CDTF">2019-01-29T20:00:52Z</dcterms:modified>
</cp:coreProperties>
</file>