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5F11-45AA-AF49-A0CA-1D643ED1F9F9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16FAD-1D39-F44A-B844-6C434F1EB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$SD = \</a:t>
            </a:r>
            <a:r>
              <a:rPr lang="en-US" dirty="0" err="1"/>
              <a:t>sqrt</a:t>
            </a:r>
            <a:r>
              <a:rPr lang="en-US" dirty="0"/>
              <a:t>{.46*.54}=\</a:t>
            </a:r>
            <a:r>
              <a:rPr lang="en-US" dirty="0" err="1"/>
              <a:t>sqrt</a:t>
            </a:r>
            <a:r>
              <a:rPr lang="en-US" dirty="0"/>
              <a:t>{0.2484}=.4984$ \\</a:t>
            </a:r>
          </a:p>
          <a:p>
            <a:r>
              <a:rPr lang="en-US" dirty="0"/>
              <a:t>$SE = \</a:t>
            </a:r>
            <a:r>
              <a:rPr lang="en-US" dirty="0" err="1"/>
              <a:t>frac</a:t>
            </a:r>
            <a:r>
              <a:rPr lang="en-US" dirty="0"/>
              <a:t>{SD}{\</a:t>
            </a:r>
            <a:r>
              <a:rPr lang="en-US" dirty="0" err="1"/>
              <a:t>sqrt</a:t>
            </a:r>
            <a:r>
              <a:rPr lang="en-US" dirty="0"/>
              <a:t>{N}} = \</a:t>
            </a:r>
            <a:r>
              <a:rPr lang="en-US" dirty="0" err="1"/>
              <a:t>frac</a:t>
            </a:r>
            <a:r>
              <a:rPr lang="en-US" dirty="0"/>
              <a:t>{.4984}{\</a:t>
            </a:r>
            <a:r>
              <a:rPr lang="en-US" dirty="0" err="1"/>
              <a:t>sqrt</a:t>
            </a:r>
            <a:r>
              <a:rPr lang="en-US" dirty="0"/>
              <a:t>{1005}} = \</a:t>
            </a:r>
            <a:r>
              <a:rPr lang="en-US" dirty="0" err="1"/>
              <a:t>frac</a:t>
            </a:r>
            <a:r>
              <a:rPr lang="en-US" dirty="0"/>
              <a:t>{.4984}{31.70} = 0.0157$\\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16FAD-1D39-F44A-B844-6C434F1EB2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CBS News poll, April 8-12, 2015,</a:t>
            </a:r>
            <a:r>
              <a:rPr lang="en-US" baseline="0" dirty="0"/>
              <a:t> 1012 adults nationwide, margin of error is plus or minus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059DF-A48C-2844-AD9E-B647ECAD04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 Electoral</a:t>
            </a:r>
            <a:r>
              <a:rPr lang="en-US" baseline="0" dirty="0" smtClean="0"/>
              <a:t> System: </a:t>
            </a:r>
            <a:r>
              <a:rPr lang="zh-CN" altLang="en-US" baseline="0" dirty="0" smtClean="0"/>
              <a:t>各州的席位都由两党分摊</a:t>
            </a:r>
            <a:r>
              <a:rPr lang="en-US" altLang="zh-CN" baseline="0" dirty="0" smtClean="0"/>
              <a:t> (easy for small parties to survive)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16FAD-1D39-F44A-B844-6C434F1EB2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287337-B3E9-C446-8427-129847812D9A}" type="datetimeFigureOut">
              <a:rPr lang="en-US" smtClean="0"/>
              <a:t>2/5/19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9FEEEF-6DA2-4E4E-BFD2-4291BA291C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Bivariate Hypothesis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SSI II</a:t>
            </a:r>
          </a:p>
          <a:p>
            <a:r>
              <a:rPr lang="en-US" dirty="0"/>
              <a:t>January 30, 2018</a:t>
            </a:r>
          </a:p>
        </p:txBody>
      </p:sp>
    </p:spTree>
    <p:extLst>
      <p:ext uri="{BB962C8B-B14F-4D97-AF65-F5344CB8AC3E}">
        <p14:creationId xmlns:p14="http://schemas.microsoft.com/office/powerpoint/2010/main" val="147154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test you choose depends on:</a:t>
            </a:r>
          </a:p>
          <a:p>
            <a:pPr lvl="1"/>
            <a:r>
              <a:rPr lang="en-US" dirty="0"/>
              <a:t>How many variables you have</a:t>
            </a:r>
          </a:p>
          <a:p>
            <a:pPr lvl="1"/>
            <a:r>
              <a:rPr lang="en-US" dirty="0"/>
              <a:t>What types of variables you have</a:t>
            </a:r>
          </a:p>
          <a:p>
            <a:pPr lvl="1"/>
            <a:endParaRPr lang="en-US" dirty="0"/>
          </a:p>
          <a:p>
            <a:r>
              <a:rPr lang="en-US" dirty="0"/>
              <a:t>For today, the answer to the first question is two (bivariate 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test?</a:t>
            </a:r>
          </a:p>
        </p:txBody>
      </p:sp>
    </p:spTree>
    <p:extLst>
      <p:ext uri="{BB962C8B-B14F-4D97-AF65-F5344CB8AC3E}">
        <p14:creationId xmlns:p14="http://schemas.microsoft.com/office/powerpoint/2010/main" val="265131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Bivariate Test?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23311"/>
              </p:ext>
            </p:extLst>
          </p:nvPr>
        </p:nvGraphicFramePr>
        <p:xfrm>
          <a:off x="457200" y="1481138"/>
          <a:ext cx="822960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Independent Variable Type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Dependent</a:t>
                      </a:r>
                      <a:r>
                        <a:rPr lang="en-US" sz="2400" baseline="0" dirty="0"/>
                        <a:t> Variable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Categorical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Continuous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Tabular Analysis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F7F7F"/>
                          </a:solidFill>
                        </a:rPr>
                        <a:t>Probit/Logit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Continuous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Difference of Means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Correlation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Coefficient</a:t>
                      </a:r>
                      <a:r>
                        <a:rPr lang="en-US" sz="2400" baseline="0" dirty="0"/>
                        <a:t>; </a:t>
                      </a:r>
                      <a:r>
                        <a:rPr lang="en-US" sz="2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Bivariate Regression Model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71296" y="15385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6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when independent and dependent variables are both categorical</a:t>
            </a:r>
          </a:p>
          <a:p>
            <a:endParaRPr lang="en-US" dirty="0"/>
          </a:p>
          <a:p>
            <a:r>
              <a:rPr lang="en-US" dirty="0"/>
              <a:t>Dependent variable: Donate to campaign</a:t>
            </a:r>
          </a:p>
          <a:p>
            <a:r>
              <a:rPr lang="en-US" dirty="0"/>
              <a:t>Independent variable: Level of partisanship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Analysis/Cross-tabulation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30914"/>
              </p:ext>
            </p:extLst>
          </p:nvPr>
        </p:nvGraphicFramePr>
        <p:xfrm>
          <a:off x="422682" y="3897746"/>
          <a:ext cx="8371225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42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42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42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Donated?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  <a:p>
                      <a:pPr algn="ctr"/>
                      <a:r>
                        <a:rPr lang="en-US" dirty="0"/>
                        <a:t>(123)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71.6%</a:t>
                      </a:r>
                    </a:p>
                    <a:p>
                      <a:pPr algn="ctr"/>
                      <a:r>
                        <a:rPr lang="en-US" dirty="0"/>
                        <a:t>(101)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87.5%</a:t>
                      </a:r>
                    </a:p>
                    <a:p>
                      <a:pPr algn="ctr"/>
                      <a:r>
                        <a:rPr lang="en-US" dirty="0"/>
                        <a:t>(314)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68.0%</a:t>
                      </a:r>
                    </a:p>
                    <a:p>
                      <a:pPr algn="ctr"/>
                      <a:r>
                        <a:rPr lang="en-US" dirty="0"/>
                        <a:t>(219)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8.2% </a:t>
                      </a:r>
                    </a:p>
                    <a:p>
                      <a:pPr algn="ctr"/>
                      <a:r>
                        <a:rPr lang="en-US" dirty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28.4%</a:t>
                      </a:r>
                    </a:p>
                    <a:p>
                      <a:pPr algn="ctr"/>
                      <a:r>
                        <a:rPr lang="en-US" dirty="0"/>
                        <a:t>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12.5%</a:t>
                      </a:r>
                    </a:p>
                    <a:p>
                      <a:pPr algn="ctr"/>
                      <a:r>
                        <a:rPr lang="en-US" dirty="0"/>
                        <a:t>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32.0%</a:t>
                      </a:r>
                    </a:p>
                    <a:p>
                      <a:pPr algn="ctr"/>
                      <a:r>
                        <a:rPr lang="en-US" dirty="0"/>
                        <a:t>(103)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algn="ctr"/>
                      <a:r>
                        <a:rPr lang="en-US" baseline="0" dirty="0"/>
                        <a:t>(134)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  <a:p>
                      <a:pPr algn="ctr"/>
                      <a:r>
                        <a:rPr lang="en-US" dirty="0"/>
                        <a:t>(141)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  <a:p>
                      <a:pPr algn="ctr"/>
                      <a:r>
                        <a:rPr lang="en-US" dirty="0"/>
                        <a:t>(359)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  <a:p>
                      <a:pPr algn="ctr"/>
                      <a:r>
                        <a:rPr lang="en-US" dirty="0"/>
                        <a:t>(322)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Note: Cell entries are percentages (and frequencies)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44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 Distributions are the same across groups</a:t>
            </a:r>
          </a:p>
          <a:p>
            <a:endParaRPr lang="en-US" dirty="0"/>
          </a:p>
          <a:p>
            <a:r>
              <a:rPr lang="en-US" dirty="0"/>
              <a:t>Alternative hypothesis: Distributions differ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Analysis</a:t>
            </a:r>
          </a:p>
        </p:txBody>
      </p:sp>
    </p:spTree>
    <p:extLst>
      <p:ext uri="{BB962C8B-B14F-4D97-AF65-F5344CB8AC3E}">
        <p14:creationId xmlns:p14="http://schemas.microsoft.com/office/powerpoint/2010/main" val="32166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variable: PR Electoral System?</a:t>
            </a:r>
          </a:p>
          <a:p>
            <a:r>
              <a:rPr lang="en-US" dirty="0"/>
              <a:t>Dependent variable: Effective # of Parties (ENP) as an ordinal measure: 1-3, 4-5, 6-11</a:t>
            </a:r>
          </a:p>
          <a:p>
            <a:r>
              <a:rPr lang="en-US" dirty="0"/>
              <a:t>Null hypothesis: Relative frequency of responses (within-column percentages) do not depend on system</a:t>
            </a:r>
          </a:p>
          <a:p>
            <a:r>
              <a:rPr lang="en-US" dirty="0"/>
              <a:t>Alternative hypothesis: Relative frequency of responses (within-column percentages) differ by system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1381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600696"/>
              </p:ext>
            </p:extLst>
          </p:nvPr>
        </p:nvGraphicFramePr>
        <p:xfrm>
          <a:off x="457200" y="190951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Non-PR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37.29%</a:t>
                      </a:r>
                    </a:p>
                    <a:p>
                      <a:r>
                        <a:rPr lang="en-US" dirty="0"/>
                        <a:t>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60.76%</a:t>
                      </a:r>
                    </a:p>
                    <a:p>
                      <a:r>
                        <a:rPr lang="en-US" dirty="0"/>
                        <a:t>(48)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50.72%</a:t>
                      </a:r>
                    </a:p>
                    <a:p>
                      <a:r>
                        <a:rPr lang="en-US" dirty="0"/>
                        <a:t>(70)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28.81%</a:t>
                      </a:r>
                    </a:p>
                    <a:p>
                      <a:r>
                        <a:rPr lang="en-US" dirty="0"/>
                        <a:t>(17)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18.99%</a:t>
                      </a:r>
                    </a:p>
                    <a:p>
                      <a:r>
                        <a:rPr lang="en-US" dirty="0"/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23.19%</a:t>
                      </a:r>
                    </a:p>
                    <a:p>
                      <a:r>
                        <a:rPr lang="en-US" dirty="0"/>
                        <a:t>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33.90%</a:t>
                      </a:r>
                    </a:p>
                    <a:p>
                      <a:r>
                        <a:rPr lang="en-US" dirty="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20.25%</a:t>
                      </a:r>
                    </a:p>
                    <a:p>
                      <a:r>
                        <a:rPr lang="en-US" dirty="0"/>
                        <a:t>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26.09%</a:t>
                      </a:r>
                    </a:p>
                    <a:p>
                      <a:r>
                        <a:rPr lang="en-US" dirty="0"/>
                        <a:t>(36)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  <a:p>
                      <a:r>
                        <a:rPr lang="en-US" dirty="0"/>
                        <a:t>(59)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  <a:p>
                      <a:r>
                        <a:rPr lang="en-US" dirty="0"/>
                        <a:t>(79)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  <a:p>
                      <a:r>
                        <a:rPr lang="en-US" dirty="0"/>
                        <a:t>(138)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Note: Cell entries are percentages (and frequencies)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5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  If the null hypothesis (of no relationship) is true then the percentages across each row should be the same as each other and the row totals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Expected Frequencies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637895"/>
              </p:ext>
            </p:extLst>
          </p:nvPr>
        </p:nvGraphicFramePr>
        <p:xfrm>
          <a:off x="457200" y="3372412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Non-PR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50.72%</a:t>
                      </a:r>
                    </a:p>
                    <a:p>
                      <a:r>
                        <a:rPr lang="en-US" dirty="0"/>
                        <a:t>(70)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23.19%</a:t>
                      </a:r>
                    </a:p>
                    <a:p>
                      <a:r>
                        <a:rPr lang="en-US" dirty="0"/>
                        <a:t>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26.09%</a:t>
                      </a:r>
                    </a:p>
                    <a:p>
                      <a:r>
                        <a:rPr lang="en-US" dirty="0"/>
                        <a:t>(36)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  <a:p>
                      <a:r>
                        <a:rPr lang="en-US" dirty="0"/>
                        <a:t>(138)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Note: Cell entries are percentages (and frequencies)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46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chi-squared statistic summarizes the difference between expected and observed frequencies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null hypothesis is true, the observed and expected frequencies should be the same and the chi-squared statistic should be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Statistic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96" y="2832100"/>
            <a:ext cx="5321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6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compute the chi-squared statistic:</a:t>
            </a:r>
          </a:p>
          <a:p>
            <a:pPr lvl="1"/>
            <a:r>
              <a:rPr lang="en-US" dirty="0"/>
              <a:t>Find the difference between observed and expected for each cell in the cross tab</a:t>
            </a:r>
          </a:p>
          <a:p>
            <a:pPr lvl="1"/>
            <a:r>
              <a:rPr lang="en-US" dirty="0"/>
              <a:t>For each difference, square it and divide by the expected frequency</a:t>
            </a:r>
          </a:p>
          <a:p>
            <a:pPr lvl="1"/>
            <a:r>
              <a:rPr lang="en-US" dirty="0"/>
              <a:t>Add up the resulting ratios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Statistic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97" y="1432937"/>
            <a:ext cx="5321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49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Chi-squared Statistic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098703"/>
              </p:ext>
            </p:extLst>
          </p:nvPr>
        </p:nvGraphicFramePr>
        <p:xfrm>
          <a:off x="457200" y="1264648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Non-PR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O:22</a:t>
                      </a:r>
                    </a:p>
                    <a:p>
                      <a:r>
                        <a:rPr lang="en-US" dirty="0"/>
                        <a:t>E:29.92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O:48</a:t>
                      </a:r>
                    </a:p>
                    <a:p>
                      <a:r>
                        <a:rPr lang="en-US" dirty="0"/>
                        <a:t>E:40.07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O:17</a:t>
                      </a:r>
                    </a:p>
                    <a:p>
                      <a:r>
                        <a:rPr lang="en-US" dirty="0"/>
                        <a:t>E:13.68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O:15</a:t>
                      </a:r>
                    </a:p>
                    <a:p>
                      <a:r>
                        <a:rPr lang="en-US" dirty="0"/>
                        <a:t>E:18.32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O:20</a:t>
                      </a:r>
                    </a:p>
                    <a:p>
                      <a:r>
                        <a:rPr lang="en-US" dirty="0"/>
                        <a:t>E:15.39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O:16</a:t>
                      </a:r>
                    </a:p>
                    <a:p>
                      <a:r>
                        <a:rPr lang="en-US" dirty="0"/>
                        <a:t>E:20.61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Note: Cell entries are frequencies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33" y="4686792"/>
            <a:ext cx="4887223" cy="10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Hypotheses and null hypotheses</a:t>
            </a:r>
          </a:p>
          <a:p>
            <a:r>
              <a:rPr lang="en-US" dirty="0"/>
              <a:t>Statistical inference</a:t>
            </a:r>
          </a:p>
          <a:p>
            <a:r>
              <a:rPr lang="en-US" dirty="0"/>
              <a:t>Confidence intervals</a:t>
            </a:r>
          </a:p>
          <a:p>
            <a:r>
              <a:rPr lang="en-US" dirty="0" err="1"/>
              <a:t>Univariate</a:t>
            </a:r>
            <a:r>
              <a:rPr lang="en-US" dirty="0"/>
              <a:t> hypothesis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9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8"/>
            <a:ext cx="8463029" cy="4525963"/>
          </a:xfrm>
        </p:spPr>
        <p:txBody>
          <a:bodyPr/>
          <a:lstStyle/>
          <a:p>
            <a:r>
              <a:rPr lang="en-US" dirty="0"/>
              <a:t>Follows the chi-squared distribution</a:t>
            </a:r>
          </a:p>
          <a:p>
            <a:endParaRPr lang="en-US" dirty="0"/>
          </a:p>
          <a:p>
            <a:r>
              <a:rPr lang="en-US" dirty="0"/>
              <a:t>Degrees of freedom=(# rows-1)(# columns-1)</a:t>
            </a:r>
          </a:p>
          <a:p>
            <a:endParaRPr lang="en-US" dirty="0"/>
          </a:p>
          <a:p>
            <a:r>
              <a:rPr lang="en-US" dirty="0"/>
              <a:t>Note: For the chi-squared test, we don’t have to worry about the direction (one or two tails)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Test</a:t>
            </a:r>
          </a:p>
        </p:txBody>
      </p:sp>
    </p:spTree>
    <p:extLst>
      <p:ext uri="{BB962C8B-B14F-4D97-AF65-F5344CB8AC3E}">
        <p14:creationId xmlns:p14="http://schemas.microsoft.com/office/powerpoint/2010/main" val="134970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608" r="-15608"/>
          <a:stretch>
            <a:fillRect/>
          </a:stretch>
        </p:blipFill>
        <p:spPr>
          <a:xfrm>
            <a:off x="-1151365" y="351896"/>
            <a:ext cx="11647551" cy="640570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Question: Is there a difference between the average age of voters and non-voters?</a:t>
            </a:r>
          </a:p>
          <a:p>
            <a:endParaRPr lang="en-US" dirty="0"/>
          </a:p>
          <a:p>
            <a:r>
              <a:rPr lang="en-US" dirty="0"/>
              <a:t>Dependent variable = Age of individuals (continuous)</a:t>
            </a:r>
          </a:p>
          <a:p>
            <a:r>
              <a:rPr lang="en-US" dirty="0"/>
              <a:t>Independent variable = Voters or non-voters (categorical)</a:t>
            </a:r>
          </a:p>
          <a:p>
            <a:endParaRPr lang="en-US" dirty="0"/>
          </a:p>
          <a:p>
            <a:r>
              <a:rPr lang="en-US" dirty="0"/>
              <a:t>Null hypothesis: There is no difference in the average age of voters and non-voters</a:t>
            </a:r>
          </a:p>
          <a:p>
            <a:r>
              <a:rPr lang="en-US" dirty="0"/>
              <a:t>Alternative hypothesis: There is a difference in the age of voters and non-voters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of Means</a:t>
            </a:r>
          </a:p>
        </p:txBody>
      </p:sp>
    </p:spTree>
    <p:extLst>
      <p:ext uri="{BB962C8B-B14F-4D97-AF65-F5344CB8AC3E}">
        <p14:creationId xmlns:p14="http://schemas.microsoft.com/office/powerpoint/2010/main" val="379807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62516" r="-62516"/>
          <a:stretch>
            <a:fillRect/>
          </a:stretch>
        </p:blipFill>
        <p:spPr>
          <a:xfrm>
            <a:off x="-1187863" y="0"/>
            <a:ext cx="12469964" cy="6858000"/>
          </a:xfrm>
        </p:spPr>
      </p:pic>
    </p:spTree>
    <p:extLst>
      <p:ext uri="{BB962C8B-B14F-4D97-AF65-F5344CB8AC3E}">
        <p14:creationId xmlns:p14="http://schemas.microsoft.com/office/powerpoint/2010/main" val="401807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IV, Continuous DV</a:t>
            </a:r>
          </a:p>
          <a:p>
            <a:r>
              <a:rPr lang="en-US" dirty="0"/>
              <a:t>Example Question: Is there a difference between the average age of voters and non-voters?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of Means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74877"/>
              </p:ext>
            </p:extLst>
          </p:nvPr>
        </p:nvGraphicFramePr>
        <p:xfrm>
          <a:off x="457199" y="3548751"/>
          <a:ext cx="8229600" cy="215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8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4390">
                <a:tc>
                  <a:txBody>
                    <a:bodyPr/>
                    <a:lstStyle/>
                    <a:p>
                      <a:r>
                        <a:rPr lang="en-US" sz="28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Std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Dev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390">
                <a:tc>
                  <a:txBody>
                    <a:bodyPr/>
                    <a:lstStyle/>
                    <a:p>
                      <a:r>
                        <a:rPr lang="en-US" sz="2800" dirty="0"/>
                        <a:t>Voters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9182">
                <a:tc>
                  <a:txBody>
                    <a:bodyPr/>
                    <a:lstStyle/>
                    <a:p>
                      <a:r>
                        <a:rPr lang="en-US" sz="2800" dirty="0"/>
                        <a:t>Non-voters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128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 Underlying population distributions of 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 have the same mean</a:t>
            </a:r>
          </a:p>
          <a:p>
            <a:r>
              <a:rPr lang="en-US" dirty="0"/>
              <a:t>Alternative hypothesis: Population distributions of 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 have different means</a:t>
            </a:r>
          </a:p>
          <a:p>
            <a:r>
              <a:rPr lang="en-US" dirty="0"/>
              <a:t>Intuition behind the hypothesis test: If the null hypothesis is true, some difference in means will occur by chance, but how likely would it be?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of Means</a:t>
            </a:r>
          </a:p>
        </p:txBody>
      </p:sp>
    </p:spTree>
    <p:extLst>
      <p:ext uri="{BB962C8B-B14F-4D97-AF65-F5344CB8AC3E}">
        <p14:creationId xmlns:p14="http://schemas.microsoft.com/office/powerpoint/2010/main" val="35299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means: 	</a:t>
            </a:r>
          </a:p>
          <a:p>
            <a:endParaRPr lang="en-US" dirty="0"/>
          </a:p>
          <a:p>
            <a:r>
              <a:rPr lang="en-US" dirty="0"/>
              <a:t>Null hypothesis: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/>
              <a:t>			(Group means are equal)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Alternative Hypothesis: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			(Group means are unequal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of Means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51" y="1481328"/>
            <a:ext cx="18288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50" y="2225099"/>
            <a:ext cx="2235200" cy="81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065" y="4134264"/>
            <a:ext cx="2159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59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the means are from one another, moderated by the standard error </a:t>
            </a:r>
          </a:p>
          <a:p>
            <a:r>
              <a:rPr lang="en-US" dirty="0"/>
              <a:t>The further apart the two means are and the less dispersed the distributions, the more confident we can be that the means are different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		   where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Statistic is the T-Test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90" y="5046886"/>
            <a:ext cx="6900816" cy="1270077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2531" y="4076339"/>
            <a:ext cx="2832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39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Distribution for t-test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t-statistic has a t distribution, which depends on the number of degrees of freedom (usually number of observations minus parameters)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54" y="3146698"/>
            <a:ext cx="6059025" cy="37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2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your alternative hypothesis directional?</a:t>
            </a:r>
          </a:p>
          <a:p>
            <a:r>
              <a:rPr lang="en-US" dirty="0"/>
              <a:t>Do you have a prediction about which way the relationship exists?</a:t>
            </a:r>
          </a:p>
          <a:p>
            <a:r>
              <a:rPr lang="en-US" dirty="0"/>
              <a:t>If yes -&gt; one-tailed test</a:t>
            </a:r>
          </a:p>
          <a:p>
            <a:r>
              <a:rPr lang="en-US" dirty="0"/>
              <a:t>If no -&gt; two-tailed test</a:t>
            </a:r>
          </a:p>
          <a:p>
            <a:endParaRPr lang="en-US" dirty="0"/>
          </a:p>
          <a:p>
            <a:r>
              <a:rPr lang="en-US" dirty="0"/>
              <a:t>Big Caveat: Despite the fact that political/social scientists almost always have directional hypotheses, we also almost always use a two-tailed test.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One-tailed test vs. two-tailed test</a:t>
            </a:r>
          </a:p>
        </p:txBody>
      </p:sp>
    </p:spTree>
    <p:extLst>
      <p:ext uri="{BB962C8B-B14F-4D97-AF65-F5344CB8AC3E}">
        <p14:creationId xmlns:p14="http://schemas.microsoft.com/office/powerpoint/2010/main" val="329153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decide what type of test to use?</a:t>
            </a:r>
          </a:p>
          <a:p>
            <a:r>
              <a:rPr lang="en-US" dirty="0"/>
              <a:t>What do hypothesis tests tell us?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3007324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Two-sided hypothesis test:  Doesn’t involve direction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One-sided hypothesis test: Involves expectations about the direction of the difference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One-tailed test vs. two-tailed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2565400"/>
            <a:ext cx="47498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706" y="4575647"/>
            <a:ext cx="5143500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5451947"/>
            <a:ext cx="5143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0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299" r="-12299" b="8965"/>
          <a:stretch/>
        </p:blipFill>
        <p:spPr>
          <a:xfrm>
            <a:off x="-38595" y="1208660"/>
            <a:ext cx="10014920" cy="501401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One-tailed Test (Right Tail)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91D5ED-8A8B-694B-BC15-0068D8942E3A}"/>
              </a:ext>
            </a:extLst>
          </p:cNvPr>
          <p:cNvSpPr txBox="1"/>
          <p:nvPr/>
        </p:nvSpPr>
        <p:spPr>
          <a:xfrm>
            <a:off x="4191990" y="6329548"/>
            <a:ext cx="245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 to reject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C5A35A-7BAD-F840-AFE6-554FEFDA31C1}"/>
              </a:ext>
            </a:extLst>
          </p:cNvPr>
          <p:cNvSpPr txBox="1"/>
          <p:nvPr/>
        </p:nvSpPr>
        <p:spPr>
          <a:xfrm>
            <a:off x="7374577" y="6329548"/>
            <a:ext cx="15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null</a:t>
            </a:r>
          </a:p>
        </p:txBody>
      </p:sp>
    </p:spTree>
    <p:extLst>
      <p:ext uri="{BB962C8B-B14F-4D97-AF65-F5344CB8AC3E}">
        <p14:creationId xmlns:p14="http://schemas.microsoft.com/office/powerpoint/2010/main" val="1592380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785" r="-12785"/>
          <a:stretch>
            <a:fillRect/>
          </a:stretch>
        </p:blipFill>
        <p:spPr>
          <a:xfrm>
            <a:off x="-382518" y="1095250"/>
            <a:ext cx="10478461" cy="57627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One-tailed test (Left Tail)</a:t>
            </a:r>
          </a:p>
        </p:txBody>
      </p:sp>
    </p:spTree>
    <p:extLst>
      <p:ext uri="{BB962C8B-B14F-4D97-AF65-F5344CB8AC3E}">
        <p14:creationId xmlns:p14="http://schemas.microsoft.com/office/powerpoint/2010/main" val="770782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Two-tailed Test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509" r="-13509"/>
          <a:stretch>
            <a:fillRect/>
          </a:stretch>
        </p:blipFill>
        <p:spPr>
          <a:xfrm>
            <a:off x="-596733" y="1120494"/>
            <a:ext cx="10230870" cy="5626585"/>
          </a:xfrm>
        </p:spPr>
      </p:pic>
      <p:sp>
        <p:nvSpPr>
          <p:cNvPr id="7" name="Rectangle 6"/>
          <p:cNvSpPr/>
          <p:nvPr/>
        </p:nvSpPr>
        <p:spPr>
          <a:xfrm>
            <a:off x="8247004" y="5645515"/>
            <a:ext cx="581422" cy="8261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28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96"/>
            <a:ext cx="8953500" cy="656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410" y="2677412"/>
            <a:ext cx="25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One-Tailed Test</a:t>
            </a:r>
          </a:p>
        </p:txBody>
      </p:sp>
      <p:sp>
        <p:nvSpPr>
          <p:cNvPr id="5" name="Oval 4"/>
          <p:cNvSpPr/>
          <p:nvPr/>
        </p:nvSpPr>
        <p:spPr>
          <a:xfrm>
            <a:off x="4834979" y="611980"/>
            <a:ext cx="397815" cy="336589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v</a:t>
            </a:r>
          </a:p>
        </p:txBody>
      </p:sp>
      <p:sp>
        <p:nvSpPr>
          <p:cNvPr id="6" name="Oval 5"/>
          <p:cNvSpPr/>
          <p:nvPr/>
        </p:nvSpPr>
        <p:spPr>
          <a:xfrm>
            <a:off x="4697271" y="6012109"/>
            <a:ext cx="719128" cy="336589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583132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39700"/>
            <a:ext cx="8953500" cy="656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410" y="2677412"/>
            <a:ext cx="25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Two-Tailed Test</a:t>
            </a:r>
          </a:p>
        </p:txBody>
      </p:sp>
      <p:sp>
        <p:nvSpPr>
          <p:cNvPr id="4" name="Oval 3"/>
          <p:cNvSpPr/>
          <p:nvPr/>
        </p:nvSpPr>
        <p:spPr>
          <a:xfrm>
            <a:off x="5829544" y="611980"/>
            <a:ext cx="397815" cy="336589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v</a:t>
            </a:r>
          </a:p>
        </p:txBody>
      </p:sp>
      <p:sp>
        <p:nvSpPr>
          <p:cNvPr id="5" name="Oval 4"/>
          <p:cNvSpPr/>
          <p:nvPr/>
        </p:nvSpPr>
        <p:spPr>
          <a:xfrm>
            <a:off x="5630636" y="6028002"/>
            <a:ext cx="749699" cy="336589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620111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c(level) is the critical value for the specified significance level in a t-table: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Values for t-test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87375"/>
              </p:ext>
            </p:extLst>
          </p:nvPr>
        </p:nvGraphicFramePr>
        <p:xfrm>
          <a:off x="284654" y="2858448"/>
          <a:ext cx="8650876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5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If your alternative hypothesis</a:t>
                      </a:r>
                      <a:r>
                        <a:rPr lang="en-US" sz="2000" baseline="0" dirty="0"/>
                        <a:t> is…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Reject H</a:t>
                      </a:r>
                      <a:r>
                        <a:rPr lang="en-US" sz="2000" baseline="-25000" dirty="0"/>
                        <a:t>0</a:t>
                      </a:r>
                      <a:r>
                        <a:rPr lang="en-US" sz="2000" dirty="0"/>
                        <a:t> at 95%</a:t>
                      </a:r>
                      <a:r>
                        <a:rPr lang="en-US" sz="2000" baseline="0" dirty="0"/>
                        <a:t> confidence level if…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Group 1 mean &gt; Group 2 mean (right-tailed)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t&gt;c(.05)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Group 1 mean &lt;</a:t>
                      </a:r>
                      <a:r>
                        <a:rPr lang="en-US" sz="2000" baseline="0" dirty="0"/>
                        <a:t> Group 2 mean (left-tailed)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t&lt;-c(.05)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Group 1 mean &gt; Group 2 mean </a:t>
                      </a:r>
                    </a:p>
                    <a:p>
                      <a:pPr algn="ctr"/>
                      <a:r>
                        <a:rPr lang="en-US" sz="2000" dirty="0"/>
                        <a:t>Or</a:t>
                      </a:r>
                    </a:p>
                    <a:p>
                      <a:pPr algn="ctr"/>
                      <a:r>
                        <a:rPr lang="en-US" sz="2000" dirty="0"/>
                        <a:t>Group 1 mean &lt; Group 2 mean (two-tailed)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|t| &gt; c(.025)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950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91182"/>
              </p:ext>
            </p:extLst>
          </p:nvPr>
        </p:nvGraphicFramePr>
        <p:xfrm>
          <a:off x="457200" y="1284425"/>
          <a:ext cx="8229600" cy="215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8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4390">
                <a:tc>
                  <a:txBody>
                    <a:bodyPr/>
                    <a:lstStyle/>
                    <a:p>
                      <a:r>
                        <a:rPr lang="en-US" sz="28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Std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Dev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390">
                <a:tc>
                  <a:txBody>
                    <a:bodyPr/>
                    <a:lstStyle/>
                    <a:p>
                      <a:r>
                        <a:rPr lang="en-US" sz="2800" dirty="0"/>
                        <a:t>Voters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9182">
                <a:tc>
                  <a:txBody>
                    <a:bodyPr/>
                    <a:lstStyle/>
                    <a:p>
                      <a:r>
                        <a:rPr lang="en-US" sz="2800" dirty="0"/>
                        <a:t>Non-voters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35" y="4903184"/>
            <a:ext cx="3035300" cy="15367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42386"/>
            <a:ext cx="8103866" cy="146079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056220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T=1.3127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94916"/>
              </p:ext>
            </p:extLst>
          </p:nvPr>
        </p:nvGraphicFramePr>
        <p:xfrm>
          <a:off x="299954" y="2138680"/>
          <a:ext cx="8386845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Alternative</a:t>
                      </a:r>
                      <a:r>
                        <a:rPr lang="en-US" baseline="0" dirty="0"/>
                        <a:t> Hypothesis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Voters are older than non-voters</a:t>
                      </a:r>
                      <a:r>
                        <a:rPr lang="en-US" baseline="0" dirty="0"/>
                        <a:t> (right-tailed)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Voters are</a:t>
                      </a:r>
                      <a:r>
                        <a:rPr lang="en-US" baseline="0" dirty="0"/>
                        <a:t> younger than non-voters (left-tailed)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Voters are either older or younger than non-voters</a:t>
                      </a:r>
                      <a:r>
                        <a:rPr lang="en-US" baseline="0" dirty="0"/>
                        <a:t> (two-tailed)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55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96"/>
            <a:ext cx="89535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"Do you think each of the federal crackdown on undocumented immigrants is a good thing for the country or a bad thing for the country? </a:t>
            </a:r>
          </a:p>
          <a:p>
            <a:endParaRPr lang="en-US" dirty="0"/>
          </a:p>
          <a:p>
            <a:r>
              <a:rPr lang="en-US" dirty="0"/>
              <a:t>Good thing </a:t>
            </a:r>
            <a:r>
              <a:rPr lang="mr-IN" dirty="0"/>
              <a:t>–</a:t>
            </a:r>
            <a:r>
              <a:rPr lang="en-US" dirty="0"/>
              <a:t> 46% </a:t>
            </a:r>
          </a:p>
          <a:p>
            <a:r>
              <a:rPr lang="en-US" dirty="0"/>
              <a:t>Bad thing </a:t>
            </a:r>
            <a:r>
              <a:rPr lang="mr-IN" dirty="0"/>
              <a:t>–</a:t>
            </a:r>
            <a:r>
              <a:rPr lang="en-US" dirty="0"/>
              <a:t> 47%</a:t>
            </a:r>
          </a:p>
          <a:p>
            <a:r>
              <a:rPr lang="en-US" dirty="0"/>
              <a:t>Mixed or unsure </a:t>
            </a:r>
            <a:r>
              <a:rPr lang="mr-IN" dirty="0"/>
              <a:t>–</a:t>
            </a:r>
            <a:r>
              <a:rPr lang="en-US" dirty="0"/>
              <a:t> 7%</a:t>
            </a:r>
          </a:p>
          <a:p>
            <a:endParaRPr lang="en-US" dirty="0"/>
          </a:p>
          <a:p>
            <a:r>
              <a:rPr lang="en-US" dirty="0"/>
              <a:t>N=1005, Jan 15-18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</a:t>
            </a:r>
            <a:r>
              <a:rPr lang="en-US" dirty="0" err="1"/>
              <a:t>Univariate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T=1.3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12134"/>
              </p:ext>
            </p:extLst>
          </p:nvPr>
        </p:nvGraphicFramePr>
        <p:xfrm>
          <a:off x="299954" y="2138680"/>
          <a:ext cx="8386845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Alternative</a:t>
                      </a:r>
                      <a:r>
                        <a:rPr lang="en-US" baseline="0" dirty="0"/>
                        <a:t> Hypothesis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Voters are older than non-voters</a:t>
                      </a:r>
                      <a:r>
                        <a:rPr lang="en-US" sz="2000" baseline="0" dirty="0"/>
                        <a:t> (right-tailed)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Fail to reject H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Voters are</a:t>
                      </a:r>
                      <a:r>
                        <a:rPr lang="en-US" sz="2000" baseline="0" dirty="0"/>
                        <a:t> younger than non-voters (left-tailed)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-1.660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Fail to reject H</a:t>
                      </a:r>
                      <a:r>
                        <a:rPr lang="en-US" sz="2000" baseline="-25000" dirty="0"/>
                        <a:t>0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Voters are either older or younger than non-voters</a:t>
                      </a:r>
                      <a:r>
                        <a:rPr lang="en-US" sz="2000" baseline="0" dirty="0"/>
                        <a:t> (two-tailed)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Fail to reject H</a:t>
                      </a:r>
                      <a:r>
                        <a:rPr lang="en-US" sz="2000" baseline="-25000" dirty="0"/>
                        <a:t>0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22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decide what type of test to use?</a:t>
            </a:r>
          </a:p>
          <a:p>
            <a:r>
              <a:rPr lang="en-US" dirty="0"/>
              <a:t>What do hypothesis tests tell us?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1255092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for two continuous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2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one advisor suggests Trump should pull back on the crackdown, since there is not a majority in favor.  Miller argues that 46% is close to 50% and it could just be polling error.  They turn to you </a:t>
            </a:r>
            <a:r>
              <a:rPr lang="mr-IN" dirty="0"/>
              <a:t>–</a:t>
            </a:r>
            <a:r>
              <a:rPr lang="en-US" dirty="0"/>
              <a:t> what would you say?</a:t>
            </a:r>
          </a:p>
          <a:p>
            <a:endParaRPr lang="en-US" dirty="0"/>
          </a:p>
          <a:p>
            <a:r>
              <a:rPr lang="en-US" dirty="0"/>
              <a:t>Null Hypothesis?  Alternative Hypothesis?</a:t>
            </a:r>
          </a:p>
          <a:p>
            <a:r>
              <a:rPr lang="en-US" dirty="0"/>
              <a:t>z-statistic?</a:t>
            </a:r>
          </a:p>
          <a:p>
            <a:r>
              <a:rPr lang="en-US" dirty="0"/>
              <a:t>p-value?</a:t>
            </a:r>
          </a:p>
          <a:p>
            <a:r>
              <a:rPr lang="en-US" dirty="0"/>
              <a:t>Final response?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</a:t>
            </a:r>
            <a:r>
              <a:rPr lang="en-US" dirty="0" err="1"/>
              <a:t>Univariate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6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At least 50% of the population supports suspending immigration from these regions.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Less than 50% of the population supports suspending immigration from these regions.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</a:t>
            </a:r>
            <a:r>
              <a:rPr lang="en-US" dirty="0" err="1"/>
              <a:t>Univariate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30538"/>
            <a:ext cx="8229600" cy="2976753"/>
          </a:xfrm>
        </p:spPr>
        <p:txBody>
          <a:bodyPr/>
          <a:lstStyle/>
          <a:p>
            <a:r>
              <a:rPr lang="en-US" dirty="0"/>
              <a:t>z=(observed-expected)/standard error</a:t>
            </a:r>
          </a:p>
          <a:p>
            <a:r>
              <a:rPr lang="en-US" dirty="0"/>
              <a:t>z=(.46-.50)/.0157</a:t>
            </a:r>
          </a:p>
          <a:p>
            <a:r>
              <a:rPr lang="en-US" dirty="0"/>
              <a:t>z=-.04/.0157</a:t>
            </a:r>
          </a:p>
          <a:p>
            <a:r>
              <a:rPr lang="en-US" dirty="0"/>
              <a:t>z=-2.548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</a:t>
            </a:r>
            <a:r>
              <a:rPr lang="en-US" dirty="0" err="1"/>
              <a:t>Univariate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58C43A-D617-AA4D-B3D8-456F3CA7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1290781"/>
            <a:ext cx="4878978" cy="15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6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Univariate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6868BE3-5812-6349-A661-19C5ABA8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AB5884-F366-E444-88A3-AB6F1332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42" y="1186860"/>
            <a:ext cx="4655698" cy="56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be 99.9946% confident that there is less than 50% support for the crackdown among the American population</a:t>
            </a:r>
          </a:p>
          <a:p>
            <a:r>
              <a:rPr lang="en-US" dirty="0"/>
              <a:t>We would reject the null, and Miller would be incorrect that it could just be polling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</a:t>
            </a:r>
            <a:r>
              <a:rPr lang="en-US" dirty="0" err="1"/>
              <a:t>Univariate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8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U Blue Bottom Left Swoosh">
  <a:themeElements>
    <a:clrScheme name="European Union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221BF"/>
      </a:accent1>
      <a:accent2>
        <a:srgbClr val="EBE603"/>
      </a:accent2>
      <a:accent3>
        <a:srgbClr val="EBE4E7"/>
      </a:accent3>
      <a:accent4>
        <a:srgbClr val="161416"/>
      </a:accent4>
      <a:accent5>
        <a:srgbClr val="3771CC"/>
      </a:accent5>
      <a:accent6>
        <a:srgbClr val="16457D"/>
      </a:accent6>
      <a:hlink>
        <a:srgbClr val="316AFF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 Blue Bottom Left Swoosh.thmx</Template>
  <TotalTime>2516</TotalTime>
  <Words>1462</Words>
  <Application>Microsoft Macintosh PowerPoint</Application>
  <PresentationFormat>On-screen Show (4:3)</PresentationFormat>
  <Paragraphs>345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Lucida Sans Unicode</vt:lpstr>
      <vt:lpstr>Mangal</vt:lpstr>
      <vt:lpstr>Verdana</vt:lpstr>
      <vt:lpstr>Wingdings 2</vt:lpstr>
      <vt:lpstr>Wingdings 3</vt:lpstr>
      <vt:lpstr>宋体</vt:lpstr>
      <vt:lpstr>EU Blue Bottom Left Swoosh</vt:lpstr>
      <vt:lpstr>Bivariate Hypothesis Testing</vt:lpstr>
      <vt:lpstr>Previously…</vt:lpstr>
      <vt:lpstr>Essential Questions</vt:lpstr>
      <vt:lpstr>Review - Univariate</vt:lpstr>
      <vt:lpstr>Review - Univariate</vt:lpstr>
      <vt:lpstr>Review - Univariate</vt:lpstr>
      <vt:lpstr>Review - Univariate</vt:lpstr>
      <vt:lpstr>Review – Univariate </vt:lpstr>
      <vt:lpstr>Review - Univariate</vt:lpstr>
      <vt:lpstr>What test?</vt:lpstr>
      <vt:lpstr>Which Bivariate Test?</vt:lpstr>
      <vt:lpstr>Tabular Analysis/Cross-tabulation</vt:lpstr>
      <vt:lpstr>Tabular Analysis</vt:lpstr>
      <vt:lpstr>Example</vt:lpstr>
      <vt:lpstr>Example</vt:lpstr>
      <vt:lpstr>Example: Expected Frequencies</vt:lpstr>
      <vt:lpstr>Chi-Squared Statistic</vt:lpstr>
      <vt:lpstr>Chi-squared Statistic</vt:lpstr>
      <vt:lpstr>Example: Chi-squared Statistic</vt:lpstr>
      <vt:lpstr>Chi-squared Test</vt:lpstr>
      <vt:lpstr>PowerPoint Presentation</vt:lpstr>
      <vt:lpstr>Difference of Means</vt:lpstr>
      <vt:lpstr>PowerPoint Presentation</vt:lpstr>
      <vt:lpstr>Difference of Means</vt:lpstr>
      <vt:lpstr>Difference of Means</vt:lpstr>
      <vt:lpstr>Difference of Means</vt:lpstr>
      <vt:lpstr>Test Statistic is the T-Test</vt:lpstr>
      <vt:lpstr>Sampling Distribution for t-test</vt:lpstr>
      <vt:lpstr>One-tailed test vs. two-tailed test</vt:lpstr>
      <vt:lpstr>One-tailed test vs. two-tailed test</vt:lpstr>
      <vt:lpstr>One-tailed Test (Right Tail)</vt:lpstr>
      <vt:lpstr>One-tailed test (Left Tail)</vt:lpstr>
      <vt:lpstr>Two-tailed Test</vt:lpstr>
      <vt:lpstr>PowerPoint Presentation</vt:lpstr>
      <vt:lpstr>PowerPoint Presentation</vt:lpstr>
      <vt:lpstr>Critical Values for t-test</vt:lpstr>
      <vt:lpstr>Example</vt:lpstr>
      <vt:lpstr>Example</vt:lpstr>
      <vt:lpstr>PowerPoint Presentation</vt:lpstr>
      <vt:lpstr>Exercise</vt:lpstr>
      <vt:lpstr>Essential Questions</vt:lpstr>
      <vt:lpstr>Next Time…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 Hypothesis Testing</dc:title>
  <dc:creator>Lauren Perez</dc:creator>
  <cp:lastModifiedBy>Microsoft Office User</cp:lastModifiedBy>
  <cp:revision>18</cp:revision>
  <dcterms:created xsi:type="dcterms:W3CDTF">2017-01-31T16:39:49Z</dcterms:created>
  <dcterms:modified xsi:type="dcterms:W3CDTF">2019-02-05T20:36:09Z</dcterms:modified>
</cp:coreProperties>
</file>