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9" r:id="rId2"/>
    <p:sldId id="268" r:id="rId3"/>
    <p:sldId id="269" r:id="rId4"/>
    <p:sldId id="266" r:id="rId5"/>
    <p:sldId id="270" r:id="rId6"/>
    <p:sldId id="274" r:id="rId7"/>
    <p:sldId id="272" r:id="rId8"/>
    <p:sldId id="271" r:id="rId9"/>
    <p:sldId id="273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4" d="100"/>
          <a:sy n="94" d="100"/>
        </p:scale>
        <p:origin x="288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6C5A95-C6DB-4146-97E0-0AFD753E4C4C}" type="datetimeFigureOut">
              <a:rPr lang="zh-CN" altLang="en-US" smtClean="0"/>
              <a:pPr/>
              <a:t>2024/6/25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1AA1A1-7937-4C67-A9C5-4F80DE91D2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18363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16D66E-EB54-4813-B230-A061E63C474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5525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6D66E-EB54-4813-B230-A061E63C474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3868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Goal-</a:t>
            </a:r>
            <a:r>
              <a:rPr lang="en-US" sz="1200" baseline="0" dirty="0"/>
              <a:t> Precise mathematical description </a:t>
            </a: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6D66E-EB54-4813-B230-A061E63C474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7730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Goal-</a:t>
            </a:r>
            <a:r>
              <a:rPr lang="en-US" sz="1200" baseline="0" dirty="0"/>
              <a:t> Precise mathematical description </a:t>
            </a: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6D66E-EB54-4813-B230-A061E63C474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9934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Goal-</a:t>
            </a:r>
            <a:r>
              <a:rPr lang="en-US" sz="1200" baseline="0" dirty="0"/>
              <a:t> Precise mathematical description </a:t>
            </a: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6D66E-EB54-4813-B230-A061E63C474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7586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Goal-</a:t>
            </a:r>
            <a:r>
              <a:rPr lang="en-US" sz="1200" baseline="0" dirty="0"/>
              <a:t> Precise mathematical description </a:t>
            </a: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6D66E-EB54-4813-B230-A061E63C474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4172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Goal-</a:t>
            </a:r>
            <a:r>
              <a:rPr lang="en-US" sz="1200" baseline="0" dirty="0"/>
              <a:t> Precise mathematical description </a:t>
            </a: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6D66E-EB54-4813-B230-A061E63C474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3873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16D66E-EB54-4813-B230-A061E63C474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1610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2A809B-4E13-AD95-F3E0-633FF0DF01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C97FB69-575A-39D2-2CC5-9EC1AD4DB9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D1D186-3B8A-49EF-6059-A73AC04CE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4D7A4-6294-4191-B594-F08A4D1DF089}" type="datetimeFigureOut">
              <a:rPr lang="zh-CN" altLang="en-US" smtClean="0"/>
              <a:pPr/>
              <a:t>2024/6/25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EE5ADC-CF37-54F5-365F-8E1EB5E69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7FA7A6-B6CE-B2F4-D1CC-BFD9C477E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FCFDF-2BFE-4391-95D4-EB42D6C02B2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5982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2DC958-8E18-34DA-3745-3A088EF37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0400C90-809C-3AD3-4DCC-CFB86D308D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D18EB6-40D7-4376-C252-0E2CC3075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4D7A4-6294-4191-B594-F08A4D1DF089}" type="datetimeFigureOut">
              <a:rPr lang="zh-CN" altLang="en-US" smtClean="0"/>
              <a:pPr/>
              <a:t>2024/6/25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6C9062-502F-26FB-DB1C-07DF2B5B6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A85434-A6A7-6E26-5FA7-A4E1FA19F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FCFDF-2BFE-4391-95D4-EB42D6C02B2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0187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1C12725-8659-A74D-DD44-B85BDA8B9F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1B176C4-086F-1811-16CE-4419153492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979258-6F2F-CA2B-DD2E-7582C3671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4D7A4-6294-4191-B594-F08A4D1DF089}" type="datetimeFigureOut">
              <a:rPr lang="zh-CN" altLang="en-US" smtClean="0"/>
              <a:pPr/>
              <a:t>2024/6/25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94254A-41BD-D6D0-2567-B02906929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024392-20F4-210A-850A-BF6A55626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FCFDF-2BFE-4391-95D4-EB42D6C02B2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1902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ustom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27723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BF9D38-A95F-F3C7-828C-ABC3C63A6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0115C2-0174-2D4F-9F74-BEC3EF1DC2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785E32-47B9-79CB-9E44-4521EDBCF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4D7A4-6294-4191-B594-F08A4D1DF089}" type="datetimeFigureOut">
              <a:rPr lang="zh-CN" altLang="en-US" smtClean="0"/>
              <a:pPr/>
              <a:t>2024/6/25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458202-0459-D381-EB7B-0A6EAB007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44B47A-B751-248A-6A36-C6895D086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FCFDF-2BFE-4391-95D4-EB42D6C02B2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0070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C474C3-B3A4-F905-16F8-D51265AA3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D330036-2760-E8EF-0688-CEC165A590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886F69-F97C-8CBA-155A-A647C23B5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4D7A4-6294-4191-B594-F08A4D1DF089}" type="datetimeFigureOut">
              <a:rPr lang="zh-CN" altLang="en-US" smtClean="0"/>
              <a:pPr/>
              <a:t>2024/6/25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8278AC-5B68-5E01-10A4-E48761A5C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C53F68-729C-DE56-827B-47D7E04A0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FCFDF-2BFE-4391-95D4-EB42D6C02B2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5538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D7376A-D265-6807-1F75-1375393EA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BC8B07-224F-0DF1-CE72-2566F69C6A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9948F8A-E693-D4E9-3007-7D011168E4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446093E-DDBC-CFC9-1A4F-FC74727A9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4D7A4-6294-4191-B594-F08A4D1DF089}" type="datetimeFigureOut">
              <a:rPr lang="zh-CN" altLang="en-US" smtClean="0"/>
              <a:pPr/>
              <a:t>2024/6/25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2CE521D-9426-41C1-8F49-72F92B118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13790CF-9B7A-6BC2-0DA5-30D8F1B06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FCFDF-2BFE-4391-95D4-EB42D6C02B2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5042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2C337B-02B2-5B8B-709D-D30995285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35DD9D4-412A-EE22-647B-A0F3DE1ACD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8B25DAC-579A-D32D-B779-2AD07D5FA1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D8A20BE-76C8-02D0-8AB8-31D5041228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23A206A-D139-DE89-6ED6-8186A126C0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28736D4-9A8F-99E6-0F13-943B7C903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4D7A4-6294-4191-B594-F08A4D1DF089}" type="datetimeFigureOut">
              <a:rPr lang="zh-CN" altLang="en-US" smtClean="0"/>
              <a:pPr/>
              <a:t>2024/6/25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51F08CC-711C-93B1-35E0-C272AD800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5BE0261-EC07-82A7-4072-D8FFC3ED2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FCFDF-2BFE-4391-95D4-EB42D6C02B2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6022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3B7489-E32F-388B-670D-1D789E628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F271C4A-B543-FDCA-6A4B-1B435379B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4D7A4-6294-4191-B594-F08A4D1DF089}" type="datetimeFigureOut">
              <a:rPr lang="zh-CN" altLang="en-US" smtClean="0"/>
              <a:pPr/>
              <a:t>2024/6/25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95614AA-DD74-0714-2DE5-84FECB253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A8AB54A-9884-C0DF-FBF3-D93D0E1DE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FCFDF-2BFE-4391-95D4-EB42D6C02B2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7048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81853D5-B3F9-4C7A-BD15-0EFAC31B9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4D7A4-6294-4191-B594-F08A4D1DF089}" type="datetimeFigureOut">
              <a:rPr lang="zh-CN" altLang="en-US" smtClean="0"/>
              <a:pPr/>
              <a:t>2024/6/25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5EAD01D-874E-BB88-7262-FA3B01677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FCD95A5-2FA8-66FB-3A28-D8918F2D6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FCFDF-2BFE-4391-95D4-EB42D6C02B2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4449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56CE52-76D7-CA68-73F5-8CAE7C760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E1EB51-210E-2DCB-FA31-9FDE66129B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E94223E-FF54-7667-5B95-04930DF7CD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773CB76-5069-BBAC-8D60-6518A191E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4D7A4-6294-4191-B594-F08A4D1DF089}" type="datetimeFigureOut">
              <a:rPr lang="zh-CN" altLang="en-US" smtClean="0"/>
              <a:pPr/>
              <a:t>2024/6/25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BD0C979-7B8E-C25E-F7DB-84C79EFC2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09492C9-A5A9-221C-A2CE-C43BA7B01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FCFDF-2BFE-4391-95D4-EB42D6C02B2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2990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9520E4-0CCF-C235-6435-39ECF50C4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44E6A8E-FDF2-1F1D-9434-8728ADC5D9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FD5AEA5-2520-8B5C-8915-B310EC3889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F77CC43-DA75-52E4-D1CD-335F4F758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4D7A4-6294-4191-B594-F08A4D1DF089}" type="datetimeFigureOut">
              <a:rPr lang="zh-CN" altLang="en-US" smtClean="0"/>
              <a:pPr/>
              <a:t>2024/6/25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4715A68-C6A4-7515-7ABF-674A60DEC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BE9A43E-6F1B-84F9-163D-426FCAC3F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FCFDF-2BFE-4391-95D4-EB42D6C02B2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8869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75AF8D0-E4FD-5094-250F-2A2D35FDA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30CD2A7-76C9-FA6F-3377-420CCA4417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0F9109-420F-0989-08C0-3F9B0E3EF5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54D7A4-6294-4191-B594-F08A4D1DF089}" type="datetimeFigureOut">
              <a:rPr lang="zh-CN" altLang="en-US" smtClean="0"/>
              <a:pPr/>
              <a:t>2024/6/25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21F0C9-9E1C-D1C1-1140-931F5C7FAF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20202E-BF21-9377-82E0-B79D33D50A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BFCFDF-2BFE-4391-95D4-EB42D6C02B2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3880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7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universe.roboflow.com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8722" y="831273"/>
            <a:ext cx="118802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accent5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Aimbot Report for Csgo</a:t>
            </a:r>
            <a:endParaRPr lang="zh-CN" altLang="en-US" sz="4000" b="1" dirty="0">
              <a:solidFill>
                <a:schemeClr val="accent5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515689" y="2765855"/>
            <a:ext cx="61321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Presented by:   Kevin Yao</a:t>
            </a:r>
          </a:p>
          <a:p>
            <a:endParaRPr lang="en-US" sz="2400" b="1" baseline="0" dirty="0"/>
          </a:p>
          <a:p>
            <a:r>
              <a:rPr lang="en-US" sz="2400" b="1" dirty="0"/>
              <a:t>-Proj2 for AI-fundamentals-2024-Spring</a:t>
            </a:r>
            <a:endParaRPr lang="en-US" sz="2000" baseline="0" dirty="0"/>
          </a:p>
          <a:p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A3D9D8-E207-E842-A395-4E1C34E1BF92}"/>
              </a:ext>
            </a:extLst>
          </p:cNvPr>
          <p:cNvSpPr txBox="1"/>
          <p:nvPr/>
        </p:nvSpPr>
        <p:spPr>
          <a:xfrm>
            <a:off x="5719156" y="628442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263905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22515" y="1003606"/>
            <a:ext cx="10888824" cy="5232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2400" b="1" dirty="0"/>
              <a:t>1</a:t>
            </a:r>
            <a:r>
              <a:rPr lang="en-US" sz="2800" b="1" dirty="0"/>
              <a:t>.  Mission profile</a:t>
            </a:r>
            <a:endParaRPr lang="en-US" sz="2400" b="1" dirty="0"/>
          </a:p>
          <a:p>
            <a:pPr>
              <a:spcBef>
                <a:spcPts val="600"/>
              </a:spcBef>
            </a:pPr>
            <a:r>
              <a:rPr lang="en-US" sz="2400" dirty="0">
                <a:solidFill>
                  <a:schemeClr val="accent1"/>
                </a:solidFill>
              </a:rPr>
              <a:t>-Background introduce about aimbot</a:t>
            </a:r>
          </a:p>
          <a:p>
            <a:pPr>
              <a:spcBef>
                <a:spcPts val="600"/>
              </a:spcBef>
            </a:pPr>
            <a:endParaRPr lang="en-US" sz="2400" b="1" dirty="0"/>
          </a:p>
          <a:p>
            <a:pPr>
              <a:spcBef>
                <a:spcPts val="600"/>
              </a:spcBef>
            </a:pPr>
            <a:r>
              <a:rPr lang="en-US" sz="2400" b="1" dirty="0"/>
              <a:t>2.  </a:t>
            </a:r>
            <a:r>
              <a:rPr lang="en-US" sz="2800" b="1" dirty="0"/>
              <a:t>Pre proj research &amp; Proj procedure</a:t>
            </a:r>
            <a:endParaRPr lang="en-US" sz="2400" b="1" dirty="0"/>
          </a:p>
          <a:p>
            <a:pPr>
              <a:spcBef>
                <a:spcPts val="600"/>
              </a:spcBef>
            </a:pPr>
            <a:r>
              <a:rPr lang="en-US" sz="2400" dirty="0"/>
              <a:t>-</a:t>
            </a:r>
            <a:r>
              <a:rPr lang="en-US" sz="2400" dirty="0">
                <a:solidFill>
                  <a:schemeClr val="accent1"/>
                </a:solidFill>
              </a:rPr>
              <a:t>Consider which model to use and what data set to choose and why</a:t>
            </a:r>
          </a:p>
          <a:p>
            <a:pPr>
              <a:spcBef>
                <a:spcPts val="600"/>
              </a:spcBef>
            </a:pPr>
            <a:r>
              <a:rPr lang="en-US" sz="2400" dirty="0">
                <a:solidFill>
                  <a:schemeClr val="accent1"/>
                </a:solidFill>
              </a:rPr>
              <a:t>-How to conduct the </a:t>
            </a:r>
            <a:r>
              <a:rPr lang="en-US" sz="2400" dirty="0" err="1">
                <a:solidFill>
                  <a:schemeClr val="accent1"/>
                </a:solidFill>
              </a:rPr>
              <a:t>proj</a:t>
            </a:r>
            <a:endParaRPr lang="en-US" sz="2400" dirty="0">
              <a:solidFill>
                <a:schemeClr val="accent1"/>
              </a:solidFill>
            </a:endParaRPr>
          </a:p>
          <a:p>
            <a:r>
              <a:rPr lang="en-US" sz="2400" b="1" dirty="0"/>
              <a:t>3</a:t>
            </a:r>
            <a:r>
              <a:rPr lang="en-US" sz="2800" b="1" dirty="0"/>
              <a:t>.  Problems during </a:t>
            </a:r>
            <a:r>
              <a:rPr lang="en-US" sz="2800" b="1" dirty="0" err="1"/>
              <a:t>proj</a:t>
            </a:r>
            <a:r>
              <a:rPr lang="en-US" sz="2800" b="1" dirty="0"/>
              <a:t> &amp; my solution</a:t>
            </a:r>
            <a:endParaRPr lang="en-US" sz="2400" b="1" dirty="0"/>
          </a:p>
          <a:p>
            <a:r>
              <a:rPr lang="en-US" sz="2400" dirty="0">
                <a:solidFill>
                  <a:schemeClr val="accent1"/>
                </a:solidFill>
              </a:rPr>
              <a:t>-Some problems I meet during </a:t>
            </a:r>
            <a:r>
              <a:rPr lang="en-US" sz="2400" dirty="0" err="1">
                <a:solidFill>
                  <a:schemeClr val="accent1"/>
                </a:solidFill>
              </a:rPr>
              <a:t>proj</a:t>
            </a:r>
            <a:r>
              <a:rPr lang="en-US" sz="2400" dirty="0">
                <a:solidFill>
                  <a:schemeClr val="accent1"/>
                </a:solidFill>
              </a:rPr>
              <a:t> &amp; how I solve them</a:t>
            </a:r>
          </a:p>
          <a:p>
            <a:endParaRPr lang="en-US" sz="2400" b="1" dirty="0"/>
          </a:p>
          <a:p>
            <a:r>
              <a:rPr lang="en-US" sz="2400" b="1" dirty="0"/>
              <a:t>4. </a:t>
            </a:r>
            <a:r>
              <a:rPr lang="en-US" sz="2800" b="1" dirty="0"/>
              <a:t>Further Q&amp;A</a:t>
            </a:r>
            <a:endParaRPr lang="en-US" sz="2400" b="1" dirty="0"/>
          </a:p>
          <a:p>
            <a:r>
              <a:rPr lang="en-US" sz="2400" dirty="0">
                <a:solidFill>
                  <a:schemeClr val="accent1"/>
                </a:solidFill>
              </a:rPr>
              <a:t>-More questions are welcomed</a:t>
            </a:r>
          </a:p>
          <a:p>
            <a:pPr>
              <a:spcBef>
                <a:spcPts val="600"/>
              </a:spcBef>
            </a:pP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7532914" cy="70788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Report Outline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341CF4E-3CE6-2648-B850-B731EA7907AB}"/>
              </a:ext>
            </a:extLst>
          </p:cNvPr>
          <p:cNvSpPr txBox="1"/>
          <p:nvPr/>
        </p:nvSpPr>
        <p:spPr>
          <a:xfrm>
            <a:off x="5347855" y="6488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157851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681965" y="2302977"/>
            <a:ext cx="5991814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CN" sz="3600" b="1" dirty="0"/>
              <a:t>What is aimbot:</a:t>
            </a:r>
          </a:p>
          <a:p>
            <a:pPr>
              <a:spcBef>
                <a:spcPts val="600"/>
              </a:spcBef>
            </a:pPr>
            <a:r>
              <a:rPr lang="en-US" altLang="zh-CN" sz="3600" b="1" dirty="0"/>
              <a:t>-Object Detection </a:t>
            </a:r>
          </a:p>
          <a:p>
            <a:pPr>
              <a:spcBef>
                <a:spcPts val="600"/>
              </a:spcBef>
            </a:pPr>
            <a:r>
              <a:rPr lang="en-US" altLang="zh-CN" sz="3600" b="1" dirty="0"/>
              <a:t>-AI model usage in Cs2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77240" y="1"/>
            <a:ext cx="757295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Let’s begin:  </a:t>
            </a:r>
            <a:r>
              <a:rPr lang="en-US" altLang="zh-CN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Mission profile</a:t>
            </a:r>
          </a:p>
          <a:p>
            <a:pPr algn="ctr"/>
            <a:endParaRPr lang="en-US" sz="4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FCC73C-BFB2-DA49-BDBD-15A1248D1963}"/>
              </a:ext>
            </a:extLst>
          </p:cNvPr>
          <p:cNvSpPr txBox="1"/>
          <p:nvPr/>
        </p:nvSpPr>
        <p:spPr>
          <a:xfrm>
            <a:off x="5541818" y="635923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pic>
        <p:nvPicPr>
          <p:cNvPr id="2050" name="Picture 2" descr="How to use a legal Aimbot in CS2 (CSGO)? | TheGlobalGaming">
            <a:extLst>
              <a:ext uri="{FF2B5EF4-FFF2-40B4-BE49-F238E27FC236}">
                <a16:creationId xmlns:a16="http://schemas.microsoft.com/office/drawing/2014/main" id="{E4FE5284-C5F2-3566-7EB9-BF329B7D01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421" y="2146532"/>
            <a:ext cx="5193778" cy="2817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0187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7258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AimBoT</a:t>
            </a:r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Preliminary Questions: Research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900" y="1522173"/>
            <a:ext cx="7032425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Which model to choose? And why?</a:t>
            </a:r>
          </a:p>
          <a:p>
            <a:endParaRPr lang="en-US" sz="2400" b="1" dirty="0"/>
          </a:p>
          <a:p>
            <a:r>
              <a:rPr lang="en-US" sz="2000" b="1" dirty="0"/>
              <a:t>-</a:t>
            </a:r>
            <a:r>
              <a:rPr lang="en-US" altLang="zh-CN" sz="2000" dirty="0"/>
              <a:t>YOLOv8</a:t>
            </a:r>
          </a:p>
          <a:p>
            <a:endParaRPr lang="en-US" sz="2000" b="1" dirty="0"/>
          </a:p>
          <a:p>
            <a:r>
              <a:rPr lang="en-US" sz="2000" b="1" dirty="0"/>
              <a:t>-</a:t>
            </a:r>
            <a:r>
              <a:rPr lang="en-US" altLang="zh-CN" sz="2000" dirty="0"/>
              <a:t>Leveraging YOLOv8 Features to Build an Aimbot System</a:t>
            </a:r>
          </a:p>
          <a:p>
            <a:endParaRPr lang="en-US" sz="2000" b="1" dirty="0"/>
          </a:p>
          <a:p>
            <a:r>
              <a:rPr lang="en-US" sz="2000" b="1" dirty="0"/>
              <a:t>-</a:t>
            </a:r>
            <a:r>
              <a:rPr lang="en-US" altLang="zh-CN" sz="2000" dirty="0"/>
              <a:t>Dataset Compatibility</a:t>
            </a:r>
            <a:endParaRPr lang="en-US" sz="20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DEDC365-2F4B-E340-83D8-59FA8A0FF9F3}"/>
              </a:ext>
            </a:extLst>
          </p:cNvPr>
          <p:cNvSpPr txBox="1"/>
          <p:nvPr/>
        </p:nvSpPr>
        <p:spPr>
          <a:xfrm>
            <a:off x="5926051" y="644236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B88CC92A-B2E7-38C3-F57D-2CA45213C073}"/>
              </a:ext>
            </a:extLst>
          </p:cNvPr>
          <p:cNvSpPr txBox="1"/>
          <p:nvPr/>
        </p:nvSpPr>
        <p:spPr>
          <a:xfrm>
            <a:off x="7372243" y="3599739"/>
            <a:ext cx="4076418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800" b="1" dirty="0"/>
              <a:t>YOLOv8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800" b="1" dirty="0"/>
          </a:p>
          <a:p>
            <a:pPr marL="800100" lvl="1" indent="-342900">
              <a:buFont typeface="+mj-lt"/>
              <a:buAutoNum type="arabicPeriod"/>
            </a:pPr>
            <a:r>
              <a:rPr lang="en-US" altLang="zh-CN" sz="2400" dirty="0"/>
              <a:t>Real-time Performance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zh-CN" sz="2400" dirty="0"/>
              <a:t>High Accuracy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zh-CN" sz="2400" dirty="0"/>
              <a:t>Lightweight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zh-CN" sz="2400" dirty="0"/>
              <a:t>Multi-scale Detection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zh-CN" sz="2400" dirty="0"/>
              <a:t>Easy Integration and Use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zh-CN" sz="2400" dirty="0"/>
              <a:t>Community Support</a:t>
            </a:r>
          </a:p>
          <a:p>
            <a:pPr lvl="1"/>
            <a:r>
              <a:rPr lang="en-US" altLang="zh-CN" sz="2400" dirty="0"/>
              <a:t>……</a:t>
            </a:r>
          </a:p>
        </p:txBody>
      </p:sp>
      <p:pic>
        <p:nvPicPr>
          <p:cNvPr id="40" name="图片 39">
            <a:extLst>
              <a:ext uri="{FF2B5EF4-FFF2-40B4-BE49-F238E27FC236}">
                <a16:creationId xmlns:a16="http://schemas.microsoft.com/office/drawing/2014/main" id="{24A6861C-A0B7-12F7-6368-AAFE104921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0599" y="1647799"/>
            <a:ext cx="5592780" cy="1787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4529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7258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AimBoT</a:t>
            </a:r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Preliminary Questions: Research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900" y="1522173"/>
            <a:ext cx="7032425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How is the dataset obtained?</a:t>
            </a:r>
            <a:endParaRPr lang="en-US" sz="2400" b="1" dirty="0"/>
          </a:p>
          <a:p>
            <a:endParaRPr lang="en-US" sz="2000" b="1" dirty="0"/>
          </a:p>
          <a:p>
            <a:r>
              <a:rPr lang="en-US" sz="2000" b="1" dirty="0"/>
              <a:t>-</a:t>
            </a:r>
            <a:r>
              <a:rPr lang="en-US" altLang="zh-CN" sz="2000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 </a:t>
            </a:r>
            <a:r>
              <a:rPr lang="en-US" altLang="zh-CN" sz="2000" b="0" i="0" u="sng" dirty="0">
                <a:effectLst/>
                <a:highlight>
                  <a:srgbClr val="0D1117"/>
                </a:highlight>
                <a:latin typeface="-apple-system"/>
                <a:hlinkClick r:id="rId3"/>
              </a:rPr>
              <a:t>https://universe.roboflow.com/</a:t>
            </a:r>
            <a:endParaRPr lang="en-US" altLang="zh-CN" sz="2000" b="0" i="0" u="sng" dirty="0">
              <a:effectLst/>
              <a:highlight>
                <a:srgbClr val="0D1117"/>
              </a:highlight>
              <a:latin typeface="-apple-system"/>
            </a:endParaRPr>
          </a:p>
          <a:p>
            <a:endParaRPr lang="en-US" altLang="zh-CN" sz="2000" u="sng" dirty="0">
              <a:highlight>
                <a:srgbClr val="0D1117"/>
              </a:highlight>
              <a:latin typeface="-apple-system"/>
            </a:endParaRPr>
          </a:p>
          <a:p>
            <a:r>
              <a:rPr lang="en-US" altLang="zh-CN" sz="2000" u="sng" dirty="0">
                <a:highlight>
                  <a:srgbClr val="0D1117"/>
                </a:highlight>
                <a:latin typeface="-apple-system"/>
              </a:rPr>
              <a:t>- Open source dataset</a:t>
            </a:r>
            <a:endParaRPr lang="en-US" altLang="zh-CN" sz="2000" dirty="0"/>
          </a:p>
          <a:p>
            <a:endParaRPr lang="en-US" sz="20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DEDC365-2F4B-E340-83D8-59FA8A0FF9F3}"/>
              </a:ext>
            </a:extLst>
          </p:cNvPr>
          <p:cNvSpPr txBox="1"/>
          <p:nvPr/>
        </p:nvSpPr>
        <p:spPr>
          <a:xfrm>
            <a:off x="5915891" y="644236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CD005EA-CDE8-7F86-6261-82D45AFBF0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83090" y="1676778"/>
            <a:ext cx="1762371" cy="2734057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E002FCFA-DFE8-DDA0-A3E4-3CBAF16D4C61}"/>
              </a:ext>
            </a:extLst>
          </p:cNvPr>
          <p:cNvSpPr txBox="1"/>
          <p:nvPr/>
        </p:nvSpPr>
        <p:spPr>
          <a:xfrm>
            <a:off x="5915891" y="1533884"/>
            <a:ext cx="409401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E6EDF3"/>
                </a:solidFill>
                <a:highlight>
                  <a:srgbClr val="0D1117"/>
                </a:highlight>
                <a:latin typeface="-apple-system"/>
              </a:rPr>
              <a:t>What is the format of the dataset?</a:t>
            </a:r>
          </a:p>
          <a:p>
            <a:endParaRPr lang="en-US" altLang="zh-CN" dirty="0"/>
          </a:p>
          <a:p>
            <a:r>
              <a:rPr lang="en-US" altLang="zh-CN" dirty="0"/>
              <a:t>-train, test, valid</a:t>
            </a:r>
          </a:p>
          <a:p>
            <a:r>
              <a:rPr lang="en-US" altLang="zh-CN" dirty="0"/>
              <a:t>-each image has a corresponding label file</a:t>
            </a:r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85F5922D-C64F-C37D-0C27-C82863EBE1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52685" y="3721455"/>
            <a:ext cx="4094019" cy="68938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2C5B58B6-7A0B-4417-4791-BB09F5863E7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799" y="3721455"/>
            <a:ext cx="5667296" cy="2619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3988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1" y="0"/>
            <a:ext cx="64617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Proj Procedure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DEDC365-2F4B-E340-83D8-59FA8A0FF9F3}"/>
              </a:ext>
            </a:extLst>
          </p:cNvPr>
          <p:cNvSpPr txBox="1"/>
          <p:nvPr/>
        </p:nvSpPr>
        <p:spPr>
          <a:xfrm>
            <a:off x="5915891" y="644236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002FCFA-DFE8-DDA0-A3E4-3CBAF16D4C61}"/>
              </a:ext>
            </a:extLst>
          </p:cNvPr>
          <p:cNvSpPr txBox="1"/>
          <p:nvPr/>
        </p:nvSpPr>
        <p:spPr>
          <a:xfrm>
            <a:off x="246538" y="985244"/>
            <a:ext cx="9984581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1"/>
                </a:solidFill>
                <a:highlight>
                  <a:srgbClr val="0D1117"/>
                </a:highlight>
                <a:latin typeface="-apple-system"/>
              </a:rPr>
              <a:t>How this proj is conduct ?</a:t>
            </a:r>
          </a:p>
          <a:p>
            <a:endParaRPr lang="en-US" altLang="zh-CN" dirty="0"/>
          </a:p>
          <a:p>
            <a:endParaRPr lang="en-US" altLang="zh-CN" dirty="0"/>
          </a:p>
          <a:p>
            <a:pPr marL="285750" indent="-360000">
              <a:buClr>
                <a:srgbClr val="FFC000"/>
              </a:buClr>
              <a:buFont typeface="Wingdings" pitchFamily="2" charset="2"/>
              <a:buChar char="u"/>
            </a:pPr>
            <a:r>
              <a:rPr lang="en-US" altLang="zh-CN" sz="2400" dirty="0"/>
              <a:t>Overall Project Understanding</a:t>
            </a:r>
          </a:p>
          <a:p>
            <a:pPr marL="285750" indent="-360000">
              <a:buClr>
                <a:srgbClr val="FFC000"/>
              </a:buClr>
              <a:buFont typeface="Wingdings" pitchFamily="2" charset="2"/>
              <a:buChar char="u"/>
            </a:pPr>
            <a:endParaRPr lang="en-US" altLang="zh-CN" sz="2400" dirty="0"/>
          </a:p>
          <a:p>
            <a:pPr marL="285750" indent="-360000">
              <a:buClr>
                <a:srgbClr val="FFC000"/>
              </a:buClr>
              <a:buFont typeface="Wingdings" pitchFamily="2" charset="2"/>
              <a:buChar char="u"/>
            </a:pPr>
            <a:r>
              <a:rPr lang="en-US" altLang="zh-CN" sz="2400" dirty="0"/>
              <a:t>Parameter Understanding and Training Set Preparation</a:t>
            </a:r>
          </a:p>
          <a:p>
            <a:pPr marL="285750" indent="-360000">
              <a:buClr>
                <a:srgbClr val="FFC000"/>
              </a:buClr>
              <a:buFont typeface="Wingdings" pitchFamily="2" charset="2"/>
              <a:buChar char="u"/>
            </a:pPr>
            <a:endParaRPr lang="en-US" altLang="zh-CN" sz="2400" dirty="0"/>
          </a:p>
          <a:p>
            <a:pPr marL="285750" indent="-360000">
              <a:buClr>
                <a:srgbClr val="FFC000"/>
              </a:buClr>
              <a:buFont typeface="Wingdings" pitchFamily="2" charset="2"/>
              <a:buChar char="u"/>
            </a:pPr>
            <a:r>
              <a:rPr lang="en-US" altLang="zh-CN" sz="2400" dirty="0"/>
              <a:t>Start Training Based on the Code</a:t>
            </a:r>
          </a:p>
          <a:p>
            <a:pPr marL="285750" indent="-360000">
              <a:buClr>
                <a:srgbClr val="FFC000"/>
              </a:buClr>
              <a:buFont typeface="Wingdings" pitchFamily="2" charset="2"/>
              <a:buChar char="u"/>
            </a:pPr>
            <a:endParaRPr lang="en-US" altLang="zh-CN" sz="2400" dirty="0"/>
          </a:p>
          <a:p>
            <a:pPr marL="285750" indent="-360000">
              <a:buClr>
                <a:srgbClr val="FFC000"/>
              </a:buClr>
              <a:buFont typeface="Wingdings" pitchFamily="2" charset="2"/>
              <a:buChar char="u"/>
            </a:pPr>
            <a:r>
              <a:rPr lang="en-US" altLang="zh-CN" sz="2400" dirty="0"/>
              <a:t>Implement Real-Time Screenshot and Refactor Model Loading Code</a:t>
            </a:r>
          </a:p>
          <a:p>
            <a:pPr marL="285750" indent="-360000">
              <a:buClr>
                <a:srgbClr val="FFC000"/>
              </a:buClr>
              <a:buFont typeface="Wingdings" pitchFamily="2" charset="2"/>
              <a:buChar char="u"/>
            </a:pPr>
            <a:endParaRPr lang="en-US" altLang="zh-CN" sz="2400" dirty="0"/>
          </a:p>
          <a:p>
            <a:pPr marL="285750" indent="-360000">
              <a:buClr>
                <a:srgbClr val="FFC000"/>
              </a:buClr>
              <a:buFont typeface="Wingdings" pitchFamily="2" charset="2"/>
              <a:buChar char="u"/>
            </a:pPr>
            <a:r>
              <a:rPr lang="en-US" altLang="zh-CN" sz="2400" dirty="0"/>
              <a:t>Integrate Code and Achieve Initial Recognition Results</a:t>
            </a:r>
          </a:p>
          <a:p>
            <a:pPr marL="285750" indent="-360000">
              <a:buClr>
                <a:srgbClr val="FFC000"/>
              </a:buClr>
              <a:buFont typeface="Wingdings" pitchFamily="2" charset="2"/>
              <a:buChar char="u"/>
            </a:pPr>
            <a:endParaRPr lang="en-US" altLang="zh-CN" sz="2400" dirty="0"/>
          </a:p>
          <a:p>
            <a:pPr marL="285750" indent="-360000">
              <a:buClr>
                <a:srgbClr val="FFC000"/>
              </a:buClr>
              <a:buFont typeface="Wingdings" pitchFamily="2" charset="2"/>
              <a:buChar char="u"/>
            </a:pPr>
            <a:r>
              <a:rPr lang="en-US" altLang="zh-CN" sz="2400" dirty="0"/>
              <a:t>Mouse Monitoring and Control</a:t>
            </a:r>
          </a:p>
        </p:txBody>
      </p:sp>
    </p:spTree>
    <p:extLst>
      <p:ext uri="{BB962C8B-B14F-4D97-AF65-F5344CB8AC3E}">
        <p14:creationId xmlns:p14="http://schemas.microsoft.com/office/powerpoint/2010/main" val="37843512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7258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Problems during proj &amp; my solution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13529" y="1185442"/>
            <a:ext cx="70324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u"/>
            </a:pPr>
            <a:r>
              <a:rPr lang="en-US" sz="2400" b="1" dirty="0">
                <a:solidFill>
                  <a:srgbClr val="E6EDF3"/>
                </a:solidFill>
                <a:highlight>
                  <a:srgbClr val="0D1117"/>
                </a:highlight>
                <a:latin typeface="-apple-system"/>
              </a:rPr>
              <a:t>Dirty Data(</a:t>
            </a:r>
            <a:r>
              <a:rPr lang="en-US" altLang="zh-CN" sz="2400" b="1" dirty="0"/>
              <a:t>Noisy Data</a:t>
            </a:r>
            <a:r>
              <a:rPr lang="en-US" sz="2400" b="1" dirty="0">
                <a:solidFill>
                  <a:srgbClr val="E6EDF3"/>
                </a:solidFill>
                <a:highlight>
                  <a:srgbClr val="0D1117"/>
                </a:highlight>
                <a:latin typeface="-apple-system"/>
              </a:rPr>
              <a:t>)</a:t>
            </a:r>
          </a:p>
          <a:p>
            <a:r>
              <a:rPr lang="en-US" sz="2400" dirty="0">
                <a:solidFill>
                  <a:srgbClr val="E6EDF3"/>
                </a:solidFill>
                <a:highlight>
                  <a:srgbClr val="0D1117"/>
                </a:highlight>
                <a:latin typeface="-apple-system"/>
              </a:rPr>
              <a:t>-missing info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DEDC365-2F4B-E340-83D8-59FA8A0FF9F3}"/>
              </a:ext>
            </a:extLst>
          </p:cNvPr>
          <p:cNvSpPr txBox="1"/>
          <p:nvPr/>
        </p:nvSpPr>
        <p:spPr>
          <a:xfrm>
            <a:off x="5926051" y="644236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3658F873-BC9C-96DA-2616-DFD2745FA9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740" y="2653914"/>
            <a:ext cx="3439160" cy="343916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13DA2620-1D52-CC49-99DE-63F7820587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7997" y="2653914"/>
            <a:ext cx="3439160" cy="3439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4085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7258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Problems during proj &amp; my solution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900" y="1522173"/>
            <a:ext cx="70324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E6EDF3"/>
                </a:solidFill>
                <a:highlight>
                  <a:srgbClr val="0D1117"/>
                </a:highlight>
                <a:latin typeface="-apple-system"/>
              </a:rPr>
              <a:t>2.</a:t>
            </a:r>
            <a:r>
              <a:rPr lang="en-US" altLang="zh-CN" sz="2400" b="1" dirty="0"/>
              <a:t> model overfitting</a:t>
            </a:r>
            <a:endParaRPr lang="en-US" sz="2000" b="1" dirty="0"/>
          </a:p>
          <a:p>
            <a:r>
              <a:rPr lang="en-US" sz="2000" dirty="0"/>
              <a:t>-train to much</a:t>
            </a:r>
            <a:endParaRPr lang="en-US" sz="2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DEDC365-2F4B-E340-83D8-59FA8A0FF9F3}"/>
              </a:ext>
            </a:extLst>
          </p:cNvPr>
          <p:cNvSpPr txBox="1"/>
          <p:nvPr/>
        </p:nvSpPr>
        <p:spPr>
          <a:xfrm>
            <a:off x="5915891" y="64423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DFD6DAC-B7B0-9934-6C42-70033C0910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00" y="2540561"/>
            <a:ext cx="7823200" cy="147630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6D56716-158C-7F31-9E52-C73C04187A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00" y="4376417"/>
            <a:ext cx="7823200" cy="1706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677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8722" y="831273"/>
            <a:ext cx="118802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accent5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Q&amp;A</a:t>
            </a:r>
            <a:endParaRPr lang="zh-CN" altLang="en-US" sz="4000" b="1" dirty="0">
              <a:solidFill>
                <a:schemeClr val="accent5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A3D9D8-E207-E842-A395-4E1C34E1BF92}"/>
              </a:ext>
            </a:extLst>
          </p:cNvPr>
          <p:cNvSpPr txBox="1"/>
          <p:nvPr/>
        </p:nvSpPr>
        <p:spPr>
          <a:xfrm>
            <a:off x="5719156" y="628442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70FD901-594A-BD1F-55A0-E12FDC064BA8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091940" y="1999170"/>
            <a:ext cx="4008120" cy="3588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2574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font">
      <a:majorFont>
        <a:latin typeface="等线 Light"/>
        <a:ea typeface="等线 Light"/>
        <a:cs typeface=""/>
      </a:majorFont>
      <a:minorFont>
        <a:latin typeface="等线"/>
        <a:ea typeface="等线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846</TotalTime>
  <Words>300</Words>
  <Application>Microsoft Office PowerPoint</Application>
  <PresentationFormat>宽屏</PresentationFormat>
  <Paragraphs>91</Paragraphs>
  <Slides>9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-apple-system</vt:lpstr>
      <vt:lpstr>等线</vt:lpstr>
      <vt:lpstr>等线 Light</vt:lpstr>
      <vt:lpstr>Arial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kevin yao</dc:creator>
  <cp:lastModifiedBy>kevin yao</cp:lastModifiedBy>
  <cp:revision>11</cp:revision>
  <dcterms:created xsi:type="dcterms:W3CDTF">2024-06-25T08:05:12Z</dcterms:created>
  <dcterms:modified xsi:type="dcterms:W3CDTF">2024-06-25T23:58:51Z</dcterms:modified>
</cp:coreProperties>
</file>