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1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27.xml" ContentType="application/vnd.openxmlformats-officedocument.presentationml.notesSlide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notesSlides/notesSlide29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0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1.xml" ContentType="application/vnd.openxmlformats-officedocument.presentationml.notesSlide+xml"/>
  <Override PartName="/ppt/tags/tag107.xml" ContentType="application/vnd.openxmlformats-officedocument.presentationml.tags+xml"/>
  <Override PartName="/ppt/notesSlides/notesSlide32.xml" ContentType="application/vnd.openxmlformats-officedocument.presentationml.notesSlide+xml"/>
  <Override PartName="/ppt/tags/tag108.xml" ContentType="application/vnd.openxmlformats-officedocument.presentationml.tags+xml"/>
  <Override PartName="/ppt/notesSlides/notesSlide3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4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5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7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8.xml" ContentType="application/vnd.openxmlformats-officedocument.presentationml.notesSlide+xml"/>
  <Override PartName="/ppt/tags/tag129.xml" ContentType="application/vnd.openxmlformats-officedocument.presentationml.tags+xml"/>
  <Override PartName="/ppt/notesSlides/notesSlide39.xml" ContentType="application/vnd.openxmlformats-officedocument.presentationml.notesSlide+xml"/>
  <Override PartName="/ppt/tags/tag130.xml" ContentType="application/vnd.openxmlformats-officedocument.presentationml.tags+xml"/>
  <Override PartName="/ppt/notesSlides/notesSlide40.xml" ContentType="application/vnd.openxmlformats-officedocument.presentationml.notesSlide+xml"/>
  <Override PartName="/ppt/tags/tag131.xml" ContentType="application/vnd.openxmlformats-officedocument.presentationml.tags+xml"/>
  <Override PartName="/ppt/notesSlides/notesSlide41.xml" ContentType="application/vnd.openxmlformats-officedocument.presentationml.notesSlide+xml"/>
  <Override PartName="/ppt/tags/tag132.xml" ContentType="application/vnd.openxmlformats-officedocument.presentationml.tags+xml"/>
  <Override PartName="/ppt/notesSlides/notesSlide4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tags/tag141.xml" ContentType="application/vnd.openxmlformats-officedocument.presentationml.tags+xml"/>
  <Override PartName="/ppt/notesSlides/notesSlide4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6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48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9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52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53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55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56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7.xml" ContentType="application/vnd.openxmlformats-officedocument.presentationml.notesSlide+xml"/>
  <Override PartName="/ppt/tags/tag184.xml" ContentType="application/vnd.openxmlformats-officedocument.presentationml.tags+xml"/>
  <Override PartName="/ppt/notesSlides/notesSlide58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59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0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61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62.xml" ContentType="application/vnd.openxmlformats-officedocument.presentationml.notesSlid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63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notesSlides/notesSlide64.xml" ContentType="application/vnd.openxmlformats-officedocument.presentationml.notesSlide+xml"/>
  <Override PartName="/ppt/tags/tag197.xml" ContentType="application/vnd.openxmlformats-officedocument.presentationml.tags+xml"/>
  <Override PartName="/ppt/notesSlides/notesSlide65.xml" ContentType="application/vnd.openxmlformats-officedocument.presentationml.notesSlide+xml"/>
  <Override PartName="/ppt/tags/tag198.xml" ContentType="application/vnd.openxmlformats-officedocument.presentationml.tags+xml"/>
  <Override PartName="/ppt/notesSlides/notesSlide6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67.xml" ContentType="application/vnd.openxmlformats-officedocument.presentationml.notesSlid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68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69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70.xml" ContentType="application/vnd.openxmlformats-officedocument.presentationml.notesSlide+xml"/>
  <Override PartName="/ppt/tags/tag209.xml" ContentType="application/vnd.openxmlformats-officedocument.presentationml.tags+xml"/>
  <Override PartName="/ppt/notesSlides/notesSlide71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72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73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74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75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76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77.xml" ContentType="application/vnd.openxmlformats-officedocument.presentationml.notesSlide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78.xml" ContentType="application/vnd.openxmlformats-officedocument.presentationml.notesSlide+xml"/>
  <Override PartName="/ppt/tags/tag226.xml" ContentType="application/vnd.openxmlformats-officedocument.presentationml.tags+xml"/>
  <Override PartName="/ppt/notesSlides/notesSlide79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80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443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444" r:id="rId21"/>
    <p:sldId id="381" r:id="rId22"/>
    <p:sldId id="445" r:id="rId23"/>
    <p:sldId id="383" r:id="rId24"/>
    <p:sldId id="446" r:id="rId25"/>
    <p:sldId id="385" r:id="rId26"/>
    <p:sldId id="447" r:id="rId27"/>
    <p:sldId id="387" r:id="rId28"/>
    <p:sldId id="448" r:id="rId29"/>
    <p:sldId id="388" r:id="rId30"/>
    <p:sldId id="389" r:id="rId31"/>
    <p:sldId id="391" r:id="rId32"/>
    <p:sldId id="449" r:id="rId33"/>
    <p:sldId id="393" r:id="rId34"/>
    <p:sldId id="450" r:id="rId35"/>
    <p:sldId id="394" r:id="rId36"/>
    <p:sldId id="395" r:id="rId37"/>
    <p:sldId id="396" r:id="rId38"/>
    <p:sldId id="397" r:id="rId39"/>
    <p:sldId id="398" r:id="rId40"/>
    <p:sldId id="399" r:id="rId41"/>
    <p:sldId id="402" r:id="rId42"/>
    <p:sldId id="451" r:id="rId43"/>
    <p:sldId id="452" r:id="rId44"/>
    <p:sldId id="403" r:id="rId45"/>
    <p:sldId id="404" r:id="rId46"/>
    <p:sldId id="405" r:id="rId47"/>
    <p:sldId id="453" r:id="rId48"/>
    <p:sldId id="454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4" r:id="rId64"/>
    <p:sldId id="455" r:id="rId65"/>
    <p:sldId id="456" r:id="rId66"/>
    <p:sldId id="425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 autoAdjust="0"/>
    <p:restoredTop sz="78049" autoAdjust="0"/>
  </p:normalViewPr>
  <p:slideViewPr>
    <p:cSldViewPr>
      <p:cViewPr varScale="1">
        <p:scale>
          <a:sx n="99" d="100"/>
          <a:sy n="99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Relationship Id="rId2" Type="http://schemas.openxmlformats.org/officeDocument/2006/relationships/image" Target="../media/image5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Relationship Id="rId2" Type="http://schemas.openxmlformats.org/officeDocument/2006/relationships/image" Target="../media/image5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13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14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15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16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17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18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19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20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22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24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26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28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07401-3CDF-4CAC-B507-A65556E6B569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9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31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32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34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35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36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37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38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39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40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41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42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43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44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45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46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42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47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48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49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50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51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388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52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53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54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71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55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56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1DDF-0851-4BDB-816F-D3AD7BFBDC35}" type="slidenum">
              <a:rPr lang="en-US"/>
              <a:pPr/>
              <a:t>57</a:t>
            </a:fld>
            <a:endParaRPr lang="en-US"/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58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59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60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61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62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63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64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65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66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91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67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68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69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70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71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72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73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74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75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3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76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77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78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79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80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81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82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638800" y="6477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29909" y="2924559"/>
            <a:ext cx="63061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Combinational Logic Design</a:t>
            </a:r>
            <a:endParaRPr lang="en-US" sz="36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9.xml"/><Relationship Id="rId8" Type="http://schemas.openxmlformats.org/officeDocument/2006/relationships/oleObject" Target="../embeddings/oleObject7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7.vml"/><Relationship Id="rId2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0.xml"/><Relationship Id="rId9" Type="http://schemas.openxmlformats.org/officeDocument/2006/relationships/oleObject" Target="../embeddings/oleObject8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<Relationship Id="rId8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9.vml"/><Relationship Id="rId2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2.xml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0.wmf"/><Relationship Id="rId1" Type="http://schemas.openxmlformats.org/officeDocument/2006/relationships/vmlDrawing" Target="../drawings/vmlDrawing10.vml"/><Relationship Id="rId2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3.xml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11.vml"/><Relationship Id="rId2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4.xml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11" Type="http://schemas.openxmlformats.org/officeDocument/2006/relationships/image" Target="../media/image1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15.xml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oleObject" Target="../embeddings/oleObject16.bin"/><Relationship Id="rId8" Type="http://schemas.openxmlformats.org/officeDocument/2006/relationships/image" Target="../media/image18.wmf"/><Relationship Id="rId1" Type="http://schemas.openxmlformats.org/officeDocument/2006/relationships/vmlDrawing" Target="../drawings/vmlDrawing14.vml"/><Relationship Id="rId2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1.xml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15.vml"/><Relationship Id="rId2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3.xml"/><Relationship Id="rId7" Type="http://schemas.openxmlformats.org/officeDocument/2006/relationships/oleObject" Target="../embeddings/oleObject18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16.vml"/><Relationship Id="rId2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25.xml"/><Relationship Id="rId8" Type="http://schemas.openxmlformats.org/officeDocument/2006/relationships/oleObject" Target="../embeddings/oleObject19.bin"/><Relationship Id="rId9" Type="http://schemas.openxmlformats.org/officeDocument/2006/relationships/image" Target="../media/image21.wmf"/><Relationship Id="rId1" Type="http://schemas.openxmlformats.org/officeDocument/2006/relationships/vmlDrawing" Target="../drawings/vmlDrawing17.vml"/><Relationship Id="rId2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6.xml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4" Type="http://schemas.openxmlformats.org/officeDocument/2006/relationships/tags" Target="../tags/tag97.xml"/><Relationship Id="rId5" Type="http://schemas.openxmlformats.org/officeDocument/2006/relationships/tags" Target="../tags/tag98.xml"/><Relationship Id="rId6" Type="http://schemas.openxmlformats.org/officeDocument/2006/relationships/tags" Target="../tags/tag99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27.xml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vmlDrawing" Target="../drawings/vmlDrawing18.vml"/><Relationship Id="rId2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6.png"/><Relationship Id="rId1" Type="http://schemas.openxmlformats.org/officeDocument/2006/relationships/tags" Target="../tags/tag10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23.png"/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0.xml"/><Relationship Id="rId1" Type="http://schemas.openxmlformats.org/officeDocument/2006/relationships/tags" Target="../tags/tag102.xml"/><Relationship Id="rId2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1.xm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0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tags" Target="../tags/tag118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34.xml"/><Relationship Id="rId14" Type="http://schemas.openxmlformats.org/officeDocument/2006/relationships/oleObject" Target="../embeddings/oleObject21.bin"/><Relationship Id="rId15" Type="http://schemas.openxmlformats.org/officeDocument/2006/relationships/image" Target="../media/image24.wmf"/><Relationship Id="rId16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1" Type="http://schemas.openxmlformats.org/officeDocument/2006/relationships/vmlDrawing" Target="../drawings/vmlDrawing19.vml"/><Relationship Id="rId2" Type="http://schemas.openxmlformats.org/officeDocument/2006/relationships/tags" Target="../tags/tag109.xml"/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tags" Target="../tags/tag112.xml"/><Relationship Id="rId6" Type="http://schemas.openxmlformats.org/officeDocument/2006/relationships/tags" Target="../tags/tag113.xml"/><Relationship Id="rId7" Type="http://schemas.openxmlformats.org/officeDocument/2006/relationships/tags" Target="../tags/tag114.xml"/><Relationship Id="rId8" Type="http://schemas.openxmlformats.org/officeDocument/2006/relationships/tags" Target="../tags/tag115.xml"/><Relationship Id="rId9" Type="http://schemas.openxmlformats.org/officeDocument/2006/relationships/tags" Target="../tags/tag116.xml"/><Relationship Id="rId10" Type="http://schemas.openxmlformats.org/officeDocument/2006/relationships/tags" Target="../tags/tag1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tags" Target="../tags/tag12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5.xml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1" Type="http://schemas.openxmlformats.org/officeDocument/2006/relationships/vmlDrawing" Target="../drawings/vmlDrawing20.vml"/><Relationship Id="rId2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6.xml"/><Relationship Id="rId6" Type="http://schemas.openxmlformats.org/officeDocument/2006/relationships/oleObject" Target="../embeddings/oleObject25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21.vml"/><Relationship Id="rId2" Type="http://schemas.openxmlformats.org/officeDocument/2006/relationships/tags" Target="../tags/tag1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4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37.xml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22.vml"/><Relationship Id="rId2" Type="http://schemas.openxmlformats.org/officeDocument/2006/relationships/tags" Target="../tags/tag1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8.xml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0.wmf"/><Relationship Id="rId1" Type="http://schemas.openxmlformats.org/officeDocument/2006/relationships/vmlDrawing" Target="../drawings/vmlDrawing23.vml"/><Relationship Id="rId2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9.xm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wmf"/><Relationship Id="rId1" Type="http://schemas.openxmlformats.org/officeDocument/2006/relationships/vmlDrawing" Target="../drawings/vmlDrawing24.vml"/><Relationship Id="rId2" Type="http://schemas.openxmlformats.org/officeDocument/2006/relationships/tags" Target="../tags/tag1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0.xml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25.vml"/><Relationship Id="rId2" Type="http://schemas.openxmlformats.org/officeDocument/2006/relationships/tags" Target="../tags/tag1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1.xml"/><Relationship Id="rId5" Type="http://schemas.openxmlformats.org/officeDocument/2006/relationships/oleObject" Target="../embeddings/oleObject30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26.vml"/><Relationship Id="rId2" Type="http://schemas.openxmlformats.org/officeDocument/2006/relationships/tags" Target="../tags/tag1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2.xml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4.wmf"/><Relationship Id="rId1" Type="http://schemas.openxmlformats.org/officeDocument/2006/relationships/vmlDrawing" Target="../drawings/vmlDrawing27.vml"/><Relationship Id="rId2" Type="http://schemas.openxmlformats.org/officeDocument/2006/relationships/tags" Target="../tags/tag132.xml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notesSlide" Target="../notesSlides/notesSlide43.xml"/><Relationship Id="rId12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" Type="http://schemas.openxmlformats.org/officeDocument/2006/relationships/vmlDrawing" Target="../drawings/vmlDrawing28.vml"/><Relationship Id="rId2" Type="http://schemas.openxmlformats.org/officeDocument/2006/relationships/tags" Target="../tags/tag133.xml"/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tags" Target="../tags/tag136.xml"/><Relationship Id="rId6" Type="http://schemas.openxmlformats.org/officeDocument/2006/relationships/tags" Target="../tags/tag137.xml"/><Relationship Id="rId7" Type="http://schemas.openxmlformats.org/officeDocument/2006/relationships/tags" Target="../tags/tag138.xml"/><Relationship Id="rId8" Type="http://schemas.openxmlformats.org/officeDocument/2006/relationships/tags" Target="../tags/tag139.xml"/><Relationship Id="rId9" Type="http://schemas.openxmlformats.org/officeDocument/2006/relationships/tags" Target="../tags/tag140.xml"/><Relationship Id="rId10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5.xml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6.wmf"/><Relationship Id="rId1" Type="http://schemas.openxmlformats.org/officeDocument/2006/relationships/vmlDrawing" Target="../drawings/vmlDrawing29.vml"/><Relationship Id="rId2" Type="http://schemas.openxmlformats.org/officeDocument/2006/relationships/tags" Target="../tags/tag1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4" Type="http://schemas.openxmlformats.org/officeDocument/2006/relationships/tags" Target="../tags/tag14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6.xml"/><Relationship Id="rId7" Type="http://schemas.openxmlformats.org/officeDocument/2006/relationships/oleObject" Target="../embeddings/oleObject34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1" Type="http://schemas.openxmlformats.org/officeDocument/2006/relationships/vmlDrawing" Target="../drawings/vmlDrawing30.vml"/><Relationship Id="rId2" Type="http://schemas.openxmlformats.org/officeDocument/2006/relationships/tags" Target="../tags/tag1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4" Type="http://schemas.openxmlformats.org/officeDocument/2006/relationships/tags" Target="../tags/tag14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47.xml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9.w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" Type="http://schemas.openxmlformats.org/officeDocument/2006/relationships/vmlDrawing" Target="../drawings/vmlDrawing31.vml"/><Relationship Id="rId2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8.xml"/><Relationship Id="rId6" Type="http://schemas.openxmlformats.org/officeDocument/2006/relationships/oleObject" Target="../embeddings/oleObject38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" Type="http://schemas.openxmlformats.org/officeDocument/2006/relationships/vmlDrawing" Target="../drawings/vmlDrawing32.vml"/><Relationship Id="rId2" Type="http://schemas.openxmlformats.org/officeDocument/2006/relationships/tags" Target="../tags/tag1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9.xml"/><Relationship Id="rId6" Type="http://schemas.openxmlformats.org/officeDocument/2006/relationships/oleObject" Target="../embeddings/oleObject40.bin"/><Relationship Id="rId7" Type="http://schemas.openxmlformats.org/officeDocument/2006/relationships/image" Target="../media/image40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42.wmf"/><Relationship Id="rId1" Type="http://schemas.openxmlformats.org/officeDocument/2006/relationships/vmlDrawing" Target="../drawings/vmlDrawing33.vml"/><Relationship Id="rId2" Type="http://schemas.openxmlformats.org/officeDocument/2006/relationships/tags" Target="../tags/tag1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0.xml"/><Relationship Id="rId6" Type="http://schemas.openxmlformats.org/officeDocument/2006/relationships/oleObject" Target="../embeddings/oleObject42.bin"/><Relationship Id="rId7" Type="http://schemas.openxmlformats.org/officeDocument/2006/relationships/image" Target="../media/image43.wmf"/><Relationship Id="rId1" Type="http://schemas.openxmlformats.org/officeDocument/2006/relationships/vmlDrawing" Target="../drawings/vmlDrawing34.vml"/><Relationship Id="rId2" Type="http://schemas.openxmlformats.org/officeDocument/2006/relationships/tags" Target="../tags/tag1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1.xml"/><Relationship Id="rId6" Type="http://schemas.openxmlformats.org/officeDocument/2006/relationships/oleObject" Target="../embeddings/oleObject43.bin"/><Relationship Id="rId7" Type="http://schemas.openxmlformats.org/officeDocument/2006/relationships/image" Target="../media/image44.wmf"/><Relationship Id="rId1" Type="http://schemas.openxmlformats.org/officeDocument/2006/relationships/vmlDrawing" Target="../drawings/vmlDrawing35.vml"/><Relationship Id="rId2" Type="http://schemas.openxmlformats.org/officeDocument/2006/relationships/tags" Target="../tags/tag1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2.xml"/><Relationship Id="rId6" Type="http://schemas.openxmlformats.org/officeDocument/2006/relationships/oleObject" Target="../embeddings/oleObject44.bin"/><Relationship Id="rId7" Type="http://schemas.openxmlformats.org/officeDocument/2006/relationships/image" Target="../media/image45.wmf"/><Relationship Id="rId1" Type="http://schemas.openxmlformats.org/officeDocument/2006/relationships/vmlDrawing" Target="../drawings/vmlDrawing36.vml"/><Relationship Id="rId2" Type="http://schemas.openxmlformats.org/officeDocument/2006/relationships/tags" Target="../tags/tag15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4" Type="http://schemas.openxmlformats.org/officeDocument/2006/relationships/tags" Target="../tags/tag162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3.xml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6.wmf"/><Relationship Id="rId1" Type="http://schemas.openxmlformats.org/officeDocument/2006/relationships/vmlDrawing" Target="../drawings/vmlDrawing37.vml"/><Relationship Id="rId2" Type="http://schemas.openxmlformats.org/officeDocument/2006/relationships/tags" Target="../tags/tag160.xml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" Type="http://schemas.openxmlformats.org/officeDocument/2006/relationships/vmlDrawing" Target="../drawings/vmlDrawing38.vml"/><Relationship Id="rId2" Type="http://schemas.openxmlformats.org/officeDocument/2006/relationships/tags" Target="../tags/tag163.xml"/><Relationship Id="rId3" Type="http://schemas.openxmlformats.org/officeDocument/2006/relationships/tags" Target="../tags/tag164.xml"/><Relationship Id="rId4" Type="http://schemas.openxmlformats.org/officeDocument/2006/relationships/tags" Target="../tags/tag165.xml"/><Relationship Id="rId5" Type="http://schemas.openxmlformats.org/officeDocument/2006/relationships/tags" Target="../tags/tag166.xml"/><Relationship Id="rId6" Type="http://schemas.openxmlformats.org/officeDocument/2006/relationships/tags" Target="../tags/tag167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4.xml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5.xml"/><Relationship Id="rId6" Type="http://schemas.openxmlformats.org/officeDocument/2006/relationships/oleObject" Target="../embeddings/oleObject48.bin"/><Relationship Id="rId7" Type="http://schemas.openxmlformats.org/officeDocument/2006/relationships/image" Target="../media/image49.wmf"/><Relationship Id="rId8" Type="http://schemas.openxmlformats.org/officeDocument/2006/relationships/oleObject" Target="../embeddings/oleObject49.bin"/><Relationship Id="rId9" Type="http://schemas.openxmlformats.org/officeDocument/2006/relationships/image" Target="../media/image50.wmf"/><Relationship Id="rId1" Type="http://schemas.openxmlformats.org/officeDocument/2006/relationships/vmlDrawing" Target="../drawings/vmlDrawing39.vml"/><Relationship Id="rId2" Type="http://schemas.openxmlformats.org/officeDocument/2006/relationships/tags" Target="../tags/tag168.xml"/></Relationships>
</file>

<file path=ppt/slides/_rels/slide5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" Type="http://schemas.openxmlformats.org/officeDocument/2006/relationships/vmlDrawing" Target="../drawings/vmlDrawing40.vml"/><Relationship Id="rId2" Type="http://schemas.openxmlformats.org/officeDocument/2006/relationships/tags" Target="../tags/tag170.xml"/><Relationship Id="rId3" Type="http://schemas.openxmlformats.org/officeDocument/2006/relationships/tags" Target="../tags/tag171.xml"/><Relationship Id="rId4" Type="http://schemas.openxmlformats.org/officeDocument/2006/relationships/tags" Target="../tags/tag172.xml"/><Relationship Id="rId5" Type="http://schemas.openxmlformats.org/officeDocument/2006/relationships/tags" Target="../tags/tag173.xml"/><Relationship Id="rId6" Type="http://schemas.openxmlformats.org/officeDocument/2006/relationships/tags" Target="../tags/tag174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6.xml"/><Relationship Id="rId9" Type="http://schemas.openxmlformats.org/officeDocument/2006/relationships/oleObject" Target="../embeddings/oleObject50.bin"/><Relationship Id="rId10" Type="http://schemas.openxmlformats.org/officeDocument/2006/relationships/image" Target="../media/image4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4" Type="http://schemas.openxmlformats.org/officeDocument/2006/relationships/tags" Target="../tags/tag178.xml"/><Relationship Id="rId5" Type="http://schemas.openxmlformats.org/officeDocument/2006/relationships/tags" Target="../tags/tag179.xml"/><Relationship Id="rId6" Type="http://schemas.openxmlformats.org/officeDocument/2006/relationships/tags" Target="../tags/tag180.xml"/><Relationship Id="rId7" Type="http://schemas.openxmlformats.org/officeDocument/2006/relationships/tags" Target="../tags/tag181.xml"/><Relationship Id="rId8" Type="http://schemas.openxmlformats.org/officeDocument/2006/relationships/tags" Target="../tags/tag182.xml"/><Relationship Id="rId9" Type="http://schemas.openxmlformats.org/officeDocument/2006/relationships/tags" Target="../tags/tag183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7.xml"/><Relationship Id="rId1" Type="http://schemas.openxmlformats.org/officeDocument/2006/relationships/tags" Target="../tags/tag175.xml"/><Relationship Id="rId2" Type="http://schemas.openxmlformats.org/officeDocument/2006/relationships/tags" Target="../tags/tag17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18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9.xml"/><Relationship Id="rId6" Type="http://schemas.openxmlformats.org/officeDocument/2006/relationships/oleObject" Target="../embeddings/oleObject52.bin"/><Relationship Id="rId7" Type="http://schemas.openxmlformats.org/officeDocument/2006/relationships/image" Target="../media/image52.w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1.vml"/><Relationship Id="rId2" Type="http://schemas.openxmlformats.org/officeDocument/2006/relationships/tags" Target="../tags/tag18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0.xml"/><Relationship Id="rId6" Type="http://schemas.openxmlformats.org/officeDocument/2006/relationships/oleObject" Target="../embeddings/oleObject54.bin"/><Relationship Id="rId7" Type="http://schemas.openxmlformats.org/officeDocument/2006/relationships/image" Target="../media/image54.wmf"/><Relationship Id="rId8" Type="http://schemas.openxmlformats.org/officeDocument/2006/relationships/oleObject" Target="../embeddings/oleObject55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2.vml"/><Relationship Id="rId2" Type="http://schemas.openxmlformats.org/officeDocument/2006/relationships/tags" Target="../tags/tag18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1.xml"/><Relationship Id="rId6" Type="http://schemas.openxmlformats.org/officeDocument/2006/relationships/oleObject" Target="../embeddings/oleObject56.bin"/><Relationship Id="rId7" Type="http://schemas.openxmlformats.org/officeDocument/2006/relationships/image" Target="../media/image55.wmf"/><Relationship Id="rId8" Type="http://schemas.openxmlformats.org/officeDocument/2006/relationships/oleObject" Target="../embeddings/oleObject57.bin"/><Relationship Id="rId9" Type="http://schemas.openxmlformats.org/officeDocument/2006/relationships/image" Target="../media/image53.wmf"/><Relationship Id="rId1" Type="http://schemas.openxmlformats.org/officeDocument/2006/relationships/vmlDrawing" Target="../drawings/vmlDrawing43.vml"/><Relationship Id="rId2" Type="http://schemas.openxmlformats.org/officeDocument/2006/relationships/tags" Target="../tags/tag18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2.xml"/><Relationship Id="rId6" Type="http://schemas.openxmlformats.org/officeDocument/2006/relationships/oleObject" Target="../embeddings/oleObject58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59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44.vml"/><Relationship Id="rId2" Type="http://schemas.openxmlformats.org/officeDocument/2006/relationships/tags" Target="../tags/tag19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3.xml"/><Relationship Id="rId6" Type="http://schemas.openxmlformats.org/officeDocument/2006/relationships/oleObject" Target="../embeddings/oleObject60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58.emf"/><Relationship Id="rId1" Type="http://schemas.openxmlformats.org/officeDocument/2006/relationships/vmlDrawing" Target="../drawings/vmlDrawing45.vml"/><Relationship Id="rId2" Type="http://schemas.openxmlformats.org/officeDocument/2006/relationships/tags" Target="../tags/tag19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9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4.xml"/><Relationship Id="rId6" Type="http://schemas.openxmlformats.org/officeDocument/2006/relationships/oleObject" Target="../embeddings/oleObject62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63.bin"/><Relationship Id="rId9" Type="http://schemas.openxmlformats.org/officeDocument/2006/relationships/image" Target="../media/image59.wmf"/><Relationship Id="rId1" Type="http://schemas.openxmlformats.org/officeDocument/2006/relationships/vmlDrawing" Target="../drawings/vmlDrawing46.vml"/><Relationship Id="rId2" Type="http://schemas.openxmlformats.org/officeDocument/2006/relationships/tags" Target="../tags/tag19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19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6.xml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0.emf"/><Relationship Id="rId1" Type="http://schemas.openxmlformats.org/officeDocument/2006/relationships/vmlDrawing" Target="../drawings/vmlDrawing47.vml"/><Relationship Id="rId2" Type="http://schemas.openxmlformats.org/officeDocument/2006/relationships/tags" Target="../tags/tag19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4" Type="http://schemas.openxmlformats.org/officeDocument/2006/relationships/tags" Target="../tags/tag201.xml"/><Relationship Id="rId5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67.xml"/><Relationship Id="rId8" Type="http://schemas.openxmlformats.org/officeDocument/2006/relationships/oleObject" Target="../embeddings/oleObject65.bin"/><Relationship Id="rId9" Type="http://schemas.openxmlformats.org/officeDocument/2006/relationships/image" Target="../media/image61.wmf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62.wmf"/><Relationship Id="rId1" Type="http://schemas.openxmlformats.org/officeDocument/2006/relationships/vmlDrawing" Target="../drawings/vmlDrawing48.vml"/><Relationship Id="rId2" Type="http://schemas.openxmlformats.org/officeDocument/2006/relationships/tags" Target="../tags/tag19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8.xml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3.wmf"/><Relationship Id="rId1" Type="http://schemas.openxmlformats.org/officeDocument/2006/relationships/vmlDrawing" Target="../drawings/vmlDrawing49.vml"/><Relationship Id="rId2" Type="http://schemas.openxmlformats.org/officeDocument/2006/relationships/tags" Target="../tags/tag20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9.xml"/><Relationship Id="rId6" Type="http://schemas.openxmlformats.org/officeDocument/2006/relationships/oleObject" Target="../embeddings/oleObject68.bin"/><Relationship Id="rId7" Type="http://schemas.openxmlformats.org/officeDocument/2006/relationships/image" Target="../media/image64.wmf"/><Relationship Id="rId1" Type="http://schemas.openxmlformats.org/officeDocument/2006/relationships/vmlDrawing" Target="../drawings/vmlDrawing50.vml"/><Relationship Id="rId2" Type="http://schemas.openxmlformats.org/officeDocument/2006/relationships/tags" Target="../tags/tag20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0.xml"/><Relationship Id="rId6" Type="http://schemas.openxmlformats.org/officeDocument/2006/relationships/oleObject" Target="../embeddings/oleObject69.bin"/><Relationship Id="rId7" Type="http://schemas.openxmlformats.org/officeDocument/2006/relationships/image" Target="../media/image65.wmf"/><Relationship Id="rId1" Type="http://schemas.openxmlformats.org/officeDocument/2006/relationships/vmlDrawing" Target="../drawings/vmlDrawing51.vml"/><Relationship Id="rId2" Type="http://schemas.openxmlformats.org/officeDocument/2006/relationships/tags" Target="../tags/tag20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1.xml"/><Relationship Id="rId5" Type="http://schemas.openxmlformats.org/officeDocument/2006/relationships/oleObject" Target="../embeddings/oleObject70.bin"/><Relationship Id="rId6" Type="http://schemas.openxmlformats.org/officeDocument/2006/relationships/image" Target="../media/image66.wmf"/><Relationship Id="rId1" Type="http://schemas.openxmlformats.org/officeDocument/2006/relationships/vmlDrawing" Target="../drawings/vmlDrawing52.vml"/><Relationship Id="rId2" Type="http://schemas.openxmlformats.org/officeDocument/2006/relationships/tags" Target="../tags/tag20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2.xml"/><Relationship Id="rId6" Type="http://schemas.openxmlformats.org/officeDocument/2006/relationships/oleObject" Target="../embeddings/oleObject71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53.vml"/><Relationship Id="rId2" Type="http://schemas.openxmlformats.org/officeDocument/2006/relationships/tags" Target="../tags/tag2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3.xml"/><Relationship Id="rId6" Type="http://schemas.openxmlformats.org/officeDocument/2006/relationships/oleObject" Target="../embeddings/oleObject72.bin"/><Relationship Id="rId7" Type="http://schemas.openxmlformats.org/officeDocument/2006/relationships/image" Target="../media/image68.wmf"/><Relationship Id="rId1" Type="http://schemas.openxmlformats.org/officeDocument/2006/relationships/vmlDrawing" Target="../drawings/vmlDrawing54.vml"/><Relationship Id="rId2" Type="http://schemas.openxmlformats.org/officeDocument/2006/relationships/tags" Target="../tags/tag2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4.xml"/><Relationship Id="rId6" Type="http://schemas.openxmlformats.org/officeDocument/2006/relationships/oleObject" Target="../embeddings/oleObject73.bin"/><Relationship Id="rId7" Type="http://schemas.openxmlformats.org/officeDocument/2006/relationships/image" Target="../media/image69.wmf"/><Relationship Id="rId1" Type="http://schemas.openxmlformats.org/officeDocument/2006/relationships/vmlDrawing" Target="../drawings/vmlDrawing55.vml"/><Relationship Id="rId2" Type="http://schemas.openxmlformats.org/officeDocument/2006/relationships/tags" Target="../tags/tag2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5.xml"/><Relationship Id="rId1" Type="http://schemas.openxmlformats.org/officeDocument/2006/relationships/tags" Target="../tags/tag216.xml"/><Relationship Id="rId2" Type="http://schemas.openxmlformats.org/officeDocument/2006/relationships/tags" Target="../tags/tag2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4" Type="http://schemas.openxmlformats.org/officeDocument/2006/relationships/tags" Target="../tags/tag220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6.xml"/><Relationship Id="rId7" Type="http://schemas.openxmlformats.org/officeDocument/2006/relationships/oleObject" Target="../embeddings/oleObject74.bin"/><Relationship Id="rId8" Type="http://schemas.openxmlformats.org/officeDocument/2006/relationships/image" Target="../media/image70.wmf"/><Relationship Id="rId1" Type="http://schemas.openxmlformats.org/officeDocument/2006/relationships/vmlDrawing" Target="../drawings/vmlDrawing56.vml"/><Relationship Id="rId2" Type="http://schemas.openxmlformats.org/officeDocument/2006/relationships/tags" Target="../tags/tag2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7.xml"/><Relationship Id="rId1" Type="http://schemas.openxmlformats.org/officeDocument/2006/relationships/tags" Target="../tags/tag221.xml"/><Relationship Id="rId2" Type="http://schemas.openxmlformats.org/officeDocument/2006/relationships/tags" Target="../tags/tag22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4" Type="http://schemas.openxmlformats.org/officeDocument/2006/relationships/tags" Target="../tags/tag22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8.xml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1.wmf"/><Relationship Id="rId1" Type="http://schemas.openxmlformats.org/officeDocument/2006/relationships/vmlDrawing" Target="../drawings/vmlDrawing57.vml"/><Relationship Id="rId2" Type="http://schemas.openxmlformats.org/officeDocument/2006/relationships/tags" Target="../tags/tag22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tags" Target="../tags/tag26.xml"/><Relationship Id="rId16" Type="http://schemas.openxmlformats.org/officeDocument/2006/relationships/tags" Target="../tags/tag27.xml"/><Relationship Id="rId17" Type="http://schemas.openxmlformats.org/officeDocument/2006/relationships/tags" Target="../tags/tag28.xml"/><Relationship Id="rId18" Type="http://schemas.openxmlformats.org/officeDocument/2006/relationships/slideLayout" Target="../slideLayouts/slideLayout2.xml"/><Relationship Id="rId19" Type="http://schemas.openxmlformats.org/officeDocument/2006/relationships/notesSlide" Target="../notesSlides/notesSlide7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ags" Target="../tags/tag20.xml"/><Relationship Id="rId10" Type="http://schemas.openxmlformats.org/officeDocument/2006/relationships/tags" Target="../tags/tag2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9.xml"/><Relationship Id="rId5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1" Type="http://schemas.openxmlformats.org/officeDocument/2006/relationships/vmlDrawing" Target="../drawings/vmlDrawing58.vml"/><Relationship Id="rId2" Type="http://schemas.openxmlformats.org/officeDocument/2006/relationships/tags" Target="../tags/tag22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228.xml"/><Relationship Id="rId4" Type="http://schemas.openxmlformats.org/officeDocument/2006/relationships/tags" Target="../tags/tag229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0.xml"/><Relationship Id="rId7" Type="http://schemas.openxmlformats.org/officeDocument/2006/relationships/oleObject" Target="../embeddings/oleObject77.bin"/><Relationship Id="rId8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1" Type="http://schemas.openxmlformats.org/officeDocument/2006/relationships/vmlDrawing" Target="../drawings/vmlDrawing59.vml"/><Relationship Id="rId2" Type="http://schemas.openxmlformats.org/officeDocument/2006/relationships/tags" Target="../tags/tag22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1.xml"/><Relationship Id="rId1" Type="http://schemas.openxmlformats.org/officeDocument/2006/relationships/tags" Target="../tags/tag230.xml"/><Relationship Id="rId2" Type="http://schemas.openxmlformats.org/officeDocument/2006/relationships/tags" Target="../tags/tag2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286000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 smtClean="0"/>
              <a:t>, 2</a:t>
            </a:r>
            <a:r>
              <a:rPr lang="en-US" sz="2600" b="1" baseline="30000" dirty="0" smtClean="0"/>
              <a:t>nd</a:t>
            </a:r>
            <a:r>
              <a:rPr lang="en-US" sz="2600" b="1" dirty="0" smtClean="0"/>
              <a:t> Edition</a:t>
            </a:r>
            <a:endParaRPr 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90600" y="2778443"/>
            <a:ext cx="7696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27695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David Money Harris and Sarah L.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VISIO" r:id="rId8" imgW="1766520" imgH="808560" progId="Visio.Drawing.6">
                  <p:embed/>
                </p:oleObj>
              </mc:Choice>
              <mc:Fallback>
                <p:oleObj name="VISIO" r:id="rId8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11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AB + AB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267200" y="609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54369"/>
              </p:ext>
            </p:extLst>
          </p:nvPr>
        </p:nvGraphicFramePr>
        <p:xfrm>
          <a:off x="2514600" y="3962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60960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(0, 2)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334000" y="617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Boolean equations can be written in POS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maxterm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sum (OR)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FALSE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</a:t>
            </a:r>
            <a:r>
              <a:rPr lang="en-US" sz="2400" dirty="0">
                <a:latin typeface="Times New Roman" pitchFamily="18" charset="0"/>
                <a:cs typeface="Arial" charset="0"/>
              </a:rPr>
              <a:t>function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ANDing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maxterms</a:t>
            </a:r>
            <a:r>
              <a:rPr lang="en-US" sz="2400" dirty="0">
                <a:latin typeface="Times New Roman" pitchFamily="18" charset="0"/>
                <a:cs typeface="Arial" charset="0"/>
              </a:rPr>
              <a:t> for which the output is FALSE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product (AND) of sums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018451"/>
              </p:ext>
            </p:extLst>
          </p:nvPr>
        </p:nvGraphicFramePr>
        <p:xfrm>
          <a:off x="1981200" y="4102336"/>
          <a:ext cx="4724400" cy="222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VISIO" r:id="rId8" imgW="1794960" imgH="844560" progId="Visio.Drawing.6">
                  <p:embed/>
                </p:oleObj>
              </mc:Choice>
              <mc:Fallback>
                <p:oleObj name="VISIO" r:id="rId8" imgW="1794960" imgH="844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102336"/>
                        <a:ext cx="4724400" cy="222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373391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84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5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924800" cy="4953000"/>
          </a:xfrm>
        </p:spPr>
        <p:txBody>
          <a:bodyPr/>
          <a:lstStyle/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(E) </a:t>
            </a:r>
          </a:p>
          <a:p>
            <a:pPr lvl="1"/>
            <a:r>
              <a:rPr lang="en-US" dirty="0" smtClean="0"/>
              <a:t>If it’s not open (O) or</a:t>
            </a:r>
          </a:p>
          <a:p>
            <a:pPr lvl="1"/>
            <a:r>
              <a:rPr lang="en-US" dirty="0" smtClean="0"/>
              <a:t>If they only serve corndogs (C)</a:t>
            </a:r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58662208"/>
              </p:ext>
            </p:extLst>
          </p:nvPr>
        </p:nvGraphicFramePr>
        <p:xfrm>
          <a:off x="4876800" y="39624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5" name="VISIO" r:id="rId8" imgW="732600" imgH="752040" progId="Visio.Drawing.6">
                  <p:embed/>
                </p:oleObj>
              </mc:Choice>
              <mc:Fallback>
                <p:oleObj name="VISIO" r:id="rId8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28" name="Line 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0386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29" name="Line 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8006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101600"/>
            <a:ext cx="7772400" cy="889000"/>
          </a:xfrm>
        </p:spPr>
        <p:txBody>
          <a:bodyPr/>
          <a:lstStyle/>
          <a:p>
            <a:r>
              <a:rPr lang="en-US" smtClean="0"/>
              <a:t>SOP &amp; POS Form</a:t>
            </a:r>
            <a:endParaRPr lang="en-US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201810"/>
              </p:ext>
            </p:extLst>
          </p:nvPr>
        </p:nvGraphicFramePr>
        <p:xfrm>
          <a:off x="1371600" y="1597025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97025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86797237"/>
              </p:ext>
            </p:extLst>
          </p:nvPr>
        </p:nvGraphicFramePr>
        <p:xfrm>
          <a:off x="1371600" y="423545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3545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  <a:noFill/>
          <a:ln/>
        </p:spPr>
        <p:txBody>
          <a:bodyPr/>
          <a:lstStyle/>
          <a:p>
            <a:r>
              <a:rPr lang="en-US" sz="2400" dirty="0" smtClean="0"/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POS – product-of-sums</a:t>
            </a:r>
            <a:endParaRPr lang="en-US" sz="2400" dirty="0"/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42672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9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672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47800" y="16002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0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29200" y="4876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381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7628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372475" y="49514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05400" y="2438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914400" y="12192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2600" dirty="0" smtClean="0"/>
              <a:t>ANDs and ORs, 0’s and 1’s interchanged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6" name="Picture 8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733800"/>
            <a:ext cx="6629400" cy="2295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3174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705600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019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1430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6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4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221" name="Picture 5"/>
          <p:cNvPicPr>
            <a:picLocks noGrp="1" noChangeAspect="1" noChangeArrowheads="1"/>
          </p:cNvPicPr>
          <p:nvPr>
            <p:ph sz="half" idx="4294967295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6930" y="1371600"/>
            <a:ext cx="7922270" cy="2743200"/>
          </a:xfrm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Summary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928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 logic circuit is composed of:</a:t>
            </a:r>
          </a:p>
          <a:p>
            <a:r>
              <a:rPr lang="en-US" sz="2400" dirty="0" smtClean="0"/>
              <a:t>Inputs</a:t>
            </a:r>
          </a:p>
          <a:p>
            <a:r>
              <a:rPr lang="en-US" sz="2400" dirty="0" smtClean="0"/>
              <a:t>Outputs</a:t>
            </a:r>
          </a:p>
          <a:p>
            <a:r>
              <a:rPr lang="en-US" sz="2400" dirty="0" smtClean="0"/>
              <a:t>Functional specification</a:t>
            </a:r>
          </a:p>
          <a:p>
            <a:r>
              <a:rPr lang="en-US" sz="2400" dirty="0" smtClean="0"/>
              <a:t>Timing specification</a:t>
            </a:r>
            <a:endParaRPr lang="en-US" sz="2400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501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8305800" cy="311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5029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T8’ differs from traditional algebra: OR (+) distributes over AND (•)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70622" y="2130623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2130623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1789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798637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2008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dirty="0" smtClean="0"/>
              <a:t>)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(1)		T5’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B</a:t>
            </a:r>
            <a:r>
              <a:rPr lang="en-US" dirty="0" smtClean="0"/>
              <a:t>		T1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43200" y="1798637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200400" y="240823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66223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ABC)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096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Y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n-US" i="1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i="1" dirty="0" smtClean="0">
                <a:solidFill>
                  <a:schemeClr val="accent1"/>
                </a:solidFill>
              </a:rPr>
              <a:t>AB</a:t>
            </a:r>
            <a:r>
              <a:rPr lang="en-US" dirty="0" smtClean="0">
                <a:solidFill>
                  <a:schemeClr val="accent1"/>
                </a:solidFill>
              </a:rPr>
              <a:t> + </a:t>
            </a:r>
            <a:r>
              <a:rPr lang="en-US" i="1" dirty="0" smtClean="0">
                <a:solidFill>
                  <a:schemeClr val="accent1"/>
                </a:solidFill>
              </a:rPr>
              <a:t>ABC)</a:t>
            </a:r>
            <a:endParaRPr lang="en-US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338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242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657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050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970975"/>
              </p:ext>
            </p:extLst>
          </p:nvPr>
        </p:nvGraphicFramePr>
        <p:xfrm>
          <a:off x="2209800" y="24384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9020293"/>
              </p:ext>
            </p:extLst>
          </p:nvPr>
        </p:nvGraphicFramePr>
        <p:xfrm>
          <a:off x="2209800" y="50292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292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7210589"/>
              </p:ext>
            </p:extLst>
          </p:nvPr>
        </p:nvGraphicFramePr>
        <p:xfrm>
          <a:off x="2438400" y="25146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4802386"/>
              </p:ext>
            </p:extLst>
          </p:nvPr>
        </p:nvGraphicFramePr>
        <p:xfrm>
          <a:off x="2438400" y="25542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542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1400" y="51054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Begin at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output, then work </a:t>
            </a:r>
            <a:r>
              <a:rPr lang="en-US" sz="3200" dirty="0">
                <a:latin typeface="Times New Roman" pitchFamily="18" charset="0"/>
                <a:cs typeface="Arial" charset="0"/>
              </a:rPr>
              <a:t>toward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inputs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Push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on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final </a:t>
            </a:r>
            <a:r>
              <a:rPr lang="en-US" sz="3200" dirty="0">
                <a:latin typeface="Times New Roman" pitchFamily="18" charset="0"/>
                <a:cs typeface="Arial" charset="0"/>
              </a:rPr>
              <a:t>output back </a:t>
            </a: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Draw gates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in a form so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bubbles cancel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90600" y="1219200"/>
            <a:ext cx="7620000" cy="4953000"/>
          </a:xfrm>
        </p:spPr>
        <p:txBody>
          <a:bodyPr/>
          <a:lstStyle/>
          <a:p>
            <a:r>
              <a:rPr lang="en-US" dirty="0" smtClean="0"/>
              <a:t>Nodes</a:t>
            </a:r>
          </a:p>
          <a:p>
            <a:pPr lvl="1"/>
            <a:r>
              <a:rPr lang="en-US" sz="2400" dirty="0" smtClean="0"/>
              <a:t>Inputs: 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smtClean="0"/>
              <a:t>B</a:t>
            </a:r>
            <a:r>
              <a:rPr lang="en-US" sz="2400" dirty="0" smtClean="0"/>
              <a:t>, </a:t>
            </a:r>
            <a:r>
              <a:rPr lang="en-US" sz="2400" i="1" dirty="0" smtClean="0"/>
              <a:t>C</a:t>
            </a:r>
          </a:p>
          <a:p>
            <a:pPr lvl="1"/>
            <a:r>
              <a:rPr lang="en-US" sz="2400" dirty="0" smtClean="0"/>
              <a:t>Outputs: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Z</a:t>
            </a:r>
          </a:p>
          <a:p>
            <a:pPr lvl="1"/>
            <a:r>
              <a:rPr lang="en-US" sz="2400" dirty="0" smtClean="0"/>
              <a:t>Internal: n1</a:t>
            </a:r>
          </a:p>
          <a:p>
            <a:r>
              <a:rPr lang="en-US" dirty="0" smtClean="0"/>
              <a:t>Circuit elements</a:t>
            </a:r>
          </a:p>
          <a:p>
            <a:pPr lvl="1"/>
            <a:r>
              <a:rPr lang="en-US" sz="2400" dirty="0" smtClean="0"/>
              <a:t>E1, E2, E3</a:t>
            </a:r>
          </a:p>
          <a:p>
            <a:pPr lvl="1"/>
            <a:r>
              <a:rPr lang="en-US" sz="2400" dirty="0" smtClean="0"/>
              <a:t>Each a circuit</a:t>
            </a:r>
            <a:endParaRPr lang="en-US" sz="2400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065662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62790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2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161563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3217646"/>
              </p:ext>
            </p:extLst>
          </p:nvPr>
        </p:nvGraphicFramePr>
        <p:xfrm>
          <a:off x="1981200" y="2209800"/>
          <a:ext cx="6324600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3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6324600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7078797"/>
              </p:ext>
            </p:extLst>
          </p:nvPr>
        </p:nvGraphicFramePr>
        <p:xfrm>
          <a:off x="1136754" y="37750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7750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177928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5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9645438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3012211"/>
              </p:ext>
            </p:extLst>
          </p:nvPr>
        </p:nvGraphicFramePr>
        <p:xfrm>
          <a:off x="4648200" y="13716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9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3716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48466213"/>
              </p:ext>
            </p:extLst>
          </p:nvPr>
        </p:nvGraphicFramePr>
        <p:xfrm>
          <a:off x="1524000" y="36195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0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195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914400" y="1219200"/>
            <a:ext cx="7315200" cy="4953000"/>
          </a:xfrm>
          <a:noFill/>
          <a:ln/>
        </p:spPr>
        <p:txBody>
          <a:bodyPr/>
          <a:lstStyle/>
          <a:p>
            <a:r>
              <a:rPr lang="en-US" sz="2400" b="1" dirty="0" smtClean="0"/>
              <a:t>Example: 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</a:t>
            </a:r>
          </a:p>
          <a:p>
            <a:pPr>
              <a:buFontTx/>
              <a:buNone/>
            </a:pPr>
            <a:r>
              <a:rPr lang="en-US" sz="2400" dirty="0" smtClean="0"/>
              <a:t>	corresponding to</a:t>
            </a:r>
          </a:p>
          <a:p>
            <a:pPr>
              <a:buFontTx/>
              <a:buNone/>
            </a:pPr>
            <a:r>
              <a:rPr lang="en-US" sz="2400" dirty="0" smtClean="0"/>
              <a:t>	most significant</a:t>
            </a:r>
          </a:p>
          <a:p>
            <a:pPr>
              <a:buFontTx/>
              <a:buNone/>
            </a:pPr>
            <a:r>
              <a:rPr lang="en-US" sz="2400" dirty="0" smtClean="0"/>
              <a:t>	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1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954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Memoryless</a:t>
            </a:r>
            <a:endParaRPr lang="en-US" sz="2400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54024568"/>
              </p:ext>
            </p:extLst>
          </p:nvPr>
        </p:nvGraphicFramePr>
        <p:xfrm>
          <a:off x="2461419" y="4495800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495800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1295400" y="12192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Contention: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is used for “don’t care” and contention </a:t>
            </a:r>
            <a:r>
              <a:rPr lang="en-US" sz="2000" dirty="0" smtClean="0"/>
              <a:t>- look at the context to tell them apart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85998195"/>
              </p:ext>
            </p:extLst>
          </p:nvPr>
        </p:nvGraphicFramePr>
        <p:xfrm>
          <a:off x="3352800" y="29718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7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Tristate Buffer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6128974"/>
              </p:ext>
            </p:extLst>
          </p:nvPr>
        </p:nvGraphicFramePr>
        <p:xfrm>
          <a:off x="2991833" y="3504100"/>
          <a:ext cx="2113567" cy="318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833" y="3504100"/>
                        <a:ext cx="2113567" cy="3185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</a:t>
            </a:r>
          </a:p>
          <a:p>
            <a:pPr marL="457200" lvl="1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55984955"/>
              </p:ext>
            </p:extLst>
          </p:nvPr>
        </p:nvGraphicFramePr>
        <p:xfrm>
          <a:off x="5334000" y="19050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2114810"/>
              </p:ext>
            </p:extLst>
          </p:nvPr>
        </p:nvGraphicFramePr>
        <p:xfrm>
          <a:off x="4267200" y="3200400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5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12574849"/>
              </p:ext>
            </p:extLst>
          </p:nvPr>
        </p:nvGraphicFramePr>
        <p:xfrm>
          <a:off x="1981200" y="3352800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6300" y="1216269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In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Boolean </a:t>
            </a:r>
            <a:r>
              <a:rPr lang="en-US" sz="3200" dirty="0">
                <a:latin typeface="Times New Roman" pitchFamily="18" charset="0"/>
                <a:cs typeface="Arial" charset="0"/>
              </a:rPr>
              <a:t>expression, include only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literals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whose true and complement form are 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not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                                           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876800" y="563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582734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74171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03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7640030"/>
              </p:ext>
            </p:extLst>
          </p:nvPr>
        </p:nvGraphicFramePr>
        <p:xfrm>
          <a:off x="2209800" y="10668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80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4568828"/>
              </p:ext>
            </p:extLst>
          </p:nvPr>
        </p:nvGraphicFramePr>
        <p:xfrm>
          <a:off x="1447800" y="34290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VISIO" r:id="rId11" imgW="3017880" imgH="1368000" progId="Visio.Drawing.6">
                  <p:embed/>
                </p:oleObj>
              </mc:Choice>
              <mc:Fallback>
                <p:oleObj name="VISIO" r:id="rId11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80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05200" y="6019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Times New Roman" pitchFamily="18" charset="0"/>
              </a:rPr>
              <a:t>Y</a:t>
            </a:r>
            <a:r>
              <a:rPr lang="en-US" sz="2400">
                <a:latin typeface="Times New Roman" pitchFamily="18" charset="0"/>
              </a:rPr>
              <a:t> = </a:t>
            </a:r>
            <a:r>
              <a:rPr lang="en-US" sz="2400" i="1">
                <a:latin typeface="Times New Roman" pitchFamily="18" charset="0"/>
              </a:rPr>
              <a:t>AB + BC</a:t>
            </a:r>
          </a:p>
        </p:txBody>
      </p:sp>
      <p:sp>
        <p:nvSpPr>
          <p:cNvPr id="106803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0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191000" y="6096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9355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098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371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52600" y="1828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3716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9718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00200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38600"/>
            <a:ext cx="1524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Every 1 must be circled at least once</a:t>
            </a:r>
          </a:p>
          <a:p>
            <a:r>
              <a:rPr lang="en-US" dirty="0" smtClean="0"/>
              <a:t>Each circle must span a power of 2 (i.e. 1, 2, 4) squares in each direction</a:t>
            </a:r>
          </a:p>
          <a:p>
            <a:r>
              <a:rPr lang="en-US" dirty="0" smtClean="0"/>
              <a:t>Each circle must be as large as possible</a:t>
            </a:r>
          </a:p>
          <a:p>
            <a:r>
              <a:rPr lang="en-US" dirty="0" smtClean="0"/>
              <a:t>A circle may wrap around the edges</a:t>
            </a:r>
          </a:p>
          <a:p>
            <a:r>
              <a:rPr lang="en-US" dirty="0" smtClean="0"/>
              <a:t>A “don't care” (X) is circled only if it helps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9818513"/>
              </p:ext>
            </p:extLst>
          </p:nvPr>
        </p:nvGraphicFramePr>
        <p:xfrm>
          <a:off x="3468687" y="4038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4038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2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7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8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1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2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5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6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914400" y="11430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2:1 Mux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7484"/>
              </p:ext>
            </p:extLst>
          </p:nvPr>
        </p:nvGraphicFramePr>
        <p:xfrm>
          <a:off x="3048000" y="3200400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VISIO" r:id="rId5" imgW="1517400" imgH="1942200" progId="Visio.Drawing.6">
                  <p:embed/>
                </p:oleObj>
              </mc:Choice>
              <mc:Fallback>
                <p:oleObj name="VISIO" r:id="rId5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3200400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68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81856" y="1239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70635470"/>
              </p:ext>
            </p:extLst>
          </p:nvPr>
        </p:nvGraphicFramePr>
        <p:xfrm>
          <a:off x="6096000" y="3352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352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64350091"/>
              </p:ext>
            </p:extLst>
          </p:nvPr>
        </p:nvGraphicFramePr>
        <p:xfrm>
          <a:off x="1447800" y="2514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0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00600" y="1219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Times New Roman" pitchFamily="18" charset="0"/>
                <a:cs typeface="Arial" charset="0"/>
              </a:rPr>
              <a:t>Tristates</a:t>
            </a:r>
            <a:endParaRPr lang="en-US" sz="3200" b="1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For an N-input mux, use N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tristates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Times New Roman" pitchFamily="18" charset="0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Using the mux as a lookup table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/>
              <a:t>Example</a:t>
            </a:r>
            <a:r>
              <a:rPr lang="en-US" b="1" smtClean="0"/>
              <a:t>:    </a:t>
            </a:r>
            <a:r>
              <a:rPr lang="en-US" sz="2800" i="1" smtClean="0"/>
              <a:t>Sum</a:t>
            </a:r>
            <a:r>
              <a:rPr lang="en-US" sz="2800" smtClean="0"/>
              <a:t>     </a:t>
            </a:r>
            <a:r>
              <a:rPr lang="en-US" sz="2800" dirty="0" smtClean="0"/>
              <a:t>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2702607"/>
              </p:ext>
            </p:extLst>
          </p:nvPr>
        </p:nvGraphicFramePr>
        <p:xfrm>
          <a:off x="2362200" y="3276600"/>
          <a:ext cx="4755116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4755116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856228"/>
              </p:ext>
            </p:extLst>
          </p:nvPr>
        </p:nvGraphicFramePr>
        <p:xfrm>
          <a:off x="2870200" y="24384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4384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inputs, 2</a:t>
            </a:r>
            <a:r>
              <a:rPr lang="en-US" sz="3200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sz="3200" dirty="0">
                <a:latin typeface="Times New Roman" pitchFamily="18" charset="0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One-hot outputs: only one output HIGH at once</a:t>
            </a:r>
            <a:endParaRPr lang="en-US" sz="3200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341550"/>
              </p:ext>
            </p:extLst>
          </p:nvPr>
        </p:nvGraphicFramePr>
        <p:xfrm>
          <a:off x="2438400" y="12192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192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OR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minterms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1731721"/>
              </p:ext>
            </p:extLst>
          </p:nvPr>
        </p:nvGraphicFramePr>
        <p:xfrm>
          <a:off x="2590800" y="2884487"/>
          <a:ext cx="38862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84487"/>
                        <a:ext cx="38862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between input change and output changing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5186"/>
              </p:ext>
            </p:extLst>
          </p:nvPr>
        </p:nvGraphicFramePr>
        <p:xfrm>
          <a:off x="2438400" y="2362200"/>
          <a:ext cx="4541838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4541838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Contamination delay: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5649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Capacitance and resistance </a:t>
            </a:r>
            <a:r>
              <a:rPr lang="en-US" sz="2600" dirty="0" smtClean="0">
                <a:latin typeface="Times New Roman" pitchFamily="18" charset="0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Times New Roman" pitchFamily="18" charset="0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Reasons </a:t>
            </a:r>
            <a:r>
              <a:rPr lang="en-US" sz="3200" dirty="0">
                <a:latin typeface="Times New Roman" pitchFamily="18" charset="0"/>
                <a:cs typeface="Arial" charset="0"/>
              </a:rPr>
              <a:t>why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3200" dirty="0">
                <a:latin typeface="Times New Roman" pitchFamily="18" charset="0"/>
                <a:cs typeface="Arial" charset="0"/>
              </a:rPr>
              <a:t> and </a:t>
            </a:r>
            <a:r>
              <a:rPr lang="en-US" sz="32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32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3200" dirty="0">
                <a:latin typeface="Times New Roman" pitchFamily="18" charset="0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Times New Roman" pitchFamily="18" charset="0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8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 Short 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When a single input change causes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an output to change multiple times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9105253"/>
              </p:ext>
            </p:extLst>
          </p:nvPr>
        </p:nvGraphicFramePr>
        <p:xfrm>
          <a:off x="2133600" y="1905000"/>
          <a:ext cx="4800600" cy="460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800600" cy="460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371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Complement: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C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err="1" smtClean="0"/>
              <a:t>Implicant</a:t>
            </a:r>
            <a:r>
              <a:rPr lang="en-US" dirty="0" smtClean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Minterm</a:t>
            </a:r>
            <a:r>
              <a:rPr lang="en-US" dirty="0" smtClean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Maxterm</a:t>
            </a:r>
            <a:r>
              <a:rPr lang="en-US" dirty="0" smtClean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r>
              <a:rPr lang="en-US" b="1" dirty="0" smtClean="0">
                <a:solidFill>
                  <a:schemeClr val="accent1"/>
                </a:solidFill>
              </a:rPr>
              <a:t>, </a:t>
            </a:r>
            <a:r>
              <a:rPr lang="en-US" b="1" i="1" dirty="0" smtClean="0">
                <a:solidFill>
                  <a:schemeClr val="accent1"/>
                </a:solidFill>
              </a:rPr>
              <a:t>(A+B+C)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19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00200" y="18288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2004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600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362200" y="2743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57400" y="3657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6764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2860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514600" y="49530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7526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19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5814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267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648200" y="58674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043421"/>
              </p:ext>
            </p:extLst>
          </p:nvPr>
        </p:nvGraphicFramePr>
        <p:xfrm>
          <a:off x="1981200" y="1066800"/>
          <a:ext cx="5137150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5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66800"/>
                        <a:ext cx="5137150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71344"/>
              </p:ext>
            </p:extLst>
          </p:nvPr>
        </p:nvGraphicFramePr>
        <p:xfrm>
          <a:off x="2743200" y="11430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1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4532236"/>
              </p:ext>
            </p:extLst>
          </p:nvPr>
        </p:nvGraphicFramePr>
        <p:xfrm>
          <a:off x="2133600" y="3886200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2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86200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Glitches don’t cause problems because of </a:t>
            </a:r>
            <a:r>
              <a:rPr lang="en-US" sz="32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synchronous design</a:t>
            </a:r>
            <a:r>
              <a:rPr lang="en-US" sz="3200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Times New Roman" pitchFamily="18" charset="0"/>
                <a:cs typeface="Arial" charset="0"/>
              </a:rPr>
              <a:t>conventions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(see Chapter </a:t>
            </a:r>
            <a:r>
              <a:rPr lang="en-US" sz="3200" dirty="0">
                <a:latin typeface="Times New Roman" pitchFamily="18" charset="0"/>
                <a:cs typeface="Arial" charset="0"/>
              </a:rPr>
              <a:t>3)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  <a:cs typeface="Arial" charset="0"/>
              </a:rPr>
              <a:t>It’s </a:t>
            </a:r>
            <a:r>
              <a:rPr lang="en-US" sz="3200" dirty="0">
                <a:latin typeface="Times New Roman" pitchFamily="18" charset="0"/>
                <a:cs typeface="Arial" charset="0"/>
              </a:rPr>
              <a:t>important to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recognize</a:t>
            </a:r>
            <a:r>
              <a:rPr lang="en-US" sz="3200" dirty="0">
                <a:latin typeface="Times New Roman" pitchFamily="18" charset="0"/>
                <a:cs typeface="Arial" charset="0"/>
              </a:rPr>
              <a:t> a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glitch: in </a:t>
            </a:r>
            <a:r>
              <a:rPr lang="en-US" sz="3200" dirty="0">
                <a:latin typeface="Times New Roman" pitchFamily="18" charset="0"/>
                <a:cs typeface="Arial" charset="0"/>
              </a:rPr>
              <a:t>simulations or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on oscilloscope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Can’t get rid of all glitches – simultaneous transitions on multiple inputs can also cause glitches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62216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All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equations </a:t>
            </a:r>
            <a:r>
              <a:rPr lang="en-US" sz="2400" dirty="0">
                <a:latin typeface="Times New Roman" pitchFamily="18" charset="0"/>
                <a:cs typeface="Arial" charset="0"/>
              </a:rPr>
              <a:t>can be written in SOP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row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has </a:t>
            </a: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minterm</a:t>
            </a:r>
            <a:endParaRPr lang="en-US" sz="2400" b="1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a product (AND) of literals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Each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minterm</a:t>
            </a:r>
            <a:r>
              <a:rPr lang="en-US" sz="2400" dirty="0">
                <a:latin typeface="Times New Roman" pitchFamily="18" charset="0"/>
                <a:cs typeface="Arial" charset="0"/>
              </a:rPr>
              <a:t> is TRUE for that row (and only that row)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Form function by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ORing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Arial" charset="0"/>
              </a:rPr>
              <a:t>minterms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where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 output is TRUE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cs typeface="Arial" charset="0"/>
              </a:rPr>
              <a:t>Thus, a sum (OR) of products (AND terms)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679891"/>
              </p:ext>
            </p:extLst>
          </p:nvPr>
        </p:nvGraphicFramePr>
        <p:xfrm>
          <a:off x="2514600" y="3962400"/>
          <a:ext cx="4332174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VISIO" r:id="rId7" imgW="1766520" imgH="808560" progId="Visio.Drawing.6">
                  <p:embed/>
                </p:oleObj>
              </mc:Choice>
              <mc:Fallback>
                <p:oleObj name="VISIO" r:id="rId7" imgW="1766520" imgH="8085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962400"/>
                        <a:ext cx="4332174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10270</TotalTime>
  <Words>1838</Words>
  <Application>Microsoft Macintosh PowerPoint</Application>
  <PresentationFormat>On-screen Show (4:3)</PresentationFormat>
  <Paragraphs>449</Paragraphs>
  <Slides>82</Slides>
  <Notes>81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SOP &amp; POS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Microsoft Office User</cp:lastModifiedBy>
  <cp:revision>58</cp:revision>
  <dcterms:created xsi:type="dcterms:W3CDTF">2012-08-07T04:56:47Z</dcterms:created>
  <dcterms:modified xsi:type="dcterms:W3CDTF">2017-08-30T16:55:20Z</dcterms:modified>
</cp:coreProperties>
</file>