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CBF0F-630D-ED4A-A4CE-34140F44498E}"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9DBAE-1B86-144E-AE2C-E4357A4F9AB4}" type="slidenum">
              <a:rPr lang="en-US" smtClean="0"/>
              <a:t>‹#›</a:t>
            </a:fld>
            <a:endParaRPr lang="en-US"/>
          </a:p>
        </p:txBody>
      </p:sp>
    </p:spTree>
    <p:extLst>
      <p:ext uri="{BB962C8B-B14F-4D97-AF65-F5344CB8AC3E}">
        <p14:creationId xmlns:p14="http://schemas.microsoft.com/office/powerpoint/2010/main" val="322089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9DBAE-1B86-144E-AE2C-E4357A4F9AB4}" type="slidenum">
              <a:rPr lang="en-US" smtClean="0"/>
              <a:t>14</a:t>
            </a:fld>
            <a:endParaRPr lang="en-US"/>
          </a:p>
        </p:txBody>
      </p:sp>
    </p:spTree>
    <p:extLst>
      <p:ext uri="{BB962C8B-B14F-4D97-AF65-F5344CB8AC3E}">
        <p14:creationId xmlns:p14="http://schemas.microsoft.com/office/powerpoint/2010/main" val="221066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0068-7242-9A4F-BF0B-859E121BB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457446-6E74-EC49-9F1A-F6ED586BD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CC181C-54AB-FD45-BF37-FDA0A55F7CED}"/>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5" name="Footer Placeholder 4">
            <a:extLst>
              <a:ext uri="{FF2B5EF4-FFF2-40B4-BE49-F238E27FC236}">
                <a16:creationId xmlns:a16="http://schemas.microsoft.com/office/drawing/2014/main" id="{59FF74D4-D56C-FC46-88C7-4E3F4C826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52C2D-EE0D-BE48-BAB4-D0E19D2A2C87}"/>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123845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8199-2D6E-074A-A5F6-CA6F1E38EB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38C3E-6655-9146-BA97-A3AA5F9871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03533-7F74-CC41-945B-42588B95D4D6}"/>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5" name="Footer Placeholder 4">
            <a:extLst>
              <a:ext uri="{FF2B5EF4-FFF2-40B4-BE49-F238E27FC236}">
                <a16:creationId xmlns:a16="http://schemas.microsoft.com/office/drawing/2014/main" id="{D48730BD-695E-7049-888F-E239CCADB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E76C7-BB31-4046-8B4E-0AA4B29027D2}"/>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389107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17788-8572-3E4C-B116-CEEB38E890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B71651-3900-1F41-B990-46C38E60A5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F27F6-51B1-3F4E-B43B-B8DBFD2678F5}"/>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5" name="Footer Placeholder 4">
            <a:extLst>
              <a:ext uri="{FF2B5EF4-FFF2-40B4-BE49-F238E27FC236}">
                <a16:creationId xmlns:a16="http://schemas.microsoft.com/office/drawing/2014/main" id="{C37E5901-2927-B94B-A9C2-83D6B8564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0B1A3-FBE2-5B43-9B3F-F4DF67B78778}"/>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321574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57DC-5D67-1F40-938A-E1E4DD85B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609B6-15F0-DA4C-A146-30968EA420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B7E4D-547A-2240-89CE-128506B96AA8}"/>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5" name="Footer Placeholder 4">
            <a:extLst>
              <a:ext uri="{FF2B5EF4-FFF2-40B4-BE49-F238E27FC236}">
                <a16:creationId xmlns:a16="http://schemas.microsoft.com/office/drawing/2014/main" id="{4826A1ED-5689-A748-9695-5E259A6F3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B30C-3DBC-B34F-8952-CF2EB28113DC}"/>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236789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A75B-A715-3F42-BA9A-09F496123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EC138-9010-334C-A22B-2535A24DD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D4CAA6-6FF9-BB45-A9AA-59CD648D0E29}"/>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5" name="Footer Placeholder 4">
            <a:extLst>
              <a:ext uri="{FF2B5EF4-FFF2-40B4-BE49-F238E27FC236}">
                <a16:creationId xmlns:a16="http://schemas.microsoft.com/office/drawing/2014/main" id="{AD3B375D-9284-1249-BC36-43122CD08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A51A7-8853-704D-8DF7-8D2F5BFD7EEF}"/>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154312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F7B9-6DA6-DC43-9BC7-19DCC81F1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5A284-AB78-C142-ACC6-5EBC795483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EBCFC3-2185-ED40-B866-24AC730C3C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8258FD-873D-4947-AA01-3EFA9F6ED6DB}"/>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6" name="Footer Placeholder 5">
            <a:extLst>
              <a:ext uri="{FF2B5EF4-FFF2-40B4-BE49-F238E27FC236}">
                <a16:creationId xmlns:a16="http://schemas.microsoft.com/office/drawing/2014/main" id="{C99E0626-EA8B-FC48-8A57-EA7B6067D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EEFC7-B8C2-CF48-A9F8-1E4A8B203705}"/>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392293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C4A3-F2C7-604A-BAD9-A2F614BC1B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7AB594-18AB-EB4B-8C23-2810B6C24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112750-7227-C549-A143-D9B67A53AD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6DA555-D091-2D45-8FBF-F6557441D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E231F6-210D-2843-B95E-764CCC2AEA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CC39C3-8CDE-614A-89B7-34AD2793BC99}"/>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8" name="Footer Placeholder 7">
            <a:extLst>
              <a:ext uri="{FF2B5EF4-FFF2-40B4-BE49-F238E27FC236}">
                <a16:creationId xmlns:a16="http://schemas.microsoft.com/office/drawing/2014/main" id="{0783D15A-719E-144B-A340-0F384C40E4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0144A-21D5-1C40-9AA7-E9BEB8605CDC}"/>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283699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D55D-D005-164F-B181-7EE3A2020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369C30-F1A1-5C45-9A6C-442D4C334AB6}"/>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4" name="Footer Placeholder 3">
            <a:extLst>
              <a:ext uri="{FF2B5EF4-FFF2-40B4-BE49-F238E27FC236}">
                <a16:creationId xmlns:a16="http://schemas.microsoft.com/office/drawing/2014/main" id="{49D0156C-BB09-B448-9DB4-487D481E0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CEB1A2-0810-084F-9677-6CD800EBCC91}"/>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26735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D7EDE-11B2-484C-BEB6-6DF71E4C3FDA}"/>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3" name="Footer Placeholder 2">
            <a:extLst>
              <a:ext uri="{FF2B5EF4-FFF2-40B4-BE49-F238E27FC236}">
                <a16:creationId xmlns:a16="http://schemas.microsoft.com/office/drawing/2014/main" id="{C62FEF17-1F76-B948-BAA8-429DBA783C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5AD6A-85B3-5543-8B06-A6345B1741BD}"/>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277231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5E89-07C4-F946-8389-9DC660B72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0BA69-D12F-6B48-A1D5-96B5E5301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F6C63-5F07-674F-AD05-318EC2AF9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676208-0599-7743-82D2-375F2F78BD0A}"/>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6" name="Footer Placeholder 5">
            <a:extLst>
              <a:ext uri="{FF2B5EF4-FFF2-40B4-BE49-F238E27FC236}">
                <a16:creationId xmlns:a16="http://schemas.microsoft.com/office/drawing/2014/main" id="{85E16462-1B46-E545-9B66-209E4F1D9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00BA8-8A6F-3741-80C1-53C22A380F19}"/>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217172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D03F-0FD4-9C4E-8D15-20B9E6A18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1665D-D9D5-214A-84CC-272A9DD5A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AFBFF9-03DE-4D4D-ADB3-566AB6C5F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7588BC-E612-634A-8448-9BECE5B4C1C5}"/>
              </a:ext>
            </a:extLst>
          </p:cNvPr>
          <p:cNvSpPr>
            <a:spLocks noGrp="1"/>
          </p:cNvSpPr>
          <p:nvPr>
            <p:ph type="dt" sz="half" idx="10"/>
          </p:nvPr>
        </p:nvSpPr>
        <p:spPr/>
        <p:txBody>
          <a:bodyPr/>
          <a:lstStyle/>
          <a:p>
            <a:fld id="{A629DEE9-E98E-F140-BE8E-D21D6B10401D}" type="datetimeFigureOut">
              <a:rPr lang="en-US" smtClean="0"/>
              <a:t>10/6/2021</a:t>
            </a:fld>
            <a:endParaRPr lang="en-US"/>
          </a:p>
        </p:txBody>
      </p:sp>
      <p:sp>
        <p:nvSpPr>
          <p:cNvPr id="6" name="Footer Placeholder 5">
            <a:extLst>
              <a:ext uri="{FF2B5EF4-FFF2-40B4-BE49-F238E27FC236}">
                <a16:creationId xmlns:a16="http://schemas.microsoft.com/office/drawing/2014/main" id="{EC6C8F33-F307-304C-B833-39C95EADB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7C149-AC6E-9F42-B4C8-C8F5B9A9D411}"/>
              </a:ext>
            </a:extLst>
          </p:cNvPr>
          <p:cNvSpPr>
            <a:spLocks noGrp="1"/>
          </p:cNvSpPr>
          <p:nvPr>
            <p:ph type="sldNum" sz="quarter" idx="12"/>
          </p:nvPr>
        </p:nvSpPr>
        <p:spPr/>
        <p:txBody>
          <a:bodyPr/>
          <a:lstStyle/>
          <a:p>
            <a:fld id="{23BD12B8-8437-0A4D-A645-6FE006BB8DF0}" type="slidenum">
              <a:rPr lang="en-US" smtClean="0"/>
              <a:t>‹#›</a:t>
            </a:fld>
            <a:endParaRPr lang="en-US"/>
          </a:p>
        </p:txBody>
      </p:sp>
    </p:spTree>
    <p:extLst>
      <p:ext uri="{BB962C8B-B14F-4D97-AF65-F5344CB8AC3E}">
        <p14:creationId xmlns:p14="http://schemas.microsoft.com/office/powerpoint/2010/main" val="221219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5A403-EDA5-A540-9B68-2D135B784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331189-E02C-E74F-9FCB-E65F768A8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B4810-FB12-9746-90BF-CA9725A39F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9DEE9-E98E-F140-BE8E-D21D6B10401D}" type="datetimeFigureOut">
              <a:rPr lang="en-US" smtClean="0"/>
              <a:t>10/6/2021</a:t>
            </a:fld>
            <a:endParaRPr lang="en-US"/>
          </a:p>
        </p:txBody>
      </p:sp>
      <p:sp>
        <p:nvSpPr>
          <p:cNvPr id="5" name="Footer Placeholder 4">
            <a:extLst>
              <a:ext uri="{FF2B5EF4-FFF2-40B4-BE49-F238E27FC236}">
                <a16:creationId xmlns:a16="http://schemas.microsoft.com/office/drawing/2014/main" id="{BC6E2941-7842-704B-940D-D2BC6AB60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C1FE08-D6F3-5843-A43D-E8D0BE79F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D12B8-8437-0A4D-A645-6FE006BB8DF0}" type="slidenum">
              <a:rPr lang="en-US" smtClean="0"/>
              <a:t>‹#›</a:t>
            </a:fld>
            <a:endParaRPr lang="en-US"/>
          </a:p>
        </p:txBody>
      </p:sp>
    </p:spTree>
    <p:extLst>
      <p:ext uri="{BB962C8B-B14F-4D97-AF65-F5344CB8AC3E}">
        <p14:creationId xmlns:p14="http://schemas.microsoft.com/office/powerpoint/2010/main" val="257912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gatech.edu/emade/emade/blob/master/README.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2F3A-2185-5449-A9C1-AECB64F3CA43}"/>
              </a:ext>
            </a:extLst>
          </p:cNvPr>
          <p:cNvSpPr>
            <a:spLocks noGrp="1"/>
          </p:cNvSpPr>
          <p:nvPr>
            <p:ph type="ctrTitle"/>
          </p:nvPr>
        </p:nvSpPr>
        <p:spPr/>
        <p:txBody>
          <a:bodyPr/>
          <a:lstStyle/>
          <a:p>
            <a:r>
              <a:rPr lang="en-US" dirty="0"/>
              <a:t>Introduction to EMADE</a:t>
            </a:r>
          </a:p>
        </p:txBody>
      </p:sp>
      <p:sp>
        <p:nvSpPr>
          <p:cNvPr id="3" name="Subtitle 2">
            <a:extLst>
              <a:ext uri="{FF2B5EF4-FFF2-40B4-BE49-F238E27FC236}">
                <a16:creationId xmlns:a16="http://schemas.microsoft.com/office/drawing/2014/main" id="{DB4C3325-0801-DE44-AF30-DBA48FFC91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21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913B-BD22-3648-9FA2-FC5E8B77CDB1}"/>
              </a:ext>
            </a:extLst>
          </p:cNvPr>
          <p:cNvSpPr>
            <a:spLocks noGrp="1"/>
          </p:cNvSpPr>
          <p:nvPr>
            <p:ph type="title"/>
          </p:nvPr>
        </p:nvSpPr>
        <p:spPr/>
        <p:txBody>
          <a:bodyPr/>
          <a:lstStyle/>
          <a:p>
            <a:r>
              <a:rPr lang="en-US" dirty="0"/>
              <a:t>Input File: Objectives</a:t>
            </a:r>
          </a:p>
        </p:txBody>
      </p:sp>
      <p:sp>
        <p:nvSpPr>
          <p:cNvPr id="3" name="Content Placeholder 2">
            <a:extLst>
              <a:ext uri="{FF2B5EF4-FFF2-40B4-BE49-F238E27FC236}">
                <a16:creationId xmlns:a16="http://schemas.microsoft.com/office/drawing/2014/main" id="{479CFE83-41EB-434F-B998-EC9EB2220863}"/>
              </a:ext>
            </a:extLst>
          </p:cNvPr>
          <p:cNvSpPr>
            <a:spLocks noGrp="1"/>
          </p:cNvSpPr>
          <p:nvPr>
            <p:ph sz="half" idx="1"/>
          </p:nvPr>
        </p:nvSpPr>
        <p:spPr>
          <a:xfrm>
            <a:off x="162047" y="1825625"/>
            <a:ext cx="6626434" cy="4933990"/>
          </a:xfrm>
        </p:spPr>
        <p:txBody>
          <a:bodyPr>
            <a:normAutofit/>
          </a:bodyPr>
          <a:lstStyle/>
          <a:p>
            <a:r>
              <a:rPr lang="en-US" dirty="0"/>
              <a:t>Objectives are described next.</a:t>
            </a:r>
          </a:p>
          <a:p>
            <a:r>
              <a:rPr lang="en-US" dirty="0"/>
              <a:t>The names will be used as columns in the database.</a:t>
            </a:r>
          </a:p>
          <a:p>
            <a:r>
              <a:rPr lang="en-US" dirty="0"/>
              <a:t>Weight specifies if it should be minimized (-1.0) or maximized (1.0)</a:t>
            </a:r>
          </a:p>
          <a:p>
            <a:r>
              <a:rPr lang="en-US" dirty="0"/>
              <a:t>The &lt;</a:t>
            </a:r>
            <a:r>
              <a:rPr lang="en-US" dirty="0" err="1"/>
              <a:t>evaluationFunction</a:t>
            </a:r>
            <a:r>
              <a:rPr lang="en-US" dirty="0"/>
              <a:t>&gt; specifies the name of a method in </a:t>
            </a:r>
            <a:r>
              <a:rPr lang="en-US" dirty="0" err="1"/>
              <a:t>src</a:t>
            </a:r>
            <a:r>
              <a:rPr lang="en-US" dirty="0"/>
              <a:t>/</a:t>
            </a:r>
            <a:r>
              <a:rPr lang="en-US" dirty="0" err="1"/>
              <a:t>GPFramework</a:t>
            </a:r>
            <a:r>
              <a:rPr lang="en-US" dirty="0"/>
              <a:t>/</a:t>
            </a:r>
            <a:r>
              <a:rPr lang="en-US" dirty="0" err="1"/>
              <a:t>evalFunctions.py</a:t>
            </a:r>
            <a:endParaRPr lang="en-US" dirty="0"/>
          </a:p>
          <a:p>
            <a:r>
              <a:rPr lang="en-US" dirty="0"/>
              <a:t>Achievable and goal are used for steering the optimization, lower and upper are used for bounding.</a:t>
            </a:r>
          </a:p>
          <a:p>
            <a:endParaRPr lang="en-US" dirty="0"/>
          </a:p>
        </p:txBody>
      </p:sp>
      <p:pic>
        <p:nvPicPr>
          <p:cNvPr id="5" name="Picture 4">
            <a:extLst>
              <a:ext uri="{FF2B5EF4-FFF2-40B4-BE49-F238E27FC236}">
                <a16:creationId xmlns:a16="http://schemas.microsoft.com/office/drawing/2014/main" id="{A07AB6CF-A18A-F749-BCD1-C7DA17BAAD2E}"/>
              </a:ext>
            </a:extLst>
          </p:cNvPr>
          <p:cNvPicPr>
            <a:picLocks noChangeAspect="1"/>
          </p:cNvPicPr>
          <p:nvPr/>
        </p:nvPicPr>
        <p:blipFill>
          <a:blip r:embed="rId2"/>
          <a:stretch>
            <a:fillRect/>
          </a:stretch>
        </p:blipFill>
        <p:spPr>
          <a:xfrm>
            <a:off x="6788481" y="0"/>
            <a:ext cx="5403519" cy="6858000"/>
          </a:xfrm>
          <a:prstGeom prst="rect">
            <a:avLst/>
          </a:prstGeom>
        </p:spPr>
      </p:pic>
    </p:spTree>
    <p:extLst>
      <p:ext uri="{BB962C8B-B14F-4D97-AF65-F5344CB8AC3E}">
        <p14:creationId xmlns:p14="http://schemas.microsoft.com/office/powerpoint/2010/main" val="75468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0D43-A63B-A14C-940D-41CDF06551FF}"/>
              </a:ext>
            </a:extLst>
          </p:cNvPr>
          <p:cNvSpPr>
            <a:spLocks noGrp="1"/>
          </p:cNvSpPr>
          <p:nvPr>
            <p:ph type="title"/>
          </p:nvPr>
        </p:nvSpPr>
        <p:spPr/>
        <p:txBody>
          <a:bodyPr/>
          <a:lstStyle/>
          <a:p>
            <a:r>
              <a:rPr lang="en-US" dirty="0"/>
              <a:t>Input File: Some More Parameters</a:t>
            </a:r>
          </a:p>
        </p:txBody>
      </p:sp>
      <p:sp>
        <p:nvSpPr>
          <p:cNvPr id="3" name="Content Placeholder 2">
            <a:extLst>
              <a:ext uri="{FF2B5EF4-FFF2-40B4-BE49-F238E27FC236}">
                <a16:creationId xmlns:a16="http://schemas.microsoft.com/office/drawing/2014/main" id="{ED9FD295-3470-9D4B-97A1-DBE5043ECE46}"/>
              </a:ext>
            </a:extLst>
          </p:cNvPr>
          <p:cNvSpPr>
            <a:spLocks noGrp="1"/>
          </p:cNvSpPr>
          <p:nvPr>
            <p:ph sz="half" idx="1"/>
          </p:nvPr>
        </p:nvSpPr>
        <p:spPr>
          <a:xfrm>
            <a:off x="838199" y="1825624"/>
            <a:ext cx="5620473" cy="4818243"/>
          </a:xfrm>
        </p:spPr>
        <p:txBody>
          <a:bodyPr>
            <a:normAutofit/>
          </a:bodyPr>
          <a:lstStyle/>
          <a:p>
            <a:r>
              <a:rPr lang="en-US" dirty="0"/>
              <a:t>Evaluation specifies where evaluation functions specified in the objectives section live, and how much memory each worker is allowed to use before marking an individual as “fatal”</a:t>
            </a:r>
          </a:p>
          <a:p>
            <a:r>
              <a:rPr lang="en-US" dirty="0"/>
              <a:t>&lt;</a:t>
            </a:r>
            <a:r>
              <a:rPr lang="en-US" dirty="0" err="1"/>
              <a:t>workersPerHost</a:t>
            </a:r>
            <a:r>
              <a:rPr lang="en-US" dirty="0"/>
              <a:t>&gt; specifies how many evaluations to run in parallel.</a:t>
            </a:r>
          </a:p>
          <a:p>
            <a:pPr lvl="1"/>
            <a:r>
              <a:rPr lang="en-US" dirty="0"/>
              <a:t>EMADE is resource intensive, keep this number low on a laptop! (2-3).</a:t>
            </a:r>
          </a:p>
        </p:txBody>
      </p:sp>
      <p:pic>
        <p:nvPicPr>
          <p:cNvPr id="5" name="Content Placeholder 4">
            <a:extLst>
              <a:ext uri="{FF2B5EF4-FFF2-40B4-BE49-F238E27FC236}">
                <a16:creationId xmlns:a16="http://schemas.microsoft.com/office/drawing/2014/main" id="{4EA5185C-21F7-F441-8719-2DF4F6C1F71E}"/>
              </a:ext>
            </a:extLst>
          </p:cNvPr>
          <p:cNvPicPr>
            <a:picLocks noGrp="1" noChangeAspect="1"/>
          </p:cNvPicPr>
          <p:nvPr>
            <p:ph sz="half" idx="2"/>
          </p:nvPr>
        </p:nvPicPr>
        <p:blipFill>
          <a:blip r:embed="rId2"/>
          <a:stretch>
            <a:fillRect/>
          </a:stretch>
        </p:blipFill>
        <p:spPr>
          <a:xfrm>
            <a:off x="6693061" y="3202508"/>
            <a:ext cx="5181600" cy="1597572"/>
          </a:xfrm>
          <a:prstGeom prst="rect">
            <a:avLst/>
          </a:prstGeom>
        </p:spPr>
      </p:pic>
    </p:spTree>
    <p:extLst>
      <p:ext uri="{BB962C8B-B14F-4D97-AF65-F5344CB8AC3E}">
        <p14:creationId xmlns:p14="http://schemas.microsoft.com/office/powerpoint/2010/main" val="83480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6959-B8C7-934D-874E-E0068423042F}"/>
              </a:ext>
            </a:extLst>
          </p:cNvPr>
          <p:cNvSpPr>
            <a:spLocks noGrp="1"/>
          </p:cNvSpPr>
          <p:nvPr>
            <p:ph type="title"/>
          </p:nvPr>
        </p:nvSpPr>
        <p:spPr/>
        <p:txBody>
          <a:bodyPr/>
          <a:lstStyle/>
          <a:p>
            <a:r>
              <a:rPr lang="en-US" dirty="0"/>
              <a:t>Input File: Evolution Parameters</a:t>
            </a:r>
          </a:p>
        </p:txBody>
      </p:sp>
      <p:sp>
        <p:nvSpPr>
          <p:cNvPr id="3" name="Content Placeholder 2">
            <a:extLst>
              <a:ext uri="{FF2B5EF4-FFF2-40B4-BE49-F238E27FC236}">
                <a16:creationId xmlns:a16="http://schemas.microsoft.com/office/drawing/2014/main" id="{CC5BC18E-90F7-3F43-B45A-4D36E08B054C}"/>
              </a:ext>
            </a:extLst>
          </p:cNvPr>
          <p:cNvSpPr>
            <a:spLocks noGrp="1"/>
          </p:cNvSpPr>
          <p:nvPr>
            <p:ph sz="half" idx="1"/>
          </p:nvPr>
        </p:nvSpPr>
        <p:spPr>
          <a:xfrm>
            <a:off x="150455" y="1825625"/>
            <a:ext cx="3518920" cy="4351338"/>
          </a:xfrm>
        </p:spPr>
        <p:txBody>
          <a:bodyPr/>
          <a:lstStyle/>
          <a:p>
            <a:r>
              <a:rPr lang="en-US" dirty="0"/>
              <a:t>All of these control the various ”magic constants” or hyperparameters that affect the evolutionary process</a:t>
            </a:r>
          </a:p>
        </p:txBody>
      </p:sp>
      <p:sp>
        <p:nvSpPr>
          <p:cNvPr id="4" name="Content Placeholder 3">
            <a:extLst>
              <a:ext uri="{FF2B5EF4-FFF2-40B4-BE49-F238E27FC236}">
                <a16:creationId xmlns:a16="http://schemas.microsoft.com/office/drawing/2014/main" id="{01096BE9-EB81-A34A-9AB9-E075C7B48E6C}"/>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BE993C2C-8402-2A45-8158-D398DDD01344}"/>
              </a:ext>
            </a:extLst>
          </p:cNvPr>
          <p:cNvPicPr>
            <a:picLocks noChangeAspect="1"/>
          </p:cNvPicPr>
          <p:nvPr/>
        </p:nvPicPr>
        <p:blipFill>
          <a:blip r:embed="rId2"/>
          <a:stretch>
            <a:fillRect/>
          </a:stretch>
        </p:blipFill>
        <p:spPr>
          <a:xfrm>
            <a:off x="3669375" y="1445863"/>
            <a:ext cx="4700849" cy="5110862"/>
          </a:xfrm>
          <a:prstGeom prst="rect">
            <a:avLst/>
          </a:prstGeom>
        </p:spPr>
      </p:pic>
      <p:pic>
        <p:nvPicPr>
          <p:cNvPr id="6" name="Picture 5">
            <a:extLst>
              <a:ext uri="{FF2B5EF4-FFF2-40B4-BE49-F238E27FC236}">
                <a16:creationId xmlns:a16="http://schemas.microsoft.com/office/drawing/2014/main" id="{8728B4B7-EE71-4048-B40B-649F4B49D745}"/>
              </a:ext>
            </a:extLst>
          </p:cNvPr>
          <p:cNvPicPr>
            <a:picLocks noChangeAspect="1"/>
          </p:cNvPicPr>
          <p:nvPr/>
        </p:nvPicPr>
        <p:blipFill>
          <a:blip r:embed="rId3"/>
          <a:stretch>
            <a:fillRect/>
          </a:stretch>
        </p:blipFill>
        <p:spPr>
          <a:xfrm>
            <a:off x="8352284" y="0"/>
            <a:ext cx="3839716" cy="6858000"/>
          </a:xfrm>
          <a:prstGeom prst="rect">
            <a:avLst/>
          </a:prstGeom>
        </p:spPr>
      </p:pic>
    </p:spTree>
    <p:extLst>
      <p:ext uri="{BB962C8B-B14F-4D97-AF65-F5344CB8AC3E}">
        <p14:creationId xmlns:p14="http://schemas.microsoft.com/office/powerpoint/2010/main" val="265860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696D22-FED8-F043-A1CD-255DDC356D69}"/>
              </a:ext>
            </a:extLst>
          </p:cNvPr>
          <p:cNvSpPr>
            <a:spLocks noGrp="1"/>
          </p:cNvSpPr>
          <p:nvPr>
            <p:ph type="title"/>
          </p:nvPr>
        </p:nvSpPr>
        <p:spPr/>
        <p:txBody>
          <a:bodyPr/>
          <a:lstStyle/>
          <a:p>
            <a:r>
              <a:rPr lang="en-US" dirty="0"/>
              <a:t>Connecting a Worker Process to a Peer</a:t>
            </a:r>
          </a:p>
        </p:txBody>
      </p:sp>
      <p:sp>
        <p:nvSpPr>
          <p:cNvPr id="6" name="Content Placeholder 5">
            <a:extLst>
              <a:ext uri="{FF2B5EF4-FFF2-40B4-BE49-F238E27FC236}">
                <a16:creationId xmlns:a16="http://schemas.microsoft.com/office/drawing/2014/main" id="{0EFA17D5-71ED-9F47-8F05-721CD997D7D7}"/>
              </a:ext>
            </a:extLst>
          </p:cNvPr>
          <p:cNvSpPr>
            <a:spLocks noGrp="1"/>
          </p:cNvSpPr>
          <p:nvPr>
            <p:ph idx="1"/>
          </p:nvPr>
        </p:nvSpPr>
        <p:spPr/>
        <p:txBody>
          <a:bodyPr/>
          <a:lstStyle/>
          <a:p>
            <a:r>
              <a:rPr lang="en-US" dirty="0"/>
              <a:t>You can use the –w flag along with </a:t>
            </a:r>
            <a:r>
              <a:rPr lang="en-US"/>
              <a:t>your peer’s </a:t>
            </a:r>
            <a:r>
              <a:rPr lang="en-US" dirty="0"/>
              <a:t>server info in the </a:t>
            </a:r>
            <a:r>
              <a:rPr lang="en-US" dirty="0" err="1"/>
              <a:t>dbconfig</a:t>
            </a:r>
            <a:r>
              <a:rPr lang="en-US" dirty="0"/>
              <a:t> in order to allow your computer to act as a worker process for your peer’s master process.</a:t>
            </a:r>
          </a:p>
          <a:p>
            <a:pPr lvl="1"/>
            <a:r>
              <a:rPr lang="en-US" dirty="0"/>
              <a:t>python </a:t>
            </a:r>
            <a:r>
              <a:rPr lang="en-US" dirty="0" err="1"/>
              <a:t>src</a:t>
            </a:r>
            <a:r>
              <a:rPr lang="en-US" dirty="0"/>
              <a:t>/</a:t>
            </a:r>
            <a:r>
              <a:rPr lang="en-US" dirty="0" err="1"/>
              <a:t>GPFramework</a:t>
            </a:r>
            <a:r>
              <a:rPr lang="en-US" dirty="0"/>
              <a:t>/</a:t>
            </a:r>
            <a:r>
              <a:rPr lang="en-US" dirty="0" err="1"/>
              <a:t>launchGTMOEP.py</a:t>
            </a:r>
            <a:r>
              <a:rPr lang="en-US" dirty="0"/>
              <a:t> templates/</a:t>
            </a:r>
            <a:r>
              <a:rPr lang="en-US" dirty="0" err="1"/>
              <a:t>input_titanic.xml</a:t>
            </a:r>
            <a:r>
              <a:rPr lang="en-US" dirty="0"/>
              <a:t> -w</a:t>
            </a:r>
          </a:p>
          <a:p>
            <a:r>
              <a:rPr lang="en-US" dirty="0"/>
              <a:t>Make sure that your </a:t>
            </a:r>
            <a:r>
              <a:rPr lang="en-US" dirty="0" err="1"/>
              <a:t>dbconfig</a:t>
            </a:r>
            <a:r>
              <a:rPr lang="en-US" dirty="0"/>
              <a:t> in the input file specifies their IP address and not localhost.</a:t>
            </a:r>
          </a:p>
        </p:txBody>
      </p:sp>
    </p:spTree>
    <p:extLst>
      <p:ext uri="{BB962C8B-B14F-4D97-AF65-F5344CB8AC3E}">
        <p14:creationId xmlns:p14="http://schemas.microsoft.com/office/powerpoint/2010/main" val="90139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767D-C41A-9849-B063-F1E0D6697666}"/>
              </a:ext>
            </a:extLst>
          </p:cNvPr>
          <p:cNvSpPr>
            <a:spLocks noGrp="1"/>
          </p:cNvSpPr>
          <p:nvPr>
            <p:ph type="title"/>
          </p:nvPr>
        </p:nvSpPr>
        <p:spPr/>
        <p:txBody>
          <a:bodyPr/>
          <a:lstStyle/>
          <a:p>
            <a:r>
              <a:rPr lang="en-US" dirty="0"/>
              <a:t>Understanding EMADE output</a:t>
            </a:r>
          </a:p>
        </p:txBody>
      </p:sp>
      <p:sp>
        <p:nvSpPr>
          <p:cNvPr id="3" name="Content Placeholder 2">
            <a:extLst>
              <a:ext uri="{FF2B5EF4-FFF2-40B4-BE49-F238E27FC236}">
                <a16:creationId xmlns:a16="http://schemas.microsoft.com/office/drawing/2014/main" id="{AA63C531-F79F-404A-8408-C1D00222B5AE}"/>
              </a:ext>
            </a:extLst>
          </p:cNvPr>
          <p:cNvSpPr>
            <a:spLocks noGrp="1"/>
          </p:cNvSpPr>
          <p:nvPr>
            <p:ph idx="1"/>
          </p:nvPr>
        </p:nvSpPr>
        <p:spPr/>
        <p:txBody>
          <a:bodyPr>
            <a:normAutofit fontScale="92500" lnSpcReduction="20000"/>
          </a:bodyPr>
          <a:lstStyle/>
          <a:p>
            <a:r>
              <a:rPr lang="en-US" dirty="0"/>
              <a:t>The best place to look at the outputs of EMADE are in the MySQL databases.</a:t>
            </a:r>
          </a:p>
          <a:p>
            <a:r>
              <a:rPr lang="en-US" dirty="0"/>
              <a:t>You can connect to a </a:t>
            </a:r>
            <a:r>
              <a:rPr lang="en-US" dirty="0" err="1"/>
              <a:t>mysql</a:t>
            </a:r>
            <a:r>
              <a:rPr lang="en-US" dirty="0"/>
              <a:t> server from the command line:</a:t>
            </a:r>
          </a:p>
          <a:p>
            <a:pPr lvl="1"/>
            <a:r>
              <a:rPr lang="en-US" dirty="0" err="1"/>
              <a:t>Mysql</a:t>
            </a:r>
            <a:r>
              <a:rPr lang="en-US" dirty="0"/>
              <a:t> –h hostname –u username –p</a:t>
            </a:r>
          </a:p>
          <a:p>
            <a:pPr lvl="2"/>
            <a:r>
              <a:rPr lang="en-US" dirty="0"/>
              <a:t>You will be prompted for a password</a:t>
            </a:r>
          </a:p>
          <a:p>
            <a:r>
              <a:rPr lang="en-US" dirty="0"/>
              <a:t>Once in you can select a database:</a:t>
            </a:r>
          </a:p>
          <a:p>
            <a:pPr lvl="1"/>
            <a:r>
              <a:rPr lang="en-US" dirty="0"/>
              <a:t>Use </a:t>
            </a:r>
            <a:r>
              <a:rPr lang="en-US" dirty="0" err="1"/>
              <a:t>database_name</a:t>
            </a:r>
            <a:r>
              <a:rPr lang="en-US" dirty="0"/>
              <a:t>;</a:t>
            </a:r>
          </a:p>
          <a:p>
            <a:r>
              <a:rPr lang="en-US" dirty="0"/>
              <a:t>Now you are in the database, some helpful queries</a:t>
            </a:r>
          </a:p>
          <a:p>
            <a:pPr lvl="1"/>
            <a:r>
              <a:rPr lang="en-US" dirty="0"/>
              <a:t>Select * from individuals;</a:t>
            </a:r>
          </a:p>
          <a:p>
            <a:pPr lvl="1"/>
            <a:r>
              <a:rPr lang="en-US" dirty="0"/>
              <a:t>Select * from individuals where `</a:t>
            </a:r>
            <a:r>
              <a:rPr lang="en-US" dirty="0" err="1"/>
              <a:t>FullDataSet</a:t>
            </a:r>
            <a:r>
              <a:rPr lang="en-US" dirty="0"/>
              <a:t> False Negatives` is not null;</a:t>
            </a:r>
          </a:p>
          <a:p>
            <a:pPr lvl="1"/>
            <a:r>
              <a:rPr lang="en-US" dirty="0"/>
              <a:t>Select * from individuals join </a:t>
            </a:r>
            <a:r>
              <a:rPr lang="en-US" dirty="0" err="1"/>
              <a:t>paretofront</a:t>
            </a:r>
            <a:r>
              <a:rPr lang="en-US" dirty="0"/>
              <a:t> on </a:t>
            </a:r>
            <a:r>
              <a:rPr lang="en-US" dirty="0" err="1"/>
              <a:t>individuals.hash</a:t>
            </a:r>
            <a:r>
              <a:rPr lang="en-US" dirty="0"/>
              <a:t>=</a:t>
            </a:r>
            <a:r>
              <a:rPr lang="en-US" dirty="0" err="1"/>
              <a:t>paretofront.hash</a:t>
            </a:r>
            <a:r>
              <a:rPr lang="en-US" dirty="0"/>
              <a:t> where </a:t>
            </a:r>
            <a:r>
              <a:rPr lang="en-US" dirty="0" err="1"/>
              <a:t>paretofront.generation</a:t>
            </a:r>
            <a:r>
              <a:rPr lang="en-US" dirty="0"/>
              <a:t>=(select max(generation) from </a:t>
            </a:r>
            <a:r>
              <a:rPr lang="en-US"/>
              <a:t>paretofront);</a:t>
            </a:r>
            <a:endParaRPr lang="en-US" dirty="0"/>
          </a:p>
          <a:p>
            <a:r>
              <a:rPr lang="en-US" dirty="0"/>
              <a:t>Give EMADE some time and you will see individuals complete</a:t>
            </a:r>
          </a:p>
        </p:txBody>
      </p:sp>
    </p:spTree>
    <p:extLst>
      <p:ext uri="{BB962C8B-B14F-4D97-AF65-F5344CB8AC3E}">
        <p14:creationId xmlns:p14="http://schemas.microsoft.com/office/powerpoint/2010/main" val="161549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821F-114D-2148-BDE8-84F6A9DBC73C}"/>
              </a:ext>
            </a:extLst>
          </p:cNvPr>
          <p:cNvSpPr>
            <a:spLocks noGrp="1"/>
          </p:cNvSpPr>
          <p:nvPr>
            <p:ph type="title"/>
          </p:nvPr>
        </p:nvSpPr>
        <p:spPr/>
        <p:txBody>
          <a:bodyPr/>
          <a:lstStyle/>
          <a:p>
            <a:r>
              <a:rPr lang="en-US" dirty="0"/>
              <a:t>EMADE Structure</a:t>
            </a:r>
          </a:p>
        </p:txBody>
      </p:sp>
      <p:sp>
        <p:nvSpPr>
          <p:cNvPr id="3" name="Content Placeholder 2">
            <a:extLst>
              <a:ext uri="{FF2B5EF4-FFF2-40B4-BE49-F238E27FC236}">
                <a16:creationId xmlns:a16="http://schemas.microsoft.com/office/drawing/2014/main" id="{42126CD2-7BF1-8849-9188-110CD25121D6}"/>
              </a:ext>
            </a:extLst>
          </p:cNvPr>
          <p:cNvSpPr>
            <a:spLocks noGrp="1"/>
          </p:cNvSpPr>
          <p:nvPr>
            <p:ph idx="1"/>
          </p:nvPr>
        </p:nvSpPr>
        <p:spPr/>
        <p:txBody>
          <a:bodyPr>
            <a:normAutofit fontScale="92500" lnSpcReduction="20000"/>
          </a:bodyPr>
          <a:lstStyle/>
          <a:p>
            <a:r>
              <a:rPr lang="en-US" dirty="0" err="1"/>
              <a:t>src</a:t>
            </a:r>
            <a:r>
              <a:rPr lang="en-US" dirty="0"/>
              <a:t>/</a:t>
            </a:r>
            <a:r>
              <a:rPr lang="en-US" dirty="0" err="1"/>
              <a:t>GPFramework</a:t>
            </a:r>
            <a:r>
              <a:rPr lang="en-US" dirty="0"/>
              <a:t> is the main body of code</a:t>
            </a:r>
          </a:p>
          <a:p>
            <a:pPr lvl="1"/>
            <a:r>
              <a:rPr lang="en-US" dirty="0" err="1"/>
              <a:t>gtMOEP.py</a:t>
            </a:r>
            <a:r>
              <a:rPr lang="en-US" dirty="0"/>
              <a:t> is the main EMADE engine, most of the evolutionary loop is in here, including the evaluation method</a:t>
            </a:r>
          </a:p>
          <a:p>
            <a:pPr lvl="1"/>
            <a:r>
              <a:rPr lang="en-US" dirty="0" err="1"/>
              <a:t>gp_framework_helper.py</a:t>
            </a:r>
            <a:r>
              <a:rPr lang="en-US" dirty="0"/>
              <a:t> is where the primitive set is built for EMADE, this function points to where the primitives live, such as:</a:t>
            </a:r>
          </a:p>
          <a:p>
            <a:pPr lvl="2"/>
            <a:r>
              <a:rPr lang="en-US" dirty="0" err="1"/>
              <a:t>methods.py</a:t>
            </a:r>
            <a:endParaRPr lang="en-US" dirty="0"/>
          </a:p>
          <a:p>
            <a:pPr lvl="2"/>
            <a:r>
              <a:rPr lang="en-US" dirty="0" err="1"/>
              <a:t>signal_methods.py</a:t>
            </a:r>
            <a:endParaRPr lang="en-US" dirty="0"/>
          </a:p>
          <a:p>
            <a:pPr lvl="2"/>
            <a:r>
              <a:rPr lang="en-US" dirty="0" err="1"/>
              <a:t>spatial_methods.py</a:t>
            </a:r>
            <a:endParaRPr lang="en-US" dirty="0"/>
          </a:p>
          <a:p>
            <a:pPr lvl="2"/>
            <a:r>
              <a:rPr lang="en-US" dirty="0" err="1"/>
              <a:t>Etc</a:t>
            </a:r>
            <a:r>
              <a:rPr lang="en-US" dirty="0"/>
              <a:t>…</a:t>
            </a:r>
          </a:p>
          <a:p>
            <a:pPr lvl="1"/>
            <a:r>
              <a:rPr lang="en-US" dirty="0" err="1"/>
              <a:t>data.py</a:t>
            </a:r>
            <a:r>
              <a:rPr lang="en-US" dirty="0"/>
              <a:t> provisions the </a:t>
            </a:r>
            <a:r>
              <a:rPr lang="en-US" dirty="0" err="1"/>
              <a:t>DataPair</a:t>
            </a:r>
            <a:r>
              <a:rPr lang="en-US" dirty="0"/>
              <a:t> object that is passed from primitive to primitive.</a:t>
            </a:r>
          </a:p>
          <a:p>
            <a:r>
              <a:rPr lang="en-US" dirty="0"/>
              <a:t>datasets/ is where some test datasets live.</a:t>
            </a:r>
          </a:p>
          <a:p>
            <a:r>
              <a:rPr lang="en-US" dirty="0"/>
              <a:t>templates/ is where the input files live.</a:t>
            </a:r>
          </a:p>
          <a:p>
            <a:r>
              <a:rPr lang="en-US" dirty="0"/>
              <a:t>Next week we will talk more about the primitives and </a:t>
            </a:r>
            <a:r>
              <a:rPr lang="en-US" dirty="0" err="1"/>
              <a:t>datapair</a:t>
            </a:r>
            <a:r>
              <a:rPr lang="en-US" dirty="0"/>
              <a:t> objects.</a:t>
            </a:r>
          </a:p>
        </p:txBody>
      </p:sp>
    </p:spTree>
    <p:extLst>
      <p:ext uri="{BB962C8B-B14F-4D97-AF65-F5344CB8AC3E}">
        <p14:creationId xmlns:p14="http://schemas.microsoft.com/office/powerpoint/2010/main" val="60139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806C-18E3-7F41-A7C5-04AAE132FFD7}"/>
              </a:ext>
            </a:extLst>
          </p:cNvPr>
          <p:cNvSpPr>
            <a:spLocks noGrp="1"/>
          </p:cNvSpPr>
          <p:nvPr>
            <p:ph type="title"/>
          </p:nvPr>
        </p:nvSpPr>
        <p:spPr/>
        <p:txBody>
          <a:bodyPr/>
          <a:lstStyle/>
          <a:p>
            <a:r>
              <a:rPr lang="en-US" dirty="0"/>
              <a:t>Your Assignment</a:t>
            </a:r>
          </a:p>
        </p:txBody>
      </p:sp>
      <p:sp>
        <p:nvSpPr>
          <p:cNvPr id="3" name="Content Placeholder 2">
            <a:extLst>
              <a:ext uri="{FF2B5EF4-FFF2-40B4-BE49-F238E27FC236}">
                <a16:creationId xmlns:a16="http://schemas.microsoft.com/office/drawing/2014/main" id="{8C599A5A-0074-A748-9158-64CFE53DF1C5}"/>
              </a:ext>
            </a:extLst>
          </p:cNvPr>
          <p:cNvSpPr>
            <a:spLocks noGrp="1"/>
          </p:cNvSpPr>
          <p:nvPr>
            <p:ph idx="1"/>
          </p:nvPr>
        </p:nvSpPr>
        <p:spPr/>
        <p:txBody>
          <a:bodyPr>
            <a:normAutofit fontScale="92500" lnSpcReduction="10000"/>
          </a:bodyPr>
          <a:lstStyle/>
          <a:p>
            <a:r>
              <a:rPr lang="en-US" dirty="0"/>
              <a:t>Run EMADE as a group. 1 person should have the </a:t>
            </a:r>
            <a:r>
              <a:rPr lang="en-US" dirty="0" err="1"/>
              <a:t>sql</a:t>
            </a:r>
            <a:r>
              <a:rPr lang="en-US" dirty="0"/>
              <a:t> server set up and act as the master process, the rest should connect their workers.</a:t>
            </a:r>
          </a:p>
          <a:p>
            <a:r>
              <a:rPr lang="en-US" dirty="0"/>
              <a:t>Run for a substantial number of generations (as you did last assignment).</a:t>
            </a:r>
          </a:p>
          <a:p>
            <a:r>
              <a:rPr lang="en-US" dirty="0"/>
              <a:t>Teach yourselves some SQL: Play with the database to see what information you can mine.</a:t>
            </a:r>
          </a:p>
          <a:p>
            <a:r>
              <a:rPr lang="en-US" dirty="0"/>
              <a:t>Make a plot of your non-dominated frontier at the end of the run, compare with ML and MOGP assignments.</a:t>
            </a:r>
          </a:p>
          <a:p>
            <a:r>
              <a:rPr lang="en-US" dirty="0"/>
              <a:t>Make any other plots and figures to show your analysis of EMADE running on the Titanic problem, see if you can find some successful trees!</a:t>
            </a:r>
          </a:p>
          <a:p>
            <a:r>
              <a:rPr lang="en-US" dirty="0"/>
              <a:t>This assignment will have a presentation on Monday the 25</a:t>
            </a:r>
            <a:r>
              <a:rPr lang="en-US" baseline="30000" dirty="0"/>
              <a:t>st</a:t>
            </a:r>
            <a:r>
              <a:rPr lang="en-US" dirty="0"/>
              <a:t>, DO NOT WAIT UNTIL THE LAST MINUTE TO GET EMADE WORKING!</a:t>
            </a:r>
          </a:p>
          <a:p>
            <a:pPr lvl="1"/>
            <a:endParaRPr lang="en-US" dirty="0"/>
          </a:p>
        </p:txBody>
      </p:sp>
    </p:spTree>
    <p:extLst>
      <p:ext uri="{BB962C8B-B14F-4D97-AF65-F5344CB8AC3E}">
        <p14:creationId xmlns:p14="http://schemas.microsoft.com/office/powerpoint/2010/main" val="244827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7CD4-6FF4-D847-93AD-D3DBBC0A19A2}"/>
              </a:ext>
            </a:extLst>
          </p:cNvPr>
          <p:cNvSpPr>
            <a:spLocks noGrp="1"/>
          </p:cNvSpPr>
          <p:nvPr>
            <p:ph type="title"/>
          </p:nvPr>
        </p:nvSpPr>
        <p:spPr/>
        <p:txBody>
          <a:bodyPr/>
          <a:lstStyle/>
          <a:p>
            <a:r>
              <a:rPr lang="en-US" dirty="0"/>
              <a:t>Get Started!</a:t>
            </a:r>
          </a:p>
        </p:txBody>
      </p:sp>
      <p:sp>
        <p:nvSpPr>
          <p:cNvPr id="3" name="Content Placeholder 2">
            <a:extLst>
              <a:ext uri="{FF2B5EF4-FFF2-40B4-BE49-F238E27FC236}">
                <a16:creationId xmlns:a16="http://schemas.microsoft.com/office/drawing/2014/main" id="{6FAD6D9C-7D16-714B-B594-96DB4D8E4C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534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CDD-422F-7E40-91A5-9B3852B0D029}"/>
              </a:ext>
            </a:extLst>
          </p:cNvPr>
          <p:cNvSpPr>
            <a:spLocks noGrp="1"/>
          </p:cNvSpPr>
          <p:nvPr>
            <p:ph type="title"/>
          </p:nvPr>
        </p:nvSpPr>
        <p:spPr/>
        <p:txBody>
          <a:bodyPr/>
          <a:lstStyle/>
          <a:p>
            <a:r>
              <a:rPr lang="en-US" dirty="0"/>
              <a:t>What is EMADE?</a:t>
            </a:r>
          </a:p>
        </p:txBody>
      </p:sp>
      <p:sp>
        <p:nvSpPr>
          <p:cNvPr id="3" name="Content Placeholder 2">
            <a:extLst>
              <a:ext uri="{FF2B5EF4-FFF2-40B4-BE49-F238E27FC236}">
                <a16:creationId xmlns:a16="http://schemas.microsoft.com/office/drawing/2014/main" id="{AC7861B9-54F3-0F4E-AAE6-40F3B813FFA7}"/>
              </a:ext>
            </a:extLst>
          </p:cNvPr>
          <p:cNvSpPr>
            <a:spLocks noGrp="1"/>
          </p:cNvSpPr>
          <p:nvPr>
            <p:ph idx="1"/>
          </p:nvPr>
        </p:nvSpPr>
        <p:spPr/>
        <p:txBody>
          <a:bodyPr/>
          <a:lstStyle/>
          <a:p>
            <a:r>
              <a:rPr lang="en-US" dirty="0"/>
              <a:t>EMADE is the Evolutionary Multi-objective Algorithm Design Engine.</a:t>
            </a:r>
          </a:p>
          <a:p>
            <a:r>
              <a:rPr lang="en-US" dirty="0"/>
              <a:t>It combines a multi-objective evolutionary search with high-level primitives to automate the process of designing machine learning algorithms.</a:t>
            </a:r>
          </a:p>
        </p:txBody>
      </p:sp>
    </p:spTree>
    <p:extLst>
      <p:ext uri="{BB962C8B-B14F-4D97-AF65-F5344CB8AC3E}">
        <p14:creationId xmlns:p14="http://schemas.microsoft.com/office/powerpoint/2010/main" val="204990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A227-07BC-4142-A702-E9EC90B46043}"/>
              </a:ext>
            </a:extLst>
          </p:cNvPr>
          <p:cNvSpPr>
            <a:spLocks noGrp="1"/>
          </p:cNvSpPr>
          <p:nvPr>
            <p:ph type="title"/>
          </p:nvPr>
        </p:nvSpPr>
        <p:spPr/>
        <p:txBody>
          <a:bodyPr/>
          <a:lstStyle/>
          <a:p>
            <a:r>
              <a:rPr lang="en-US" dirty="0"/>
              <a:t>This week you will…</a:t>
            </a:r>
          </a:p>
        </p:txBody>
      </p:sp>
      <p:sp>
        <p:nvSpPr>
          <p:cNvPr id="3" name="Content Placeholder 2">
            <a:extLst>
              <a:ext uri="{FF2B5EF4-FFF2-40B4-BE49-F238E27FC236}">
                <a16:creationId xmlns:a16="http://schemas.microsoft.com/office/drawing/2014/main" id="{0C047C7A-0F64-8047-8B00-B0BC22F8473B}"/>
              </a:ext>
            </a:extLst>
          </p:cNvPr>
          <p:cNvSpPr>
            <a:spLocks noGrp="1"/>
          </p:cNvSpPr>
          <p:nvPr>
            <p:ph idx="1"/>
          </p:nvPr>
        </p:nvSpPr>
        <p:spPr/>
        <p:txBody>
          <a:bodyPr>
            <a:normAutofit lnSpcReduction="10000"/>
          </a:bodyPr>
          <a:lstStyle/>
          <a:p>
            <a:r>
              <a:rPr lang="en-US" dirty="0"/>
              <a:t>Follow the install instructions:</a:t>
            </a:r>
          </a:p>
          <a:p>
            <a:pPr lvl="1"/>
            <a:r>
              <a:rPr lang="en-US" dirty="0">
                <a:hlinkClick r:id="rId2"/>
              </a:rPr>
              <a:t>emade/README.md at master · </a:t>
            </a:r>
            <a:r>
              <a:rPr lang="en-US" dirty="0" err="1">
                <a:hlinkClick r:id="rId2"/>
              </a:rPr>
              <a:t>emade</a:t>
            </a:r>
            <a:r>
              <a:rPr lang="en-US" dirty="0">
                <a:hlinkClick r:id="rId2"/>
              </a:rPr>
              <a:t>/</a:t>
            </a:r>
            <a:r>
              <a:rPr lang="en-US" dirty="0" err="1">
                <a:hlinkClick r:id="rId2"/>
              </a:rPr>
              <a:t>emade</a:t>
            </a:r>
            <a:r>
              <a:rPr lang="en-US" dirty="0">
                <a:hlinkClick r:id="rId2"/>
              </a:rPr>
              <a:t> (gatech.edu)</a:t>
            </a:r>
            <a:endParaRPr lang="en-US" dirty="0"/>
          </a:p>
          <a:p>
            <a:r>
              <a:rPr lang="en-US" dirty="0"/>
              <a:t>Configured a </a:t>
            </a:r>
            <a:r>
              <a:rPr lang="en-US" dirty="0" err="1"/>
              <a:t>mysql</a:t>
            </a:r>
            <a:r>
              <a:rPr lang="en-US" dirty="0"/>
              <a:t> 5.x server on your machine (some people have an easier time with MariaDB).</a:t>
            </a:r>
          </a:p>
          <a:p>
            <a:r>
              <a:rPr lang="en-US" dirty="0"/>
              <a:t>Downloaded and installed git-</a:t>
            </a:r>
            <a:r>
              <a:rPr lang="en-US" dirty="0" err="1"/>
              <a:t>lfs</a:t>
            </a:r>
            <a:r>
              <a:rPr lang="en-US" dirty="0"/>
              <a:t>.</a:t>
            </a:r>
          </a:p>
          <a:p>
            <a:r>
              <a:rPr lang="en-US" dirty="0"/>
              <a:t>Cloned the </a:t>
            </a:r>
            <a:r>
              <a:rPr lang="en-US" dirty="0" err="1"/>
              <a:t>emade</a:t>
            </a:r>
            <a:r>
              <a:rPr lang="en-US" dirty="0"/>
              <a:t> repository.</a:t>
            </a:r>
          </a:p>
          <a:p>
            <a:r>
              <a:rPr lang="en-US" dirty="0"/>
              <a:t>Run the setup module to install the package.</a:t>
            </a:r>
          </a:p>
          <a:p>
            <a:pPr lvl="1"/>
            <a:r>
              <a:rPr lang="en-US" dirty="0"/>
              <a:t>I have copied a </a:t>
            </a:r>
            <a:r>
              <a:rPr lang="en-US" dirty="0" err="1"/>
              <a:t>conda</a:t>
            </a:r>
            <a:r>
              <a:rPr lang="en-US" dirty="0"/>
              <a:t> environment file into this reference repo if you would like to try that: </a:t>
            </a:r>
            <a:r>
              <a:rPr lang="en-US" dirty="0" err="1"/>
              <a:t>conda</a:t>
            </a:r>
            <a:r>
              <a:rPr lang="en-US" dirty="0"/>
              <a:t> env create –f </a:t>
            </a:r>
            <a:r>
              <a:rPr lang="en-US" dirty="0" err="1"/>
              <a:t>emade.yml</a:t>
            </a:r>
            <a:endParaRPr lang="en-US" dirty="0"/>
          </a:p>
          <a:p>
            <a:pPr lvl="1"/>
            <a:r>
              <a:rPr lang="en-US" dirty="0"/>
              <a:t>python setup.py install</a:t>
            </a:r>
          </a:p>
        </p:txBody>
      </p:sp>
    </p:spTree>
    <p:extLst>
      <p:ext uri="{BB962C8B-B14F-4D97-AF65-F5344CB8AC3E}">
        <p14:creationId xmlns:p14="http://schemas.microsoft.com/office/powerpoint/2010/main" val="177099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3F7C-D919-8244-A4EE-BC36D926A5B2}"/>
              </a:ext>
            </a:extLst>
          </p:cNvPr>
          <p:cNvSpPr>
            <a:spLocks noGrp="1"/>
          </p:cNvSpPr>
          <p:nvPr>
            <p:ph type="title"/>
          </p:nvPr>
        </p:nvSpPr>
        <p:spPr/>
        <p:txBody>
          <a:bodyPr/>
          <a:lstStyle/>
          <a:p>
            <a:r>
              <a:rPr lang="en-US" dirty="0"/>
              <a:t>Today we will cover…</a:t>
            </a:r>
          </a:p>
        </p:txBody>
      </p:sp>
      <p:sp>
        <p:nvSpPr>
          <p:cNvPr id="3" name="Content Placeholder 2">
            <a:extLst>
              <a:ext uri="{FF2B5EF4-FFF2-40B4-BE49-F238E27FC236}">
                <a16:creationId xmlns:a16="http://schemas.microsoft.com/office/drawing/2014/main" id="{CB5AD3B1-FF44-DB49-9904-EE9D75D37471}"/>
              </a:ext>
            </a:extLst>
          </p:cNvPr>
          <p:cNvSpPr>
            <a:spLocks noGrp="1"/>
          </p:cNvSpPr>
          <p:nvPr>
            <p:ph idx="1"/>
          </p:nvPr>
        </p:nvSpPr>
        <p:spPr/>
        <p:txBody>
          <a:bodyPr/>
          <a:lstStyle/>
          <a:p>
            <a:r>
              <a:rPr lang="en-US" dirty="0"/>
              <a:t>What is required to run EMADE?</a:t>
            </a:r>
          </a:p>
          <a:p>
            <a:r>
              <a:rPr lang="en-US" dirty="0"/>
              <a:t>What are all the pieces of EMADE?</a:t>
            </a:r>
          </a:p>
          <a:p>
            <a:r>
              <a:rPr lang="en-US" dirty="0"/>
              <a:t>Where can you monitor results?</a:t>
            </a:r>
          </a:p>
        </p:txBody>
      </p:sp>
    </p:spTree>
    <p:extLst>
      <p:ext uri="{BB962C8B-B14F-4D97-AF65-F5344CB8AC3E}">
        <p14:creationId xmlns:p14="http://schemas.microsoft.com/office/powerpoint/2010/main" val="228002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B733-34F2-7549-BC87-C39A01325D11}"/>
              </a:ext>
            </a:extLst>
          </p:cNvPr>
          <p:cNvSpPr>
            <a:spLocks noGrp="1"/>
          </p:cNvSpPr>
          <p:nvPr>
            <p:ph type="title"/>
          </p:nvPr>
        </p:nvSpPr>
        <p:spPr/>
        <p:txBody>
          <a:bodyPr/>
          <a:lstStyle/>
          <a:p>
            <a:r>
              <a:rPr lang="en-US" dirty="0"/>
              <a:t>Running EMADE</a:t>
            </a:r>
          </a:p>
        </p:txBody>
      </p:sp>
      <p:sp>
        <p:nvSpPr>
          <p:cNvPr id="3" name="Content Placeholder 2">
            <a:extLst>
              <a:ext uri="{FF2B5EF4-FFF2-40B4-BE49-F238E27FC236}">
                <a16:creationId xmlns:a16="http://schemas.microsoft.com/office/drawing/2014/main" id="{3A02EA03-C720-4B48-BBCA-73C1A4859101}"/>
              </a:ext>
            </a:extLst>
          </p:cNvPr>
          <p:cNvSpPr>
            <a:spLocks noGrp="1"/>
          </p:cNvSpPr>
          <p:nvPr>
            <p:ph idx="1"/>
          </p:nvPr>
        </p:nvSpPr>
        <p:spPr>
          <a:xfrm>
            <a:off x="838200" y="1825625"/>
            <a:ext cx="10515600" cy="4351338"/>
          </a:xfrm>
        </p:spPr>
        <p:txBody>
          <a:bodyPr/>
          <a:lstStyle/>
          <a:p>
            <a:r>
              <a:rPr lang="en-US" dirty="0"/>
              <a:t>To start a run of EMADE you will navigate to the top level directory and run</a:t>
            </a:r>
          </a:p>
          <a:p>
            <a:pPr lvl="1"/>
            <a:r>
              <a:rPr lang="en-US" dirty="0"/>
              <a:t>python </a:t>
            </a:r>
            <a:r>
              <a:rPr lang="en-US" dirty="0" err="1"/>
              <a:t>src</a:t>
            </a:r>
            <a:r>
              <a:rPr lang="en-US" dirty="0"/>
              <a:t>/</a:t>
            </a:r>
            <a:r>
              <a:rPr lang="en-US" dirty="0" err="1"/>
              <a:t>GPFramework</a:t>
            </a:r>
            <a:r>
              <a:rPr lang="en-US" dirty="0"/>
              <a:t>/</a:t>
            </a:r>
            <a:r>
              <a:rPr lang="en-US" dirty="0" err="1"/>
              <a:t>launchGTMOEP.py</a:t>
            </a:r>
            <a:r>
              <a:rPr lang="en-US" dirty="0"/>
              <a:t> templates/</a:t>
            </a:r>
            <a:r>
              <a:rPr lang="en-US" dirty="0" err="1"/>
              <a:t>input_titanic.xml</a:t>
            </a:r>
            <a:endParaRPr lang="en-US" dirty="0"/>
          </a:p>
        </p:txBody>
      </p:sp>
      <p:sp>
        <p:nvSpPr>
          <p:cNvPr id="4" name="Right Brace 3">
            <a:extLst>
              <a:ext uri="{FF2B5EF4-FFF2-40B4-BE49-F238E27FC236}">
                <a16:creationId xmlns:a16="http://schemas.microsoft.com/office/drawing/2014/main" id="{FE74293B-0082-8444-81CB-E76D03671615}"/>
              </a:ext>
            </a:extLst>
          </p:cNvPr>
          <p:cNvSpPr/>
          <p:nvPr/>
        </p:nvSpPr>
        <p:spPr>
          <a:xfrm rot="5400000">
            <a:off x="4338637" y="1233487"/>
            <a:ext cx="1066800" cy="4619625"/>
          </a:xfrm>
          <a:prstGeom prst="rightBrace">
            <a:avLst>
              <a:gd name="adj1" fmla="val 61012"/>
              <a:gd name="adj2" fmla="val 503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E41AC583-FABB-3940-B8DB-65E479887F02}"/>
              </a:ext>
            </a:extLst>
          </p:cNvPr>
          <p:cNvSpPr/>
          <p:nvPr/>
        </p:nvSpPr>
        <p:spPr>
          <a:xfrm>
            <a:off x="3200399" y="4188620"/>
            <a:ext cx="3343275" cy="1193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to start a run of EMADE, takes in an input file to configure a run</a:t>
            </a:r>
          </a:p>
        </p:txBody>
      </p:sp>
      <p:sp>
        <p:nvSpPr>
          <p:cNvPr id="8" name="Right Brace 7">
            <a:extLst>
              <a:ext uri="{FF2B5EF4-FFF2-40B4-BE49-F238E27FC236}">
                <a16:creationId xmlns:a16="http://schemas.microsoft.com/office/drawing/2014/main" id="{B3AB2EFF-8ACF-BB49-9A2E-B2187CCAFEB3}"/>
              </a:ext>
            </a:extLst>
          </p:cNvPr>
          <p:cNvSpPr/>
          <p:nvPr/>
        </p:nvSpPr>
        <p:spPr>
          <a:xfrm rot="5400000">
            <a:off x="8428178" y="1763571"/>
            <a:ext cx="1066800" cy="3559456"/>
          </a:xfrm>
          <a:prstGeom prst="rightBrace">
            <a:avLst>
              <a:gd name="adj1" fmla="val 61012"/>
              <a:gd name="adj2" fmla="val 503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F959DC8B-2EC9-0C4F-85BE-B8E8A7F012A0}"/>
              </a:ext>
            </a:extLst>
          </p:cNvPr>
          <p:cNvSpPr/>
          <p:nvPr/>
        </p:nvSpPr>
        <p:spPr>
          <a:xfrm>
            <a:off x="7289940" y="4188620"/>
            <a:ext cx="3343275" cy="1193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 describing to EMADE how to run the titanic problem you investigated in the last two assignments</a:t>
            </a:r>
          </a:p>
        </p:txBody>
      </p:sp>
    </p:spTree>
    <p:extLst>
      <p:ext uri="{BB962C8B-B14F-4D97-AF65-F5344CB8AC3E}">
        <p14:creationId xmlns:p14="http://schemas.microsoft.com/office/powerpoint/2010/main" val="18754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5F91-F0CA-914A-B4E9-A5147FC76DE2}"/>
              </a:ext>
            </a:extLst>
          </p:cNvPr>
          <p:cNvSpPr>
            <a:spLocks noGrp="1"/>
          </p:cNvSpPr>
          <p:nvPr>
            <p:ph type="title"/>
          </p:nvPr>
        </p:nvSpPr>
        <p:spPr/>
        <p:txBody>
          <a:bodyPr/>
          <a:lstStyle/>
          <a:p>
            <a:r>
              <a:rPr lang="en-US" dirty="0"/>
              <a:t>What is in the Input File?</a:t>
            </a:r>
          </a:p>
        </p:txBody>
      </p:sp>
      <p:sp>
        <p:nvSpPr>
          <p:cNvPr id="3" name="Content Placeholder 2">
            <a:extLst>
              <a:ext uri="{FF2B5EF4-FFF2-40B4-BE49-F238E27FC236}">
                <a16:creationId xmlns:a16="http://schemas.microsoft.com/office/drawing/2014/main" id="{11123CED-2389-904B-8BA5-A8EC9B26271A}"/>
              </a:ext>
            </a:extLst>
          </p:cNvPr>
          <p:cNvSpPr>
            <a:spLocks noGrp="1"/>
          </p:cNvSpPr>
          <p:nvPr>
            <p:ph idx="1"/>
          </p:nvPr>
        </p:nvSpPr>
        <p:spPr/>
        <p:txBody>
          <a:bodyPr>
            <a:normAutofit fontScale="77500" lnSpcReduction="20000"/>
          </a:bodyPr>
          <a:lstStyle/>
          <a:p>
            <a:r>
              <a:rPr lang="en-US" dirty="0"/>
              <a:t>The input file is an xml document that configures all the moving parts in EMADE, we will step through it now.</a:t>
            </a:r>
          </a:p>
          <a:p>
            <a:r>
              <a:rPr lang="en-US" dirty="0"/>
              <a:t>The first block is for configuring Python:</a:t>
            </a:r>
          </a:p>
          <a:p>
            <a:endParaRPr lang="en-US" dirty="0"/>
          </a:p>
          <a:p>
            <a:endParaRPr lang="en-US" dirty="0"/>
          </a:p>
          <a:p>
            <a:endParaRPr lang="en-US" dirty="0"/>
          </a:p>
          <a:p>
            <a:endParaRPr lang="en-US" dirty="0"/>
          </a:p>
          <a:p>
            <a:endParaRPr lang="en-US" dirty="0"/>
          </a:p>
          <a:p>
            <a:r>
              <a:rPr lang="en-US" dirty="0"/>
              <a:t>EMADE automatically detects cluster management software for </a:t>
            </a:r>
            <a:r>
              <a:rPr lang="en-US" dirty="0" err="1"/>
              <a:t>gridengine</a:t>
            </a:r>
            <a:r>
              <a:rPr lang="en-US" dirty="0"/>
              <a:t> and SLURM. For our purposes, you only need to worry about the local python command. This should be the command to run python where all of EMADE python dependencies are installed. </a:t>
            </a:r>
          </a:p>
          <a:p>
            <a:pPr lvl="1"/>
            <a:r>
              <a:rPr lang="en-US" dirty="0"/>
              <a:t>If you have your virtual environment activated, or if they are installed at the base installation, this can just be python.</a:t>
            </a:r>
          </a:p>
          <a:p>
            <a:endParaRPr lang="en-US" dirty="0"/>
          </a:p>
        </p:txBody>
      </p:sp>
      <p:pic>
        <p:nvPicPr>
          <p:cNvPr id="4" name="Picture 3">
            <a:extLst>
              <a:ext uri="{FF2B5EF4-FFF2-40B4-BE49-F238E27FC236}">
                <a16:creationId xmlns:a16="http://schemas.microsoft.com/office/drawing/2014/main" id="{CBCB2823-1A9C-A64E-96CA-1FC973E2D84A}"/>
              </a:ext>
            </a:extLst>
          </p:cNvPr>
          <p:cNvPicPr>
            <a:picLocks noChangeAspect="1"/>
          </p:cNvPicPr>
          <p:nvPr/>
        </p:nvPicPr>
        <p:blipFill>
          <a:blip r:embed="rId2"/>
          <a:stretch>
            <a:fillRect/>
          </a:stretch>
        </p:blipFill>
        <p:spPr>
          <a:xfrm>
            <a:off x="838200" y="2800180"/>
            <a:ext cx="10325100" cy="1638300"/>
          </a:xfrm>
          <a:prstGeom prst="rect">
            <a:avLst/>
          </a:prstGeom>
        </p:spPr>
      </p:pic>
    </p:spTree>
    <p:extLst>
      <p:ext uri="{BB962C8B-B14F-4D97-AF65-F5344CB8AC3E}">
        <p14:creationId xmlns:p14="http://schemas.microsoft.com/office/powerpoint/2010/main" val="339278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8868-3915-FB43-88F1-DF90744D0A71}"/>
              </a:ext>
            </a:extLst>
          </p:cNvPr>
          <p:cNvSpPr>
            <a:spLocks noGrp="1"/>
          </p:cNvSpPr>
          <p:nvPr>
            <p:ph type="title"/>
          </p:nvPr>
        </p:nvSpPr>
        <p:spPr/>
        <p:txBody>
          <a:bodyPr/>
          <a:lstStyle/>
          <a:p>
            <a:r>
              <a:rPr lang="en-US" dirty="0"/>
              <a:t>Input File: Database Configuration</a:t>
            </a:r>
          </a:p>
        </p:txBody>
      </p:sp>
      <p:sp>
        <p:nvSpPr>
          <p:cNvPr id="3" name="Content Placeholder 2">
            <a:extLst>
              <a:ext uri="{FF2B5EF4-FFF2-40B4-BE49-F238E27FC236}">
                <a16:creationId xmlns:a16="http://schemas.microsoft.com/office/drawing/2014/main" id="{CDCE78FD-2428-8349-9BE5-A40B56F23058}"/>
              </a:ext>
            </a:extLst>
          </p:cNvPr>
          <p:cNvSpPr>
            <a:spLocks noGrp="1"/>
          </p:cNvSpPr>
          <p:nvPr>
            <p:ph idx="1"/>
          </p:nvPr>
        </p:nvSpPr>
        <p:spPr/>
        <p:txBody>
          <a:bodyPr>
            <a:normAutofit lnSpcReduction="10000"/>
          </a:bodyPr>
          <a:lstStyle/>
          <a:p>
            <a:r>
              <a:rPr lang="en-US" dirty="0"/>
              <a:t>The next block is for configuring a MySQL connection:</a:t>
            </a:r>
          </a:p>
          <a:p>
            <a:endParaRPr lang="en-US" dirty="0"/>
          </a:p>
          <a:p>
            <a:endParaRPr lang="en-US" dirty="0"/>
          </a:p>
          <a:p>
            <a:endParaRPr lang="en-US" dirty="0"/>
          </a:p>
          <a:p>
            <a:endParaRPr lang="en-US" dirty="0"/>
          </a:p>
          <a:p>
            <a:r>
              <a:rPr lang="en-US" dirty="0"/>
              <a:t>If you are running locally, server can be localhost or 127.0.0.1</a:t>
            </a:r>
          </a:p>
          <a:p>
            <a:r>
              <a:rPr lang="en-US" dirty="0"/>
              <a:t>Username and password are for MySQL, the user should have full permissions on the database specified. </a:t>
            </a:r>
          </a:p>
          <a:p>
            <a:pPr lvl="1"/>
            <a:r>
              <a:rPr lang="en-US" dirty="0"/>
              <a:t>You will have to make the server, user, and database outside of EMADE, through MySQL.</a:t>
            </a:r>
          </a:p>
        </p:txBody>
      </p:sp>
      <p:pic>
        <p:nvPicPr>
          <p:cNvPr id="4" name="Picture 3">
            <a:extLst>
              <a:ext uri="{FF2B5EF4-FFF2-40B4-BE49-F238E27FC236}">
                <a16:creationId xmlns:a16="http://schemas.microsoft.com/office/drawing/2014/main" id="{DFF2E9B9-ADDD-A446-83EA-E61BE23C29E9}"/>
              </a:ext>
            </a:extLst>
          </p:cNvPr>
          <p:cNvPicPr>
            <a:picLocks noChangeAspect="1"/>
          </p:cNvPicPr>
          <p:nvPr/>
        </p:nvPicPr>
        <p:blipFill>
          <a:blip r:embed="rId2"/>
          <a:stretch>
            <a:fillRect/>
          </a:stretch>
        </p:blipFill>
        <p:spPr>
          <a:xfrm>
            <a:off x="3790950" y="2245005"/>
            <a:ext cx="4610100" cy="1905000"/>
          </a:xfrm>
          <a:prstGeom prst="rect">
            <a:avLst/>
          </a:prstGeom>
        </p:spPr>
      </p:pic>
    </p:spTree>
    <p:extLst>
      <p:ext uri="{BB962C8B-B14F-4D97-AF65-F5344CB8AC3E}">
        <p14:creationId xmlns:p14="http://schemas.microsoft.com/office/powerpoint/2010/main" val="68246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F0DD-B215-CA49-B472-B78AA7E380E6}"/>
              </a:ext>
            </a:extLst>
          </p:cNvPr>
          <p:cNvSpPr>
            <a:spLocks noGrp="1"/>
          </p:cNvSpPr>
          <p:nvPr>
            <p:ph type="title"/>
          </p:nvPr>
        </p:nvSpPr>
        <p:spPr/>
        <p:txBody>
          <a:bodyPr/>
          <a:lstStyle/>
          <a:p>
            <a:r>
              <a:rPr lang="en-US" dirty="0"/>
              <a:t>Input File: Datasets</a:t>
            </a:r>
          </a:p>
        </p:txBody>
      </p:sp>
      <p:sp>
        <p:nvSpPr>
          <p:cNvPr id="5" name="Content Placeholder 4">
            <a:extLst>
              <a:ext uri="{FF2B5EF4-FFF2-40B4-BE49-F238E27FC236}">
                <a16:creationId xmlns:a16="http://schemas.microsoft.com/office/drawing/2014/main" id="{79F1E421-29F1-E74E-95C7-9A3CB34D3954}"/>
              </a:ext>
            </a:extLst>
          </p:cNvPr>
          <p:cNvSpPr>
            <a:spLocks noGrp="1"/>
          </p:cNvSpPr>
          <p:nvPr>
            <p:ph sz="half" idx="1"/>
          </p:nvPr>
        </p:nvSpPr>
        <p:spPr/>
        <p:txBody>
          <a:bodyPr>
            <a:normAutofit fontScale="92500" lnSpcReduction="10000"/>
          </a:bodyPr>
          <a:lstStyle/>
          <a:p>
            <a:r>
              <a:rPr lang="en-US" dirty="0"/>
              <a:t>EMADE can run across multiple datasets, the titanic example uses only one.</a:t>
            </a:r>
          </a:p>
          <a:p>
            <a:r>
              <a:rPr lang="en-US" dirty="0"/>
              <a:t>The data is preprocessed into </a:t>
            </a:r>
            <a:r>
              <a:rPr lang="en-US" dirty="0" err="1"/>
              <a:t>gzipped</a:t>
            </a:r>
            <a:r>
              <a:rPr lang="en-US" dirty="0"/>
              <a:t> csv files. (Example on next slide).</a:t>
            </a:r>
          </a:p>
          <a:p>
            <a:r>
              <a:rPr lang="en-US" dirty="0"/>
              <a:t>It is cross folded 5 times, this will create 5 Monte Carlo trials that algorithms can be scored with.</a:t>
            </a:r>
          </a:p>
          <a:p>
            <a:r>
              <a:rPr lang="en-US" dirty="0"/>
              <a:t>Each train and test file create a </a:t>
            </a:r>
            <a:r>
              <a:rPr lang="en-US" dirty="0" err="1"/>
              <a:t>DataPair</a:t>
            </a:r>
            <a:r>
              <a:rPr lang="en-US" dirty="0"/>
              <a:t> object in EMADE. More on this later.</a:t>
            </a:r>
          </a:p>
        </p:txBody>
      </p:sp>
      <p:pic>
        <p:nvPicPr>
          <p:cNvPr id="7" name="Content Placeholder 6">
            <a:extLst>
              <a:ext uri="{FF2B5EF4-FFF2-40B4-BE49-F238E27FC236}">
                <a16:creationId xmlns:a16="http://schemas.microsoft.com/office/drawing/2014/main" id="{1A3C904A-2161-1A4A-B696-0E449A92E6D7}"/>
              </a:ext>
            </a:extLst>
          </p:cNvPr>
          <p:cNvPicPr>
            <a:picLocks noGrp="1" noChangeAspect="1"/>
          </p:cNvPicPr>
          <p:nvPr>
            <p:ph sz="half" idx="2"/>
          </p:nvPr>
        </p:nvPicPr>
        <p:blipFill>
          <a:blip r:embed="rId2"/>
          <a:stretch>
            <a:fillRect/>
          </a:stretch>
        </p:blipFill>
        <p:spPr>
          <a:xfrm>
            <a:off x="6313571" y="1088020"/>
            <a:ext cx="5729273" cy="5088943"/>
          </a:xfrm>
          <a:prstGeom prst="rect">
            <a:avLst/>
          </a:prstGeom>
        </p:spPr>
      </p:pic>
      <p:grpSp>
        <p:nvGrpSpPr>
          <p:cNvPr id="22" name="Group 21">
            <a:extLst>
              <a:ext uri="{FF2B5EF4-FFF2-40B4-BE49-F238E27FC236}">
                <a16:creationId xmlns:a16="http://schemas.microsoft.com/office/drawing/2014/main" id="{2F243D94-10E6-2546-83DF-BC636DE46C05}"/>
              </a:ext>
            </a:extLst>
          </p:cNvPr>
          <p:cNvGrpSpPr/>
          <p:nvPr/>
        </p:nvGrpSpPr>
        <p:grpSpPr>
          <a:xfrm>
            <a:off x="5833641" y="2419109"/>
            <a:ext cx="1590135" cy="2708476"/>
            <a:chOff x="5833641" y="2419109"/>
            <a:chExt cx="1590135" cy="2708476"/>
          </a:xfrm>
        </p:grpSpPr>
        <p:cxnSp>
          <p:nvCxnSpPr>
            <p:cNvPr id="9" name="Straight Arrow Connector 8">
              <a:extLst>
                <a:ext uri="{FF2B5EF4-FFF2-40B4-BE49-F238E27FC236}">
                  <a16:creationId xmlns:a16="http://schemas.microsoft.com/office/drawing/2014/main" id="{24602804-5C43-704A-BF2D-8248F94E9C8F}"/>
                </a:ext>
              </a:extLst>
            </p:cNvPr>
            <p:cNvCxnSpPr/>
            <p:nvPr/>
          </p:nvCxnSpPr>
          <p:spPr>
            <a:xfrm flipV="1">
              <a:off x="5833641" y="2419109"/>
              <a:ext cx="1296364" cy="17477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CFCCA1B6-718C-3A40-835C-6EDFD11D0902}"/>
                </a:ext>
              </a:extLst>
            </p:cNvPr>
            <p:cNvCxnSpPr>
              <a:cxnSpLocks/>
            </p:cNvCxnSpPr>
            <p:nvPr/>
          </p:nvCxnSpPr>
          <p:spPr>
            <a:xfrm flipV="1">
              <a:off x="5833641" y="3067291"/>
              <a:ext cx="1296364" cy="10995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7DA0BD4-DE7B-DF44-99D0-08CFD0FE75F7}"/>
                </a:ext>
              </a:extLst>
            </p:cNvPr>
            <p:cNvCxnSpPr>
              <a:cxnSpLocks/>
            </p:cNvCxnSpPr>
            <p:nvPr/>
          </p:nvCxnSpPr>
          <p:spPr>
            <a:xfrm flipV="1">
              <a:off x="5833641" y="3738623"/>
              <a:ext cx="1590135" cy="4282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76AFF5E0-CCCA-6044-B95A-A2A43446C65F}"/>
                </a:ext>
              </a:extLst>
            </p:cNvPr>
            <p:cNvCxnSpPr>
              <a:cxnSpLocks/>
            </p:cNvCxnSpPr>
            <p:nvPr/>
          </p:nvCxnSpPr>
          <p:spPr>
            <a:xfrm>
              <a:off x="5833641" y="4166886"/>
              <a:ext cx="1423686" cy="2662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92F779CB-CAE5-A44B-A8EB-60153E6E7227}"/>
                </a:ext>
              </a:extLst>
            </p:cNvPr>
            <p:cNvCxnSpPr>
              <a:cxnSpLocks/>
            </p:cNvCxnSpPr>
            <p:nvPr/>
          </p:nvCxnSpPr>
          <p:spPr>
            <a:xfrm>
              <a:off x="5833641" y="4166886"/>
              <a:ext cx="1423686" cy="9606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9914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F19C7F-7E8E-F64B-9BE9-29D74320E24C}"/>
              </a:ext>
            </a:extLst>
          </p:cNvPr>
          <p:cNvSpPr>
            <a:spLocks noGrp="1"/>
          </p:cNvSpPr>
          <p:nvPr>
            <p:ph type="title"/>
          </p:nvPr>
        </p:nvSpPr>
        <p:spPr/>
        <p:txBody>
          <a:bodyPr/>
          <a:lstStyle/>
          <a:p>
            <a:r>
              <a:rPr lang="en-US" dirty="0"/>
              <a:t>What Does One of These Files Look Like?</a:t>
            </a:r>
          </a:p>
        </p:txBody>
      </p:sp>
      <p:sp>
        <p:nvSpPr>
          <p:cNvPr id="6" name="Content Placeholder 5">
            <a:extLst>
              <a:ext uri="{FF2B5EF4-FFF2-40B4-BE49-F238E27FC236}">
                <a16:creationId xmlns:a16="http://schemas.microsoft.com/office/drawing/2014/main" id="{E196CC71-90DB-CF48-A620-CBC029706B4E}"/>
              </a:ext>
            </a:extLst>
          </p:cNvPr>
          <p:cNvSpPr>
            <a:spLocks noGrp="1"/>
          </p:cNvSpPr>
          <p:nvPr>
            <p:ph sz="half" idx="1"/>
          </p:nvPr>
        </p:nvSpPr>
        <p:spPr>
          <a:xfrm>
            <a:off x="231494" y="1600964"/>
            <a:ext cx="4343999" cy="5257036"/>
          </a:xfrm>
        </p:spPr>
        <p:txBody>
          <a:bodyPr>
            <a:normAutofit fontScale="92500"/>
          </a:bodyPr>
          <a:lstStyle/>
          <a:p>
            <a:r>
              <a:rPr lang="en-US" dirty="0"/>
              <a:t>These files are prepared with the </a:t>
            </a:r>
            <a:r>
              <a:rPr lang="en-US" dirty="0" err="1"/>
              <a:t>titanic_data_splitter.py</a:t>
            </a:r>
            <a:r>
              <a:rPr lang="en-US" dirty="0"/>
              <a:t> in datasets/titanic/</a:t>
            </a:r>
          </a:p>
          <a:p>
            <a:r>
              <a:rPr lang="en-US" dirty="0"/>
              <a:t>You can decompress them or use an editor such as </a:t>
            </a:r>
            <a:r>
              <a:rPr lang="en-US" dirty="0" err="1"/>
              <a:t>gvim</a:t>
            </a:r>
            <a:r>
              <a:rPr lang="en-US" dirty="0"/>
              <a:t> to view them while zipped.</a:t>
            </a:r>
          </a:p>
          <a:p>
            <a:r>
              <a:rPr lang="en-US" dirty="0"/>
              <a:t>Each row corresponds to an instance (person), each column is a feature, the final column is the truth data.</a:t>
            </a:r>
          </a:p>
          <a:p>
            <a:pPr lvl="1"/>
            <a:r>
              <a:rPr lang="en-US" dirty="0"/>
              <a:t>EMADE reserves the last column for fitting models (train data) and scoring (test data).</a:t>
            </a:r>
          </a:p>
        </p:txBody>
      </p:sp>
      <p:sp>
        <p:nvSpPr>
          <p:cNvPr id="9" name="Content Placeholder 8">
            <a:extLst>
              <a:ext uri="{FF2B5EF4-FFF2-40B4-BE49-F238E27FC236}">
                <a16:creationId xmlns:a16="http://schemas.microsoft.com/office/drawing/2014/main" id="{C20D9192-BBA1-D64F-A677-9AE370CC075D}"/>
              </a:ext>
            </a:extLst>
          </p:cNvPr>
          <p:cNvSpPr>
            <a:spLocks noGrp="1"/>
          </p:cNvSpPr>
          <p:nvPr>
            <p:ph sz="half" idx="2"/>
          </p:nvPr>
        </p:nvSpPr>
        <p:spPr/>
        <p:txBody>
          <a:bodyPr>
            <a:normAutofit fontScale="92500"/>
          </a:bodyPr>
          <a:lstStyle/>
          <a:p>
            <a:endParaRPr lang="en-US"/>
          </a:p>
        </p:txBody>
      </p:sp>
      <p:pic>
        <p:nvPicPr>
          <p:cNvPr id="8" name="Picture 7">
            <a:extLst>
              <a:ext uri="{FF2B5EF4-FFF2-40B4-BE49-F238E27FC236}">
                <a16:creationId xmlns:a16="http://schemas.microsoft.com/office/drawing/2014/main" id="{C0AB5AC4-7D6D-0545-A003-C978E7B01743}"/>
              </a:ext>
            </a:extLst>
          </p:cNvPr>
          <p:cNvPicPr>
            <a:picLocks noChangeAspect="1"/>
          </p:cNvPicPr>
          <p:nvPr/>
        </p:nvPicPr>
        <p:blipFill>
          <a:blip r:embed="rId2"/>
          <a:stretch>
            <a:fillRect/>
          </a:stretch>
        </p:blipFill>
        <p:spPr>
          <a:xfrm>
            <a:off x="4575493" y="1417638"/>
            <a:ext cx="7616507" cy="5440362"/>
          </a:xfrm>
          <a:prstGeom prst="rect">
            <a:avLst/>
          </a:prstGeom>
        </p:spPr>
      </p:pic>
    </p:spTree>
    <p:extLst>
      <p:ext uri="{BB962C8B-B14F-4D97-AF65-F5344CB8AC3E}">
        <p14:creationId xmlns:p14="http://schemas.microsoft.com/office/powerpoint/2010/main" val="2353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1169</Words>
  <Application>Microsoft Office PowerPoint</Application>
  <PresentationFormat>Widescreen</PresentationFormat>
  <Paragraphs>100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Introduction to EMADE</vt:lpstr>
      <vt:lpstr>What is EMADE?</vt:lpstr>
      <vt:lpstr>This week you will…</vt:lpstr>
      <vt:lpstr>Today we will cover…</vt:lpstr>
      <vt:lpstr>Running EMADE</vt:lpstr>
      <vt:lpstr>What is in the Input File?</vt:lpstr>
      <vt:lpstr>Input File: Database Configuration</vt:lpstr>
      <vt:lpstr>Input File: Datasets</vt:lpstr>
      <vt:lpstr>What Does One of These Files Look Like?</vt:lpstr>
      <vt:lpstr>Input File: Objectives</vt:lpstr>
      <vt:lpstr>Input File: Some More Parameters</vt:lpstr>
      <vt:lpstr>Input File: Evolution Parameters</vt:lpstr>
      <vt:lpstr>Connecting a Worker Process to a Peer</vt:lpstr>
      <vt:lpstr>Understanding EMADE output</vt:lpstr>
      <vt:lpstr>EMADE Structure</vt:lpstr>
      <vt:lpstr>Your Assignment</vt:lpstr>
      <vt:lpstr>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EMADE</dc:title>
  <dc:creator>Jason Zutty</dc:creator>
  <cp:lastModifiedBy>Zutty, Jason P</cp:lastModifiedBy>
  <cp:revision>38</cp:revision>
  <dcterms:created xsi:type="dcterms:W3CDTF">2019-10-08T19:20:50Z</dcterms:created>
  <dcterms:modified xsi:type="dcterms:W3CDTF">2021-10-06T21:00:52Z</dcterms:modified>
</cp:coreProperties>
</file>