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86" r:id="rId3"/>
    <p:sldId id="258" r:id="rId4"/>
    <p:sldId id="292" r:id="rId5"/>
    <p:sldId id="261" r:id="rId6"/>
    <p:sldId id="259" r:id="rId7"/>
    <p:sldId id="260" r:id="rId8"/>
    <p:sldId id="262" r:id="rId9"/>
    <p:sldId id="263" r:id="rId10"/>
    <p:sldId id="264" r:id="rId11"/>
    <p:sldId id="265" r:id="rId12"/>
    <p:sldId id="266" r:id="rId13"/>
    <p:sldId id="273" r:id="rId14"/>
    <p:sldId id="272" r:id="rId15"/>
    <p:sldId id="291" r:id="rId16"/>
    <p:sldId id="293" r:id="rId17"/>
    <p:sldId id="294" r:id="rId18"/>
    <p:sldId id="296" r:id="rId19"/>
    <p:sldId id="267" r:id="rId20"/>
    <p:sldId id="268" r:id="rId21"/>
    <p:sldId id="269" r:id="rId22"/>
    <p:sldId id="277" r:id="rId23"/>
    <p:sldId id="278" r:id="rId24"/>
    <p:sldId id="270" r:id="rId25"/>
    <p:sldId id="274" r:id="rId26"/>
    <p:sldId id="275" r:id="rId27"/>
    <p:sldId id="282" r:id="rId28"/>
    <p:sldId id="283" r:id="rId29"/>
    <p:sldId id="284" r:id="rId30"/>
    <p:sldId id="281" r:id="rId31"/>
    <p:sldId id="279" r:id="rId32"/>
    <p:sldId id="280" r:id="rId33"/>
    <p:sldId id="298" r:id="rId34"/>
    <p:sldId id="297" r:id="rId35"/>
    <p:sldId id="276" r:id="rId36"/>
    <p:sldId id="287" r:id="rId37"/>
    <p:sldId id="288" r:id="rId38"/>
    <p:sldId id="289"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11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94AD-B630-4625-B51D-128BA937D13D}" type="doc">
      <dgm:prSet loTypeId="urn:microsoft.com/office/officeart/2005/8/layout/hierarchy1" loCatId="hierarchy" qsTypeId="urn:microsoft.com/office/officeart/2005/8/quickstyle/simple4" qsCatId="simple" csTypeId="urn:microsoft.com/office/officeart/2005/8/colors/accent0_2" csCatId="mainScheme" phldr="1"/>
      <dgm:spPr/>
      <dgm:t>
        <a:bodyPr/>
        <a:lstStyle/>
        <a:p>
          <a:endParaRPr lang="en-US"/>
        </a:p>
      </dgm:t>
    </dgm:pt>
    <dgm:pt modelId="{44995E29-B692-4E13-9580-C01B6747FAEA}">
      <dgm:prSet/>
      <dgm:spPr/>
      <dgm:t>
        <a:bodyPr/>
        <a:lstStyle/>
        <a:p>
          <a:r>
            <a:rPr lang="en-US" dirty="0"/>
            <a:t>A comprehensive online platform that enables businesses and individuals to conduct commercial transactions over the internet.</a:t>
          </a:r>
        </a:p>
      </dgm:t>
    </dgm:pt>
    <dgm:pt modelId="{FE2EC8BE-128C-4977-AA9C-A26550C30ED3}" type="parTrans" cxnId="{09879633-D55C-428C-BEAC-0FD777746E96}">
      <dgm:prSet/>
      <dgm:spPr/>
      <dgm:t>
        <a:bodyPr/>
        <a:lstStyle/>
        <a:p>
          <a:endParaRPr lang="en-US"/>
        </a:p>
      </dgm:t>
    </dgm:pt>
    <dgm:pt modelId="{6F34A31D-CD64-4807-9FC7-916FED289254}" type="sibTrans" cxnId="{09879633-D55C-428C-BEAC-0FD777746E96}">
      <dgm:prSet/>
      <dgm:spPr/>
      <dgm:t>
        <a:bodyPr/>
        <a:lstStyle/>
        <a:p>
          <a:endParaRPr lang="en-US"/>
        </a:p>
      </dgm:t>
    </dgm:pt>
    <dgm:pt modelId="{5764E97C-ECC8-47BF-A850-EC3905CC2C10}">
      <dgm:prSet/>
      <dgm:spPr/>
      <dgm:t>
        <a:bodyPr/>
        <a:lstStyle/>
        <a:p>
          <a:r>
            <a:rPr lang="en-US" b="0" i="0" dirty="0"/>
            <a:t>Our eCommerce system leverages a robust database structure to enable online buying and selling activities. </a:t>
          </a:r>
          <a:endParaRPr lang="en-US" dirty="0"/>
        </a:p>
      </dgm:t>
    </dgm:pt>
    <dgm:pt modelId="{74315B72-9400-401F-9AEB-52B939F8373A}" type="parTrans" cxnId="{0C8523F5-753B-4250-8FB0-DC958028BCEA}">
      <dgm:prSet/>
      <dgm:spPr/>
      <dgm:t>
        <a:bodyPr/>
        <a:lstStyle/>
        <a:p>
          <a:endParaRPr lang="en-US"/>
        </a:p>
      </dgm:t>
    </dgm:pt>
    <dgm:pt modelId="{E211D8A6-BCE0-47F3-887A-E7A6051DA62D}" type="sibTrans" cxnId="{0C8523F5-753B-4250-8FB0-DC958028BCEA}">
      <dgm:prSet/>
      <dgm:spPr/>
      <dgm:t>
        <a:bodyPr/>
        <a:lstStyle/>
        <a:p>
          <a:endParaRPr lang="en-US"/>
        </a:p>
      </dgm:t>
    </dgm:pt>
    <dgm:pt modelId="{71879D58-3CA8-424B-92C6-B876EA0FDE90}">
      <dgm:prSet/>
      <dgm:spPr/>
      <dgm:t>
        <a:bodyPr/>
        <a:lstStyle/>
        <a:p>
          <a:r>
            <a:rPr lang="en-US"/>
            <a:t>It involves the buying and selling of products and services, as well as the associated activities and processes required to facilitate these transactions.</a:t>
          </a:r>
          <a:endParaRPr lang="en-US" dirty="0"/>
        </a:p>
      </dgm:t>
    </dgm:pt>
    <dgm:pt modelId="{80B6F416-D696-4C97-B14E-AD2D215B09CD}" type="parTrans" cxnId="{ED05985E-4CDB-4B4C-BE33-8D3916C4427D}">
      <dgm:prSet/>
      <dgm:spPr/>
      <dgm:t>
        <a:bodyPr/>
        <a:lstStyle/>
        <a:p>
          <a:endParaRPr lang="en-PH"/>
        </a:p>
      </dgm:t>
    </dgm:pt>
    <dgm:pt modelId="{8327C851-A43A-40C4-B7DA-61E385A96C49}" type="sibTrans" cxnId="{ED05985E-4CDB-4B4C-BE33-8D3916C4427D}">
      <dgm:prSet/>
      <dgm:spPr/>
      <dgm:t>
        <a:bodyPr/>
        <a:lstStyle/>
        <a:p>
          <a:endParaRPr lang="en-PH"/>
        </a:p>
      </dgm:t>
    </dgm:pt>
    <dgm:pt modelId="{B86C4CD7-A397-4253-98C3-AD7C4301B747}" type="pres">
      <dgm:prSet presAssocID="{050394AD-B630-4625-B51D-128BA937D13D}" presName="hierChild1" presStyleCnt="0">
        <dgm:presLayoutVars>
          <dgm:chPref val="1"/>
          <dgm:dir/>
          <dgm:animOne val="branch"/>
          <dgm:animLvl val="lvl"/>
          <dgm:resizeHandles/>
        </dgm:presLayoutVars>
      </dgm:prSet>
      <dgm:spPr/>
    </dgm:pt>
    <dgm:pt modelId="{E49882FE-B1BC-45A6-A1DD-FB09AA4D39AF}" type="pres">
      <dgm:prSet presAssocID="{44995E29-B692-4E13-9580-C01B6747FAEA}" presName="hierRoot1" presStyleCnt="0"/>
      <dgm:spPr/>
    </dgm:pt>
    <dgm:pt modelId="{38273163-999D-472B-A1A6-A764C5C4A43B}" type="pres">
      <dgm:prSet presAssocID="{44995E29-B692-4E13-9580-C01B6747FAEA}" presName="composite" presStyleCnt="0"/>
      <dgm:spPr/>
    </dgm:pt>
    <dgm:pt modelId="{041BD8B8-07A4-46A8-971A-F04F03B5D2FC}" type="pres">
      <dgm:prSet presAssocID="{44995E29-B692-4E13-9580-C01B6747FAEA}" presName="background" presStyleLbl="node0" presStyleIdx="0" presStyleCnt="3"/>
      <dgm:spPr/>
    </dgm:pt>
    <dgm:pt modelId="{ED94DD0F-5CD7-4675-A76A-437E063EF722}" type="pres">
      <dgm:prSet presAssocID="{44995E29-B692-4E13-9580-C01B6747FAEA}" presName="text" presStyleLbl="fgAcc0" presStyleIdx="0" presStyleCnt="3">
        <dgm:presLayoutVars>
          <dgm:chPref val="3"/>
        </dgm:presLayoutVars>
      </dgm:prSet>
      <dgm:spPr/>
    </dgm:pt>
    <dgm:pt modelId="{F24ABA51-CE95-4AB1-B3E7-4977B56DAF78}" type="pres">
      <dgm:prSet presAssocID="{44995E29-B692-4E13-9580-C01B6747FAEA}" presName="hierChild2" presStyleCnt="0"/>
      <dgm:spPr/>
    </dgm:pt>
    <dgm:pt modelId="{4E193E87-A777-4BA0-82F2-F69E9D373AB0}" type="pres">
      <dgm:prSet presAssocID="{5764E97C-ECC8-47BF-A850-EC3905CC2C10}" presName="hierRoot1" presStyleCnt="0"/>
      <dgm:spPr/>
    </dgm:pt>
    <dgm:pt modelId="{F89EEECB-322E-4676-A298-5C27470C3996}" type="pres">
      <dgm:prSet presAssocID="{5764E97C-ECC8-47BF-A850-EC3905CC2C10}" presName="composite" presStyleCnt="0"/>
      <dgm:spPr/>
    </dgm:pt>
    <dgm:pt modelId="{671AB712-D236-4958-B9A6-FDB2AB966F64}" type="pres">
      <dgm:prSet presAssocID="{5764E97C-ECC8-47BF-A850-EC3905CC2C10}" presName="background" presStyleLbl="node0" presStyleIdx="1" presStyleCnt="3"/>
      <dgm:spPr/>
    </dgm:pt>
    <dgm:pt modelId="{78118E22-A8DB-45DE-903B-B354C456385C}" type="pres">
      <dgm:prSet presAssocID="{5764E97C-ECC8-47BF-A850-EC3905CC2C10}" presName="text" presStyleLbl="fgAcc0" presStyleIdx="1" presStyleCnt="3">
        <dgm:presLayoutVars>
          <dgm:chPref val="3"/>
        </dgm:presLayoutVars>
      </dgm:prSet>
      <dgm:spPr/>
    </dgm:pt>
    <dgm:pt modelId="{D57500D2-910E-42D2-B035-EDFE83926B33}" type="pres">
      <dgm:prSet presAssocID="{5764E97C-ECC8-47BF-A850-EC3905CC2C10}" presName="hierChild2" presStyleCnt="0"/>
      <dgm:spPr/>
    </dgm:pt>
    <dgm:pt modelId="{BFDF6584-EEC3-43EF-864A-E585F66289CE}" type="pres">
      <dgm:prSet presAssocID="{71879D58-3CA8-424B-92C6-B876EA0FDE90}" presName="hierRoot1" presStyleCnt="0"/>
      <dgm:spPr/>
    </dgm:pt>
    <dgm:pt modelId="{099C8D5F-8EF5-4FF6-B2EB-1BBB92B0533F}" type="pres">
      <dgm:prSet presAssocID="{71879D58-3CA8-424B-92C6-B876EA0FDE90}" presName="composite" presStyleCnt="0"/>
      <dgm:spPr/>
    </dgm:pt>
    <dgm:pt modelId="{4CC02CE4-F3E8-47F6-B3FA-1937742E30C2}" type="pres">
      <dgm:prSet presAssocID="{71879D58-3CA8-424B-92C6-B876EA0FDE90}" presName="background" presStyleLbl="node0" presStyleIdx="2" presStyleCnt="3"/>
      <dgm:spPr/>
    </dgm:pt>
    <dgm:pt modelId="{3A71621A-9B5E-4154-B011-120623F1BE5E}" type="pres">
      <dgm:prSet presAssocID="{71879D58-3CA8-424B-92C6-B876EA0FDE90}" presName="text" presStyleLbl="fgAcc0" presStyleIdx="2" presStyleCnt="3">
        <dgm:presLayoutVars>
          <dgm:chPref val="3"/>
        </dgm:presLayoutVars>
      </dgm:prSet>
      <dgm:spPr/>
    </dgm:pt>
    <dgm:pt modelId="{8BE2CDEF-8B01-4D77-B1EB-B0CEA2C32E47}" type="pres">
      <dgm:prSet presAssocID="{71879D58-3CA8-424B-92C6-B876EA0FDE90}" presName="hierChild2" presStyleCnt="0"/>
      <dgm:spPr/>
    </dgm:pt>
  </dgm:ptLst>
  <dgm:cxnLst>
    <dgm:cxn modelId="{33854B24-658C-43EA-B673-BBEEF0377462}" type="presOf" srcId="{5764E97C-ECC8-47BF-A850-EC3905CC2C10}" destId="{78118E22-A8DB-45DE-903B-B354C456385C}" srcOrd="0" destOrd="0" presId="urn:microsoft.com/office/officeart/2005/8/layout/hierarchy1"/>
    <dgm:cxn modelId="{09879633-D55C-428C-BEAC-0FD777746E96}" srcId="{050394AD-B630-4625-B51D-128BA937D13D}" destId="{44995E29-B692-4E13-9580-C01B6747FAEA}" srcOrd="0" destOrd="0" parTransId="{FE2EC8BE-128C-4977-AA9C-A26550C30ED3}" sibTransId="{6F34A31D-CD64-4807-9FC7-916FED289254}"/>
    <dgm:cxn modelId="{ED05985E-4CDB-4B4C-BE33-8D3916C4427D}" srcId="{050394AD-B630-4625-B51D-128BA937D13D}" destId="{71879D58-3CA8-424B-92C6-B876EA0FDE90}" srcOrd="2" destOrd="0" parTransId="{80B6F416-D696-4C97-B14E-AD2D215B09CD}" sibTransId="{8327C851-A43A-40C4-B7DA-61E385A96C49}"/>
    <dgm:cxn modelId="{7A3FFE67-FD97-41A3-81A5-2DA20DAF48FD}" type="presOf" srcId="{71879D58-3CA8-424B-92C6-B876EA0FDE90}" destId="{3A71621A-9B5E-4154-B011-120623F1BE5E}" srcOrd="0" destOrd="0" presId="urn:microsoft.com/office/officeart/2005/8/layout/hierarchy1"/>
    <dgm:cxn modelId="{0D45C696-D405-44D9-9A57-364A377659D3}" type="presOf" srcId="{050394AD-B630-4625-B51D-128BA937D13D}" destId="{B86C4CD7-A397-4253-98C3-AD7C4301B747}" srcOrd="0" destOrd="0" presId="urn:microsoft.com/office/officeart/2005/8/layout/hierarchy1"/>
    <dgm:cxn modelId="{68F03DD6-E720-447C-9DF6-2B7BD13E8CB6}" type="presOf" srcId="{44995E29-B692-4E13-9580-C01B6747FAEA}" destId="{ED94DD0F-5CD7-4675-A76A-437E063EF722}" srcOrd="0" destOrd="0" presId="urn:microsoft.com/office/officeart/2005/8/layout/hierarchy1"/>
    <dgm:cxn modelId="{0C8523F5-753B-4250-8FB0-DC958028BCEA}" srcId="{050394AD-B630-4625-B51D-128BA937D13D}" destId="{5764E97C-ECC8-47BF-A850-EC3905CC2C10}" srcOrd="1" destOrd="0" parTransId="{74315B72-9400-401F-9AEB-52B939F8373A}" sibTransId="{E211D8A6-BCE0-47F3-887A-E7A6051DA62D}"/>
    <dgm:cxn modelId="{C687F9A9-0FDE-44A3-9A4B-A63F77D36236}" type="presParOf" srcId="{B86C4CD7-A397-4253-98C3-AD7C4301B747}" destId="{E49882FE-B1BC-45A6-A1DD-FB09AA4D39AF}" srcOrd="0" destOrd="0" presId="urn:microsoft.com/office/officeart/2005/8/layout/hierarchy1"/>
    <dgm:cxn modelId="{E14EBE00-9609-4D88-BE28-B94E8F0680C1}" type="presParOf" srcId="{E49882FE-B1BC-45A6-A1DD-FB09AA4D39AF}" destId="{38273163-999D-472B-A1A6-A764C5C4A43B}" srcOrd="0" destOrd="0" presId="urn:microsoft.com/office/officeart/2005/8/layout/hierarchy1"/>
    <dgm:cxn modelId="{D6BD27A7-4628-4224-8AF4-163123FA9E16}" type="presParOf" srcId="{38273163-999D-472B-A1A6-A764C5C4A43B}" destId="{041BD8B8-07A4-46A8-971A-F04F03B5D2FC}" srcOrd="0" destOrd="0" presId="urn:microsoft.com/office/officeart/2005/8/layout/hierarchy1"/>
    <dgm:cxn modelId="{41990D81-2FDB-4979-9DD4-EDBC65312E41}" type="presParOf" srcId="{38273163-999D-472B-A1A6-A764C5C4A43B}" destId="{ED94DD0F-5CD7-4675-A76A-437E063EF722}" srcOrd="1" destOrd="0" presId="urn:microsoft.com/office/officeart/2005/8/layout/hierarchy1"/>
    <dgm:cxn modelId="{A69D69EB-4558-4209-B057-181A07D21D14}" type="presParOf" srcId="{E49882FE-B1BC-45A6-A1DD-FB09AA4D39AF}" destId="{F24ABA51-CE95-4AB1-B3E7-4977B56DAF78}" srcOrd="1" destOrd="0" presId="urn:microsoft.com/office/officeart/2005/8/layout/hierarchy1"/>
    <dgm:cxn modelId="{A21A0EF9-5689-4B07-BD4C-85A551E1421F}" type="presParOf" srcId="{B86C4CD7-A397-4253-98C3-AD7C4301B747}" destId="{4E193E87-A777-4BA0-82F2-F69E9D373AB0}" srcOrd="1" destOrd="0" presId="urn:microsoft.com/office/officeart/2005/8/layout/hierarchy1"/>
    <dgm:cxn modelId="{C09F6046-DC6F-4ECB-BCF6-2A64BCB04438}" type="presParOf" srcId="{4E193E87-A777-4BA0-82F2-F69E9D373AB0}" destId="{F89EEECB-322E-4676-A298-5C27470C3996}" srcOrd="0" destOrd="0" presId="urn:microsoft.com/office/officeart/2005/8/layout/hierarchy1"/>
    <dgm:cxn modelId="{1F03D0A9-2D85-4AF5-8B45-75CFBB7E3956}" type="presParOf" srcId="{F89EEECB-322E-4676-A298-5C27470C3996}" destId="{671AB712-D236-4958-B9A6-FDB2AB966F64}" srcOrd="0" destOrd="0" presId="urn:microsoft.com/office/officeart/2005/8/layout/hierarchy1"/>
    <dgm:cxn modelId="{8686301F-C76F-4C70-A1FC-80C3D0BC14E0}" type="presParOf" srcId="{F89EEECB-322E-4676-A298-5C27470C3996}" destId="{78118E22-A8DB-45DE-903B-B354C456385C}" srcOrd="1" destOrd="0" presId="urn:microsoft.com/office/officeart/2005/8/layout/hierarchy1"/>
    <dgm:cxn modelId="{5F3F92E5-C0D4-4A64-91B6-6FFA16CDAF00}" type="presParOf" srcId="{4E193E87-A777-4BA0-82F2-F69E9D373AB0}" destId="{D57500D2-910E-42D2-B035-EDFE83926B33}" srcOrd="1" destOrd="0" presId="urn:microsoft.com/office/officeart/2005/8/layout/hierarchy1"/>
    <dgm:cxn modelId="{65F9149E-D22C-44E4-A8AD-6923AEDEBE9D}" type="presParOf" srcId="{B86C4CD7-A397-4253-98C3-AD7C4301B747}" destId="{BFDF6584-EEC3-43EF-864A-E585F66289CE}" srcOrd="2" destOrd="0" presId="urn:microsoft.com/office/officeart/2005/8/layout/hierarchy1"/>
    <dgm:cxn modelId="{20C6F15A-610F-461B-9023-7A49A1398879}" type="presParOf" srcId="{BFDF6584-EEC3-43EF-864A-E585F66289CE}" destId="{099C8D5F-8EF5-4FF6-B2EB-1BBB92B0533F}" srcOrd="0" destOrd="0" presId="urn:microsoft.com/office/officeart/2005/8/layout/hierarchy1"/>
    <dgm:cxn modelId="{57953004-F0FC-45E7-948E-DB63AF7E365F}" type="presParOf" srcId="{099C8D5F-8EF5-4FF6-B2EB-1BBB92B0533F}" destId="{4CC02CE4-F3E8-47F6-B3FA-1937742E30C2}" srcOrd="0" destOrd="0" presId="urn:microsoft.com/office/officeart/2005/8/layout/hierarchy1"/>
    <dgm:cxn modelId="{5B62EDDD-ED28-486B-8248-43337D6A1991}" type="presParOf" srcId="{099C8D5F-8EF5-4FF6-B2EB-1BBB92B0533F}" destId="{3A71621A-9B5E-4154-B011-120623F1BE5E}" srcOrd="1" destOrd="0" presId="urn:microsoft.com/office/officeart/2005/8/layout/hierarchy1"/>
    <dgm:cxn modelId="{CE14041A-D029-49F9-BB0F-AE3DD801F322}" type="presParOf" srcId="{BFDF6584-EEC3-43EF-864A-E585F66289CE}" destId="{8BE2CDEF-8B01-4D77-B1EB-B0CEA2C32E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394AD-B630-4625-B51D-128BA937D13D}" type="doc">
      <dgm:prSet loTypeId="urn:microsoft.com/office/officeart/2005/8/layout/hierarchy1" loCatId="hierarchy" qsTypeId="urn:microsoft.com/office/officeart/2005/8/quickstyle/simple4" qsCatId="simple" csTypeId="urn:microsoft.com/office/officeart/2005/8/colors/accent0_2" csCatId="mainScheme" phldr="1"/>
      <dgm:spPr/>
      <dgm:t>
        <a:bodyPr/>
        <a:lstStyle/>
        <a:p>
          <a:endParaRPr lang="en-US"/>
        </a:p>
      </dgm:t>
    </dgm:pt>
    <dgm:pt modelId="{5764E97C-ECC8-47BF-A850-EC3905CC2C10}">
      <dgm:prSet/>
      <dgm:spPr/>
      <dgm:t>
        <a:bodyPr/>
        <a:lstStyle/>
        <a:p>
          <a:r>
            <a:rPr lang="en-US" dirty="0"/>
            <a:t>The relational database consists of multiple tables that store crucial information about customers, products, orders, payments, reviews, promotions, and more. </a:t>
          </a:r>
        </a:p>
      </dgm:t>
    </dgm:pt>
    <dgm:pt modelId="{74315B72-9400-401F-9AEB-52B939F8373A}" type="parTrans" cxnId="{0C8523F5-753B-4250-8FB0-DC958028BCEA}">
      <dgm:prSet/>
      <dgm:spPr/>
      <dgm:t>
        <a:bodyPr/>
        <a:lstStyle/>
        <a:p>
          <a:endParaRPr lang="en-US"/>
        </a:p>
      </dgm:t>
    </dgm:pt>
    <dgm:pt modelId="{E211D8A6-BCE0-47F3-887A-E7A6051DA62D}" type="sibTrans" cxnId="{0C8523F5-753B-4250-8FB0-DC958028BCEA}">
      <dgm:prSet/>
      <dgm:spPr/>
      <dgm:t>
        <a:bodyPr/>
        <a:lstStyle/>
        <a:p>
          <a:endParaRPr lang="en-US"/>
        </a:p>
      </dgm:t>
    </dgm:pt>
    <dgm:pt modelId="{72E0429F-7A2E-476A-878F-D19CB6F12797}">
      <dgm:prSet/>
      <dgm:spPr/>
      <dgm:t>
        <a:bodyPr/>
        <a:lstStyle/>
        <a:p>
          <a:r>
            <a:rPr lang="en-US" dirty="0"/>
            <a:t>These tables are interconnected to facilitate seamless transactions and comprehensive data analysis.</a:t>
          </a:r>
          <a:endParaRPr lang="en-PH" dirty="0"/>
        </a:p>
      </dgm:t>
    </dgm:pt>
    <dgm:pt modelId="{50436340-0EE9-4BDE-A323-42B5CA235D99}" type="parTrans" cxnId="{EE99A444-6569-4AF6-A91E-9A8BAAA1248C}">
      <dgm:prSet/>
      <dgm:spPr/>
      <dgm:t>
        <a:bodyPr/>
        <a:lstStyle/>
        <a:p>
          <a:endParaRPr lang="en-PH"/>
        </a:p>
      </dgm:t>
    </dgm:pt>
    <dgm:pt modelId="{228D7D17-8DB9-462E-80E2-4EAA0DEC1B0E}" type="sibTrans" cxnId="{EE99A444-6569-4AF6-A91E-9A8BAAA1248C}">
      <dgm:prSet/>
      <dgm:spPr/>
      <dgm:t>
        <a:bodyPr/>
        <a:lstStyle/>
        <a:p>
          <a:endParaRPr lang="en-PH"/>
        </a:p>
      </dgm:t>
    </dgm:pt>
    <dgm:pt modelId="{B86C4CD7-A397-4253-98C3-AD7C4301B747}" type="pres">
      <dgm:prSet presAssocID="{050394AD-B630-4625-B51D-128BA937D13D}" presName="hierChild1" presStyleCnt="0">
        <dgm:presLayoutVars>
          <dgm:chPref val="1"/>
          <dgm:dir/>
          <dgm:animOne val="branch"/>
          <dgm:animLvl val="lvl"/>
          <dgm:resizeHandles/>
        </dgm:presLayoutVars>
      </dgm:prSet>
      <dgm:spPr/>
    </dgm:pt>
    <dgm:pt modelId="{4E193E87-A777-4BA0-82F2-F69E9D373AB0}" type="pres">
      <dgm:prSet presAssocID="{5764E97C-ECC8-47BF-A850-EC3905CC2C10}" presName="hierRoot1" presStyleCnt="0"/>
      <dgm:spPr/>
    </dgm:pt>
    <dgm:pt modelId="{F89EEECB-322E-4676-A298-5C27470C3996}" type="pres">
      <dgm:prSet presAssocID="{5764E97C-ECC8-47BF-A850-EC3905CC2C10}" presName="composite" presStyleCnt="0"/>
      <dgm:spPr/>
    </dgm:pt>
    <dgm:pt modelId="{671AB712-D236-4958-B9A6-FDB2AB966F64}" type="pres">
      <dgm:prSet presAssocID="{5764E97C-ECC8-47BF-A850-EC3905CC2C10}" presName="background" presStyleLbl="node0" presStyleIdx="0" presStyleCnt="2"/>
      <dgm:spPr/>
    </dgm:pt>
    <dgm:pt modelId="{78118E22-A8DB-45DE-903B-B354C456385C}" type="pres">
      <dgm:prSet presAssocID="{5764E97C-ECC8-47BF-A850-EC3905CC2C10}" presName="text" presStyleLbl="fgAcc0" presStyleIdx="0" presStyleCnt="2" custScaleX="79400" custScaleY="84402" custLinFactNeighborX="-1475" custLinFactNeighborY="-10057">
        <dgm:presLayoutVars>
          <dgm:chPref val="3"/>
        </dgm:presLayoutVars>
      </dgm:prSet>
      <dgm:spPr/>
    </dgm:pt>
    <dgm:pt modelId="{D57500D2-910E-42D2-B035-EDFE83926B33}" type="pres">
      <dgm:prSet presAssocID="{5764E97C-ECC8-47BF-A850-EC3905CC2C10}" presName="hierChild2" presStyleCnt="0"/>
      <dgm:spPr/>
    </dgm:pt>
    <dgm:pt modelId="{E24EE3D8-7E59-43C5-877C-4A8CB5C5B23F}" type="pres">
      <dgm:prSet presAssocID="{72E0429F-7A2E-476A-878F-D19CB6F12797}" presName="hierRoot1" presStyleCnt="0"/>
      <dgm:spPr/>
    </dgm:pt>
    <dgm:pt modelId="{1A3C8D00-790B-452D-9759-E275058D7367}" type="pres">
      <dgm:prSet presAssocID="{72E0429F-7A2E-476A-878F-D19CB6F12797}" presName="composite" presStyleCnt="0"/>
      <dgm:spPr/>
    </dgm:pt>
    <dgm:pt modelId="{6313487B-70CF-45CE-AFB6-FDE9936FD4B0}" type="pres">
      <dgm:prSet presAssocID="{72E0429F-7A2E-476A-878F-D19CB6F12797}" presName="background" presStyleLbl="node0" presStyleIdx="1" presStyleCnt="2"/>
      <dgm:spPr/>
    </dgm:pt>
    <dgm:pt modelId="{8077F8F6-70AD-4B07-9531-8E4311C8B5B0}" type="pres">
      <dgm:prSet presAssocID="{72E0429F-7A2E-476A-878F-D19CB6F12797}" presName="text" presStyleLbl="fgAcc0" presStyleIdx="1" presStyleCnt="2" custScaleX="81285" custScaleY="83831" custLinFactNeighborX="-6367" custLinFactNeighborY="-8892">
        <dgm:presLayoutVars>
          <dgm:chPref val="3"/>
        </dgm:presLayoutVars>
      </dgm:prSet>
      <dgm:spPr/>
    </dgm:pt>
    <dgm:pt modelId="{E27CF22C-D03F-4432-93EE-FB83EBA2548F}" type="pres">
      <dgm:prSet presAssocID="{72E0429F-7A2E-476A-878F-D19CB6F12797}" presName="hierChild2" presStyleCnt="0"/>
      <dgm:spPr/>
    </dgm:pt>
  </dgm:ptLst>
  <dgm:cxnLst>
    <dgm:cxn modelId="{33854B24-658C-43EA-B673-BBEEF0377462}" type="presOf" srcId="{5764E97C-ECC8-47BF-A850-EC3905CC2C10}" destId="{78118E22-A8DB-45DE-903B-B354C456385C}" srcOrd="0" destOrd="0" presId="urn:microsoft.com/office/officeart/2005/8/layout/hierarchy1"/>
    <dgm:cxn modelId="{EE99A444-6569-4AF6-A91E-9A8BAAA1248C}" srcId="{050394AD-B630-4625-B51D-128BA937D13D}" destId="{72E0429F-7A2E-476A-878F-D19CB6F12797}" srcOrd="1" destOrd="0" parTransId="{50436340-0EE9-4BDE-A323-42B5CA235D99}" sibTransId="{228D7D17-8DB9-462E-80E2-4EAA0DEC1B0E}"/>
    <dgm:cxn modelId="{0D45C696-D405-44D9-9A57-364A377659D3}" type="presOf" srcId="{050394AD-B630-4625-B51D-128BA937D13D}" destId="{B86C4CD7-A397-4253-98C3-AD7C4301B747}" srcOrd="0" destOrd="0" presId="urn:microsoft.com/office/officeart/2005/8/layout/hierarchy1"/>
    <dgm:cxn modelId="{6B3B379C-1577-4628-9DCD-C537B69EE3F0}" type="presOf" srcId="{72E0429F-7A2E-476A-878F-D19CB6F12797}" destId="{8077F8F6-70AD-4B07-9531-8E4311C8B5B0}" srcOrd="0" destOrd="0" presId="urn:microsoft.com/office/officeart/2005/8/layout/hierarchy1"/>
    <dgm:cxn modelId="{0C8523F5-753B-4250-8FB0-DC958028BCEA}" srcId="{050394AD-B630-4625-B51D-128BA937D13D}" destId="{5764E97C-ECC8-47BF-A850-EC3905CC2C10}" srcOrd="0" destOrd="0" parTransId="{74315B72-9400-401F-9AEB-52B939F8373A}" sibTransId="{E211D8A6-BCE0-47F3-887A-E7A6051DA62D}"/>
    <dgm:cxn modelId="{A21A0EF9-5689-4B07-BD4C-85A551E1421F}" type="presParOf" srcId="{B86C4CD7-A397-4253-98C3-AD7C4301B747}" destId="{4E193E87-A777-4BA0-82F2-F69E9D373AB0}" srcOrd="0" destOrd="0" presId="urn:microsoft.com/office/officeart/2005/8/layout/hierarchy1"/>
    <dgm:cxn modelId="{C09F6046-DC6F-4ECB-BCF6-2A64BCB04438}" type="presParOf" srcId="{4E193E87-A777-4BA0-82F2-F69E9D373AB0}" destId="{F89EEECB-322E-4676-A298-5C27470C3996}" srcOrd="0" destOrd="0" presId="urn:microsoft.com/office/officeart/2005/8/layout/hierarchy1"/>
    <dgm:cxn modelId="{1F03D0A9-2D85-4AF5-8B45-75CFBB7E3956}" type="presParOf" srcId="{F89EEECB-322E-4676-A298-5C27470C3996}" destId="{671AB712-D236-4958-B9A6-FDB2AB966F64}" srcOrd="0" destOrd="0" presId="urn:microsoft.com/office/officeart/2005/8/layout/hierarchy1"/>
    <dgm:cxn modelId="{8686301F-C76F-4C70-A1FC-80C3D0BC14E0}" type="presParOf" srcId="{F89EEECB-322E-4676-A298-5C27470C3996}" destId="{78118E22-A8DB-45DE-903B-B354C456385C}" srcOrd="1" destOrd="0" presId="urn:microsoft.com/office/officeart/2005/8/layout/hierarchy1"/>
    <dgm:cxn modelId="{5F3F92E5-C0D4-4A64-91B6-6FFA16CDAF00}" type="presParOf" srcId="{4E193E87-A777-4BA0-82F2-F69E9D373AB0}" destId="{D57500D2-910E-42D2-B035-EDFE83926B33}" srcOrd="1" destOrd="0" presId="urn:microsoft.com/office/officeart/2005/8/layout/hierarchy1"/>
    <dgm:cxn modelId="{4E38EA72-9EA9-4294-85E9-7D4F23696859}" type="presParOf" srcId="{B86C4CD7-A397-4253-98C3-AD7C4301B747}" destId="{E24EE3D8-7E59-43C5-877C-4A8CB5C5B23F}" srcOrd="1" destOrd="0" presId="urn:microsoft.com/office/officeart/2005/8/layout/hierarchy1"/>
    <dgm:cxn modelId="{2E9EBE35-1CE4-4A12-8B67-584AF34B49AD}" type="presParOf" srcId="{E24EE3D8-7E59-43C5-877C-4A8CB5C5B23F}" destId="{1A3C8D00-790B-452D-9759-E275058D7367}" srcOrd="0" destOrd="0" presId="urn:microsoft.com/office/officeart/2005/8/layout/hierarchy1"/>
    <dgm:cxn modelId="{0E7670F4-A233-4F2B-90DF-B5E023E02420}" type="presParOf" srcId="{1A3C8D00-790B-452D-9759-E275058D7367}" destId="{6313487B-70CF-45CE-AFB6-FDE9936FD4B0}" srcOrd="0" destOrd="0" presId="urn:microsoft.com/office/officeart/2005/8/layout/hierarchy1"/>
    <dgm:cxn modelId="{D847D0B3-A6CC-4EED-B084-F08F30D79FCA}" type="presParOf" srcId="{1A3C8D00-790B-452D-9759-E275058D7367}" destId="{8077F8F6-70AD-4B07-9531-8E4311C8B5B0}" srcOrd="1" destOrd="0" presId="urn:microsoft.com/office/officeart/2005/8/layout/hierarchy1"/>
    <dgm:cxn modelId="{9A14E83D-620C-43FB-A527-F3FD1F23F58B}" type="presParOf" srcId="{E24EE3D8-7E59-43C5-877C-4A8CB5C5B23F}" destId="{E27CF22C-D03F-4432-93EE-FB83EBA2548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BD8B8-07A4-46A8-971A-F04F03B5D2FC}">
      <dsp:nvSpPr>
        <dsp:cNvPr id="0" name=""/>
        <dsp:cNvSpPr/>
      </dsp:nvSpPr>
      <dsp:spPr>
        <a:xfrm>
          <a:off x="0" y="707565"/>
          <a:ext cx="2786062" cy="1769149"/>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94DD0F-5CD7-4675-A76A-437E063EF722}">
      <dsp:nvSpPr>
        <dsp:cNvPr id="0" name=""/>
        <dsp:cNvSpPr/>
      </dsp:nvSpPr>
      <dsp:spPr>
        <a:xfrm>
          <a:off x="309562" y="1001649"/>
          <a:ext cx="2786062" cy="1769149"/>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 comprehensive online platform that enables businesses and individuals to conduct commercial transactions over the internet.</a:t>
          </a:r>
        </a:p>
      </dsp:txBody>
      <dsp:txXfrm>
        <a:off x="361379" y="1053466"/>
        <a:ext cx="2682428" cy="1665515"/>
      </dsp:txXfrm>
    </dsp:sp>
    <dsp:sp modelId="{671AB712-D236-4958-B9A6-FDB2AB966F64}">
      <dsp:nvSpPr>
        <dsp:cNvPr id="0" name=""/>
        <dsp:cNvSpPr/>
      </dsp:nvSpPr>
      <dsp:spPr>
        <a:xfrm>
          <a:off x="3405187" y="707565"/>
          <a:ext cx="2786062" cy="1769149"/>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8118E22-A8DB-45DE-903B-B354C456385C}">
      <dsp:nvSpPr>
        <dsp:cNvPr id="0" name=""/>
        <dsp:cNvSpPr/>
      </dsp:nvSpPr>
      <dsp:spPr>
        <a:xfrm>
          <a:off x="3714749" y="1001649"/>
          <a:ext cx="2786062" cy="1769149"/>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Our eCommerce system leverages a robust database structure to enable online buying and selling activities. </a:t>
          </a:r>
          <a:endParaRPr lang="en-US" sz="1800" kern="1200" dirty="0"/>
        </a:p>
      </dsp:txBody>
      <dsp:txXfrm>
        <a:off x="3766566" y="1053466"/>
        <a:ext cx="2682428" cy="1665515"/>
      </dsp:txXfrm>
    </dsp:sp>
    <dsp:sp modelId="{4CC02CE4-F3E8-47F6-B3FA-1937742E30C2}">
      <dsp:nvSpPr>
        <dsp:cNvPr id="0" name=""/>
        <dsp:cNvSpPr/>
      </dsp:nvSpPr>
      <dsp:spPr>
        <a:xfrm>
          <a:off x="6810374" y="707565"/>
          <a:ext cx="2786062" cy="1769149"/>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A71621A-9B5E-4154-B011-120623F1BE5E}">
      <dsp:nvSpPr>
        <dsp:cNvPr id="0" name=""/>
        <dsp:cNvSpPr/>
      </dsp:nvSpPr>
      <dsp:spPr>
        <a:xfrm>
          <a:off x="7119936" y="1001649"/>
          <a:ext cx="2786062" cy="1769149"/>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It involves the buying and selling of products and services, as well as the associated activities and processes required to facilitate these transactions.</a:t>
          </a:r>
          <a:endParaRPr lang="en-US" sz="1800" kern="1200" dirty="0"/>
        </a:p>
      </dsp:txBody>
      <dsp:txXfrm>
        <a:off x="7171753" y="1053466"/>
        <a:ext cx="2682428" cy="1665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AB712-D236-4958-B9A6-FDB2AB966F64}">
      <dsp:nvSpPr>
        <dsp:cNvPr id="0" name=""/>
        <dsp:cNvSpPr/>
      </dsp:nvSpPr>
      <dsp:spPr>
        <a:xfrm>
          <a:off x="74126" y="-315483"/>
          <a:ext cx="3933449" cy="2655091"/>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8118E22-A8DB-45DE-903B-B354C456385C}">
      <dsp:nvSpPr>
        <dsp:cNvPr id="0" name=""/>
        <dsp:cNvSpPr/>
      </dsp:nvSpPr>
      <dsp:spPr>
        <a:xfrm>
          <a:off x="624567" y="207434"/>
          <a:ext cx="3933449" cy="2655091"/>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relational database consists of multiple tables that store crucial information about customers, products, orders, payments, reviews, promotions, and more. </a:t>
          </a:r>
        </a:p>
      </dsp:txBody>
      <dsp:txXfrm>
        <a:off x="702332" y="285199"/>
        <a:ext cx="3777919" cy="2499561"/>
      </dsp:txXfrm>
    </dsp:sp>
    <dsp:sp modelId="{6313487B-70CF-45CE-AFB6-FDE9936FD4B0}">
      <dsp:nvSpPr>
        <dsp:cNvPr id="0" name=""/>
        <dsp:cNvSpPr/>
      </dsp:nvSpPr>
      <dsp:spPr>
        <a:xfrm>
          <a:off x="4866109" y="-278835"/>
          <a:ext cx="4026831" cy="2637129"/>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77F8F6-70AD-4B07-9531-8E4311C8B5B0}">
      <dsp:nvSpPr>
        <dsp:cNvPr id="0" name=""/>
        <dsp:cNvSpPr/>
      </dsp:nvSpPr>
      <dsp:spPr>
        <a:xfrm>
          <a:off x="5416550" y="244083"/>
          <a:ext cx="4026831" cy="2637129"/>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These tables are interconnected to facilitate seamless transactions and comprehensive data analysis.</a:t>
          </a:r>
          <a:endParaRPr lang="en-PH" sz="2600" kern="1200" dirty="0"/>
        </a:p>
      </dsp:txBody>
      <dsp:txXfrm>
        <a:off x="5493789" y="321322"/>
        <a:ext cx="3872353" cy="24826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787E-0A2F-0C6E-A5E6-B6C2A04159E1}"/>
              </a:ext>
            </a:extLst>
          </p:cNvPr>
          <p:cNvSpPr>
            <a:spLocks noGrp="1"/>
          </p:cNvSpPr>
          <p:nvPr>
            <p:ph type="ctrTitle"/>
          </p:nvPr>
        </p:nvSpPr>
        <p:spPr>
          <a:xfrm>
            <a:off x="5575195" y="609187"/>
            <a:ext cx="5817447" cy="1478570"/>
          </a:xfrm>
        </p:spPr>
        <p:txBody>
          <a:bodyPr vert="horz" lIns="91440" tIns="45720" rIns="91440" bIns="45720" rtlCol="0" anchor="ctr">
            <a:normAutofit/>
          </a:bodyPr>
          <a:lstStyle/>
          <a:p>
            <a:r>
              <a:rPr lang="en-US" dirty="0"/>
              <a:t>E-commerce System</a:t>
            </a:r>
          </a:p>
        </p:txBody>
      </p:sp>
      <p:pic>
        <p:nvPicPr>
          <p:cNvPr id="245" name="Picture 244" descr="Shopping cart with boxes">
            <a:extLst>
              <a:ext uri="{FF2B5EF4-FFF2-40B4-BE49-F238E27FC236}">
                <a16:creationId xmlns:a16="http://schemas.microsoft.com/office/drawing/2014/main" id="{B20C58A1-9307-55A6-6C69-AE0C6DE5D097}"/>
              </a:ext>
            </a:extLst>
          </p:cNvPr>
          <p:cNvPicPr>
            <a:picLocks noChangeAspect="1"/>
          </p:cNvPicPr>
          <p:nvPr/>
        </p:nvPicPr>
        <p:blipFill rotWithShape="1">
          <a:blip r:embed="rId2">
            <a:alphaModFix amt="46000"/>
          </a:blip>
          <a:srcRect l="38623" r="16258" b="-1"/>
          <a:stretch/>
        </p:blipFill>
        <p:spPr>
          <a:xfrm>
            <a:off x="0" y="10"/>
            <a:ext cx="4898571" cy="6857990"/>
          </a:xfrm>
          <a:prstGeom prst="rect">
            <a:avLst/>
          </a:prstGeom>
        </p:spPr>
      </p:pic>
      <p:sp>
        <p:nvSpPr>
          <p:cNvPr id="3" name="Subtitle 2">
            <a:extLst>
              <a:ext uri="{FF2B5EF4-FFF2-40B4-BE49-F238E27FC236}">
                <a16:creationId xmlns:a16="http://schemas.microsoft.com/office/drawing/2014/main" id="{8EACAD6E-66CE-D33D-0FCE-FC061AF06F34}"/>
              </a:ext>
            </a:extLst>
          </p:cNvPr>
          <p:cNvSpPr>
            <a:spLocks noGrp="1"/>
          </p:cNvSpPr>
          <p:nvPr>
            <p:ph type="subTitle" idx="1"/>
          </p:nvPr>
        </p:nvSpPr>
        <p:spPr>
          <a:xfrm>
            <a:off x="5314189" y="4494657"/>
            <a:ext cx="6078453" cy="2074094"/>
          </a:xfrm>
        </p:spPr>
        <p:txBody>
          <a:bodyPr vert="horz" lIns="91440" tIns="45720" rIns="91440" bIns="45720" rtlCol="0">
            <a:normAutofit/>
          </a:bodyPr>
          <a:lstStyle/>
          <a:p>
            <a:pPr algn="r"/>
            <a:r>
              <a:rPr lang="en-US" sz="1400" dirty="0"/>
              <a:t>Kevin Obando 8848281</a:t>
            </a:r>
          </a:p>
          <a:p>
            <a:pPr algn="r"/>
            <a:r>
              <a:rPr lang="en-US" sz="1400" dirty="0"/>
              <a:t>Harshpreet Singh 8872633</a:t>
            </a:r>
          </a:p>
          <a:p>
            <a:pPr algn="r"/>
            <a:r>
              <a:rPr lang="en-US" sz="1400" dirty="0"/>
              <a:t>Navjot Kaur  8875242</a:t>
            </a:r>
          </a:p>
          <a:p>
            <a:pPr algn="r"/>
            <a:r>
              <a:rPr lang="en-US" sz="1400" dirty="0"/>
              <a:t>Gagandeep Kaur 8851597</a:t>
            </a:r>
          </a:p>
          <a:p>
            <a:pPr algn="r"/>
            <a:r>
              <a:rPr lang="en-US" sz="1400" dirty="0"/>
              <a:t>Upasana DHAMELIYA 8879401</a:t>
            </a:r>
          </a:p>
        </p:txBody>
      </p:sp>
      <p:sp>
        <p:nvSpPr>
          <p:cNvPr id="5" name="TextBox 4">
            <a:extLst>
              <a:ext uri="{FF2B5EF4-FFF2-40B4-BE49-F238E27FC236}">
                <a16:creationId xmlns:a16="http://schemas.microsoft.com/office/drawing/2014/main" id="{1F7F1D68-E601-7BE1-80A1-A44F66934FF3}"/>
              </a:ext>
            </a:extLst>
          </p:cNvPr>
          <p:cNvSpPr txBox="1"/>
          <p:nvPr/>
        </p:nvSpPr>
        <p:spPr>
          <a:xfrm>
            <a:off x="5290422" y="1602146"/>
            <a:ext cx="6102220" cy="369332"/>
          </a:xfrm>
          <a:prstGeom prst="rect">
            <a:avLst/>
          </a:prstGeom>
          <a:noFill/>
        </p:spPr>
        <p:txBody>
          <a:bodyPr wrap="square">
            <a:spAutoFit/>
          </a:bodyPr>
          <a:lstStyle/>
          <a:p>
            <a:pPr algn="r"/>
            <a:r>
              <a:rPr lang="en-US" dirty="0"/>
              <a:t>Prog8620 – Data warehouse implementation</a:t>
            </a:r>
          </a:p>
        </p:txBody>
      </p:sp>
    </p:spTree>
    <p:extLst>
      <p:ext uri="{BB962C8B-B14F-4D97-AF65-F5344CB8AC3E}">
        <p14:creationId xmlns:p14="http://schemas.microsoft.com/office/powerpoint/2010/main" val="4250714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PH" dirty="0"/>
              <a:t>Promotions and Discounts</a:t>
            </a:r>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097088"/>
            <a:ext cx="4954588" cy="3541714"/>
          </a:xfrm>
        </p:spPr>
        <p:txBody>
          <a:bodyPr>
            <a:normAutofit lnSpcReduction="10000"/>
          </a:bodyPr>
          <a:lstStyle/>
          <a:p>
            <a:r>
              <a:rPr lang="en-US" dirty="0"/>
              <a:t>The "Promotions" table stores information about ongoing promotions, including names, discount percentages, and start/end dates. The "</a:t>
            </a:r>
            <a:r>
              <a:rPr lang="en-US" dirty="0" err="1"/>
              <a:t>PromotionUsage</a:t>
            </a:r>
            <a:r>
              <a:rPr lang="en-US" dirty="0"/>
              <a:t>" table links promotions to specific orders, helping in analyzing the effectiveness of various promotions.</a:t>
            </a:r>
            <a:endParaRPr lang="en-PH" dirty="0"/>
          </a:p>
        </p:txBody>
      </p:sp>
      <p:pic>
        <p:nvPicPr>
          <p:cNvPr id="5" name="Picture 4">
            <a:extLst>
              <a:ext uri="{FF2B5EF4-FFF2-40B4-BE49-F238E27FC236}">
                <a16:creationId xmlns:a16="http://schemas.microsoft.com/office/drawing/2014/main" id="{5927359F-BD7A-5C15-DA64-61D5959A97B0}"/>
              </a:ext>
            </a:extLst>
          </p:cNvPr>
          <p:cNvPicPr>
            <a:picLocks noChangeAspect="1"/>
          </p:cNvPicPr>
          <p:nvPr/>
        </p:nvPicPr>
        <p:blipFill>
          <a:blip r:embed="rId2"/>
          <a:stretch>
            <a:fillRect/>
          </a:stretch>
        </p:blipFill>
        <p:spPr>
          <a:xfrm>
            <a:off x="6933330" y="2244417"/>
            <a:ext cx="3619558" cy="236916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8818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PH" dirty="0"/>
              <a:t>Order Details</a:t>
            </a:r>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097088"/>
            <a:ext cx="4954588" cy="3541714"/>
          </a:xfrm>
        </p:spPr>
        <p:txBody>
          <a:bodyPr>
            <a:normAutofit/>
          </a:bodyPr>
          <a:lstStyle/>
          <a:p>
            <a:r>
              <a:rPr lang="en-US" dirty="0"/>
              <a:t>The "</a:t>
            </a:r>
            <a:r>
              <a:rPr lang="en-US" dirty="0" err="1"/>
              <a:t>OrderItems</a:t>
            </a:r>
            <a:r>
              <a:rPr lang="en-US" dirty="0"/>
              <a:t>" table connects orders to individual products, tracking quantities, item prices, and associated discounts. This allows for accurate order fulfillment and invoice generation.</a:t>
            </a:r>
            <a:endParaRPr lang="en-PH" dirty="0"/>
          </a:p>
        </p:txBody>
      </p:sp>
      <p:pic>
        <p:nvPicPr>
          <p:cNvPr id="5" name="Picture 4">
            <a:extLst>
              <a:ext uri="{FF2B5EF4-FFF2-40B4-BE49-F238E27FC236}">
                <a16:creationId xmlns:a16="http://schemas.microsoft.com/office/drawing/2014/main" id="{136ADE20-EF3B-8D9F-1AAA-122BBDA79D54}"/>
              </a:ext>
            </a:extLst>
          </p:cNvPr>
          <p:cNvPicPr>
            <a:picLocks noChangeAspect="1"/>
          </p:cNvPicPr>
          <p:nvPr/>
        </p:nvPicPr>
        <p:blipFill>
          <a:blip r:embed="rId2"/>
          <a:stretch>
            <a:fillRect/>
          </a:stretch>
        </p:blipFill>
        <p:spPr>
          <a:xfrm>
            <a:off x="7106752" y="2340833"/>
            <a:ext cx="3632748" cy="21763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6359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357262"/>
            <a:ext cx="7041534" cy="1478570"/>
          </a:xfrm>
        </p:spPr>
        <p:txBody>
          <a:bodyPr/>
          <a:lstStyle/>
          <a:p>
            <a:pPr algn="ctr"/>
            <a:r>
              <a:rPr lang="en-PH" dirty="0"/>
              <a:t>Entity relation diagram</a:t>
            </a:r>
          </a:p>
        </p:txBody>
      </p:sp>
      <p:pic>
        <p:nvPicPr>
          <p:cNvPr id="5" name="Picture 4">
            <a:extLst>
              <a:ext uri="{FF2B5EF4-FFF2-40B4-BE49-F238E27FC236}">
                <a16:creationId xmlns:a16="http://schemas.microsoft.com/office/drawing/2014/main" id="{2EFE3364-16D6-615D-5FCA-061D599A7AF6}"/>
              </a:ext>
            </a:extLst>
          </p:cNvPr>
          <p:cNvPicPr>
            <a:picLocks noChangeAspect="1"/>
          </p:cNvPicPr>
          <p:nvPr/>
        </p:nvPicPr>
        <p:blipFill>
          <a:blip r:embed="rId2"/>
          <a:stretch>
            <a:fillRect/>
          </a:stretch>
        </p:blipFill>
        <p:spPr>
          <a:xfrm>
            <a:off x="1805764" y="1835832"/>
            <a:ext cx="8431182" cy="4378355"/>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44738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2475311"/>
            <a:ext cx="7041534" cy="1478570"/>
          </a:xfrm>
        </p:spPr>
        <p:txBody>
          <a:bodyPr/>
          <a:lstStyle/>
          <a:p>
            <a:pPr algn="ctr"/>
            <a:r>
              <a:rPr lang="en-PH" dirty="0"/>
              <a:t>The Data Warehouse</a:t>
            </a:r>
          </a:p>
        </p:txBody>
      </p:sp>
    </p:spTree>
    <p:extLst>
      <p:ext uri="{BB962C8B-B14F-4D97-AF65-F5344CB8AC3E}">
        <p14:creationId xmlns:p14="http://schemas.microsoft.com/office/powerpoint/2010/main" val="95814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Star schema model</a:t>
            </a:r>
          </a:p>
        </p:txBody>
      </p:sp>
      <p:pic>
        <p:nvPicPr>
          <p:cNvPr id="5" name="Picture 4">
            <a:extLst>
              <a:ext uri="{FF2B5EF4-FFF2-40B4-BE49-F238E27FC236}">
                <a16:creationId xmlns:a16="http://schemas.microsoft.com/office/drawing/2014/main" id="{175400A7-DE84-CBB5-2232-C2C579E1C2BB}"/>
              </a:ext>
            </a:extLst>
          </p:cNvPr>
          <p:cNvPicPr>
            <a:picLocks noChangeAspect="1"/>
          </p:cNvPicPr>
          <p:nvPr/>
        </p:nvPicPr>
        <p:blipFill>
          <a:blip r:embed="rId2"/>
          <a:stretch>
            <a:fillRect/>
          </a:stretch>
        </p:blipFill>
        <p:spPr>
          <a:xfrm>
            <a:off x="3800669" y="1744823"/>
            <a:ext cx="4590661" cy="4805265"/>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8512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PH" dirty="0"/>
              <a:t>Designing the star schema</a:t>
            </a:r>
          </a:p>
        </p:txBody>
      </p:sp>
      <p:sp>
        <p:nvSpPr>
          <p:cNvPr id="12" name="TextBox 11">
            <a:extLst>
              <a:ext uri="{FF2B5EF4-FFF2-40B4-BE49-F238E27FC236}">
                <a16:creationId xmlns:a16="http://schemas.microsoft.com/office/drawing/2014/main" id="{B79EC168-1B9C-340F-AF8D-063EC4D9307A}"/>
              </a:ext>
            </a:extLst>
          </p:cNvPr>
          <p:cNvSpPr txBox="1"/>
          <p:nvPr/>
        </p:nvSpPr>
        <p:spPr>
          <a:xfrm>
            <a:off x="1458656" y="2567396"/>
            <a:ext cx="2685006" cy="3293209"/>
          </a:xfrm>
          <a:prstGeom prst="rect">
            <a:avLst/>
          </a:prstGeom>
          <a:noFill/>
        </p:spPr>
        <p:txBody>
          <a:bodyPr wrap="square">
            <a:spAutoFit/>
          </a:bodyPr>
          <a:lstStyle/>
          <a:p>
            <a:pPr marL="285750" indent="-285750">
              <a:buFont typeface="Arial" panose="020B0604020202020204" pitchFamily="34" charset="0"/>
              <a:buChar char="•"/>
            </a:pPr>
            <a:r>
              <a:rPr lang="en-US" sz="1600" dirty="0"/>
              <a:t>We want five dimensions and the facts we are interested in are about “Sales”.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measures we care about are the quantity of sales, item price, discount and total price.</a:t>
            </a:r>
          </a:p>
          <a:p>
            <a:endParaRPr lang="en-US" sz="1600" dirty="0"/>
          </a:p>
          <a:p>
            <a:pPr marL="285750" indent="-285750">
              <a:buFont typeface="Arial" panose="020B0604020202020204" pitchFamily="34" charset="0"/>
              <a:buChar char="•"/>
            </a:pPr>
            <a:r>
              <a:rPr lang="en-US" sz="1600" dirty="0"/>
              <a:t>The fact table should have a foreign key to each of the dimension tables</a:t>
            </a:r>
            <a:endParaRPr lang="en-PH" sz="1600" dirty="0"/>
          </a:p>
        </p:txBody>
      </p:sp>
      <p:pic>
        <p:nvPicPr>
          <p:cNvPr id="15" name="Picture 14">
            <a:extLst>
              <a:ext uri="{FF2B5EF4-FFF2-40B4-BE49-F238E27FC236}">
                <a16:creationId xmlns:a16="http://schemas.microsoft.com/office/drawing/2014/main" id="{2C0CBB92-6C92-6AC2-9925-EF27C493101D}"/>
              </a:ext>
            </a:extLst>
          </p:cNvPr>
          <p:cNvPicPr>
            <a:picLocks noChangeAspect="1"/>
          </p:cNvPicPr>
          <p:nvPr/>
        </p:nvPicPr>
        <p:blipFill>
          <a:blip r:embed="rId2"/>
          <a:stretch>
            <a:fillRect/>
          </a:stretch>
        </p:blipFill>
        <p:spPr>
          <a:xfrm>
            <a:off x="4600332" y="2567396"/>
            <a:ext cx="6447079" cy="3589331"/>
          </a:xfrm>
          <a:prstGeom prst="rect">
            <a:avLst/>
          </a:prstGeom>
        </p:spPr>
      </p:pic>
      <p:sp>
        <p:nvSpPr>
          <p:cNvPr id="16" name="TextBox 15">
            <a:extLst>
              <a:ext uri="{FF2B5EF4-FFF2-40B4-BE49-F238E27FC236}">
                <a16:creationId xmlns:a16="http://schemas.microsoft.com/office/drawing/2014/main" id="{EE13A584-F295-D8CC-A9A6-8158C6E24AB5}"/>
              </a:ext>
            </a:extLst>
          </p:cNvPr>
          <p:cNvSpPr txBox="1"/>
          <p:nvPr/>
        </p:nvSpPr>
        <p:spPr>
          <a:xfrm>
            <a:off x="1458656" y="1962910"/>
            <a:ext cx="4849404" cy="400110"/>
          </a:xfrm>
          <a:prstGeom prst="rect">
            <a:avLst/>
          </a:prstGeom>
          <a:noFill/>
        </p:spPr>
        <p:txBody>
          <a:bodyPr wrap="none" rtlCol="0">
            <a:spAutoFit/>
          </a:bodyPr>
          <a:lstStyle/>
          <a:p>
            <a:r>
              <a:rPr lang="en-PH" sz="2000" dirty="0"/>
              <a:t>1. Decide on the dimensions and the measures</a:t>
            </a:r>
          </a:p>
        </p:txBody>
      </p:sp>
    </p:spTree>
    <p:extLst>
      <p:ext uri="{BB962C8B-B14F-4D97-AF65-F5344CB8AC3E}">
        <p14:creationId xmlns:p14="http://schemas.microsoft.com/office/powerpoint/2010/main" val="168873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79EC168-1B9C-340F-AF8D-063EC4D9307A}"/>
              </a:ext>
            </a:extLst>
          </p:cNvPr>
          <p:cNvSpPr txBox="1"/>
          <p:nvPr/>
        </p:nvSpPr>
        <p:spPr>
          <a:xfrm>
            <a:off x="1458656" y="1686847"/>
            <a:ext cx="2685006" cy="1938992"/>
          </a:xfrm>
          <a:prstGeom prst="rect">
            <a:avLst/>
          </a:prstGeom>
          <a:noFill/>
        </p:spPr>
        <p:txBody>
          <a:bodyPr wrap="square">
            <a:spAutoFit/>
          </a:bodyPr>
          <a:lstStyle/>
          <a:p>
            <a:pPr marL="285750" indent="-285750">
              <a:buFont typeface="Arial" panose="020B0604020202020204" pitchFamily="34" charset="0"/>
              <a:buChar char="•"/>
            </a:pPr>
            <a:r>
              <a:rPr lang="en-PH" sz="1200" dirty="0" err="1"/>
              <a:t>DateDimension</a:t>
            </a:r>
            <a:endParaRPr lang="en-PH" sz="1200" dirty="0"/>
          </a:p>
          <a:p>
            <a:pPr marL="742950" lvl="1" indent="-285750">
              <a:buFont typeface="Arial" panose="020B0604020202020204" pitchFamily="34" charset="0"/>
              <a:buChar char="•"/>
            </a:pPr>
            <a:r>
              <a:rPr lang="en-PH" sz="1200" dirty="0"/>
              <a:t>What is the total sales per day?</a:t>
            </a:r>
          </a:p>
          <a:p>
            <a:pPr marL="742950" lvl="1" indent="-285750">
              <a:buFont typeface="Arial" panose="020B0604020202020204" pitchFamily="34" charset="0"/>
              <a:buChar char="•"/>
            </a:pPr>
            <a:r>
              <a:rPr lang="en-PH" sz="1200" dirty="0"/>
              <a:t>… per month?</a:t>
            </a:r>
          </a:p>
          <a:p>
            <a:pPr marL="742950" lvl="1" indent="-285750">
              <a:buFont typeface="Arial" panose="020B0604020202020204" pitchFamily="34" charset="0"/>
              <a:buChar char="•"/>
            </a:pPr>
            <a:r>
              <a:rPr lang="en-PH" sz="1200" dirty="0"/>
              <a:t>… per year?</a:t>
            </a:r>
          </a:p>
          <a:p>
            <a:pPr marL="742950" lvl="1" indent="-285750">
              <a:buFont typeface="Arial" panose="020B0604020202020204" pitchFamily="34" charset="0"/>
              <a:buChar char="•"/>
            </a:pPr>
            <a:r>
              <a:rPr lang="en-PH" sz="1200" dirty="0"/>
              <a:t>… per quarter?</a:t>
            </a:r>
          </a:p>
          <a:p>
            <a:pPr marL="742950" lvl="1" indent="-285750">
              <a:buFont typeface="Arial" panose="020B0604020202020204" pitchFamily="34" charset="0"/>
              <a:buChar char="•"/>
            </a:pPr>
            <a:r>
              <a:rPr lang="en-PH" sz="1200" dirty="0"/>
              <a:t>Was the order made on a weekday?</a:t>
            </a:r>
          </a:p>
          <a:p>
            <a:pPr marL="742950" lvl="1" indent="-285750">
              <a:buFont typeface="Arial" panose="020B0604020202020204" pitchFamily="34" charset="0"/>
              <a:buChar char="•"/>
            </a:pPr>
            <a:r>
              <a:rPr lang="en-PH" sz="1200" dirty="0"/>
              <a:t>… on a holiday?</a:t>
            </a:r>
          </a:p>
          <a:p>
            <a:pPr marL="742950" lvl="1" indent="-285750">
              <a:buFont typeface="Arial" panose="020B0604020202020204" pitchFamily="34" charset="0"/>
              <a:buChar char="•"/>
            </a:pPr>
            <a:endParaRPr lang="en-PH" sz="1200" dirty="0"/>
          </a:p>
        </p:txBody>
      </p:sp>
      <p:sp>
        <p:nvSpPr>
          <p:cNvPr id="16" name="TextBox 15">
            <a:extLst>
              <a:ext uri="{FF2B5EF4-FFF2-40B4-BE49-F238E27FC236}">
                <a16:creationId xmlns:a16="http://schemas.microsoft.com/office/drawing/2014/main" id="{EE13A584-F295-D8CC-A9A6-8158C6E24AB5}"/>
              </a:ext>
            </a:extLst>
          </p:cNvPr>
          <p:cNvSpPr txBox="1"/>
          <p:nvPr/>
        </p:nvSpPr>
        <p:spPr>
          <a:xfrm>
            <a:off x="1458656" y="1147301"/>
            <a:ext cx="4693977" cy="400110"/>
          </a:xfrm>
          <a:prstGeom prst="rect">
            <a:avLst/>
          </a:prstGeom>
          <a:noFill/>
        </p:spPr>
        <p:txBody>
          <a:bodyPr wrap="none" rtlCol="0">
            <a:spAutoFit/>
          </a:bodyPr>
          <a:lstStyle/>
          <a:p>
            <a:r>
              <a:rPr lang="en-PH" sz="2000" dirty="0"/>
              <a:t>2. Decide the hierarchies for each dimension</a:t>
            </a:r>
          </a:p>
        </p:txBody>
      </p:sp>
      <p:sp>
        <p:nvSpPr>
          <p:cNvPr id="3" name="TextBox 2">
            <a:extLst>
              <a:ext uri="{FF2B5EF4-FFF2-40B4-BE49-F238E27FC236}">
                <a16:creationId xmlns:a16="http://schemas.microsoft.com/office/drawing/2014/main" id="{987E5D6D-DD22-C19A-090A-A9D897C8FE1C}"/>
              </a:ext>
            </a:extLst>
          </p:cNvPr>
          <p:cNvSpPr txBox="1"/>
          <p:nvPr/>
        </p:nvSpPr>
        <p:spPr>
          <a:xfrm>
            <a:off x="1458656" y="3545518"/>
            <a:ext cx="2685006" cy="1938992"/>
          </a:xfrm>
          <a:prstGeom prst="rect">
            <a:avLst/>
          </a:prstGeom>
          <a:noFill/>
        </p:spPr>
        <p:txBody>
          <a:bodyPr wrap="square">
            <a:spAutoFit/>
          </a:bodyPr>
          <a:lstStyle/>
          <a:p>
            <a:pPr marL="285750" indent="-285750">
              <a:buFont typeface="Arial" panose="020B0604020202020204" pitchFamily="34" charset="0"/>
              <a:buChar char="•"/>
            </a:pPr>
            <a:r>
              <a:rPr lang="en-PH" sz="1200" dirty="0" err="1"/>
              <a:t>ProductDimension</a:t>
            </a:r>
            <a:endParaRPr lang="en-PH" sz="1200" dirty="0"/>
          </a:p>
          <a:p>
            <a:pPr marL="742950" lvl="1" indent="-285750">
              <a:buFont typeface="Arial" panose="020B0604020202020204" pitchFamily="34" charset="0"/>
              <a:buChar char="•"/>
            </a:pPr>
            <a:r>
              <a:rPr lang="en-PH" sz="1200" dirty="0"/>
              <a:t>What is the product name?</a:t>
            </a:r>
          </a:p>
          <a:p>
            <a:pPr marL="742950" lvl="1" indent="-285750">
              <a:buFont typeface="Arial" panose="020B0604020202020204" pitchFamily="34" charset="0"/>
              <a:buChar char="•"/>
            </a:pPr>
            <a:r>
              <a:rPr lang="en-PH" sz="1200" dirty="0"/>
              <a:t>What category does the product belong?</a:t>
            </a:r>
          </a:p>
          <a:p>
            <a:pPr marL="742950" lvl="1" indent="-285750">
              <a:buFont typeface="Arial" panose="020B0604020202020204" pitchFamily="34" charset="0"/>
              <a:buChar char="•"/>
            </a:pPr>
            <a:r>
              <a:rPr lang="en-PH" sz="1200" dirty="0"/>
              <a:t>Short description of the product?</a:t>
            </a:r>
          </a:p>
          <a:p>
            <a:pPr marL="742950" lvl="1" indent="-285750">
              <a:buFont typeface="Arial" panose="020B0604020202020204" pitchFamily="34" charset="0"/>
              <a:buChar char="•"/>
            </a:pPr>
            <a:r>
              <a:rPr lang="en-PH" sz="1200" dirty="0"/>
              <a:t>What is price of the product?</a:t>
            </a:r>
          </a:p>
          <a:p>
            <a:pPr marL="742950" lvl="1" indent="-285750">
              <a:buFont typeface="Arial" panose="020B0604020202020204" pitchFamily="34" charset="0"/>
              <a:buChar char="•"/>
            </a:pPr>
            <a:r>
              <a:rPr lang="en-PH" sz="1200" dirty="0"/>
              <a:t>What is the stock quantity?</a:t>
            </a:r>
          </a:p>
          <a:p>
            <a:pPr marL="742950" lvl="1" indent="-285750">
              <a:buFont typeface="Arial" panose="020B0604020202020204" pitchFamily="34" charset="0"/>
              <a:buChar char="•"/>
            </a:pPr>
            <a:endParaRPr lang="en-PH" sz="1200" dirty="0"/>
          </a:p>
        </p:txBody>
      </p:sp>
      <p:sp>
        <p:nvSpPr>
          <p:cNvPr id="4" name="TextBox 3">
            <a:extLst>
              <a:ext uri="{FF2B5EF4-FFF2-40B4-BE49-F238E27FC236}">
                <a16:creationId xmlns:a16="http://schemas.microsoft.com/office/drawing/2014/main" id="{97FC52D2-C7B8-26D1-161C-50346EA1AF0C}"/>
              </a:ext>
            </a:extLst>
          </p:cNvPr>
          <p:cNvSpPr txBox="1"/>
          <p:nvPr/>
        </p:nvSpPr>
        <p:spPr>
          <a:xfrm>
            <a:off x="4143662" y="3545518"/>
            <a:ext cx="2685006" cy="1938992"/>
          </a:xfrm>
          <a:prstGeom prst="rect">
            <a:avLst/>
          </a:prstGeom>
          <a:noFill/>
        </p:spPr>
        <p:txBody>
          <a:bodyPr wrap="square">
            <a:spAutoFit/>
          </a:bodyPr>
          <a:lstStyle/>
          <a:p>
            <a:pPr marL="285750" indent="-285750">
              <a:buFont typeface="Arial" panose="020B0604020202020204" pitchFamily="34" charset="0"/>
              <a:buChar char="•"/>
            </a:pPr>
            <a:r>
              <a:rPr lang="en-PH" sz="1200" dirty="0" err="1"/>
              <a:t>CustomerDimension</a:t>
            </a:r>
            <a:endParaRPr lang="en-PH" sz="1200" dirty="0"/>
          </a:p>
          <a:p>
            <a:pPr marL="742950" lvl="1" indent="-285750">
              <a:buFont typeface="Arial" panose="020B0604020202020204" pitchFamily="34" charset="0"/>
              <a:buChar char="•"/>
            </a:pPr>
            <a:r>
              <a:rPr lang="en-PH" sz="1200" dirty="0"/>
              <a:t>What is the customer first name?</a:t>
            </a:r>
          </a:p>
          <a:p>
            <a:pPr marL="742950" lvl="1" indent="-285750">
              <a:buFont typeface="Arial" panose="020B0604020202020204" pitchFamily="34" charset="0"/>
              <a:buChar char="•"/>
            </a:pPr>
            <a:r>
              <a:rPr lang="en-PH" sz="1200" dirty="0"/>
              <a:t>… last name?</a:t>
            </a:r>
          </a:p>
          <a:p>
            <a:pPr marL="742950" lvl="1" indent="-285750">
              <a:buFont typeface="Arial" panose="020B0604020202020204" pitchFamily="34" charset="0"/>
              <a:buChar char="•"/>
            </a:pPr>
            <a:r>
              <a:rPr lang="en-PH" sz="1200" dirty="0"/>
              <a:t>What is the customer email?</a:t>
            </a:r>
          </a:p>
          <a:p>
            <a:pPr marL="742950" lvl="1" indent="-285750">
              <a:buFont typeface="Arial" panose="020B0604020202020204" pitchFamily="34" charset="0"/>
              <a:buChar char="•"/>
            </a:pPr>
            <a:r>
              <a:rPr lang="en-PH" sz="1200" dirty="0"/>
              <a:t>… address?</a:t>
            </a:r>
          </a:p>
          <a:p>
            <a:pPr marL="742950" lvl="1" indent="-285750">
              <a:buFont typeface="Arial" panose="020B0604020202020204" pitchFamily="34" charset="0"/>
              <a:buChar char="•"/>
            </a:pPr>
            <a:r>
              <a:rPr lang="en-PH" sz="1200" dirty="0"/>
              <a:t>… city?</a:t>
            </a:r>
          </a:p>
          <a:p>
            <a:pPr marL="742950" lvl="1" indent="-285750">
              <a:buFont typeface="Arial" panose="020B0604020202020204" pitchFamily="34" charset="0"/>
              <a:buChar char="•"/>
            </a:pPr>
            <a:r>
              <a:rPr lang="en-PH" sz="1200" dirty="0"/>
              <a:t>… country?</a:t>
            </a:r>
          </a:p>
          <a:p>
            <a:pPr marL="742950" lvl="1" indent="-285750">
              <a:buFont typeface="Arial" panose="020B0604020202020204" pitchFamily="34" charset="0"/>
              <a:buChar char="•"/>
            </a:pPr>
            <a:r>
              <a:rPr lang="en-PH" sz="1200" dirty="0"/>
              <a:t>…phone?</a:t>
            </a:r>
          </a:p>
          <a:p>
            <a:pPr marL="742950" lvl="1" indent="-285750">
              <a:buFont typeface="Arial" panose="020B0604020202020204" pitchFamily="34" charset="0"/>
              <a:buChar char="•"/>
            </a:pPr>
            <a:endParaRPr lang="en-PH" sz="1200" dirty="0"/>
          </a:p>
        </p:txBody>
      </p:sp>
      <p:sp>
        <p:nvSpPr>
          <p:cNvPr id="5" name="TextBox 4">
            <a:extLst>
              <a:ext uri="{FF2B5EF4-FFF2-40B4-BE49-F238E27FC236}">
                <a16:creationId xmlns:a16="http://schemas.microsoft.com/office/drawing/2014/main" id="{C113DF7A-7038-AD4F-AAB4-14168BD3ADE3}"/>
              </a:ext>
            </a:extLst>
          </p:cNvPr>
          <p:cNvSpPr txBox="1"/>
          <p:nvPr/>
        </p:nvSpPr>
        <p:spPr>
          <a:xfrm>
            <a:off x="3942810" y="5339391"/>
            <a:ext cx="2685006" cy="1015663"/>
          </a:xfrm>
          <a:prstGeom prst="rect">
            <a:avLst/>
          </a:prstGeom>
          <a:noFill/>
        </p:spPr>
        <p:txBody>
          <a:bodyPr wrap="square">
            <a:spAutoFit/>
          </a:bodyPr>
          <a:lstStyle/>
          <a:p>
            <a:pPr marL="285750" indent="-285750">
              <a:buFont typeface="Arial" panose="020B0604020202020204" pitchFamily="34" charset="0"/>
              <a:buChar char="•"/>
            </a:pPr>
            <a:r>
              <a:rPr lang="en-PH" sz="1200" dirty="0" err="1"/>
              <a:t>PaymentDimension</a:t>
            </a:r>
            <a:endParaRPr lang="en-PH" sz="1200" dirty="0"/>
          </a:p>
          <a:p>
            <a:pPr marL="742950" lvl="1" indent="-285750">
              <a:buFont typeface="Arial" panose="020B0604020202020204" pitchFamily="34" charset="0"/>
              <a:buChar char="•"/>
            </a:pPr>
            <a:r>
              <a:rPr lang="en-PH" sz="1200" dirty="0"/>
              <a:t>When is the payment date?</a:t>
            </a:r>
          </a:p>
          <a:p>
            <a:pPr marL="742950" lvl="1" indent="-285750">
              <a:buFont typeface="Arial" panose="020B0604020202020204" pitchFamily="34" charset="0"/>
              <a:buChar char="•"/>
            </a:pPr>
            <a:r>
              <a:rPr lang="en-PH" sz="1200" dirty="0"/>
              <a:t>What is payment amount?</a:t>
            </a:r>
          </a:p>
          <a:p>
            <a:pPr marL="742950" lvl="1" indent="-285750">
              <a:buFont typeface="Arial" panose="020B0604020202020204" pitchFamily="34" charset="0"/>
              <a:buChar char="•"/>
            </a:pPr>
            <a:r>
              <a:rPr lang="en-PH" sz="1200" dirty="0"/>
              <a:t>What is the payment method?</a:t>
            </a:r>
          </a:p>
        </p:txBody>
      </p:sp>
      <p:sp>
        <p:nvSpPr>
          <p:cNvPr id="6" name="TextBox 5">
            <a:extLst>
              <a:ext uri="{FF2B5EF4-FFF2-40B4-BE49-F238E27FC236}">
                <a16:creationId xmlns:a16="http://schemas.microsoft.com/office/drawing/2014/main" id="{ABB88A96-70AD-D631-68D1-9453147BAAA9}"/>
              </a:ext>
            </a:extLst>
          </p:cNvPr>
          <p:cNvSpPr txBox="1"/>
          <p:nvPr/>
        </p:nvSpPr>
        <p:spPr>
          <a:xfrm>
            <a:off x="3942810" y="1729329"/>
            <a:ext cx="2685006" cy="1938992"/>
          </a:xfrm>
          <a:prstGeom prst="rect">
            <a:avLst/>
          </a:prstGeom>
          <a:noFill/>
        </p:spPr>
        <p:txBody>
          <a:bodyPr wrap="square">
            <a:spAutoFit/>
          </a:bodyPr>
          <a:lstStyle/>
          <a:p>
            <a:pPr marL="285750" indent="-285750">
              <a:buFont typeface="Arial" panose="020B0604020202020204" pitchFamily="34" charset="0"/>
              <a:buChar char="•"/>
            </a:pPr>
            <a:r>
              <a:rPr lang="en-PH" sz="1200" dirty="0" err="1"/>
              <a:t>PromotionDimension</a:t>
            </a:r>
            <a:endParaRPr lang="en-PH" sz="1200" dirty="0"/>
          </a:p>
          <a:p>
            <a:pPr marL="742950" lvl="1" indent="-285750">
              <a:buFont typeface="Arial" panose="020B0604020202020204" pitchFamily="34" charset="0"/>
              <a:buChar char="•"/>
            </a:pPr>
            <a:r>
              <a:rPr lang="en-PH" sz="1200" dirty="0"/>
              <a:t>What is the promotion name?</a:t>
            </a:r>
          </a:p>
          <a:p>
            <a:pPr marL="742950" lvl="1" indent="-285750">
              <a:buFont typeface="Arial" panose="020B0604020202020204" pitchFamily="34" charset="0"/>
              <a:buChar char="•"/>
            </a:pPr>
            <a:r>
              <a:rPr lang="en-PH" sz="1200" dirty="0"/>
              <a:t>What is the discount percentage?</a:t>
            </a:r>
          </a:p>
          <a:p>
            <a:pPr marL="742950" lvl="1" indent="-285750">
              <a:buFont typeface="Arial" panose="020B0604020202020204" pitchFamily="34" charset="0"/>
              <a:buChar char="•"/>
            </a:pPr>
            <a:r>
              <a:rPr lang="en-PH" sz="1200" dirty="0"/>
              <a:t>When does the promotion start?</a:t>
            </a:r>
          </a:p>
          <a:p>
            <a:pPr marL="742950" lvl="1" indent="-285750">
              <a:buFont typeface="Arial" panose="020B0604020202020204" pitchFamily="34" charset="0"/>
              <a:buChar char="•"/>
            </a:pPr>
            <a:r>
              <a:rPr lang="en-PH" sz="1200" dirty="0"/>
              <a:t>When does the promotion end?</a:t>
            </a:r>
          </a:p>
          <a:p>
            <a:pPr marL="742950" lvl="1" indent="-285750">
              <a:buFont typeface="Arial" panose="020B0604020202020204" pitchFamily="34" charset="0"/>
              <a:buChar char="•"/>
            </a:pPr>
            <a:endParaRPr lang="en-PH" sz="1200" dirty="0"/>
          </a:p>
        </p:txBody>
      </p:sp>
      <p:pic>
        <p:nvPicPr>
          <p:cNvPr id="8" name="Picture 7">
            <a:extLst>
              <a:ext uri="{FF2B5EF4-FFF2-40B4-BE49-F238E27FC236}">
                <a16:creationId xmlns:a16="http://schemas.microsoft.com/office/drawing/2014/main" id="{71FDB75D-DFE0-61B4-070B-0E08C0B7C804}"/>
              </a:ext>
            </a:extLst>
          </p:cNvPr>
          <p:cNvPicPr>
            <a:picLocks noChangeAspect="1"/>
          </p:cNvPicPr>
          <p:nvPr/>
        </p:nvPicPr>
        <p:blipFill>
          <a:blip r:embed="rId2"/>
          <a:stretch>
            <a:fillRect/>
          </a:stretch>
        </p:blipFill>
        <p:spPr>
          <a:xfrm>
            <a:off x="7267218" y="1686847"/>
            <a:ext cx="3127084" cy="4668207"/>
          </a:xfrm>
          <a:prstGeom prst="rect">
            <a:avLst/>
          </a:prstGeom>
        </p:spPr>
      </p:pic>
    </p:spTree>
    <p:extLst>
      <p:ext uri="{BB962C8B-B14F-4D97-AF65-F5344CB8AC3E}">
        <p14:creationId xmlns:p14="http://schemas.microsoft.com/office/powerpoint/2010/main" val="229601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E13A584-F295-D8CC-A9A6-8158C6E24AB5}"/>
              </a:ext>
            </a:extLst>
          </p:cNvPr>
          <p:cNvSpPr txBox="1"/>
          <p:nvPr/>
        </p:nvSpPr>
        <p:spPr>
          <a:xfrm>
            <a:off x="1458656" y="1118693"/>
            <a:ext cx="7345665" cy="400110"/>
          </a:xfrm>
          <a:prstGeom prst="rect">
            <a:avLst/>
          </a:prstGeom>
          <a:noFill/>
        </p:spPr>
        <p:txBody>
          <a:bodyPr wrap="none" rtlCol="0">
            <a:spAutoFit/>
          </a:bodyPr>
          <a:lstStyle/>
          <a:p>
            <a:r>
              <a:rPr lang="en-PH" sz="2000" dirty="0"/>
              <a:t>3. Now we connect the tables to have our final Star Schema Dimension</a:t>
            </a:r>
          </a:p>
        </p:txBody>
      </p:sp>
      <p:pic>
        <p:nvPicPr>
          <p:cNvPr id="6" name="Picture 5">
            <a:extLst>
              <a:ext uri="{FF2B5EF4-FFF2-40B4-BE49-F238E27FC236}">
                <a16:creationId xmlns:a16="http://schemas.microsoft.com/office/drawing/2014/main" id="{95D3DD32-BE7B-9F42-30EB-B34F3B86BCD7}"/>
              </a:ext>
            </a:extLst>
          </p:cNvPr>
          <p:cNvPicPr>
            <a:picLocks noChangeAspect="1"/>
          </p:cNvPicPr>
          <p:nvPr/>
        </p:nvPicPr>
        <p:blipFill>
          <a:blip r:embed="rId2"/>
          <a:stretch>
            <a:fillRect/>
          </a:stretch>
        </p:blipFill>
        <p:spPr>
          <a:xfrm>
            <a:off x="3654574" y="1670179"/>
            <a:ext cx="4882851" cy="4758612"/>
          </a:xfrm>
          <a:prstGeom prst="rect">
            <a:avLst/>
          </a:prstGeom>
        </p:spPr>
      </p:pic>
    </p:spTree>
    <p:extLst>
      <p:ext uri="{BB962C8B-B14F-4D97-AF65-F5344CB8AC3E}">
        <p14:creationId xmlns:p14="http://schemas.microsoft.com/office/powerpoint/2010/main" val="355331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2475311"/>
            <a:ext cx="7041534" cy="1478570"/>
          </a:xfrm>
        </p:spPr>
        <p:txBody>
          <a:bodyPr/>
          <a:lstStyle/>
          <a:p>
            <a:pPr algn="ctr"/>
            <a:r>
              <a:rPr lang="en-PH" dirty="0"/>
              <a:t>Dimension tables</a:t>
            </a:r>
          </a:p>
        </p:txBody>
      </p:sp>
    </p:spTree>
    <p:extLst>
      <p:ext uri="{BB962C8B-B14F-4D97-AF65-F5344CB8AC3E}">
        <p14:creationId xmlns:p14="http://schemas.microsoft.com/office/powerpoint/2010/main" val="588188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PH" dirty="0"/>
              <a:t>Product and Catalog Management</a:t>
            </a:r>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249487"/>
            <a:ext cx="4954588" cy="3541714"/>
          </a:xfrm>
        </p:spPr>
        <p:txBody>
          <a:bodyPr>
            <a:normAutofit lnSpcReduction="10000"/>
          </a:bodyPr>
          <a:lstStyle/>
          <a:p>
            <a:r>
              <a:rPr lang="en-US" dirty="0"/>
              <a:t>The </a:t>
            </a:r>
            <a:r>
              <a:rPr lang="en-US" dirty="0" err="1"/>
              <a:t>ProductDimension</a:t>
            </a:r>
            <a:r>
              <a:rPr lang="en-US" dirty="0"/>
              <a:t> table contains comprehensive information about each product, including product names, categories, and descriptions. This rich catalog data forms the core of the online storefront, allowing customers to explore products and make informed purchasing decisions.</a:t>
            </a:r>
            <a:endParaRPr lang="en-PH" dirty="0"/>
          </a:p>
        </p:txBody>
      </p:sp>
      <p:pic>
        <p:nvPicPr>
          <p:cNvPr id="5" name="Picture 4">
            <a:extLst>
              <a:ext uri="{FF2B5EF4-FFF2-40B4-BE49-F238E27FC236}">
                <a16:creationId xmlns:a16="http://schemas.microsoft.com/office/drawing/2014/main" id="{195F542F-B9C6-56E9-D58A-F1C6AE47737B}"/>
              </a:ext>
            </a:extLst>
          </p:cNvPr>
          <p:cNvPicPr>
            <a:picLocks noChangeAspect="1"/>
          </p:cNvPicPr>
          <p:nvPr/>
        </p:nvPicPr>
        <p:blipFill>
          <a:blip r:embed="rId2"/>
          <a:stretch>
            <a:fillRect/>
          </a:stretch>
        </p:blipFill>
        <p:spPr>
          <a:xfrm>
            <a:off x="6933661" y="2609589"/>
            <a:ext cx="3858878" cy="21513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4433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0724-860A-44C4-4267-1A4765006A73}"/>
              </a:ext>
            </a:extLst>
          </p:cNvPr>
          <p:cNvSpPr>
            <a:spLocks noGrp="1"/>
          </p:cNvSpPr>
          <p:nvPr>
            <p:ph type="title"/>
          </p:nvPr>
        </p:nvSpPr>
        <p:spPr>
          <a:xfrm>
            <a:off x="1141413" y="618518"/>
            <a:ext cx="9905998" cy="1478570"/>
          </a:xfrm>
        </p:spPr>
        <p:txBody>
          <a:bodyPr>
            <a:normAutofit/>
          </a:bodyPr>
          <a:lstStyle/>
          <a:p>
            <a:pPr algn="ctr"/>
            <a:r>
              <a:rPr lang="en-PH" dirty="0"/>
              <a:t>eCommerce system – an overview</a:t>
            </a:r>
          </a:p>
        </p:txBody>
      </p:sp>
      <p:graphicFrame>
        <p:nvGraphicFramePr>
          <p:cNvPr id="54" name="Content Placeholder 2">
            <a:extLst>
              <a:ext uri="{FF2B5EF4-FFF2-40B4-BE49-F238E27FC236}">
                <a16:creationId xmlns:a16="http://schemas.microsoft.com/office/drawing/2014/main" id="{7E25FA12-E615-12AB-45A7-E658DFB23DC0}"/>
              </a:ext>
            </a:extLst>
          </p:cNvPr>
          <p:cNvGraphicFramePr>
            <a:graphicFrameLocks noGrp="1"/>
          </p:cNvGraphicFramePr>
          <p:nvPr>
            <p:ph idx="1"/>
            <p:extLst>
              <p:ext uri="{D42A27DB-BD31-4B8C-83A1-F6EECF244321}">
                <p14:modId xmlns:p14="http://schemas.microsoft.com/office/powerpoint/2010/main" val="4076220341"/>
              </p:ext>
            </p:extLst>
          </p:nvPr>
        </p:nvGraphicFramePr>
        <p:xfrm>
          <a:off x="1141413" y="1996751"/>
          <a:ext cx="9905999" cy="3478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714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PH" dirty="0"/>
              <a:t>Customer-Centric Experience</a:t>
            </a:r>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249487"/>
            <a:ext cx="4954588" cy="3541714"/>
          </a:xfrm>
        </p:spPr>
        <p:txBody>
          <a:bodyPr>
            <a:normAutofit fontScale="92500"/>
          </a:bodyPr>
          <a:lstStyle/>
          <a:p>
            <a:r>
              <a:rPr lang="en-US" dirty="0"/>
              <a:t>The </a:t>
            </a:r>
            <a:r>
              <a:rPr lang="en-US" dirty="0" err="1"/>
              <a:t>CustomerDimension</a:t>
            </a:r>
            <a:r>
              <a:rPr lang="en-US" dirty="0"/>
              <a:t> table holds denormalized customer details, such as names, addresses, and contact information. By utilizing this table, customers can easily manage their profiles, track order histories, and receive personalized recommendations based on their preferences.</a:t>
            </a:r>
            <a:endParaRPr lang="en-PH" dirty="0"/>
          </a:p>
        </p:txBody>
      </p:sp>
      <p:pic>
        <p:nvPicPr>
          <p:cNvPr id="5" name="Picture 4">
            <a:extLst>
              <a:ext uri="{FF2B5EF4-FFF2-40B4-BE49-F238E27FC236}">
                <a16:creationId xmlns:a16="http://schemas.microsoft.com/office/drawing/2014/main" id="{D6B74111-F7B4-9052-5AE1-BFF8C06E6FBD}"/>
              </a:ext>
            </a:extLst>
          </p:cNvPr>
          <p:cNvPicPr>
            <a:picLocks noChangeAspect="1"/>
          </p:cNvPicPr>
          <p:nvPr/>
        </p:nvPicPr>
        <p:blipFill>
          <a:blip r:embed="rId2"/>
          <a:stretch>
            <a:fillRect/>
          </a:stretch>
        </p:blipFill>
        <p:spPr>
          <a:xfrm>
            <a:off x="7073791" y="2541099"/>
            <a:ext cx="3525785" cy="244292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791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US" dirty="0"/>
              <a:t>Temporal Insights with Date Dimension</a:t>
            </a:r>
            <a:endParaRPr lang="en-PH" dirty="0"/>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249487"/>
            <a:ext cx="4954588" cy="3541714"/>
          </a:xfrm>
        </p:spPr>
        <p:txBody>
          <a:bodyPr>
            <a:normAutofit fontScale="92500" lnSpcReduction="10000"/>
          </a:bodyPr>
          <a:lstStyle/>
          <a:p>
            <a:r>
              <a:rPr lang="en-US" dirty="0"/>
              <a:t>The </a:t>
            </a:r>
            <a:r>
              <a:rPr lang="en-US" dirty="0" err="1"/>
              <a:t>DateDimension</a:t>
            </a:r>
            <a:r>
              <a:rPr lang="en-US" dirty="0"/>
              <a:t> table adds a temporal dimension to the system. It enables the analysis of sales trends over time by offering information such as day, month, year, and quarter. This dimension aids in understanding customer behavior and optimizing marketing strategies based on historical patterns.</a:t>
            </a:r>
            <a:endParaRPr lang="en-PH" dirty="0"/>
          </a:p>
        </p:txBody>
      </p:sp>
      <p:pic>
        <p:nvPicPr>
          <p:cNvPr id="5" name="Picture 4">
            <a:extLst>
              <a:ext uri="{FF2B5EF4-FFF2-40B4-BE49-F238E27FC236}">
                <a16:creationId xmlns:a16="http://schemas.microsoft.com/office/drawing/2014/main" id="{B25CDCF2-22E6-862B-93C5-7E5031F05EBB}"/>
              </a:ext>
            </a:extLst>
          </p:cNvPr>
          <p:cNvPicPr>
            <a:picLocks noChangeAspect="1"/>
          </p:cNvPicPr>
          <p:nvPr/>
        </p:nvPicPr>
        <p:blipFill>
          <a:blip r:embed="rId2"/>
          <a:stretch>
            <a:fillRect/>
          </a:stretch>
        </p:blipFill>
        <p:spPr>
          <a:xfrm>
            <a:off x="7114237" y="2477979"/>
            <a:ext cx="3503999" cy="24787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26331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US" dirty="0"/>
              <a:t>Comprehensive Payment Details</a:t>
            </a:r>
            <a:endParaRPr lang="en-PH" dirty="0"/>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249487"/>
            <a:ext cx="4954588" cy="3541714"/>
          </a:xfrm>
        </p:spPr>
        <p:txBody>
          <a:bodyPr>
            <a:normAutofit fontScale="92500" lnSpcReduction="10000"/>
          </a:bodyPr>
          <a:lstStyle/>
          <a:p>
            <a:r>
              <a:rPr lang="en-US" dirty="0"/>
              <a:t>The </a:t>
            </a:r>
            <a:r>
              <a:rPr lang="en-US" dirty="0" err="1"/>
              <a:t>PaymentDimension</a:t>
            </a:r>
            <a:r>
              <a:rPr lang="en-US" dirty="0"/>
              <a:t> table enhances the system's payment processing capabilities. Linked to the </a:t>
            </a:r>
            <a:r>
              <a:rPr lang="en-US" dirty="0" err="1"/>
              <a:t>SalesFact</a:t>
            </a:r>
            <a:r>
              <a:rPr lang="en-US" dirty="0"/>
              <a:t> table, it stores critical payment-related data, such as payment dates, amounts, methods, and associated orders. This integration ensures smooth order processing, accurate financial tracking, and efficient customer service.</a:t>
            </a:r>
            <a:endParaRPr lang="en-PH" dirty="0"/>
          </a:p>
        </p:txBody>
      </p:sp>
      <p:pic>
        <p:nvPicPr>
          <p:cNvPr id="6" name="Picture 5">
            <a:extLst>
              <a:ext uri="{FF2B5EF4-FFF2-40B4-BE49-F238E27FC236}">
                <a16:creationId xmlns:a16="http://schemas.microsoft.com/office/drawing/2014/main" id="{CF44AFC2-F528-9805-0D9B-ADFCB5A16662}"/>
              </a:ext>
            </a:extLst>
          </p:cNvPr>
          <p:cNvPicPr>
            <a:picLocks noChangeAspect="1"/>
          </p:cNvPicPr>
          <p:nvPr/>
        </p:nvPicPr>
        <p:blipFill>
          <a:blip r:embed="rId2"/>
          <a:stretch>
            <a:fillRect/>
          </a:stretch>
        </p:blipFill>
        <p:spPr>
          <a:xfrm>
            <a:off x="7145991" y="2666153"/>
            <a:ext cx="3444253" cy="20107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9011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US" dirty="0"/>
              <a:t>Effective Promotions Management</a:t>
            </a:r>
            <a:endParaRPr lang="en-PH" dirty="0"/>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249487"/>
            <a:ext cx="4954588" cy="3541714"/>
          </a:xfrm>
        </p:spPr>
        <p:txBody>
          <a:bodyPr>
            <a:normAutofit fontScale="92500"/>
          </a:bodyPr>
          <a:lstStyle/>
          <a:p>
            <a:r>
              <a:rPr lang="en-US" dirty="0"/>
              <a:t>The </a:t>
            </a:r>
            <a:r>
              <a:rPr lang="en-US" dirty="0" err="1"/>
              <a:t>PromotionDimension</a:t>
            </a:r>
            <a:r>
              <a:rPr lang="en-US" dirty="0"/>
              <a:t> table captures the essence of promotional activities. It stores information about promotions, including names, discount percentages, and promotion periods. This data aids in creating targeted marketing strategies, evaluating promotion effectiveness, and optimizing sales campaigns.</a:t>
            </a:r>
            <a:endParaRPr lang="en-PH" dirty="0"/>
          </a:p>
        </p:txBody>
      </p:sp>
      <p:pic>
        <p:nvPicPr>
          <p:cNvPr id="8" name="Picture 7">
            <a:extLst>
              <a:ext uri="{FF2B5EF4-FFF2-40B4-BE49-F238E27FC236}">
                <a16:creationId xmlns:a16="http://schemas.microsoft.com/office/drawing/2014/main" id="{C1D18564-DEF9-DF88-1D91-3D125AA3D015}"/>
              </a:ext>
            </a:extLst>
          </p:cNvPr>
          <p:cNvPicPr>
            <a:picLocks noChangeAspect="1"/>
          </p:cNvPicPr>
          <p:nvPr/>
        </p:nvPicPr>
        <p:blipFill>
          <a:blip r:embed="rId2"/>
          <a:stretch>
            <a:fillRect/>
          </a:stretch>
        </p:blipFill>
        <p:spPr>
          <a:xfrm>
            <a:off x="7170908" y="2603197"/>
            <a:ext cx="3484651" cy="20385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18197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US" dirty="0"/>
              <a:t>Strategic Sales Analysis and Reporting</a:t>
            </a:r>
            <a:endParaRPr lang="en-PH" dirty="0"/>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249487"/>
            <a:ext cx="4954588" cy="3541714"/>
          </a:xfrm>
        </p:spPr>
        <p:txBody>
          <a:bodyPr>
            <a:normAutofit fontScale="85000" lnSpcReduction="10000"/>
          </a:bodyPr>
          <a:lstStyle/>
          <a:p>
            <a:r>
              <a:rPr lang="en-US" dirty="0"/>
              <a:t>The </a:t>
            </a:r>
            <a:r>
              <a:rPr lang="en-US" dirty="0" err="1"/>
              <a:t>SalesFact</a:t>
            </a:r>
            <a:r>
              <a:rPr lang="en-US" dirty="0"/>
              <a:t> table acts as the epicenter of transactional data integration. Through connections with dimensions like </a:t>
            </a:r>
            <a:r>
              <a:rPr lang="en-US" dirty="0" err="1"/>
              <a:t>DateDimension</a:t>
            </a:r>
            <a:r>
              <a:rPr lang="en-US" dirty="0"/>
              <a:t>, </a:t>
            </a:r>
            <a:r>
              <a:rPr lang="en-US" dirty="0" err="1"/>
              <a:t>CustomerDimension</a:t>
            </a:r>
            <a:r>
              <a:rPr lang="en-US" dirty="0"/>
              <a:t>, </a:t>
            </a:r>
            <a:r>
              <a:rPr lang="en-US" dirty="0" err="1"/>
              <a:t>ProductDimension</a:t>
            </a:r>
            <a:r>
              <a:rPr lang="en-US" dirty="0"/>
              <a:t>, </a:t>
            </a:r>
            <a:r>
              <a:rPr lang="en-US" dirty="0" err="1"/>
              <a:t>PaymentDimension</a:t>
            </a:r>
            <a:r>
              <a:rPr lang="en-US" dirty="0"/>
              <a:t>, and </a:t>
            </a:r>
            <a:r>
              <a:rPr lang="en-US" dirty="0" err="1"/>
              <a:t>PromotionDimension</a:t>
            </a:r>
            <a:r>
              <a:rPr lang="en-US" dirty="0"/>
              <a:t>, it provides a holistic view of sales metrics. This empowers businesses to delve into sales performance, customer behavior, and product popularity across various dimensions.</a:t>
            </a:r>
            <a:endParaRPr lang="en-PH" dirty="0"/>
          </a:p>
        </p:txBody>
      </p:sp>
      <p:pic>
        <p:nvPicPr>
          <p:cNvPr id="5" name="Picture 4">
            <a:extLst>
              <a:ext uri="{FF2B5EF4-FFF2-40B4-BE49-F238E27FC236}">
                <a16:creationId xmlns:a16="http://schemas.microsoft.com/office/drawing/2014/main" id="{FD26E771-4C2C-834A-EAF3-B0529B0FCD18}"/>
              </a:ext>
            </a:extLst>
          </p:cNvPr>
          <p:cNvPicPr>
            <a:picLocks noChangeAspect="1"/>
          </p:cNvPicPr>
          <p:nvPr/>
        </p:nvPicPr>
        <p:blipFill>
          <a:blip r:embed="rId2"/>
          <a:stretch>
            <a:fillRect/>
          </a:stretch>
        </p:blipFill>
        <p:spPr>
          <a:xfrm>
            <a:off x="6606075" y="2529406"/>
            <a:ext cx="4506684" cy="24811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39827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Extract – Transform - Load </a:t>
            </a:r>
          </a:p>
        </p:txBody>
      </p:sp>
      <p:pic>
        <p:nvPicPr>
          <p:cNvPr id="7" name="Picture 6">
            <a:extLst>
              <a:ext uri="{FF2B5EF4-FFF2-40B4-BE49-F238E27FC236}">
                <a16:creationId xmlns:a16="http://schemas.microsoft.com/office/drawing/2014/main" id="{398B8C88-4026-2199-B012-66CCF9524134}"/>
              </a:ext>
            </a:extLst>
          </p:cNvPr>
          <p:cNvPicPr>
            <a:picLocks noChangeAspect="1"/>
          </p:cNvPicPr>
          <p:nvPr/>
        </p:nvPicPr>
        <p:blipFill>
          <a:blip r:embed="rId2"/>
          <a:stretch>
            <a:fillRect/>
          </a:stretch>
        </p:blipFill>
        <p:spPr>
          <a:xfrm>
            <a:off x="1495609" y="1891816"/>
            <a:ext cx="9200781" cy="43876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047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396903"/>
            <a:ext cx="7041534" cy="1478570"/>
          </a:xfrm>
        </p:spPr>
        <p:txBody>
          <a:bodyPr/>
          <a:lstStyle/>
          <a:p>
            <a:pPr algn="ctr"/>
            <a:r>
              <a:rPr lang="en-PH" dirty="0"/>
              <a:t>Staging Tables</a:t>
            </a:r>
          </a:p>
        </p:txBody>
      </p:sp>
      <p:pic>
        <p:nvPicPr>
          <p:cNvPr id="7" name="Picture 6">
            <a:extLst>
              <a:ext uri="{FF2B5EF4-FFF2-40B4-BE49-F238E27FC236}">
                <a16:creationId xmlns:a16="http://schemas.microsoft.com/office/drawing/2014/main" id="{3963A2ED-F354-D6E2-506A-D96532A16D14}"/>
              </a:ext>
            </a:extLst>
          </p:cNvPr>
          <p:cNvPicPr>
            <a:picLocks noChangeAspect="1"/>
          </p:cNvPicPr>
          <p:nvPr/>
        </p:nvPicPr>
        <p:blipFill>
          <a:blip r:embed="rId2"/>
          <a:stretch>
            <a:fillRect/>
          </a:stretch>
        </p:blipFill>
        <p:spPr>
          <a:xfrm>
            <a:off x="6785490" y="1804999"/>
            <a:ext cx="2992915" cy="2217612"/>
          </a:xfrm>
          <a:prstGeom prst="rect">
            <a:avLst/>
          </a:prstGeom>
          <a:ln>
            <a:noFill/>
          </a:ln>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C4E5A3CF-28AF-7EA3-9B49-E2832E0A5454}"/>
              </a:ext>
            </a:extLst>
          </p:cNvPr>
          <p:cNvPicPr>
            <a:picLocks noChangeAspect="1"/>
          </p:cNvPicPr>
          <p:nvPr/>
        </p:nvPicPr>
        <p:blipFill>
          <a:blip r:embed="rId3"/>
          <a:stretch>
            <a:fillRect/>
          </a:stretch>
        </p:blipFill>
        <p:spPr>
          <a:xfrm>
            <a:off x="6785491" y="4154206"/>
            <a:ext cx="2992915" cy="2225233"/>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E749E8CE-C6EE-0286-B426-106E22DC01A4}"/>
              </a:ext>
            </a:extLst>
          </p:cNvPr>
          <p:cNvPicPr>
            <a:picLocks noChangeAspect="1"/>
          </p:cNvPicPr>
          <p:nvPr/>
        </p:nvPicPr>
        <p:blipFill>
          <a:blip r:embed="rId4"/>
          <a:stretch>
            <a:fillRect/>
          </a:stretch>
        </p:blipFill>
        <p:spPr>
          <a:xfrm>
            <a:off x="1911955" y="4154206"/>
            <a:ext cx="4737739" cy="2225233"/>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FA25B5B7-88B4-4F70-B2B3-6A4DDD43DA02}"/>
              </a:ext>
            </a:extLst>
          </p:cNvPr>
          <p:cNvPicPr>
            <a:picLocks noChangeAspect="1"/>
          </p:cNvPicPr>
          <p:nvPr/>
        </p:nvPicPr>
        <p:blipFill>
          <a:blip r:embed="rId5"/>
          <a:stretch>
            <a:fillRect/>
          </a:stretch>
        </p:blipFill>
        <p:spPr>
          <a:xfrm>
            <a:off x="1911955" y="1804999"/>
            <a:ext cx="4737739" cy="22176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57026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Staging Tables</a:t>
            </a:r>
          </a:p>
        </p:txBody>
      </p:sp>
      <p:pic>
        <p:nvPicPr>
          <p:cNvPr id="19" name="Picture 18">
            <a:extLst>
              <a:ext uri="{FF2B5EF4-FFF2-40B4-BE49-F238E27FC236}">
                <a16:creationId xmlns:a16="http://schemas.microsoft.com/office/drawing/2014/main" id="{587E2A93-BE6A-612E-B491-D93238FA98A6}"/>
              </a:ext>
            </a:extLst>
          </p:cNvPr>
          <p:cNvPicPr>
            <a:picLocks noChangeAspect="1"/>
          </p:cNvPicPr>
          <p:nvPr/>
        </p:nvPicPr>
        <p:blipFill>
          <a:blip r:embed="rId2"/>
          <a:stretch>
            <a:fillRect/>
          </a:stretch>
        </p:blipFill>
        <p:spPr>
          <a:xfrm>
            <a:off x="6263567" y="3877070"/>
            <a:ext cx="4662582" cy="2301439"/>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3C7DB8E6-424A-A45E-BCC7-174B3A6CB4D9}"/>
              </a:ext>
            </a:extLst>
          </p:cNvPr>
          <p:cNvPicPr>
            <a:picLocks noChangeAspect="1"/>
          </p:cNvPicPr>
          <p:nvPr/>
        </p:nvPicPr>
        <p:blipFill>
          <a:blip r:embed="rId3"/>
          <a:stretch>
            <a:fillRect/>
          </a:stretch>
        </p:blipFill>
        <p:spPr>
          <a:xfrm>
            <a:off x="3855526" y="1843446"/>
            <a:ext cx="4480948" cy="1920406"/>
          </a:xfrm>
          <a:prstGeom prst="rect">
            <a:avLst/>
          </a:prstGeom>
          <a:ln>
            <a:noFill/>
          </a:ln>
          <a:effectLst>
            <a:outerShdw blurRad="190500" algn="tl" rotWithShape="0">
              <a:srgbClr val="000000">
                <a:alpha val="70000"/>
              </a:srgbClr>
            </a:outerShdw>
          </a:effectLst>
        </p:spPr>
      </p:pic>
      <p:pic>
        <p:nvPicPr>
          <p:cNvPr id="25" name="Picture 24">
            <a:extLst>
              <a:ext uri="{FF2B5EF4-FFF2-40B4-BE49-F238E27FC236}">
                <a16:creationId xmlns:a16="http://schemas.microsoft.com/office/drawing/2014/main" id="{FD47500A-1A50-3CB6-61E2-948B36386037}"/>
              </a:ext>
            </a:extLst>
          </p:cNvPr>
          <p:cNvPicPr>
            <a:picLocks noChangeAspect="1"/>
          </p:cNvPicPr>
          <p:nvPr/>
        </p:nvPicPr>
        <p:blipFill>
          <a:blip r:embed="rId4"/>
          <a:stretch>
            <a:fillRect/>
          </a:stretch>
        </p:blipFill>
        <p:spPr>
          <a:xfrm>
            <a:off x="1447487" y="3877070"/>
            <a:ext cx="4480948" cy="23090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05256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Preload Tables</a:t>
            </a:r>
          </a:p>
        </p:txBody>
      </p:sp>
      <p:pic>
        <p:nvPicPr>
          <p:cNvPr id="4" name="Picture 3">
            <a:extLst>
              <a:ext uri="{FF2B5EF4-FFF2-40B4-BE49-F238E27FC236}">
                <a16:creationId xmlns:a16="http://schemas.microsoft.com/office/drawing/2014/main" id="{995F1761-7214-4837-932C-36EB8108F1B2}"/>
              </a:ext>
            </a:extLst>
          </p:cNvPr>
          <p:cNvPicPr>
            <a:picLocks noChangeAspect="1"/>
          </p:cNvPicPr>
          <p:nvPr/>
        </p:nvPicPr>
        <p:blipFill>
          <a:blip r:embed="rId2"/>
          <a:stretch>
            <a:fillRect/>
          </a:stretch>
        </p:blipFill>
        <p:spPr>
          <a:xfrm>
            <a:off x="2872193" y="1686919"/>
            <a:ext cx="3151902" cy="2381131"/>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AB03B7C-1BE2-5C76-B0E6-9F0D290DC476}"/>
              </a:ext>
            </a:extLst>
          </p:cNvPr>
          <p:cNvPicPr>
            <a:picLocks noChangeAspect="1"/>
          </p:cNvPicPr>
          <p:nvPr/>
        </p:nvPicPr>
        <p:blipFill>
          <a:blip r:embed="rId3"/>
          <a:stretch>
            <a:fillRect/>
          </a:stretch>
        </p:blipFill>
        <p:spPr>
          <a:xfrm>
            <a:off x="6167906" y="1686919"/>
            <a:ext cx="3139712" cy="238113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A093F601-CCD0-111E-4E6F-59AB86CE4FD8}"/>
              </a:ext>
            </a:extLst>
          </p:cNvPr>
          <p:cNvPicPr>
            <a:picLocks noChangeAspect="1"/>
          </p:cNvPicPr>
          <p:nvPr/>
        </p:nvPicPr>
        <p:blipFill>
          <a:blip r:embed="rId4"/>
          <a:stretch>
            <a:fillRect/>
          </a:stretch>
        </p:blipFill>
        <p:spPr>
          <a:xfrm>
            <a:off x="2872193" y="4172974"/>
            <a:ext cx="3151902" cy="1996205"/>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F102C191-3252-531A-6853-570C32519993}"/>
              </a:ext>
            </a:extLst>
          </p:cNvPr>
          <p:cNvPicPr>
            <a:picLocks noChangeAspect="1"/>
          </p:cNvPicPr>
          <p:nvPr/>
        </p:nvPicPr>
        <p:blipFill>
          <a:blip r:embed="rId5"/>
          <a:stretch>
            <a:fillRect/>
          </a:stretch>
        </p:blipFill>
        <p:spPr>
          <a:xfrm>
            <a:off x="6167906" y="4172974"/>
            <a:ext cx="3139712" cy="19962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4363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Preload Tables</a:t>
            </a:r>
          </a:p>
        </p:txBody>
      </p:sp>
      <p:pic>
        <p:nvPicPr>
          <p:cNvPr id="5" name="Picture 4">
            <a:extLst>
              <a:ext uri="{FF2B5EF4-FFF2-40B4-BE49-F238E27FC236}">
                <a16:creationId xmlns:a16="http://schemas.microsoft.com/office/drawing/2014/main" id="{9A2A5E84-86F1-88A6-B2F2-AF530EA625CC}"/>
              </a:ext>
            </a:extLst>
          </p:cNvPr>
          <p:cNvPicPr>
            <a:picLocks noChangeAspect="1"/>
          </p:cNvPicPr>
          <p:nvPr/>
        </p:nvPicPr>
        <p:blipFill>
          <a:blip r:embed="rId2"/>
          <a:stretch>
            <a:fillRect/>
          </a:stretch>
        </p:blipFill>
        <p:spPr>
          <a:xfrm>
            <a:off x="2575233" y="2564056"/>
            <a:ext cx="3340468" cy="1729885"/>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61FFCD9C-C198-39E4-5C41-94BFAB307FBA}"/>
              </a:ext>
            </a:extLst>
          </p:cNvPr>
          <p:cNvPicPr>
            <a:picLocks noChangeAspect="1"/>
          </p:cNvPicPr>
          <p:nvPr/>
        </p:nvPicPr>
        <p:blipFill>
          <a:blip r:embed="rId3"/>
          <a:stretch>
            <a:fillRect/>
          </a:stretch>
        </p:blipFill>
        <p:spPr>
          <a:xfrm>
            <a:off x="6276301" y="2564056"/>
            <a:ext cx="3340468" cy="17298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6500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534543"/>
            <a:ext cx="7041534" cy="1478570"/>
          </a:xfrm>
        </p:spPr>
        <p:txBody>
          <a:bodyPr/>
          <a:lstStyle/>
          <a:p>
            <a:r>
              <a:rPr lang="en-PH" dirty="0"/>
              <a:t>THE RELATIONAL DATABASE TABLES</a:t>
            </a:r>
          </a:p>
        </p:txBody>
      </p:sp>
      <p:graphicFrame>
        <p:nvGraphicFramePr>
          <p:cNvPr id="4" name="Content Placeholder 2">
            <a:extLst>
              <a:ext uri="{FF2B5EF4-FFF2-40B4-BE49-F238E27FC236}">
                <a16:creationId xmlns:a16="http://schemas.microsoft.com/office/drawing/2014/main" id="{0F51434E-4564-CCF5-FC80-455724F39E27}"/>
              </a:ext>
            </a:extLst>
          </p:cNvPr>
          <p:cNvGraphicFramePr>
            <a:graphicFrameLocks noGrp="1"/>
          </p:cNvGraphicFramePr>
          <p:nvPr>
            <p:ph idx="1"/>
            <p:extLst>
              <p:ext uri="{D42A27DB-BD31-4B8C-83A1-F6EECF244321}">
                <p14:modId xmlns:p14="http://schemas.microsoft.com/office/powerpoint/2010/main" val="2408014900"/>
              </p:ext>
            </p:extLst>
          </p:nvPr>
        </p:nvGraphicFramePr>
        <p:xfrm>
          <a:off x="1143000" y="2416628"/>
          <a:ext cx="9905999" cy="3179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6675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Stored procedures</a:t>
            </a:r>
          </a:p>
        </p:txBody>
      </p:sp>
      <p:sp>
        <p:nvSpPr>
          <p:cNvPr id="5" name="Content Placeholder 4">
            <a:extLst>
              <a:ext uri="{FF2B5EF4-FFF2-40B4-BE49-F238E27FC236}">
                <a16:creationId xmlns:a16="http://schemas.microsoft.com/office/drawing/2014/main" id="{E0A493F1-8A17-92A4-5A83-B8BD147747C7}"/>
              </a:ext>
            </a:extLst>
          </p:cNvPr>
          <p:cNvSpPr>
            <a:spLocks noGrp="1"/>
          </p:cNvSpPr>
          <p:nvPr>
            <p:ph idx="1"/>
          </p:nvPr>
        </p:nvSpPr>
        <p:spPr>
          <a:xfrm>
            <a:off x="1937623" y="2224608"/>
            <a:ext cx="4158376" cy="3541714"/>
          </a:xfrm>
        </p:spPr>
        <p:txBody>
          <a:bodyPr>
            <a:normAutofit/>
          </a:bodyPr>
          <a:lstStyle/>
          <a:p>
            <a:r>
              <a:rPr lang="en-PH" b="0" dirty="0" err="1">
                <a:solidFill>
                  <a:srgbClr val="FFFFFF"/>
                </a:solidFill>
                <a:effectLst/>
                <a:latin typeface="Consolas" panose="020B0609020204030204" pitchFamily="49" charset="0"/>
              </a:rPr>
              <a:t>PopulateStagingTables</a:t>
            </a:r>
            <a:endParaRPr lang="en-PH" b="0" dirty="0">
              <a:solidFill>
                <a:srgbClr val="FFFFFF"/>
              </a:solidFill>
              <a:effectLst/>
              <a:latin typeface="Consolas" panose="020B0609020204030204" pitchFamily="49" charset="0"/>
            </a:endParaRPr>
          </a:p>
          <a:p>
            <a:r>
              <a:rPr lang="en-PH" b="0" dirty="0" err="1">
                <a:solidFill>
                  <a:srgbClr val="FFFFFF"/>
                </a:solidFill>
                <a:effectLst/>
                <a:latin typeface="Consolas" panose="020B0609020204030204" pitchFamily="49" charset="0"/>
              </a:rPr>
              <a:t>PopulatePreLoadTables</a:t>
            </a:r>
            <a:endParaRPr lang="en-PH" b="0" dirty="0">
              <a:solidFill>
                <a:srgbClr val="FFFFFF"/>
              </a:solidFill>
              <a:effectLst/>
              <a:latin typeface="Consolas" panose="020B0609020204030204" pitchFamily="49" charset="0"/>
            </a:endParaRPr>
          </a:p>
          <a:p>
            <a:endParaRPr lang="en-PH" b="0" dirty="0">
              <a:solidFill>
                <a:srgbClr val="FFFFFF"/>
              </a:solidFill>
              <a:effectLst/>
              <a:latin typeface="Consolas" panose="020B0609020204030204" pitchFamily="49" charset="0"/>
            </a:endParaRPr>
          </a:p>
          <a:p>
            <a:endParaRPr lang="en-PH" b="0" dirty="0">
              <a:solidFill>
                <a:srgbClr val="FFFFFF"/>
              </a:solidFill>
              <a:effectLst/>
              <a:latin typeface="Consolas" panose="020B0609020204030204" pitchFamily="49" charset="0"/>
            </a:endParaRPr>
          </a:p>
          <a:p>
            <a:endParaRPr lang="en-PH" dirty="0"/>
          </a:p>
        </p:txBody>
      </p:sp>
      <p:sp>
        <p:nvSpPr>
          <p:cNvPr id="6" name="Content Placeholder 4">
            <a:extLst>
              <a:ext uri="{FF2B5EF4-FFF2-40B4-BE49-F238E27FC236}">
                <a16:creationId xmlns:a16="http://schemas.microsoft.com/office/drawing/2014/main" id="{73013F48-33CF-9B7C-CAEB-E2323390ED5B}"/>
              </a:ext>
            </a:extLst>
          </p:cNvPr>
          <p:cNvSpPr txBox="1">
            <a:spLocks/>
          </p:cNvSpPr>
          <p:nvPr/>
        </p:nvSpPr>
        <p:spPr>
          <a:xfrm>
            <a:off x="6095999" y="2224608"/>
            <a:ext cx="4531567" cy="35417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PH" dirty="0" err="1">
                <a:solidFill>
                  <a:srgbClr val="FFFFFF"/>
                </a:solidFill>
                <a:latin typeface="Consolas" panose="020B0609020204030204" pitchFamily="49" charset="0"/>
              </a:rPr>
              <a:t>PopulateDateDimension</a:t>
            </a:r>
            <a:endParaRPr lang="en-PH" dirty="0">
              <a:solidFill>
                <a:srgbClr val="FFFFFF"/>
              </a:solidFill>
              <a:latin typeface="Consolas" panose="020B0609020204030204" pitchFamily="49" charset="0"/>
            </a:endParaRPr>
          </a:p>
          <a:p>
            <a:r>
              <a:rPr lang="en-PH" dirty="0" err="1">
                <a:solidFill>
                  <a:srgbClr val="FFFFFF"/>
                </a:solidFill>
                <a:latin typeface="Consolas" panose="020B0609020204030204" pitchFamily="49" charset="0"/>
              </a:rPr>
              <a:t>PopulateCustomerDimension</a:t>
            </a:r>
            <a:endParaRPr lang="en-PH" dirty="0">
              <a:solidFill>
                <a:srgbClr val="FFFFFF"/>
              </a:solidFill>
              <a:latin typeface="Consolas" panose="020B0609020204030204" pitchFamily="49" charset="0"/>
            </a:endParaRPr>
          </a:p>
          <a:p>
            <a:r>
              <a:rPr lang="en-PH" dirty="0" err="1">
                <a:solidFill>
                  <a:srgbClr val="FFFFFF"/>
                </a:solidFill>
                <a:latin typeface="Consolas" panose="020B0609020204030204" pitchFamily="49" charset="0"/>
              </a:rPr>
              <a:t>PopulateProductDimension</a:t>
            </a:r>
            <a:endParaRPr lang="en-PH" dirty="0">
              <a:solidFill>
                <a:srgbClr val="FFFFFF"/>
              </a:solidFill>
              <a:latin typeface="Consolas" panose="020B0609020204030204" pitchFamily="49" charset="0"/>
            </a:endParaRPr>
          </a:p>
          <a:p>
            <a:r>
              <a:rPr lang="en-PH" dirty="0" err="1">
                <a:solidFill>
                  <a:srgbClr val="FFFFFF"/>
                </a:solidFill>
                <a:latin typeface="Consolas" panose="020B0609020204030204" pitchFamily="49" charset="0"/>
              </a:rPr>
              <a:t>PopulatePaymentDimension</a:t>
            </a:r>
            <a:endParaRPr lang="en-PH" dirty="0">
              <a:solidFill>
                <a:srgbClr val="FFFFFF"/>
              </a:solidFill>
              <a:latin typeface="Consolas" panose="020B0609020204030204" pitchFamily="49" charset="0"/>
            </a:endParaRPr>
          </a:p>
          <a:p>
            <a:r>
              <a:rPr lang="en-PH" dirty="0" err="1">
                <a:solidFill>
                  <a:srgbClr val="FFFFFF"/>
                </a:solidFill>
                <a:latin typeface="Consolas" panose="020B0609020204030204" pitchFamily="49" charset="0"/>
              </a:rPr>
              <a:t>PopulatePromotionDimension</a:t>
            </a:r>
            <a:endParaRPr lang="en-PH" dirty="0">
              <a:solidFill>
                <a:srgbClr val="FFFFFF"/>
              </a:solidFill>
              <a:latin typeface="Consolas" panose="020B0609020204030204" pitchFamily="49" charset="0"/>
            </a:endParaRPr>
          </a:p>
          <a:p>
            <a:r>
              <a:rPr lang="en-PH" dirty="0" err="1">
                <a:solidFill>
                  <a:srgbClr val="FFFFFF"/>
                </a:solidFill>
                <a:latin typeface="Consolas" panose="020B0609020204030204" pitchFamily="49" charset="0"/>
              </a:rPr>
              <a:t>PopulateSalesFact</a:t>
            </a:r>
            <a:endParaRPr lang="en-PH" dirty="0">
              <a:solidFill>
                <a:srgbClr val="FFFFFF"/>
              </a:solidFill>
              <a:latin typeface="Consolas" panose="020B0609020204030204" pitchFamily="49" charset="0"/>
            </a:endParaRPr>
          </a:p>
          <a:p>
            <a:endParaRPr lang="en-PH" dirty="0">
              <a:solidFill>
                <a:srgbClr val="FFFFFF"/>
              </a:solidFill>
              <a:latin typeface="Consolas" panose="020B0609020204030204" pitchFamily="49" charset="0"/>
            </a:endParaRPr>
          </a:p>
          <a:p>
            <a:endParaRPr lang="en-PH" dirty="0">
              <a:solidFill>
                <a:srgbClr val="FFFFFF"/>
              </a:solidFill>
              <a:latin typeface="Consolas" panose="020B0609020204030204" pitchFamily="49" charset="0"/>
            </a:endParaRPr>
          </a:p>
          <a:p>
            <a:endParaRPr lang="en-PH" dirty="0"/>
          </a:p>
        </p:txBody>
      </p:sp>
    </p:spTree>
    <p:extLst>
      <p:ext uri="{BB962C8B-B14F-4D97-AF65-F5344CB8AC3E}">
        <p14:creationId xmlns:p14="http://schemas.microsoft.com/office/powerpoint/2010/main" val="153082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394593"/>
          </a:xfrm>
        </p:spPr>
        <p:txBody>
          <a:bodyPr/>
          <a:lstStyle/>
          <a:p>
            <a:pPr algn="ctr"/>
            <a:r>
              <a:rPr lang="en-PH" dirty="0"/>
              <a:t>SSIS Package (Customers)</a:t>
            </a:r>
          </a:p>
        </p:txBody>
      </p:sp>
      <p:pic>
        <p:nvPicPr>
          <p:cNvPr id="4" name="Picture 3">
            <a:extLst>
              <a:ext uri="{FF2B5EF4-FFF2-40B4-BE49-F238E27FC236}">
                <a16:creationId xmlns:a16="http://schemas.microsoft.com/office/drawing/2014/main" id="{4047E986-5CE7-8487-D45A-E7D1A0FC5BB3}"/>
              </a:ext>
            </a:extLst>
          </p:cNvPr>
          <p:cNvPicPr>
            <a:picLocks noChangeAspect="1"/>
          </p:cNvPicPr>
          <p:nvPr/>
        </p:nvPicPr>
        <p:blipFill>
          <a:blip r:embed="rId2"/>
          <a:stretch>
            <a:fillRect/>
          </a:stretch>
        </p:blipFill>
        <p:spPr>
          <a:xfrm>
            <a:off x="3178754" y="1873153"/>
            <a:ext cx="6058425" cy="4191363"/>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84295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394593"/>
          </a:xfrm>
        </p:spPr>
        <p:txBody>
          <a:bodyPr/>
          <a:lstStyle/>
          <a:p>
            <a:pPr algn="ctr"/>
            <a:r>
              <a:rPr lang="en-PH" dirty="0"/>
              <a:t>SSIS Package (Customers)</a:t>
            </a:r>
          </a:p>
        </p:txBody>
      </p:sp>
      <p:pic>
        <p:nvPicPr>
          <p:cNvPr id="5" name="Picture 4">
            <a:extLst>
              <a:ext uri="{FF2B5EF4-FFF2-40B4-BE49-F238E27FC236}">
                <a16:creationId xmlns:a16="http://schemas.microsoft.com/office/drawing/2014/main" id="{79CC52DD-CC1F-22CC-A4E8-00C20CB40733}"/>
              </a:ext>
            </a:extLst>
          </p:cNvPr>
          <p:cNvPicPr>
            <a:picLocks noChangeAspect="1"/>
          </p:cNvPicPr>
          <p:nvPr/>
        </p:nvPicPr>
        <p:blipFill>
          <a:blip r:embed="rId2"/>
          <a:stretch>
            <a:fillRect/>
          </a:stretch>
        </p:blipFill>
        <p:spPr>
          <a:xfrm>
            <a:off x="1620328" y="1953376"/>
            <a:ext cx="2820171" cy="1770425"/>
          </a:xfrm>
          <a:prstGeom prst="rect">
            <a:avLst/>
          </a:prstGeom>
          <a:ln>
            <a:noFill/>
          </a:ln>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61B8759C-6A92-7ABC-1F0B-194817FFEE7B}"/>
              </a:ext>
            </a:extLst>
          </p:cNvPr>
          <p:cNvPicPr>
            <a:picLocks noChangeAspect="1"/>
          </p:cNvPicPr>
          <p:nvPr/>
        </p:nvPicPr>
        <p:blipFill>
          <a:blip r:embed="rId3"/>
          <a:stretch>
            <a:fillRect/>
          </a:stretch>
        </p:blipFill>
        <p:spPr>
          <a:xfrm>
            <a:off x="4634596" y="2838589"/>
            <a:ext cx="2922807" cy="1770425"/>
          </a:xfrm>
          <a:prstGeom prst="rect">
            <a:avLst/>
          </a:prstGeom>
          <a:ln>
            <a:noFill/>
          </a:ln>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0ACD5FFC-F1D4-737B-D6D9-41C6F9C14D90}"/>
              </a:ext>
            </a:extLst>
          </p:cNvPr>
          <p:cNvPicPr>
            <a:picLocks noChangeAspect="1"/>
          </p:cNvPicPr>
          <p:nvPr/>
        </p:nvPicPr>
        <p:blipFill>
          <a:blip r:embed="rId4"/>
          <a:stretch>
            <a:fillRect/>
          </a:stretch>
        </p:blipFill>
        <p:spPr>
          <a:xfrm>
            <a:off x="7751500" y="3723801"/>
            <a:ext cx="3033327" cy="1770425"/>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62319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394593"/>
          </a:xfrm>
        </p:spPr>
        <p:txBody>
          <a:bodyPr/>
          <a:lstStyle/>
          <a:p>
            <a:pPr algn="ctr"/>
            <a:r>
              <a:rPr lang="en-PH" dirty="0"/>
              <a:t>SSIS Package (Products)</a:t>
            </a:r>
          </a:p>
        </p:txBody>
      </p:sp>
      <p:pic>
        <p:nvPicPr>
          <p:cNvPr id="5" name="Picture 4">
            <a:extLst>
              <a:ext uri="{FF2B5EF4-FFF2-40B4-BE49-F238E27FC236}">
                <a16:creationId xmlns:a16="http://schemas.microsoft.com/office/drawing/2014/main" id="{9E077239-8A74-EF70-5B20-0F7D88072521}"/>
              </a:ext>
            </a:extLst>
          </p:cNvPr>
          <p:cNvPicPr>
            <a:picLocks noChangeAspect="1"/>
          </p:cNvPicPr>
          <p:nvPr/>
        </p:nvPicPr>
        <p:blipFill>
          <a:blip r:embed="rId2"/>
          <a:stretch>
            <a:fillRect/>
          </a:stretch>
        </p:blipFill>
        <p:spPr>
          <a:xfrm>
            <a:off x="3495441" y="1873153"/>
            <a:ext cx="4991359" cy="3715884"/>
          </a:xfrm>
          <a:prstGeom prst="rect">
            <a:avLst/>
          </a:prstGeom>
        </p:spPr>
      </p:pic>
    </p:spTree>
    <p:extLst>
      <p:ext uri="{BB962C8B-B14F-4D97-AF65-F5344CB8AC3E}">
        <p14:creationId xmlns:p14="http://schemas.microsoft.com/office/powerpoint/2010/main" val="450597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394593"/>
          </a:xfrm>
        </p:spPr>
        <p:txBody>
          <a:bodyPr/>
          <a:lstStyle/>
          <a:p>
            <a:pPr algn="ctr"/>
            <a:r>
              <a:rPr lang="en-PH" dirty="0"/>
              <a:t>SSIS Package (Products)</a:t>
            </a:r>
          </a:p>
        </p:txBody>
      </p:sp>
      <p:pic>
        <p:nvPicPr>
          <p:cNvPr id="4" name="Picture 3">
            <a:extLst>
              <a:ext uri="{FF2B5EF4-FFF2-40B4-BE49-F238E27FC236}">
                <a16:creationId xmlns:a16="http://schemas.microsoft.com/office/drawing/2014/main" id="{73623E85-D763-3095-A5DB-4341B5A775B1}"/>
              </a:ext>
            </a:extLst>
          </p:cNvPr>
          <p:cNvPicPr>
            <a:picLocks noChangeAspect="1"/>
          </p:cNvPicPr>
          <p:nvPr/>
        </p:nvPicPr>
        <p:blipFill>
          <a:blip r:embed="rId2"/>
          <a:stretch>
            <a:fillRect/>
          </a:stretch>
        </p:blipFill>
        <p:spPr>
          <a:xfrm>
            <a:off x="1162788" y="1957128"/>
            <a:ext cx="2824889" cy="1961729"/>
          </a:xfrm>
          <a:prstGeom prst="rect">
            <a:avLst/>
          </a:prstGeom>
        </p:spPr>
      </p:pic>
      <p:pic>
        <p:nvPicPr>
          <p:cNvPr id="7" name="Picture 6">
            <a:extLst>
              <a:ext uri="{FF2B5EF4-FFF2-40B4-BE49-F238E27FC236}">
                <a16:creationId xmlns:a16="http://schemas.microsoft.com/office/drawing/2014/main" id="{1F8FA246-0F44-FFC1-AFF4-3F29FEE3E094}"/>
              </a:ext>
            </a:extLst>
          </p:cNvPr>
          <p:cNvPicPr>
            <a:picLocks noChangeAspect="1"/>
          </p:cNvPicPr>
          <p:nvPr/>
        </p:nvPicPr>
        <p:blipFill>
          <a:blip r:embed="rId3"/>
          <a:stretch>
            <a:fillRect/>
          </a:stretch>
        </p:blipFill>
        <p:spPr>
          <a:xfrm>
            <a:off x="4262818" y="2989145"/>
            <a:ext cx="3013221" cy="1859424"/>
          </a:xfrm>
          <a:prstGeom prst="rect">
            <a:avLst/>
          </a:prstGeom>
        </p:spPr>
      </p:pic>
      <p:pic>
        <p:nvPicPr>
          <p:cNvPr id="10" name="Picture 9">
            <a:extLst>
              <a:ext uri="{FF2B5EF4-FFF2-40B4-BE49-F238E27FC236}">
                <a16:creationId xmlns:a16="http://schemas.microsoft.com/office/drawing/2014/main" id="{2530D0B5-D000-2BEF-96FD-E8466818436B}"/>
              </a:ext>
            </a:extLst>
          </p:cNvPr>
          <p:cNvPicPr>
            <a:picLocks noChangeAspect="1"/>
          </p:cNvPicPr>
          <p:nvPr/>
        </p:nvPicPr>
        <p:blipFill>
          <a:blip r:embed="rId4"/>
          <a:stretch>
            <a:fillRect/>
          </a:stretch>
        </p:blipFill>
        <p:spPr>
          <a:xfrm>
            <a:off x="7551180" y="3887516"/>
            <a:ext cx="3604051" cy="2102859"/>
          </a:xfrm>
          <a:prstGeom prst="rect">
            <a:avLst/>
          </a:prstGeom>
        </p:spPr>
      </p:pic>
    </p:spTree>
    <p:extLst>
      <p:ext uri="{BB962C8B-B14F-4D97-AF65-F5344CB8AC3E}">
        <p14:creationId xmlns:p14="http://schemas.microsoft.com/office/powerpoint/2010/main" val="769752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OLAP CUBE</a:t>
            </a:r>
          </a:p>
        </p:txBody>
      </p:sp>
      <p:pic>
        <p:nvPicPr>
          <p:cNvPr id="17" name="Picture 16">
            <a:extLst>
              <a:ext uri="{FF2B5EF4-FFF2-40B4-BE49-F238E27FC236}">
                <a16:creationId xmlns:a16="http://schemas.microsoft.com/office/drawing/2014/main" id="{4E84B9CB-9222-D92D-198A-4F80B6327701}"/>
              </a:ext>
            </a:extLst>
          </p:cNvPr>
          <p:cNvPicPr>
            <a:picLocks noChangeAspect="1"/>
          </p:cNvPicPr>
          <p:nvPr/>
        </p:nvPicPr>
        <p:blipFill>
          <a:blip r:embed="rId2"/>
          <a:stretch>
            <a:fillRect/>
          </a:stretch>
        </p:blipFill>
        <p:spPr>
          <a:xfrm>
            <a:off x="2367338" y="1610801"/>
            <a:ext cx="7672401" cy="47324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4941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OLAP CUBE</a:t>
            </a:r>
          </a:p>
        </p:txBody>
      </p:sp>
      <p:pic>
        <p:nvPicPr>
          <p:cNvPr id="4" name="Picture 3">
            <a:extLst>
              <a:ext uri="{FF2B5EF4-FFF2-40B4-BE49-F238E27FC236}">
                <a16:creationId xmlns:a16="http://schemas.microsoft.com/office/drawing/2014/main" id="{30E91E80-0FF2-960A-0321-E082454A4DDB}"/>
              </a:ext>
            </a:extLst>
          </p:cNvPr>
          <p:cNvPicPr>
            <a:picLocks noChangeAspect="1"/>
          </p:cNvPicPr>
          <p:nvPr/>
        </p:nvPicPr>
        <p:blipFill>
          <a:blip r:embed="rId2"/>
          <a:stretch>
            <a:fillRect/>
          </a:stretch>
        </p:blipFill>
        <p:spPr>
          <a:xfrm>
            <a:off x="946573" y="1633779"/>
            <a:ext cx="2420978" cy="454833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A426F6F6-4B24-E0FA-EBDB-ABFF27B3F370}"/>
              </a:ext>
            </a:extLst>
          </p:cNvPr>
          <p:cNvPicPr>
            <a:picLocks noChangeAspect="1"/>
          </p:cNvPicPr>
          <p:nvPr/>
        </p:nvPicPr>
        <p:blipFill>
          <a:blip r:embed="rId3"/>
          <a:stretch>
            <a:fillRect/>
          </a:stretch>
        </p:blipFill>
        <p:spPr>
          <a:xfrm>
            <a:off x="3676261" y="1633779"/>
            <a:ext cx="7778929" cy="44822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0300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OLAP CUBE</a:t>
            </a:r>
          </a:p>
        </p:txBody>
      </p:sp>
      <p:pic>
        <p:nvPicPr>
          <p:cNvPr id="5" name="Picture 4">
            <a:extLst>
              <a:ext uri="{FF2B5EF4-FFF2-40B4-BE49-F238E27FC236}">
                <a16:creationId xmlns:a16="http://schemas.microsoft.com/office/drawing/2014/main" id="{A7FE5DC0-3AB7-7F7C-6E5A-7121FAE69B1A}"/>
              </a:ext>
            </a:extLst>
          </p:cNvPr>
          <p:cNvPicPr>
            <a:picLocks noChangeAspect="1"/>
          </p:cNvPicPr>
          <p:nvPr/>
        </p:nvPicPr>
        <p:blipFill>
          <a:blip r:embed="rId2"/>
          <a:stretch>
            <a:fillRect/>
          </a:stretch>
        </p:blipFill>
        <p:spPr>
          <a:xfrm>
            <a:off x="1923619" y="1576114"/>
            <a:ext cx="8344762" cy="48033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34444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OLAP CUBE</a:t>
            </a:r>
          </a:p>
        </p:txBody>
      </p:sp>
      <p:pic>
        <p:nvPicPr>
          <p:cNvPr id="4" name="Picture 3">
            <a:extLst>
              <a:ext uri="{FF2B5EF4-FFF2-40B4-BE49-F238E27FC236}">
                <a16:creationId xmlns:a16="http://schemas.microsoft.com/office/drawing/2014/main" id="{99EEC4C7-76D4-6520-A446-5A3924CDB413}"/>
              </a:ext>
            </a:extLst>
          </p:cNvPr>
          <p:cNvPicPr>
            <a:picLocks noChangeAspect="1"/>
          </p:cNvPicPr>
          <p:nvPr/>
        </p:nvPicPr>
        <p:blipFill>
          <a:blip r:embed="rId2"/>
          <a:stretch>
            <a:fillRect/>
          </a:stretch>
        </p:blipFill>
        <p:spPr>
          <a:xfrm>
            <a:off x="2095351" y="1656254"/>
            <a:ext cx="8001298" cy="49855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4471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478560"/>
            <a:ext cx="7041534" cy="1478570"/>
          </a:xfrm>
        </p:spPr>
        <p:txBody>
          <a:bodyPr/>
          <a:lstStyle/>
          <a:p>
            <a:pPr algn="ctr"/>
            <a:r>
              <a:rPr lang="en-PH" dirty="0"/>
              <a:t>OLAP CUBE</a:t>
            </a:r>
          </a:p>
        </p:txBody>
      </p:sp>
      <p:pic>
        <p:nvPicPr>
          <p:cNvPr id="5" name="Picture 4">
            <a:extLst>
              <a:ext uri="{FF2B5EF4-FFF2-40B4-BE49-F238E27FC236}">
                <a16:creationId xmlns:a16="http://schemas.microsoft.com/office/drawing/2014/main" id="{DBD3B5E7-F8DC-E994-3198-E75E2713E71F}"/>
              </a:ext>
            </a:extLst>
          </p:cNvPr>
          <p:cNvPicPr>
            <a:picLocks noChangeAspect="1"/>
          </p:cNvPicPr>
          <p:nvPr/>
        </p:nvPicPr>
        <p:blipFill>
          <a:blip r:embed="rId2"/>
          <a:stretch>
            <a:fillRect/>
          </a:stretch>
        </p:blipFill>
        <p:spPr>
          <a:xfrm>
            <a:off x="2575233" y="1539467"/>
            <a:ext cx="7041534" cy="49675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3187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9133-AE33-0072-D5A8-639DBB9181D7}"/>
              </a:ext>
            </a:extLst>
          </p:cNvPr>
          <p:cNvSpPr>
            <a:spLocks noGrp="1"/>
          </p:cNvSpPr>
          <p:nvPr>
            <p:ph type="title"/>
          </p:nvPr>
        </p:nvSpPr>
        <p:spPr>
          <a:xfrm>
            <a:off x="2575233" y="2475311"/>
            <a:ext cx="7041534" cy="1478570"/>
          </a:xfrm>
        </p:spPr>
        <p:txBody>
          <a:bodyPr/>
          <a:lstStyle/>
          <a:p>
            <a:pPr algn="ctr"/>
            <a:r>
              <a:rPr lang="en-PH" dirty="0"/>
              <a:t>Operational database</a:t>
            </a:r>
          </a:p>
        </p:txBody>
      </p:sp>
    </p:spTree>
    <p:extLst>
      <p:ext uri="{BB962C8B-B14F-4D97-AF65-F5344CB8AC3E}">
        <p14:creationId xmlns:p14="http://schemas.microsoft.com/office/powerpoint/2010/main" val="297993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6802-A02B-11C8-BB91-9C19A6378F16}"/>
              </a:ext>
            </a:extLst>
          </p:cNvPr>
          <p:cNvSpPr>
            <a:spLocks noGrp="1"/>
          </p:cNvSpPr>
          <p:nvPr>
            <p:ph type="title"/>
          </p:nvPr>
        </p:nvSpPr>
        <p:spPr/>
        <p:txBody>
          <a:bodyPr/>
          <a:lstStyle/>
          <a:p>
            <a:pPr algn="ctr"/>
            <a:r>
              <a:rPr lang="en-PH" dirty="0"/>
              <a:t>Product Management</a:t>
            </a:r>
          </a:p>
        </p:txBody>
      </p:sp>
      <p:sp>
        <p:nvSpPr>
          <p:cNvPr id="3" name="Content Placeholder 2">
            <a:extLst>
              <a:ext uri="{FF2B5EF4-FFF2-40B4-BE49-F238E27FC236}">
                <a16:creationId xmlns:a16="http://schemas.microsoft.com/office/drawing/2014/main" id="{25EA3B62-B3C2-690C-9BFB-0FD9C6CCBB18}"/>
              </a:ext>
            </a:extLst>
          </p:cNvPr>
          <p:cNvSpPr>
            <a:spLocks noGrp="1"/>
          </p:cNvSpPr>
          <p:nvPr>
            <p:ph idx="1"/>
          </p:nvPr>
        </p:nvSpPr>
        <p:spPr>
          <a:xfrm>
            <a:off x="1141413" y="2097088"/>
            <a:ext cx="4954587" cy="3541714"/>
          </a:xfrm>
        </p:spPr>
        <p:txBody>
          <a:bodyPr/>
          <a:lstStyle/>
          <a:p>
            <a:r>
              <a:rPr lang="en-US" dirty="0"/>
              <a:t>The "Products" table stores product details such as names, categories, descriptions, prices, and stock quantities. This information forms the foundation of the digital storefront, allowing customers to explore and choose products to purchase.</a:t>
            </a:r>
            <a:endParaRPr lang="en-PH" dirty="0"/>
          </a:p>
        </p:txBody>
      </p:sp>
      <p:pic>
        <p:nvPicPr>
          <p:cNvPr id="5" name="Picture 4">
            <a:extLst>
              <a:ext uri="{FF2B5EF4-FFF2-40B4-BE49-F238E27FC236}">
                <a16:creationId xmlns:a16="http://schemas.microsoft.com/office/drawing/2014/main" id="{EDDD9C3C-4765-FAF0-60AD-553DCA5541F1}"/>
              </a:ext>
            </a:extLst>
          </p:cNvPr>
          <p:cNvPicPr>
            <a:picLocks noChangeAspect="1"/>
          </p:cNvPicPr>
          <p:nvPr/>
        </p:nvPicPr>
        <p:blipFill>
          <a:blip r:embed="rId2"/>
          <a:stretch>
            <a:fillRect/>
          </a:stretch>
        </p:blipFill>
        <p:spPr>
          <a:xfrm>
            <a:off x="7255368" y="2400447"/>
            <a:ext cx="3148264" cy="2057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8123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8A9C6-9BA0-A8FA-A37A-5A3EAC639313}"/>
              </a:ext>
            </a:extLst>
          </p:cNvPr>
          <p:cNvSpPr>
            <a:spLocks noGrp="1"/>
          </p:cNvSpPr>
          <p:nvPr>
            <p:ph idx="1"/>
          </p:nvPr>
        </p:nvSpPr>
        <p:spPr>
          <a:xfrm>
            <a:off x="1141413" y="2097088"/>
            <a:ext cx="4954588" cy="3541714"/>
          </a:xfrm>
        </p:spPr>
        <p:txBody>
          <a:bodyPr/>
          <a:lstStyle/>
          <a:p>
            <a:r>
              <a:rPr lang="en-US" dirty="0"/>
              <a:t>The "Customers" table holds customer data, including names, contact information, addresses, and more. Through customer accounts, users can manage their profiles, order histories, and saved information, enhancing their overall shopping experience.</a:t>
            </a:r>
            <a:endParaRPr lang="en-PH" dirty="0"/>
          </a:p>
        </p:txBody>
      </p:sp>
      <p:sp>
        <p:nvSpPr>
          <p:cNvPr id="5" name="Title 4">
            <a:extLst>
              <a:ext uri="{FF2B5EF4-FFF2-40B4-BE49-F238E27FC236}">
                <a16:creationId xmlns:a16="http://schemas.microsoft.com/office/drawing/2014/main" id="{E1320BD7-40A5-B865-11C1-BE232B79257E}"/>
              </a:ext>
            </a:extLst>
          </p:cNvPr>
          <p:cNvSpPr>
            <a:spLocks noGrp="1"/>
          </p:cNvSpPr>
          <p:nvPr>
            <p:ph type="title"/>
          </p:nvPr>
        </p:nvSpPr>
        <p:spPr/>
        <p:txBody>
          <a:bodyPr/>
          <a:lstStyle/>
          <a:p>
            <a:pPr algn="ctr"/>
            <a:r>
              <a:rPr lang="en-PH" dirty="0"/>
              <a:t>Customer Engagement</a:t>
            </a:r>
          </a:p>
        </p:txBody>
      </p:sp>
      <p:pic>
        <p:nvPicPr>
          <p:cNvPr id="8" name="Picture 7">
            <a:extLst>
              <a:ext uri="{FF2B5EF4-FFF2-40B4-BE49-F238E27FC236}">
                <a16:creationId xmlns:a16="http://schemas.microsoft.com/office/drawing/2014/main" id="{9AD735DB-D154-130E-0EF8-44ABAE684998}"/>
              </a:ext>
            </a:extLst>
          </p:cNvPr>
          <p:cNvPicPr>
            <a:picLocks noChangeAspect="1"/>
          </p:cNvPicPr>
          <p:nvPr/>
        </p:nvPicPr>
        <p:blipFill>
          <a:blip r:embed="rId2"/>
          <a:stretch>
            <a:fillRect/>
          </a:stretch>
        </p:blipFill>
        <p:spPr>
          <a:xfrm>
            <a:off x="7287209" y="2380270"/>
            <a:ext cx="3125756" cy="22290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2812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PH" dirty="0"/>
              <a:t>Order Processing</a:t>
            </a:r>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39824" y="2097088"/>
            <a:ext cx="4954588" cy="3541714"/>
          </a:xfrm>
        </p:spPr>
        <p:txBody>
          <a:bodyPr/>
          <a:lstStyle/>
          <a:p>
            <a:r>
              <a:rPr lang="en-US" dirty="0"/>
              <a:t>The "Orders" table records order-specific information, including order dates, total amounts, and shipping details. Customer orders are linked to their respective products and are processed, fulfilled, and tracked through this table.</a:t>
            </a:r>
            <a:endParaRPr lang="en-PH" dirty="0"/>
          </a:p>
        </p:txBody>
      </p:sp>
      <p:pic>
        <p:nvPicPr>
          <p:cNvPr id="5" name="Picture 4">
            <a:extLst>
              <a:ext uri="{FF2B5EF4-FFF2-40B4-BE49-F238E27FC236}">
                <a16:creationId xmlns:a16="http://schemas.microsoft.com/office/drawing/2014/main" id="{9EA2FCFE-DCAF-BD64-2AB0-849588936C8F}"/>
              </a:ext>
            </a:extLst>
          </p:cNvPr>
          <p:cNvPicPr>
            <a:picLocks noChangeAspect="1"/>
          </p:cNvPicPr>
          <p:nvPr/>
        </p:nvPicPr>
        <p:blipFill>
          <a:blip r:embed="rId2"/>
          <a:stretch>
            <a:fillRect/>
          </a:stretch>
        </p:blipFill>
        <p:spPr>
          <a:xfrm>
            <a:off x="7072603" y="2416628"/>
            <a:ext cx="3502785" cy="24539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6346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PH" dirty="0"/>
              <a:t>Payment Handling</a:t>
            </a:r>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39824" y="2097088"/>
            <a:ext cx="4954588" cy="3541714"/>
          </a:xfrm>
        </p:spPr>
        <p:txBody>
          <a:bodyPr/>
          <a:lstStyle/>
          <a:p>
            <a:r>
              <a:rPr lang="en-US" dirty="0"/>
              <a:t>The "Payments" table tracks payment-related data, including payment dates, amounts, and methods used. This facilitates secure and efficient transaction processing through integration with payment gateways.</a:t>
            </a:r>
            <a:endParaRPr lang="en-PH" dirty="0"/>
          </a:p>
        </p:txBody>
      </p:sp>
      <p:pic>
        <p:nvPicPr>
          <p:cNvPr id="5" name="Picture 4">
            <a:extLst>
              <a:ext uri="{FF2B5EF4-FFF2-40B4-BE49-F238E27FC236}">
                <a16:creationId xmlns:a16="http://schemas.microsoft.com/office/drawing/2014/main" id="{CE98F909-7FCC-FA7E-CC02-757876D8BC64}"/>
              </a:ext>
            </a:extLst>
          </p:cNvPr>
          <p:cNvPicPr>
            <a:picLocks noChangeAspect="1"/>
          </p:cNvPicPr>
          <p:nvPr/>
        </p:nvPicPr>
        <p:blipFill>
          <a:blip r:embed="rId2"/>
          <a:stretch>
            <a:fillRect/>
          </a:stretch>
        </p:blipFill>
        <p:spPr>
          <a:xfrm>
            <a:off x="7054310" y="2261523"/>
            <a:ext cx="3607547" cy="23349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78087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CA5-A3A4-B218-73DF-B3F64FD2CDC7}"/>
              </a:ext>
            </a:extLst>
          </p:cNvPr>
          <p:cNvSpPr>
            <a:spLocks noGrp="1"/>
          </p:cNvSpPr>
          <p:nvPr>
            <p:ph type="title"/>
          </p:nvPr>
        </p:nvSpPr>
        <p:spPr/>
        <p:txBody>
          <a:bodyPr/>
          <a:lstStyle/>
          <a:p>
            <a:pPr algn="ctr"/>
            <a:r>
              <a:rPr lang="en-PH" dirty="0"/>
              <a:t>Customer Feedback</a:t>
            </a:r>
          </a:p>
        </p:txBody>
      </p:sp>
      <p:sp>
        <p:nvSpPr>
          <p:cNvPr id="3" name="Content Placeholder 2">
            <a:extLst>
              <a:ext uri="{FF2B5EF4-FFF2-40B4-BE49-F238E27FC236}">
                <a16:creationId xmlns:a16="http://schemas.microsoft.com/office/drawing/2014/main" id="{C559FF7B-0A67-76DE-C4AC-966082706B87}"/>
              </a:ext>
            </a:extLst>
          </p:cNvPr>
          <p:cNvSpPr>
            <a:spLocks noGrp="1"/>
          </p:cNvSpPr>
          <p:nvPr>
            <p:ph idx="1"/>
          </p:nvPr>
        </p:nvSpPr>
        <p:spPr>
          <a:xfrm>
            <a:off x="1141413" y="2097088"/>
            <a:ext cx="4954588" cy="3541714"/>
          </a:xfrm>
        </p:spPr>
        <p:txBody>
          <a:bodyPr/>
          <a:lstStyle/>
          <a:p>
            <a:r>
              <a:rPr lang="en-US" dirty="0"/>
              <a:t>The "Reviews" table captures customer reviews of products, including ratings and textual feedback. This feedback not only informs other customers but also contributes to the overall product quality assessment.</a:t>
            </a:r>
            <a:endParaRPr lang="en-PH" dirty="0"/>
          </a:p>
        </p:txBody>
      </p:sp>
      <p:pic>
        <p:nvPicPr>
          <p:cNvPr id="5" name="Picture 4">
            <a:extLst>
              <a:ext uri="{FF2B5EF4-FFF2-40B4-BE49-F238E27FC236}">
                <a16:creationId xmlns:a16="http://schemas.microsoft.com/office/drawing/2014/main" id="{08CA207A-81F8-94A0-8B55-36D30B89FC46}"/>
              </a:ext>
            </a:extLst>
          </p:cNvPr>
          <p:cNvPicPr>
            <a:picLocks noChangeAspect="1"/>
          </p:cNvPicPr>
          <p:nvPr/>
        </p:nvPicPr>
        <p:blipFill>
          <a:blip r:embed="rId2"/>
          <a:stretch>
            <a:fillRect/>
          </a:stretch>
        </p:blipFill>
        <p:spPr>
          <a:xfrm>
            <a:off x="6708710" y="2248163"/>
            <a:ext cx="4114800" cy="23616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48887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339</TotalTime>
  <Words>1007</Words>
  <Application>Microsoft Office PowerPoint</Application>
  <PresentationFormat>Widescreen</PresentationFormat>
  <Paragraphs>109</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Consolas</vt:lpstr>
      <vt:lpstr>Tw Cen MT</vt:lpstr>
      <vt:lpstr>Circuit</vt:lpstr>
      <vt:lpstr>E-commerce System</vt:lpstr>
      <vt:lpstr>eCommerce system – an overview</vt:lpstr>
      <vt:lpstr>THE RELATIONAL DATABASE TABLES</vt:lpstr>
      <vt:lpstr>Operational database</vt:lpstr>
      <vt:lpstr>Product Management</vt:lpstr>
      <vt:lpstr>Customer Engagement</vt:lpstr>
      <vt:lpstr>Order Processing</vt:lpstr>
      <vt:lpstr>Payment Handling</vt:lpstr>
      <vt:lpstr>Customer Feedback</vt:lpstr>
      <vt:lpstr>Promotions and Discounts</vt:lpstr>
      <vt:lpstr>Order Details</vt:lpstr>
      <vt:lpstr>Entity relation diagram</vt:lpstr>
      <vt:lpstr>The Data Warehouse</vt:lpstr>
      <vt:lpstr>Star schema model</vt:lpstr>
      <vt:lpstr>Designing the star schema</vt:lpstr>
      <vt:lpstr>PowerPoint Presentation</vt:lpstr>
      <vt:lpstr>PowerPoint Presentation</vt:lpstr>
      <vt:lpstr>Dimension tables</vt:lpstr>
      <vt:lpstr>Product and Catalog Management</vt:lpstr>
      <vt:lpstr>Customer-Centric Experience</vt:lpstr>
      <vt:lpstr>Temporal Insights with Date Dimension</vt:lpstr>
      <vt:lpstr>Comprehensive Payment Details</vt:lpstr>
      <vt:lpstr>Effective Promotions Management</vt:lpstr>
      <vt:lpstr>Strategic Sales Analysis and Reporting</vt:lpstr>
      <vt:lpstr>Extract – Transform - Load </vt:lpstr>
      <vt:lpstr>Staging Tables</vt:lpstr>
      <vt:lpstr>Staging Tables</vt:lpstr>
      <vt:lpstr>Preload Tables</vt:lpstr>
      <vt:lpstr>Preload Tables</vt:lpstr>
      <vt:lpstr>Stored procedures</vt:lpstr>
      <vt:lpstr>SSIS Package (Customers)</vt:lpstr>
      <vt:lpstr>SSIS Package (Customers)</vt:lpstr>
      <vt:lpstr>SSIS Package (Products)</vt:lpstr>
      <vt:lpstr>SSIS Package (Products)</vt:lpstr>
      <vt:lpstr>OLAP CUBE</vt:lpstr>
      <vt:lpstr>OLAP CUBE</vt:lpstr>
      <vt:lpstr>OLAP CUBE</vt:lpstr>
      <vt:lpstr>OLAP CUBE</vt:lpstr>
      <vt:lpstr>OLAP CUBE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System</dc:title>
  <dc:creator>Kevin Obando</dc:creator>
  <cp:lastModifiedBy>Kevin Obando</cp:lastModifiedBy>
  <cp:revision>15</cp:revision>
  <dcterms:created xsi:type="dcterms:W3CDTF">2023-08-15T17:50:53Z</dcterms:created>
  <dcterms:modified xsi:type="dcterms:W3CDTF">2023-08-19T16:33:40Z</dcterms:modified>
</cp:coreProperties>
</file>