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64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7" r:id="rId10"/>
    <p:sldId id="268" r:id="rId11"/>
    <p:sldId id="269" r:id="rId12"/>
    <p:sldId id="270" r:id="rId13"/>
    <p:sldId id="265" r:id="rId14"/>
    <p:sldId id="271" r:id="rId15"/>
    <p:sldId id="263" r:id="rId16"/>
    <p:sldId id="264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6" r:id="rId26"/>
    <p:sldId id="275" r:id="rId27"/>
    <p:sldId id="284" r:id="rId28"/>
    <p:sldId id="285" r:id="rId29"/>
    <p:sldId id="286" r:id="rId30"/>
    <p:sldId id="287" r:id="rId31"/>
    <p:sldId id="274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82CF9-CC14-4AB5-9989-6BB41D85F7CA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ADE3-2678-4885-B1C4-AF04F5C315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7ADE3-2678-4885-B1C4-AF04F5C3150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17/02/2015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846116/python-descriptor-vs-property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python.scipy.org/moin/PyReadline/Intro" TargetMode="External"/><Relationship Id="rId2" Type="http://schemas.openxmlformats.org/officeDocument/2006/relationships/hyperlink" Target="http://ipython.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ev.sourceforge.net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mundogeek.net/archivos/2008/03/19/python-excepcion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SGE, curso 2014-15</a:t>
            </a:r>
          </a:p>
          <a:p>
            <a:r>
              <a:rPr lang="es-ES" dirty="0" smtClean="0"/>
              <a:t>CPIFP Los Enlaces</a:t>
            </a:r>
          </a:p>
          <a:p>
            <a:r>
              <a:rPr lang="es-ES" sz="1600" dirty="0" smtClean="0"/>
              <a:t>Fuente: “</a:t>
            </a:r>
            <a:r>
              <a:rPr lang="es-ES" sz="1600" dirty="0" err="1" smtClean="0"/>
              <a:t>Python</a:t>
            </a:r>
            <a:r>
              <a:rPr lang="es-ES" sz="1600" dirty="0" smtClean="0"/>
              <a:t> para todos”, http://mundogeek.net/tutorial-python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Operadores</a:t>
            </a:r>
          </a:p>
          <a:p>
            <a:pPr lvl="1"/>
            <a:r>
              <a:rPr lang="es-ES" dirty="0" smtClean="0"/>
              <a:t>A nivel de bit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Cuando se mezclan tipos, </a:t>
            </a:r>
            <a:r>
              <a:rPr lang="es-ES" dirty="0" err="1" smtClean="0"/>
              <a:t>Python</a:t>
            </a:r>
            <a:r>
              <a:rPr lang="es-ES" dirty="0" smtClean="0"/>
              <a:t> convierte todos los </a:t>
            </a:r>
            <a:r>
              <a:rPr lang="es-ES" dirty="0" err="1" smtClean="0"/>
              <a:t>operandos</a:t>
            </a:r>
            <a:r>
              <a:rPr lang="es-ES" dirty="0" smtClean="0"/>
              <a:t> al tipo más complejo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46598"/>
            <a:ext cx="39528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081636"/>
            <a:ext cx="39147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Cadenas</a:t>
            </a:r>
          </a:p>
          <a:p>
            <a:pPr lvl="1"/>
            <a:r>
              <a:rPr lang="es-ES" dirty="0" smtClean="0"/>
              <a:t>Texto encerrado entre comillas simples ‘ o dobles “</a:t>
            </a:r>
          </a:p>
          <a:p>
            <a:pPr lvl="1"/>
            <a:r>
              <a:rPr lang="es-ES" dirty="0" smtClean="0"/>
              <a:t>Dentro de las comillas pueden ir caracteres especiales escapándolos con \ (\n o \t)</a:t>
            </a:r>
          </a:p>
          <a:p>
            <a:pPr lvl="1"/>
            <a:r>
              <a:rPr lang="es-ES" dirty="0" smtClean="0"/>
              <a:t>cadenas </a:t>
            </a:r>
            <a:r>
              <a:rPr lang="es-ES" dirty="0" err="1" smtClean="0"/>
              <a:t>unicode</a:t>
            </a:r>
            <a:r>
              <a:rPr lang="es-ES" dirty="0" smtClean="0"/>
              <a:t>, precedidas por u</a:t>
            </a:r>
          </a:p>
          <a:p>
            <a:pPr lvl="2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unicode</a:t>
            </a:r>
            <a:r>
              <a:rPr lang="pt-BR" dirty="0" smtClean="0">
                <a:solidFill>
                  <a:srgbClr val="FF0000"/>
                </a:solidFill>
              </a:rPr>
              <a:t> = u”</a:t>
            </a:r>
            <a:r>
              <a:rPr lang="pt-BR" dirty="0" err="1" smtClean="0">
                <a:solidFill>
                  <a:srgbClr val="FF0000"/>
                </a:solidFill>
              </a:rPr>
              <a:t>äóè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endParaRPr lang="es-ES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cadenas </a:t>
            </a:r>
            <a:r>
              <a:rPr lang="es-ES" dirty="0" err="1" smtClean="0"/>
              <a:t>raw</a:t>
            </a:r>
            <a:r>
              <a:rPr lang="es-ES" dirty="0" smtClean="0"/>
              <a:t>, precedidas por r (caracteres escapados no sustituidos)</a:t>
            </a:r>
          </a:p>
          <a:p>
            <a:pPr lvl="2">
              <a:buNone/>
            </a:pPr>
            <a:r>
              <a:rPr lang="es-ES" dirty="0" err="1" smtClean="0">
                <a:solidFill>
                  <a:srgbClr val="FF0000"/>
                </a:solidFill>
              </a:rPr>
              <a:t>raw</a:t>
            </a:r>
            <a:r>
              <a:rPr lang="es-ES" dirty="0" smtClean="0">
                <a:solidFill>
                  <a:srgbClr val="FF0000"/>
                </a:solidFill>
              </a:rPr>
              <a:t> = r”\n”</a:t>
            </a:r>
          </a:p>
          <a:p>
            <a:pPr lvl="1"/>
            <a:r>
              <a:rPr lang="es-ES" dirty="0" smtClean="0"/>
              <a:t>triples comillas, simples o dobles (respetan saltos de línea y tabuladores)</a:t>
            </a:r>
          </a:p>
          <a:p>
            <a:pPr lvl="1"/>
            <a:r>
              <a:rPr lang="es-ES" dirty="0" smtClean="0"/>
              <a:t>admiten operadores + (concatenar) y * (repetir)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Booleanos</a:t>
            </a:r>
          </a:p>
          <a:p>
            <a:pPr lvl="1"/>
            <a:r>
              <a:rPr lang="es-ES" dirty="0" err="1" smtClean="0"/>
              <a:t>bool</a:t>
            </a:r>
            <a:r>
              <a:rPr lang="es-ES" dirty="0" smtClean="0"/>
              <a:t> (true y false), subclase de </a:t>
            </a:r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smtClean="0"/>
              <a:t>Operadores lógicos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Operadores condicionales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3743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653136"/>
            <a:ext cx="38290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Listas</a:t>
            </a:r>
          </a:p>
          <a:p>
            <a:pPr lvl="1"/>
            <a:r>
              <a:rPr lang="es-ES" dirty="0" smtClean="0"/>
              <a:t>Es el </a:t>
            </a:r>
            <a:r>
              <a:rPr lang="es-ES" dirty="0" err="1" smtClean="0"/>
              <a:t>array</a:t>
            </a:r>
            <a:r>
              <a:rPr lang="es-ES" dirty="0" smtClean="0"/>
              <a:t> o vector de otros lenguajes</a:t>
            </a:r>
          </a:p>
          <a:p>
            <a:pPr lvl="1"/>
            <a:r>
              <a:rPr lang="es-ES" dirty="0" smtClean="0"/>
              <a:t>Pueden contener cualquier tipo de dato (incluyendo otras listas)</a:t>
            </a:r>
          </a:p>
          <a:p>
            <a:pPr lvl="1"/>
            <a:r>
              <a:rPr lang="es-ES" dirty="0" smtClean="0"/>
              <a:t>Su indexación comienza en 0</a:t>
            </a:r>
          </a:p>
          <a:p>
            <a:pPr lvl="1"/>
            <a:r>
              <a:rPr lang="es-ES" dirty="0" smtClean="0"/>
              <a:t>Creación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l = [22, True, “una lista”, [1,2]]</a:t>
            </a:r>
          </a:p>
          <a:p>
            <a:pPr lvl="1"/>
            <a:r>
              <a:rPr lang="es-ES" dirty="0" smtClean="0"/>
              <a:t>Acceso a sus elementos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l = [11, False]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mi_var</a:t>
            </a:r>
            <a:r>
              <a:rPr lang="es-ES" dirty="0" smtClean="0">
                <a:solidFill>
                  <a:schemeClr val="accent2"/>
                </a:solidFill>
              </a:rPr>
              <a:t> = l[0] #</a:t>
            </a:r>
            <a:r>
              <a:rPr lang="es-ES" dirty="0" err="1" smtClean="0">
                <a:solidFill>
                  <a:schemeClr val="accent2"/>
                </a:solidFill>
              </a:rPr>
              <a:t>mi_var</a:t>
            </a:r>
            <a:r>
              <a:rPr lang="es-ES" dirty="0" smtClean="0">
                <a:solidFill>
                  <a:schemeClr val="accent2"/>
                </a:solidFill>
              </a:rPr>
              <a:t> vale 11</a:t>
            </a:r>
          </a:p>
          <a:p>
            <a:pPr lvl="1"/>
            <a:r>
              <a:rPr lang="es-ES" dirty="0" smtClean="0"/>
              <a:t>Modificación de elementos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l = [22, True]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l[0] = 99 # l valdrá [99, True]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Listas</a:t>
            </a:r>
          </a:p>
          <a:p>
            <a:pPr lvl="1"/>
            <a:r>
              <a:rPr lang="es-ES" dirty="0" smtClean="0"/>
              <a:t>Uso de índices negativos con -1, -2,… para acceso de fin a principio y del formato </a:t>
            </a:r>
            <a:r>
              <a:rPr lang="es-ES" dirty="0" err="1" smtClean="0"/>
              <a:t>inicio:fin:salto</a:t>
            </a:r>
            <a:r>
              <a:rPr lang="es-ES" dirty="0" smtClean="0"/>
              <a:t> (</a:t>
            </a:r>
            <a:r>
              <a:rPr lang="es-ES" dirty="0" err="1" smtClean="0"/>
              <a:t>slicing</a:t>
            </a:r>
            <a:r>
              <a:rPr lang="es-ES" dirty="0" smtClean="0"/>
              <a:t>)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l = [99, True, “una lista”, [1, 2]]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l[0:2] # mi_var vale [99, True]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l[0:4:2] # mi_var vale [99, “una lista”]</a:t>
            </a:r>
          </a:p>
          <a:p>
            <a:pPr lvl="2"/>
            <a:endParaRPr lang="it-IT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l = [99, True, “una lista”]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l[1:] # mi_var vale [True, “una lista”]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l[:2] # mi_var vale [99, True]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l[:] # mi_var vale [99, True, “una lista”]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mi_var = l[::2] # mi_var vale [99, “una lista”]</a:t>
            </a:r>
          </a:p>
          <a:p>
            <a:pPr lvl="2"/>
            <a:endParaRPr lang="it-IT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Ofrecen mecanismos más cómodos de modificación a través de la clase correspondiente</a:t>
            </a:r>
            <a:endParaRPr lang="it-IT" dirty="0" smtClean="0">
              <a:solidFill>
                <a:schemeClr val="accent2"/>
              </a:solidFill>
            </a:endParaRPr>
          </a:p>
          <a:p>
            <a:pPr lvl="1"/>
            <a:endParaRPr lang="es-E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Tuplas</a:t>
            </a:r>
            <a:endParaRPr lang="es-ES" dirty="0" smtClean="0"/>
          </a:p>
          <a:p>
            <a:pPr lvl="1"/>
            <a:r>
              <a:rPr lang="es-ES" dirty="0" smtClean="0"/>
              <a:t>Su funcionamiento es similar al de las Listas</a:t>
            </a:r>
          </a:p>
          <a:p>
            <a:pPr lvl="1"/>
            <a:r>
              <a:rPr lang="es-ES" dirty="0" smtClean="0"/>
              <a:t>Se utilizan ( ) en lugar de [ ] para definirlas</a:t>
            </a:r>
          </a:p>
          <a:p>
            <a:pPr lvl="1"/>
            <a:r>
              <a:rPr lang="es-ES" dirty="0" smtClean="0"/>
              <a:t>Para su acceso se usan [ ]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t = (1, 2, True, “</a:t>
            </a:r>
            <a:r>
              <a:rPr lang="es-ES" dirty="0" err="1" smtClean="0">
                <a:solidFill>
                  <a:schemeClr val="accent2"/>
                </a:solidFill>
              </a:rPr>
              <a:t>python</a:t>
            </a:r>
            <a:r>
              <a:rPr lang="es-ES" dirty="0" smtClean="0">
                <a:solidFill>
                  <a:schemeClr val="accent2"/>
                </a:solidFill>
              </a:rPr>
              <a:t>”)</a:t>
            </a:r>
          </a:p>
          <a:p>
            <a:pPr lvl="2">
              <a:buNone/>
            </a:pPr>
            <a:r>
              <a:rPr lang="nn-NO" dirty="0" smtClean="0">
                <a:solidFill>
                  <a:schemeClr val="accent2"/>
                </a:solidFill>
              </a:rPr>
              <a:t>mi_var = t[0] # mi_var es 1</a:t>
            </a:r>
          </a:p>
          <a:p>
            <a:pPr lvl="2">
              <a:buNone/>
            </a:pPr>
            <a:r>
              <a:rPr lang="nn-NO" dirty="0" smtClean="0">
                <a:solidFill>
                  <a:schemeClr val="accent2"/>
                </a:solidFill>
              </a:rPr>
              <a:t>mi_var = t[0:2] # mi_var es (1, 2)</a:t>
            </a: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Listas, </a:t>
            </a:r>
            <a:r>
              <a:rPr lang="es-ES" dirty="0" err="1" smtClean="0"/>
              <a:t>tuplas</a:t>
            </a:r>
            <a:r>
              <a:rPr lang="es-ES" dirty="0" smtClean="0"/>
              <a:t> y cadenas de texto son objetos llamados secuencias</a:t>
            </a:r>
          </a:p>
          <a:p>
            <a:pPr lvl="2">
              <a:buNone/>
            </a:pPr>
            <a:r>
              <a:rPr lang="pt-BR" dirty="0" smtClean="0">
                <a:solidFill>
                  <a:schemeClr val="accent2"/>
                </a:solidFill>
              </a:rPr>
              <a:t>c = “</a:t>
            </a:r>
            <a:r>
              <a:rPr lang="pt-BR" dirty="0" err="1" smtClean="0">
                <a:solidFill>
                  <a:schemeClr val="accent2"/>
                </a:solidFill>
              </a:rPr>
              <a:t>hola</a:t>
            </a:r>
            <a:r>
              <a:rPr lang="pt-BR" dirty="0" smtClean="0">
                <a:solidFill>
                  <a:schemeClr val="accent2"/>
                </a:solidFill>
              </a:rPr>
              <a:t> mundo”</a:t>
            </a:r>
          </a:p>
          <a:p>
            <a:pPr lvl="2">
              <a:buNone/>
            </a:pPr>
            <a:r>
              <a:rPr lang="pt-BR" dirty="0" smtClean="0">
                <a:solidFill>
                  <a:schemeClr val="accent2"/>
                </a:solidFill>
              </a:rPr>
              <a:t>c[0] # h</a:t>
            </a:r>
          </a:p>
          <a:p>
            <a:pPr lvl="2">
              <a:buNone/>
            </a:pPr>
            <a:r>
              <a:rPr lang="pt-BR" dirty="0" smtClean="0">
                <a:solidFill>
                  <a:schemeClr val="accent2"/>
                </a:solidFill>
              </a:rPr>
              <a:t>c[5:] # mundo</a:t>
            </a:r>
          </a:p>
          <a:p>
            <a:pPr lvl="2">
              <a:buNone/>
            </a:pPr>
            <a:r>
              <a:rPr lang="pt-BR" dirty="0" smtClean="0">
                <a:solidFill>
                  <a:schemeClr val="accent2"/>
                </a:solidFill>
              </a:rPr>
              <a:t>c[::3] # </a:t>
            </a:r>
            <a:r>
              <a:rPr lang="pt-BR" dirty="0" err="1" smtClean="0">
                <a:solidFill>
                  <a:schemeClr val="accent2"/>
                </a:solidFill>
              </a:rPr>
              <a:t>hauo</a:t>
            </a: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Las </a:t>
            </a:r>
            <a:r>
              <a:rPr lang="es-ES" dirty="0" err="1" smtClean="0"/>
              <a:t>tuplas</a:t>
            </a:r>
            <a:r>
              <a:rPr lang="es-ES" dirty="0" smtClean="0"/>
              <a:t> no poseen mecanismos de modificación a través de clase, son inmutables (no modificables) y más “ligeras” que las listas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Diccionarios</a:t>
            </a:r>
          </a:p>
          <a:p>
            <a:pPr lvl="1"/>
            <a:r>
              <a:rPr lang="es-ES" dirty="0" smtClean="0"/>
              <a:t>Relacionan una clave y un valor</a:t>
            </a:r>
          </a:p>
          <a:p>
            <a:pPr lvl="2">
              <a:buNone/>
            </a:pPr>
            <a:r>
              <a:rPr lang="en-US" sz="1900" dirty="0" smtClean="0">
                <a:solidFill>
                  <a:schemeClr val="accent2"/>
                </a:solidFill>
              </a:rPr>
              <a:t>d = {“Love Actually “: “Richard Curtis”, </a:t>
            </a:r>
            <a:r>
              <a:rPr lang="fr-FR" dirty="0" smtClean="0">
                <a:solidFill>
                  <a:schemeClr val="accent2"/>
                </a:solidFill>
              </a:rPr>
              <a:t>“</a:t>
            </a:r>
            <a:r>
              <a:rPr lang="fr-FR" dirty="0" err="1" smtClean="0">
                <a:solidFill>
                  <a:schemeClr val="accent2"/>
                </a:solidFill>
              </a:rPr>
              <a:t>Kill</a:t>
            </a:r>
            <a:r>
              <a:rPr lang="fr-FR" dirty="0" smtClean="0">
                <a:solidFill>
                  <a:schemeClr val="accent2"/>
                </a:solidFill>
              </a:rPr>
              <a:t> Bill”: "</a:t>
            </a:r>
            <a:r>
              <a:rPr lang="fr-FR" dirty="0" err="1" smtClean="0">
                <a:solidFill>
                  <a:schemeClr val="accent2"/>
                </a:solidFill>
              </a:rPr>
              <a:t>Tarantino</a:t>
            </a:r>
            <a:r>
              <a:rPr lang="fr-FR" dirty="0" smtClean="0">
                <a:solidFill>
                  <a:schemeClr val="accent2"/>
                </a:solidFill>
              </a:rPr>
              <a:t>”, “Amélie”: “Jean-Pierre Jeunet”}</a:t>
            </a:r>
          </a:p>
          <a:p>
            <a:pPr lvl="1"/>
            <a:r>
              <a:rPr lang="fr-FR" dirty="0" err="1" smtClean="0"/>
              <a:t>Como</a:t>
            </a:r>
            <a:r>
              <a:rPr lang="fr-FR" dirty="0" smtClean="0"/>
              <a:t> clave es </a:t>
            </a:r>
            <a:r>
              <a:rPr lang="fr-FR" dirty="0" err="1" smtClean="0"/>
              <a:t>válido</a:t>
            </a:r>
            <a:r>
              <a:rPr lang="fr-FR" dirty="0" smtClean="0"/>
              <a:t> </a:t>
            </a:r>
            <a:r>
              <a:rPr lang="fr-FR" dirty="0" err="1" smtClean="0"/>
              <a:t>cualquier</a:t>
            </a:r>
            <a:r>
              <a:rPr lang="fr-FR" dirty="0" smtClean="0"/>
              <a:t> </a:t>
            </a:r>
            <a:r>
              <a:rPr lang="fr-FR" dirty="0" err="1" smtClean="0"/>
              <a:t>valor</a:t>
            </a:r>
            <a:r>
              <a:rPr lang="fr-FR" dirty="0" smtClean="0"/>
              <a:t> </a:t>
            </a:r>
            <a:r>
              <a:rPr lang="fr-FR" dirty="0" err="1" smtClean="0"/>
              <a:t>inmutable</a:t>
            </a:r>
            <a:r>
              <a:rPr lang="fr-FR" dirty="0" smtClean="0"/>
              <a:t> </a:t>
            </a:r>
            <a:r>
              <a:rPr lang="fr-FR" dirty="0" err="1" smtClean="0"/>
              <a:t>como</a:t>
            </a:r>
            <a:r>
              <a:rPr lang="fr-FR" dirty="0" smtClean="0"/>
              <a:t> </a:t>
            </a:r>
            <a:r>
              <a:rPr lang="fr-FR" dirty="0" err="1" smtClean="0"/>
              <a:t>números</a:t>
            </a:r>
            <a:r>
              <a:rPr lang="fr-FR" dirty="0" smtClean="0"/>
              <a:t>, cadenas, </a:t>
            </a:r>
            <a:r>
              <a:rPr lang="fr-FR" dirty="0" err="1" smtClean="0"/>
              <a:t>booleanos</a:t>
            </a:r>
            <a:r>
              <a:rPr lang="fr-FR" dirty="0" smtClean="0"/>
              <a:t>, </a:t>
            </a:r>
            <a:r>
              <a:rPr lang="fr-FR" dirty="0" err="1" smtClean="0"/>
              <a:t>tuplas</a:t>
            </a:r>
            <a:r>
              <a:rPr lang="fr-FR" dirty="0" smtClean="0"/>
              <a:t>,… (no listas o </a:t>
            </a:r>
            <a:r>
              <a:rPr lang="fr-FR" dirty="0" err="1" smtClean="0"/>
              <a:t>diccionarios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Se </a:t>
            </a:r>
            <a:r>
              <a:rPr lang="fr-FR" dirty="0" err="1" smtClean="0"/>
              <a:t>diferencian</a:t>
            </a:r>
            <a:r>
              <a:rPr lang="fr-FR" dirty="0" smtClean="0"/>
              <a:t> de las listas y las </a:t>
            </a:r>
            <a:r>
              <a:rPr lang="fr-FR" dirty="0" err="1" smtClean="0"/>
              <a:t>tuplas</a:t>
            </a:r>
            <a:r>
              <a:rPr lang="fr-FR" dirty="0" smtClean="0"/>
              <a:t>  en el </a:t>
            </a:r>
            <a:r>
              <a:rPr lang="fr-FR" dirty="0" err="1" smtClean="0"/>
              <a:t>acceso</a:t>
            </a:r>
            <a:r>
              <a:rPr lang="fr-FR" dirty="0" smtClean="0"/>
              <a:t> (</a:t>
            </a:r>
            <a:r>
              <a:rPr lang="fr-FR" dirty="0" err="1" smtClean="0"/>
              <a:t>por</a:t>
            </a:r>
            <a:r>
              <a:rPr lang="fr-FR" dirty="0" smtClean="0"/>
              <a:t> clave y no </a:t>
            </a:r>
            <a:r>
              <a:rPr lang="fr-FR" dirty="0" err="1" smtClean="0"/>
              <a:t>por</a:t>
            </a:r>
            <a:r>
              <a:rPr lang="fr-FR" dirty="0" smtClean="0"/>
              <a:t> </a:t>
            </a:r>
            <a:r>
              <a:rPr lang="fr-FR" dirty="0" err="1" smtClean="0"/>
              <a:t>índice</a:t>
            </a:r>
            <a:r>
              <a:rPr lang="fr-FR" dirty="0" smtClean="0"/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d[“Love Actually “] # </a:t>
            </a:r>
            <a:r>
              <a:rPr lang="en-US" dirty="0" err="1" smtClean="0">
                <a:solidFill>
                  <a:schemeClr val="accent2"/>
                </a:solidFill>
              </a:rPr>
              <a:t>devuelve</a:t>
            </a:r>
            <a:r>
              <a:rPr lang="en-US" dirty="0" smtClean="0">
                <a:solidFill>
                  <a:schemeClr val="accent2"/>
                </a:solidFill>
              </a:rPr>
              <a:t> “Richard Curtis”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reasignar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d[“Kill Bill”] = “Quentin Tarantino”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admiten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de slicing</a:t>
            </a:r>
            <a:endParaRPr lang="fr-FR" dirty="0" smtClean="0"/>
          </a:p>
          <a:p>
            <a:pPr lvl="2"/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Sentencias condicionales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condición: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fav</a:t>
            </a:r>
            <a:r>
              <a:rPr lang="es-ES" dirty="0" smtClean="0">
                <a:solidFill>
                  <a:schemeClr val="accent2"/>
                </a:solidFill>
              </a:rPr>
              <a:t> = “mundogeek.net”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# si (</a:t>
            </a: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err="1" smtClean="0">
                <a:solidFill>
                  <a:schemeClr val="accent2"/>
                </a:solidFill>
              </a:rPr>
              <a:t>fav</a:t>
            </a:r>
            <a:r>
              <a:rPr lang="es-ES" dirty="0" smtClean="0">
                <a:solidFill>
                  <a:schemeClr val="accent2"/>
                </a:solidFill>
              </a:rPr>
              <a:t> es igual a “mundogeek.net”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fav</a:t>
            </a:r>
            <a:r>
              <a:rPr lang="es-ES" dirty="0" smtClean="0">
                <a:solidFill>
                  <a:schemeClr val="accent2"/>
                </a:solidFill>
              </a:rPr>
              <a:t> == “mundogeek.net”: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“Tienes buen gusto!”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“Gracias”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fav</a:t>
            </a:r>
            <a:r>
              <a:rPr lang="es-ES" dirty="0" smtClean="0">
                <a:solidFill>
                  <a:schemeClr val="accent2"/>
                </a:solidFill>
              </a:rPr>
              <a:t> == “mundogeek.net”: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“Tienes buen gusto!”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“Gracias”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err="1" smtClean="0"/>
              <a:t>Indentar</a:t>
            </a:r>
            <a:r>
              <a:rPr lang="es-ES" dirty="0" smtClean="0"/>
              <a:t> el código es obligatorio</a:t>
            </a:r>
          </a:p>
          <a:p>
            <a:pPr lvl="2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Sentencias condicionales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condición: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</a:t>
            </a:r>
            <a:r>
              <a:rPr lang="es-ES" dirty="0" err="1" smtClean="0"/>
              <a:t>else</a:t>
            </a:r>
            <a:r>
              <a:rPr lang="es-ES" dirty="0" smtClean="0"/>
              <a:t>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</a:t>
            </a:r>
          </a:p>
          <a:p>
            <a:pPr lvl="1"/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fav</a:t>
            </a:r>
            <a:r>
              <a:rPr lang="es-ES" dirty="0" smtClean="0">
                <a:solidFill>
                  <a:schemeClr val="accent2"/>
                </a:solidFill>
              </a:rPr>
              <a:t> == “mundogeek.net”: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“Tienes buen gusto!”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“Gracias”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else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“Vaya, que lástima”</a:t>
            </a:r>
          </a:p>
          <a:p>
            <a:pPr lvl="2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Sentencias condicionales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condición: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</a:t>
            </a:r>
            <a:r>
              <a:rPr lang="es-ES" dirty="0" err="1" smtClean="0"/>
              <a:t>elif</a:t>
            </a:r>
            <a:r>
              <a:rPr lang="es-ES" dirty="0" smtClean="0"/>
              <a:t>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… </a:t>
            </a:r>
            <a:r>
              <a:rPr lang="es-ES" dirty="0" err="1" smtClean="0"/>
              <a:t>else</a:t>
            </a:r>
            <a:r>
              <a:rPr lang="es-ES" dirty="0" smtClean="0"/>
              <a:t>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</a:t>
            </a:r>
          </a:p>
          <a:p>
            <a:pPr lvl="1"/>
            <a:endParaRPr lang="es-ES" dirty="0" smtClean="0"/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if numero &lt; 0: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	print “Negativo”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elif numero &gt; 0: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	print “Positivo”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else:</a:t>
            </a:r>
          </a:p>
          <a:p>
            <a:pPr lvl="2">
              <a:buNone/>
            </a:pPr>
            <a:r>
              <a:rPr lang="it-IT" dirty="0" smtClean="0">
                <a:solidFill>
                  <a:schemeClr val="accent2"/>
                </a:solidFill>
              </a:rPr>
              <a:t>	print “Cero”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Lenguaje interpretado (</a:t>
            </a:r>
            <a:r>
              <a:rPr lang="es-ES" dirty="0" err="1" smtClean="0"/>
              <a:t>semi</a:t>
            </a:r>
            <a:r>
              <a:rPr lang="es-ES" dirty="0" smtClean="0"/>
              <a:t> interpretado)</a:t>
            </a:r>
          </a:p>
          <a:p>
            <a:pPr lvl="1"/>
            <a:r>
              <a:rPr lang="es-ES" dirty="0" err="1" smtClean="0"/>
              <a:t>Tipado</a:t>
            </a:r>
            <a:r>
              <a:rPr lang="es-ES" dirty="0" smtClean="0"/>
              <a:t> dinámico</a:t>
            </a:r>
          </a:p>
          <a:p>
            <a:pPr lvl="1"/>
            <a:r>
              <a:rPr lang="es-ES" dirty="0" smtClean="0"/>
              <a:t>Fuertemente </a:t>
            </a:r>
            <a:r>
              <a:rPr lang="es-ES" dirty="0" err="1" smtClean="0"/>
              <a:t>tipado</a:t>
            </a:r>
            <a:endParaRPr lang="es-ES" dirty="0" smtClean="0"/>
          </a:p>
          <a:p>
            <a:pPr lvl="1"/>
            <a:r>
              <a:rPr lang="es-ES" dirty="0" smtClean="0"/>
              <a:t>Multiplataforma</a:t>
            </a:r>
          </a:p>
          <a:p>
            <a:pPr lvl="1"/>
            <a:r>
              <a:rPr lang="es-ES" dirty="0" smtClean="0"/>
              <a:t>Orientado a objetos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Sentencias condicionales</a:t>
            </a:r>
          </a:p>
          <a:p>
            <a:pPr lvl="1"/>
            <a:r>
              <a:rPr lang="es-ES" dirty="0" err="1" smtClean="0"/>
              <a:t>código_a_ejecutar</a:t>
            </a:r>
            <a:r>
              <a:rPr lang="es-ES" dirty="0" smtClean="0"/>
              <a:t>  </a:t>
            </a:r>
            <a:r>
              <a:rPr lang="es-ES" dirty="0" err="1" smtClean="0"/>
              <a:t>if</a:t>
            </a:r>
            <a:r>
              <a:rPr lang="es-ES" dirty="0" smtClean="0"/>
              <a:t> condición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código_a_ejecutar</a:t>
            </a:r>
            <a:endParaRPr lang="es-ES" dirty="0" smtClean="0"/>
          </a:p>
          <a:p>
            <a:pPr lvl="1"/>
            <a:endParaRPr lang="es-ES" dirty="0" smtClean="0"/>
          </a:p>
          <a:p>
            <a:pPr lvl="2">
              <a:buNone/>
            </a:pPr>
            <a:r>
              <a:rPr lang="da-DK" dirty="0" smtClean="0">
                <a:solidFill>
                  <a:schemeClr val="accent2"/>
                </a:solidFill>
              </a:rPr>
              <a:t>var = “par” if (num % 2 == 0) else “impar”</a:t>
            </a:r>
          </a:p>
          <a:p>
            <a:pPr lvl="2">
              <a:buNone/>
            </a:pPr>
            <a:endParaRPr lang="it-IT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No existe el “</a:t>
            </a:r>
            <a:r>
              <a:rPr lang="es-ES" dirty="0" err="1" smtClean="0"/>
              <a:t>switch</a:t>
            </a:r>
            <a:r>
              <a:rPr lang="es-ES" dirty="0" smtClean="0"/>
              <a:t>” (se podría emular con un diccionario) </a:t>
            </a:r>
          </a:p>
          <a:p>
            <a:pPr lvl="1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Bucles</a:t>
            </a:r>
          </a:p>
          <a:p>
            <a:pPr lvl="1"/>
            <a:r>
              <a:rPr lang="es-ES" dirty="0" err="1" smtClean="0"/>
              <a:t>while</a:t>
            </a:r>
            <a:r>
              <a:rPr lang="es-ES" dirty="0" smtClean="0"/>
              <a:t> condición: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edad = 0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while</a:t>
            </a:r>
            <a:r>
              <a:rPr lang="es-ES" dirty="0" smtClean="0">
                <a:solidFill>
                  <a:schemeClr val="accent2"/>
                </a:solidFill>
              </a:rPr>
              <a:t> edad &lt; 18: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edad = edad + 1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“Felicidades, tienes “ + </a:t>
            </a:r>
            <a:r>
              <a:rPr lang="es-ES" dirty="0" err="1" smtClean="0">
                <a:solidFill>
                  <a:schemeClr val="accent2"/>
                </a:solidFill>
              </a:rPr>
              <a:t>str</a:t>
            </a:r>
            <a:r>
              <a:rPr lang="es-ES" dirty="0" smtClean="0">
                <a:solidFill>
                  <a:schemeClr val="accent2"/>
                </a:solidFill>
              </a:rPr>
              <a:t>(edad)</a:t>
            </a:r>
            <a:endParaRPr lang="da-DK" dirty="0" smtClean="0">
              <a:solidFill>
                <a:schemeClr val="accent2"/>
              </a:solidFill>
            </a:endParaRPr>
          </a:p>
          <a:p>
            <a:pPr lvl="2">
              <a:buNone/>
            </a:pPr>
            <a:endParaRPr lang="it-IT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err="1" smtClean="0"/>
              <a:t>str</a:t>
            </a:r>
            <a:r>
              <a:rPr lang="es-ES" dirty="0" smtClean="0"/>
              <a:t> permite crear una cadena a partir de un número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Bucles</a:t>
            </a:r>
          </a:p>
          <a:p>
            <a:pPr lvl="1"/>
            <a:r>
              <a:rPr lang="es-ES" dirty="0" smtClean="0"/>
              <a:t>Utilidad de los bucles infinitos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while</a:t>
            </a:r>
            <a:r>
              <a:rPr lang="es-ES" dirty="0" smtClean="0">
                <a:solidFill>
                  <a:schemeClr val="accent2"/>
                </a:solidFill>
              </a:rPr>
              <a:t> True: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entrada = </a:t>
            </a:r>
            <a:r>
              <a:rPr lang="es-ES" dirty="0" err="1" smtClean="0">
                <a:solidFill>
                  <a:schemeClr val="accent2"/>
                </a:solidFill>
              </a:rPr>
              <a:t>raw_input</a:t>
            </a:r>
            <a:r>
              <a:rPr lang="es-ES" dirty="0" smtClean="0">
                <a:solidFill>
                  <a:schemeClr val="accent2"/>
                </a:solidFill>
              </a:rPr>
              <a:t>(“&gt; “)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entrada == “</a:t>
            </a:r>
            <a:r>
              <a:rPr lang="es-ES" dirty="0" err="1" smtClean="0">
                <a:solidFill>
                  <a:schemeClr val="accent2"/>
                </a:solidFill>
              </a:rPr>
              <a:t>adios</a:t>
            </a:r>
            <a:r>
              <a:rPr lang="es-ES" dirty="0" smtClean="0">
                <a:solidFill>
                  <a:schemeClr val="accent2"/>
                </a:solidFill>
              </a:rPr>
              <a:t>”:</a:t>
            </a:r>
          </a:p>
          <a:p>
            <a:pPr marL="900113" lvl="2" indent="-269875">
              <a:buNone/>
            </a:pPr>
            <a:r>
              <a:rPr lang="es-ES" dirty="0" smtClean="0">
                <a:solidFill>
                  <a:schemeClr val="accent2"/>
                </a:solidFill>
              </a:rPr>
              <a:t>			break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else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entrada</a:t>
            </a:r>
            <a:endParaRPr lang="it-IT" dirty="0" smtClean="0">
              <a:solidFill>
                <a:schemeClr val="accent2"/>
              </a:solidFill>
            </a:endParaRPr>
          </a:p>
          <a:p>
            <a:pPr lvl="1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err="1" smtClean="0"/>
              <a:t>raw_input</a:t>
            </a:r>
            <a:r>
              <a:rPr lang="es-ES" dirty="0" smtClean="0"/>
              <a:t> permite obtener lo que escribe el usuario por pantalla</a:t>
            </a:r>
          </a:p>
          <a:p>
            <a:pPr lvl="1"/>
            <a:r>
              <a:rPr lang="es-ES" dirty="0" smtClean="0"/>
              <a:t>break sale del bucle en el que se encuentra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Bucles</a:t>
            </a:r>
          </a:p>
          <a:p>
            <a:endParaRPr lang="es-ES" dirty="0" smtClean="0"/>
          </a:p>
          <a:p>
            <a:pPr lvl="2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edad</a:t>
            </a:r>
            <a:r>
              <a:rPr lang="en-US" dirty="0" smtClean="0">
                <a:solidFill>
                  <a:schemeClr val="accent2"/>
                </a:solidFill>
              </a:rPr>
              <a:t> = 0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while </a:t>
            </a:r>
            <a:r>
              <a:rPr lang="en-US" dirty="0" err="1" smtClean="0">
                <a:solidFill>
                  <a:schemeClr val="accent2"/>
                </a:solidFill>
              </a:rPr>
              <a:t>edad</a:t>
            </a:r>
            <a:r>
              <a:rPr lang="en-US" dirty="0" smtClean="0">
                <a:solidFill>
                  <a:schemeClr val="accent2"/>
                </a:solidFill>
              </a:rPr>
              <a:t> &lt; 18: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edad = edad + 1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edad % 2 == 0: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continue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“Felicidades, tienes “ + </a:t>
            </a:r>
            <a:r>
              <a:rPr lang="es-ES" dirty="0" err="1" smtClean="0">
                <a:solidFill>
                  <a:schemeClr val="accent2"/>
                </a:solidFill>
              </a:rPr>
              <a:t>str</a:t>
            </a:r>
            <a:r>
              <a:rPr lang="es-ES" dirty="0" smtClean="0">
                <a:solidFill>
                  <a:schemeClr val="accent2"/>
                </a:solidFill>
              </a:rPr>
              <a:t>(edad)</a:t>
            </a:r>
            <a:endParaRPr lang="en-U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err="1" smtClean="0"/>
              <a:t>continue</a:t>
            </a:r>
            <a:r>
              <a:rPr lang="es-ES" dirty="0" smtClean="0"/>
              <a:t> pasa a la siguiente iteración del bucle en el que se encuentra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Bucles</a:t>
            </a:r>
          </a:p>
          <a:p>
            <a:pPr lvl="1"/>
            <a:r>
              <a:rPr lang="es-ES" dirty="0" err="1" smtClean="0"/>
              <a:t>for</a:t>
            </a:r>
            <a:r>
              <a:rPr lang="es-ES" dirty="0" smtClean="0"/>
              <a:t> elemento in secuencia: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secuencia = [“uno”, “dos”, “tres”]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for</a:t>
            </a:r>
            <a:r>
              <a:rPr lang="es-ES" dirty="0" smtClean="0">
                <a:solidFill>
                  <a:schemeClr val="accent2"/>
                </a:solidFill>
              </a:rPr>
              <a:t> elemento in secuencia: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elemento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se utiliza como una forma genérica de iterar sobre una secuencia</a:t>
            </a:r>
          </a:p>
          <a:p>
            <a:pPr lvl="1"/>
            <a:r>
              <a:rPr lang="es-ES" dirty="0" err="1" smtClean="0"/>
              <a:t>range</a:t>
            </a:r>
            <a:r>
              <a:rPr lang="es-ES" dirty="0" smtClean="0"/>
              <a:t>(rango) permite generar una lista según el rango especificado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flujo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fragmentos de código con un nombre asociado y que devuelven un valor. Si no devuelven valor se les suele llamar procedimientos (no existen en </a:t>
            </a:r>
            <a:r>
              <a:rPr lang="es-ES" dirty="0" err="1" smtClean="0"/>
              <a:t>Python</a:t>
            </a:r>
            <a:r>
              <a:rPr lang="es-ES" dirty="0" smtClean="0"/>
              <a:t>, se devuelve el valor </a:t>
            </a:r>
            <a:r>
              <a:rPr lang="es-ES" dirty="0" err="1" smtClean="0"/>
              <a:t>None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Ventajas:</a:t>
            </a:r>
          </a:p>
          <a:p>
            <a:pPr lvl="1"/>
            <a:r>
              <a:rPr lang="es-ES" dirty="0" smtClean="0"/>
              <a:t>Programación y depuración dividiendo en partes el código</a:t>
            </a:r>
          </a:p>
          <a:p>
            <a:pPr lvl="1"/>
            <a:r>
              <a:rPr lang="es-ES" dirty="0" smtClean="0"/>
              <a:t>Reutilización de código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Definición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nombre_función</a:t>
            </a:r>
            <a:r>
              <a:rPr lang="es-ES" dirty="0" smtClean="0"/>
              <a:t>(param1, param2,…): </a:t>
            </a:r>
            <a:r>
              <a:rPr lang="es-ES" dirty="0" err="1" smtClean="0"/>
              <a:t>código_a_ejecutar</a:t>
            </a:r>
            <a:r>
              <a:rPr lang="es-ES" dirty="0" smtClean="0"/>
              <a:t> (</a:t>
            </a:r>
            <a:r>
              <a:rPr lang="es-ES" dirty="0" err="1" smtClean="0"/>
              <a:t>indentado</a:t>
            </a:r>
            <a:r>
              <a:rPr lang="es-ES" dirty="0" smtClean="0"/>
              <a:t>) </a:t>
            </a:r>
          </a:p>
          <a:p>
            <a:pPr lvl="2">
              <a:buNone/>
            </a:pPr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mi_funcion</a:t>
            </a:r>
            <a:r>
              <a:rPr lang="es-ES" dirty="0" smtClean="0">
                <a:solidFill>
                  <a:schemeClr val="accent2"/>
                </a:solidFill>
              </a:rPr>
              <a:t>(param1, param2):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“““Esta </a:t>
            </a:r>
            <a:r>
              <a:rPr lang="es-ES" dirty="0" err="1" smtClean="0">
                <a:solidFill>
                  <a:schemeClr val="accent2"/>
                </a:solidFill>
              </a:rPr>
              <a:t>funcion</a:t>
            </a:r>
            <a:r>
              <a:rPr lang="es-ES" dirty="0" smtClean="0">
                <a:solidFill>
                  <a:schemeClr val="accent2"/>
                </a:solidFill>
              </a:rPr>
              <a:t> imprime los dos valores pasados como </a:t>
            </a:r>
            <a:r>
              <a:rPr lang="es-ES" dirty="0" err="1" smtClean="0">
                <a:solidFill>
                  <a:schemeClr val="accent2"/>
                </a:solidFill>
              </a:rPr>
              <a:t>parametros</a:t>
            </a:r>
            <a:r>
              <a:rPr lang="es-ES" dirty="0" smtClean="0">
                <a:solidFill>
                  <a:schemeClr val="accent2"/>
                </a:solidFill>
              </a:rPr>
              <a:t>”””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param1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param2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Las cadenas de texto (</a:t>
            </a:r>
            <a:r>
              <a:rPr lang="es-ES" dirty="0" err="1" smtClean="0"/>
              <a:t>docstrings</a:t>
            </a:r>
            <a:r>
              <a:rPr lang="es-ES" dirty="0" smtClean="0"/>
              <a:t>) entre comillas triples permiten documentar la función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docstrings</a:t>
            </a:r>
            <a:r>
              <a:rPr lang="es-ES" dirty="0" smtClean="0"/>
              <a:t> es lo que muestra el operador ? O la función </a:t>
            </a:r>
            <a:r>
              <a:rPr lang="es-ES" dirty="0" err="1" smtClean="0"/>
              <a:t>help</a:t>
            </a:r>
            <a:endParaRPr lang="es-ES" dirty="0" smtClean="0"/>
          </a:p>
          <a:p>
            <a:r>
              <a:rPr lang="es-ES" dirty="0" smtClean="0"/>
              <a:t>Todos los objetos pueden contener </a:t>
            </a:r>
            <a:r>
              <a:rPr lang="es-ES" dirty="0" err="1" smtClean="0"/>
              <a:t>docstrings</a:t>
            </a:r>
            <a:r>
              <a:rPr lang="es-ES" dirty="0" smtClean="0"/>
              <a:t>, no sólo las funciones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Llamada a una función</a:t>
            </a:r>
          </a:p>
          <a:p>
            <a:pPr lvl="1">
              <a:buNone/>
            </a:pPr>
            <a:r>
              <a:rPr lang="es-ES" dirty="0" err="1" smtClean="0"/>
              <a:t>nombre_función</a:t>
            </a:r>
            <a:r>
              <a:rPr lang="es-ES" dirty="0" smtClean="0"/>
              <a:t>(valorparam1, valorparam2,…)</a:t>
            </a:r>
          </a:p>
          <a:p>
            <a:pPr lvl="1">
              <a:buNone/>
            </a:pPr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mi_funcion</a:t>
            </a:r>
            <a:r>
              <a:rPr lang="es-ES" dirty="0" smtClean="0">
                <a:solidFill>
                  <a:schemeClr val="accent2"/>
                </a:solidFill>
              </a:rPr>
              <a:t>(“hola”, 2)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La asociación de parámetros y valores se hace de izquierda a derecha, pero se puede modificar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mi_funcion</a:t>
            </a:r>
            <a:r>
              <a:rPr lang="es-ES" dirty="0" smtClean="0">
                <a:solidFill>
                  <a:schemeClr val="accent2"/>
                </a:solidFill>
              </a:rPr>
              <a:t>(param2 = 2, param1 = “hola”)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Nº de valores = nº de parámetros o nº variable de argumentos (el último parámetro precedido de * (se crea una </a:t>
            </a:r>
            <a:r>
              <a:rPr lang="es-ES" dirty="0" err="1" smtClean="0"/>
              <a:t>tupla</a:t>
            </a:r>
            <a:r>
              <a:rPr lang="es-ES" dirty="0" smtClean="0"/>
              <a:t>) o ** (se crea un diccionario)</a:t>
            </a:r>
          </a:p>
          <a:p>
            <a:pPr>
              <a:buNone/>
            </a:pPr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varios(param1, param2, *otros):</a:t>
            </a:r>
          </a:p>
          <a:p>
            <a:pPr lvl="3">
              <a:buNone/>
            </a:pPr>
            <a:r>
              <a:rPr lang="es-ES" sz="2100" dirty="0" err="1" smtClean="0">
                <a:solidFill>
                  <a:schemeClr val="accent2"/>
                </a:solidFill>
              </a:rPr>
              <a:t>for</a:t>
            </a:r>
            <a:r>
              <a:rPr lang="es-ES" sz="2100" dirty="0" smtClean="0">
                <a:solidFill>
                  <a:schemeClr val="accent2"/>
                </a:solidFill>
              </a:rPr>
              <a:t> val in otros:</a:t>
            </a:r>
          </a:p>
          <a:p>
            <a:pPr lvl="4">
              <a:buNone/>
            </a:pPr>
            <a:r>
              <a:rPr lang="es-ES" sz="2100" dirty="0" err="1" smtClean="0">
                <a:solidFill>
                  <a:schemeClr val="accent2"/>
                </a:solidFill>
              </a:rPr>
              <a:t>print</a:t>
            </a:r>
            <a:r>
              <a:rPr lang="es-ES" sz="2100" dirty="0" smtClean="0">
                <a:solidFill>
                  <a:schemeClr val="accent2"/>
                </a:solidFill>
              </a:rPr>
              <a:t> val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varios(1, 2)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varios(1, 2, 3)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varios(1, 2, 3, 4)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varios(param1, param2, **otros):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for</a:t>
            </a:r>
            <a:r>
              <a:rPr lang="es-ES" dirty="0" smtClean="0">
                <a:solidFill>
                  <a:schemeClr val="accent2"/>
                </a:solidFill>
              </a:rPr>
              <a:t> i in </a:t>
            </a:r>
            <a:r>
              <a:rPr lang="es-ES" dirty="0" err="1" smtClean="0">
                <a:solidFill>
                  <a:schemeClr val="accent2"/>
                </a:solidFill>
              </a:rPr>
              <a:t>otros.items</a:t>
            </a:r>
            <a:r>
              <a:rPr lang="es-ES" dirty="0" smtClean="0">
                <a:solidFill>
                  <a:schemeClr val="accent2"/>
                </a:solidFill>
              </a:rPr>
              <a:t>():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i</a:t>
            </a:r>
          </a:p>
          <a:p>
            <a:pPr lvl="1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varios(1, 2, tercero = 3)</a:t>
            </a:r>
          </a:p>
          <a:p>
            <a:pPr lvl="1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r>
              <a:rPr lang="es-ES" dirty="0" err="1" smtClean="0"/>
              <a:t>items</a:t>
            </a:r>
            <a:r>
              <a:rPr lang="es-ES" dirty="0" smtClean="0"/>
              <a:t>() es una función de diccionarios que devuelve una lista con sus elementos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¿Por qué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De sintaxis simple, clara y sencilla</a:t>
            </a:r>
          </a:p>
          <a:p>
            <a:pPr lvl="1"/>
            <a:r>
              <a:rPr lang="es-ES" dirty="0" smtClean="0"/>
              <a:t>No adecuado para programación de bajo nivel o aplicaciones de rendimiento crítico</a:t>
            </a:r>
          </a:p>
          <a:p>
            <a:pPr lvl="1"/>
            <a:r>
              <a:rPr lang="es-ES" dirty="0" smtClean="0"/>
              <a:t>Casos de éxito: Google, </a:t>
            </a:r>
            <a:r>
              <a:rPr lang="es-ES" dirty="0" err="1" smtClean="0"/>
              <a:t>Yahoo</a:t>
            </a:r>
            <a:r>
              <a:rPr lang="es-ES" dirty="0" smtClean="0"/>
              <a:t>, NASA, 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Valores por defecto con = tras el nombre del parámetro</a:t>
            </a:r>
          </a:p>
          <a:p>
            <a:endParaRPr lang="es-ES" dirty="0" smtClean="0"/>
          </a:p>
          <a:p>
            <a:pPr lvl="1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imprimir(texto, veces = 1):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veces * texto</a:t>
            </a:r>
          </a:p>
          <a:p>
            <a:pPr>
              <a:buNone/>
            </a:pPr>
            <a:endParaRPr lang="es-ES" dirty="0" smtClean="0"/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&gt;&gt;&gt; imprimir(“hola”)</a:t>
            </a: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hola</a:t>
            </a:r>
          </a:p>
          <a:p>
            <a:pPr lvl="1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s-ES" dirty="0" smtClean="0">
                <a:solidFill>
                  <a:schemeClr val="accent2"/>
                </a:solidFill>
              </a:rPr>
              <a:t>&gt;&gt;&gt; imprimir(“hola”, 2)</a:t>
            </a:r>
          </a:p>
          <a:p>
            <a:pPr lvl="1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holahola</a:t>
            </a:r>
            <a:endParaRPr lang="es-ES" dirty="0" smtClean="0">
              <a:solidFill>
                <a:schemeClr val="accent2"/>
              </a:solidFill>
            </a:endParaRP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los argumentos de las funciones se pasan por referencia, aunque los cambios no se reflejan para objetos inmutables (números, cadenas, booleanos y </a:t>
            </a:r>
            <a:r>
              <a:rPr lang="es-ES" dirty="0" err="1" smtClean="0"/>
              <a:t>tuplas</a:t>
            </a:r>
            <a:r>
              <a:rPr lang="es-ES" dirty="0" smtClean="0"/>
              <a:t>)</a:t>
            </a:r>
          </a:p>
          <a:p>
            <a:pPr lvl="1">
              <a:buNone/>
            </a:pPr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f(x, y):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x = x + 3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y.append</a:t>
            </a:r>
            <a:r>
              <a:rPr lang="es-ES" dirty="0" smtClean="0">
                <a:solidFill>
                  <a:schemeClr val="accent2"/>
                </a:solidFill>
              </a:rPr>
              <a:t>(23)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x, y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x = 22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y = [22]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f(x, y)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x, y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25 [22, 23]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22 [22, 23]</a:t>
            </a:r>
            <a:endParaRPr lang="es-E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append</a:t>
            </a:r>
            <a:r>
              <a:rPr lang="es-ES" dirty="0" smtClean="0"/>
              <a:t> es un método que permite añadir un elemento a un lista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 se quiere devolver un valor se utiliza </a:t>
            </a:r>
            <a:r>
              <a:rPr lang="es-ES" dirty="0" err="1" smtClean="0"/>
              <a:t>return</a:t>
            </a:r>
            <a:endParaRPr lang="es-ES" dirty="0" smtClean="0"/>
          </a:p>
          <a:p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sumar(x, y):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x + y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sumar(3, 2)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f(x, y):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x * 2, y * 2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a, b = f(1, 2)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una función no puede devolver varios valores, pero sí una </a:t>
            </a:r>
            <a:r>
              <a:rPr lang="es-ES" dirty="0" err="1" smtClean="0"/>
              <a:t>tupla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Python</a:t>
            </a:r>
            <a:r>
              <a:rPr lang="es-ES" dirty="0" smtClean="0"/>
              <a:t> es </a:t>
            </a:r>
            <a:r>
              <a:rPr lang="es-ES" dirty="0" err="1" smtClean="0"/>
              <a:t>multiparadigma</a:t>
            </a:r>
            <a:endParaRPr lang="es-ES" dirty="0" smtClean="0"/>
          </a:p>
          <a:p>
            <a:pPr lvl="1"/>
            <a:r>
              <a:rPr lang="es-ES" dirty="0" smtClean="0"/>
              <a:t>Programación estructurada</a:t>
            </a:r>
          </a:p>
          <a:p>
            <a:pPr lvl="1"/>
            <a:r>
              <a:rPr lang="es-ES" dirty="0" smtClean="0"/>
              <a:t>Programación orientada a objetos</a:t>
            </a:r>
          </a:p>
          <a:p>
            <a:pPr lvl="1"/>
            <a:r>
              <a:rPr lang="es-ES" dirty="0" smtClean="0"/>
              <a:t>Programación funcional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Los problemas se modelan con clases </a:t>
            </a:r>
            <a:r>
              <a:rPr lang="es-ES" smtClean="0"/>
              <a:t>y objetos</a:t>
            </a:r>
          </a:p>
          <a:p>
            <a:endParaRPr lang="es-ES" dirty="0" smtClean="0"/>
          </a:p>
          <a:p>
            <a:r>
              <a:rPr lang="es-ES" dirty="0" smtClean="0"/>
              <a:t>Los programas son interacciones entre objetos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Clases y objetos</a:t>
            </a:r>
          </a:p>
          <a:p>
            <a:pPr lvl="1"/>
            <a:r>
              <a:rPr lang="es-ES" dirty="0" smtClean="0"/>
              <a:t>Objeto: entidad con estado + funcionalidad</a:t>
            </a:r>
          </a:p>
          <a:p>
            <a:pPr lvl="2"/>
            <a:r>
              <a:rPr lang="es-ES" dirty="0" smtClean="0"/>
              <a:t>Estado = atributos</a:t>
            </a:r>
          </a:p>
          <a:p>
            <a:pPr lvl="2"/>
            <a:r>
              <a:rPr lang="es-ES" dirty="0" smtClean="0"/>
              <a:t>Funcionalidad = métodos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Clase: plantilla genérica para instanciar objetos. Define para los objetos de la clase</a:t>
            </a:r>
          </a:p>
          <a:p>
            <a:pPr lvl="2"/>
            <a:r>
              <a:rPr lang="es-ES" dirty="0" smtClean="0"/>
              <a:t>Atributos</a:t>
            </a:r>
          </a:p>
          <a:p>
            <a:pPr lvl="2"/>
            <a:r>
              <a:rPr lang="es-ES" dirty="0" smtClean="0"/>
              <a:t>Métodos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500" dirty="0" smtClean="0"/>
              <a:t>Clases y objetos</a:t>
            </a:r>
          </a:p>
          <a:p>
            <a:pPr lvl="1"/>
            <a:r>
              <a:rPr lang="es-ES" dirty="0" smtClean="0"/>
              <a:t>Definición de clases</a:t>
            </a:r>
          </a:p>
          <a:p>
            <a:pPr lvl="3">
              <a:buNone/>
            </a:pPr>
            <a:r>
              <a:rPr lang="es-ES" dirty="0" err="1" smtClean="0">
                <a:solidFill>
                  <a:srgbClr val="FF0000"/>
                </a:solidFill>
              </a:rPr>
              <a:t>class</a:t>
            </a:r>
            <a:r>
              <a:rPr lang="es-ES" dirty="0" smtClean="0">
                <a:solidFill>
                  <a:srgbClr val="FF0000"/>
                </a:solidFill>
              </a:rPr>
              <a:t> Coche: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“””</a:t>
            </a:r>
            <a:r>
              <a:rPr lang="es-ES" dirty="0" err="1" smtClean="0">
                <a:solidFill>
                  <a:srgbClr val="FF0000"/>
                </a:solidFill>
              </a:rPr>
              <a:t>Abstraccion</a:t>
            </a:r>
            <a:r>
              <a:rPr lang="es-ES" dirty="0" smtClean="0">
                <a:solidFill>
                  <a:srgbClr val="FF0000"/>
                </a:solidFill>
              </a:rPr>
              <a:t> de los objetos coche.”””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def</a:t>
            </a:r>
            <a:r>
              <a:rPr lang="es-ES" dirty="0" smtClean="0">
                <a:solidFill>
                  <a:srgbClr val="FF0000"/>
                </a:solidFill>
              </a:rPr>
              <a:t> __</a:t>
            </a:r>
            <a:r>
              <a:rPr lang="es-ES" dirty="0" err="1" smtClean="0">
                <a:solidFill>
                  <a:srgbClr val="FF0000"/>
                </a:solidFill>
              </a:rPr>
              <a:t>init</a:t>
            </a:r>
            <a:r>
              <a:rPr lang="es-ES" dirty="0" smtClean="0">
                <a:solidFill>
                  <a:srgbClr val="FF0000"/>
                </a:solidFill>
              </a:rPr>
              <a:t>__(</a:t>
            </a:r>
            <a:r>
              <a:rPr lang="es-ES" dirty="0" err="1" smtClean="0">
                <a:solidFill>
                  <a:srgbClr val="FF0000"/>
                </a:solidFill>
              </a:rPr>
              <a:t>self</a:t>
            </a:r>
            <a:r>
              <a:rPr lang="es-ES" dirty="0" smtClean="0">
                <a:solidFill>
                  <a:srgbClr val="FF0000"/>
                </a:solidFill>
              </a:rPr>
              <a:t>, gasolina):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self.gasolina</a:t>
            </a:r>
            <a:r>
              <a:rPr lang="es-ES" dirty="0" smtClean="0">
                <a:solidFill>
                  <a:srgbClr val="FF0000"/>
                </a:solidFill>
              </a:rPr>
              <a:t> = gasolina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“Tenemos”, gasolina, “litros”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def</a:t>
            </a:r>
            <a:r>
              <a:rPr lang="es-ES" dirty="0" smtClean="0">
                <a:solidFill>
                  <a:srgbClr val="FF0000"/>
                </a:solidFill>
              </a:rPr>
              <a:t> arrancar(</a:t>
            </a:r>
            <a:r>
              <a:rPr lang="es-ES" dirty="0" err="1" smtClean="0">
                <a:solidFill>
                  <a:srgbClr val="FF0000"/>
                </a:solidFill>
              </a:rPr>
              <a:t>self</a:t>
            </a:r>
            <a:r>
              <a:rPr lang="es-ES" dirty="0" smtClean="0">
                <a:solidFill>
                  <a:srgbClr val="FF0000"/>
                </a:solidFill>
              </a:rPr>
              <a:t>):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if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self.gasolina</a:t>
            </a:r>
            <a:r>
              <a:rPr lang="es-ES" dirty="0" smtClean="0">
                <a:solidFill>
                  <a:srgbClr val="FF0000"/>
                </a:solidFill>
              </a:rPr>
              <a:t> &gt; 0: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	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“Arranca”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else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	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“No arranca”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def</a:t>
            </a:r>
            <a:r>
              <a:rPr lang="es-ES" dirty="0" smtClean="0">
                <a:solidFill>
                  <a:srgbClr val="FF0000"/>
                </a:solidFill>
              </a:rPr>
              <a:t> conducir(</a:t>
            </a:r>
            <a:r>
              <a:rPr lang="es-ES" dirty="0" err="1" smtClean="0">
                <a:solidFill>
                  <a:srgbClr val="FF0000"/>
                </a:solidFill>
              </a:rPr>
              <a:t>self</a:t>
            </a:r>
            <a:r>
              <a:rPr lang="es-ES" dirty="0" smtClean="0">
                <a:solidFill>
                  <a:srgbClr val="FF0000"/>
                </a:solidFill>
              </a:rPr>
              <a:t>):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if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self.gasolina</a:t>
            </a:r>
            <a:r>
              <a:rPr lang="es-ES" dirty="0" smtClean="0">
                <a:solidFill>
                  <a:srgbClr val="FF0000"/>
                </a:solidFill>
              </a:rPr>
              <a:t> &gt; 0: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	</a:t>
            </a:r>
            <a:r>
              <a:rPr lang="es-ES" dirty="0" err="1" smtClean="0">
                <a:solidFill>
                  <a:srgbClr val="FF0000"/>
                </a:solidFill>
              </a:rPr>
              <a:t>self.gasolina</a:t>
            </a:r>
            <a:r>
              <a:rPr lang="es-ES" dirty="0" smtClean="0">
                <a:solidFill>
                  <a:srgbClr val="FF0000"/>
                </a:solidFill>
              </a:rPr>
              <a:t> -= 1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	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“Quedan”, </a:t>
            </a:r>
            <a:r>
              <a:rPr lang="es-ES" dirty="0" err="1" smtClean="0">
                <a:solidFill>
                  <a:srgbClr val="FF0000"/>
                </a:solidFill>
              </a:rPr>
              <a:t>self.gasolina</a:t>
            </a:r>
            <a:r>
              <a:rPr lang="es-ES" dirty="0" smtClean="0">
                <a:solidFill>
                  <a:srgbClr val="FF0000"/>
                </a:solidFill>
              </a:rPr>
              <a:t>, “litros”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</a:t>
            </a:r>
            <a:r>
              <a:rPr lang="es-ES" dirty="0" err="1" smtClean="0">
                <a:solidFill>
                  <a:srgbClr val="FF0000"/>
                </a:solidFill>
              </a:rPr>
              <a:t>else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			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“No se mueve”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500" dirty="0" smtClean="0"/>
              <a:t>Clases y objetos</a:t>
            </a:r>
          </a:p>
          <a:p>
            <a:pPr lvl="1"/>
            <a:r>
              <a:rPr lang="es-ES" dirty="0" smtClean="0"/>
              <a:t>El método __</a:t>
            </a:r>
            <a:r>
              <a:rPr lang="es-ES" dirty="0" err="1" smtClean="0"/>
              <a:t>init</a:t>
            </a:r>
            <a:r>
              <a:rPr lang="es-ES" dirty="0" smtClean="0"/>
              <a:t>__ se ejecuta justo después de crear un nuevo objeto a partir de la clase (instanciación)</a:t>
            </a:r>
          </a:p>
          <a:p>
            <a:pPr lvl="1"/>
            <a:r>
              <a:rPr lang="es-ES" dirty="0" smtClean="0"/>
              <a:t>El primer parámetro de __</a:t>
            </a:r>
            <a:r>
              <a:rPr lang="es-ES" dirty="0" err="1" smtClean="0"/>
              <a:t>init</a:t>
            </a:r>
            <a:r>
              <a:rPr lang="es-ES" dirty="0" smtClean="0"/>
              <a:t>__ y del resto de métodos de la clase es siempre </a:t>
            </a:r>
            <a:r>
              <a:rPr lang="es-ES" dirty="0" err="1" smtClean="0"/>
              <a:t>self</a:t>
            </a:r>
            <a:endParaRPr lang="es-ES" dirty="0" smtClean="0"/>
          </a:p>
          <a:p>
            <a:pPr lvl="1"/>
            <a:r>
              <a:rPr lang="es-ES" dirty="0" smtClean="0"/>
              <a:t>Los parámetros se destruyen cuando finalizan las funciones, los atributos persisten mientras lo hace el objeto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Creación de un objeto</a:t>
            </a:r>
          </a:p>
          <a:p>
            <a:pPr lvl="1"/>
            <a:endParaRPr lang="es-ES" dirty="0" smtClean="0"/>
          </a:p>
          <a:p>
            <a:pPr lvl="3">
              <a:buNone/>
            </a:pPr>
            <a:r>
              <a:rPr lang="es-ES" dirty="0" err="1" smtClean="0">
                <a:solidFill>
                  <a:srgbClr val="FF0000"/>
                </a:solidFill>
              </a:rPr>
              <a:t>mi_coche</a:t>
            </a:r>
            <a:r>
              <a:rPr lang="es-ES" dirty="0" smtClean="0">
                <a:solidFill>
                  <a:srgbClr val="FF0000"/>
                </a:solidFill>
              </a:rPr>
              <a:t> = Coche(3)</a:t>
            </a:r>
          </a:p>
          <a:p>
            <a:pPr lvl="3">
              <a:buNone/>
            </a:pPr>
            <a:endParaRPr lang="es-ES" dirty="0" smtClean="0"/>
          </a:p>
          <a:p>
            <a:pPr lvl="2">
              <a:buNone/>
            </a:pPr>
            <a:r>
              <a:rPr lang="es-ES" dirty="0" smtClean="0"/>
              <a:t>el primer argumento es pasado automáticamente por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4300" dirty="0" smtClean="0"/>
              <a:t>Clases y objetos</a:t>
            </a:r>
          </a:p>
          <a:p>
            <a:pPr lvl="1"/>
            <a:r>
              <a:rPr lang="es-ES" dirty="0" smtClean="0"/>
              <a:t>Acceso a atributos y métodos de un objeto</a:t>
            </a:r>
          </a:p>
          <a:p>
            <a:pPr lvl="2"/>
            <a:r>
              <a:rPr lang="es-ES" dirty="0" err="1" smtClean="0"/>
              <a:t>objeto.atributo</a:t>
            </a:r>
            <a:endParaRPr lang="es-ES" dirty="0" smtClean="0"/>
          </a:p>
          <a:p>
            <a:pPr lvl="2"/>
            <a:r>
              <a:rPr lang="es-ES" dirty="0" err="1" smtClean="0"/>
              <a:t>objeto.metodo</a:t>
            </a:r>
            <a:r>
              <a:rPr lang="es-ES" dirty="0" smtClean="0"/>
              <a:t>( )</a:t>
            </a:r>
          </a:p>
          <a:p>
            <a:pPr lvl="3">
              <a:buNone/>
            </a:pPr>
            <a:endParaRPr lang="es-ES" dirty="0" smtClean="0"/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mi_coche.gasolina</a:t>
            </a:r>
            <a:endParaRPr lang="es-ES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mi_coche.arrancar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Arranca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mi_coche.conducir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Quedan 2 litros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mi_coche.conducir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Quedan 1 litros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mi_coche.conducir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Quedan 0 litros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mi_coche.conducir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No se mueve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mi_coche.arrancar</a:t>
            </a:r>
            <a:r>
              <a:rPr lang="es-ES" dirty="0" smtClean="0">
                <a:solidFill>
                  <a:srgbClr val="FF0000"/>
                </a:solidFill>
              </a:rPr>
              <a:t>()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No arranca</a:t>
            </a: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&gt;&gt;&gt; </a:t>
            </a:r>
            <a:r>
              <a:rPr lang="es-ES" dirty="0" err="1" smtClean="0">
                <a:solidFill>
                  <a:srgbClr val="FF0000"/>
                </a:solidFill>
              </a:rPr>
              <a:t>print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mi_coche.gasolina</a:t>
            </a:r>
            <a:endParaRPr lang="es-ES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s-ES" dirty="0" smtClean="0">
                <a:solidFill>
                  <a:srgbClr val="FF0000"/>
                </a:solidFill>
              </a:rPr>
              <a:t>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Herencia</a:t>
            </a:r>
          </a:p>
          <a:p>
            <a:pPr lvl="1"/>
            <a:r>
              <a:rPr lang="es-ES" dirty="0" smtClean="0"/>
              <a:t>Una clase (subclase) hereda de otra (superclase)</a:t>
            </a:r>
          </a:p>
          <a:p>
            <a:pPr lvl="1"/>
            <a:r>
              <a:rPr lang="es-ES" dirty="0" smtClean="0"/>
              <a:t>La subclase contiene todos los atributos y métodos de la superclase</a:t>
            </a:r>
          </a:p>
          <a:p>
            <a:pPr lvl="1"/>
            <a:r>
              <a:rPr lang="es-ES" dirty="0" smtClean="0"/>
              <a:t>Heredar = extender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Superclase Instrumento</a:t>
            </a:r>
          </a:p>
          <a:p>
            <a:r>
              <a:rPr lang="es-ES" dirty="0" smtClean="0"/>
              <a:t>Subclases </a:t>
            </a:r>
            <a:r>
              <a:rPr lang="es-ES" dirty="0" err="1" smtClean="0"/>
              <a:t>Bateria</a:t>
            </a:r>
            <a:r>
              <a:rPr lang="es-ES" dirty="0" smtClean="0"/>
              <a:t> y Guitarra: comparten atributos y métodos (de Instrumento) y pueden tener otros propios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900" dirty="0" smtClean="0"/>
              <a:t>Herencia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class </a:t>
            </a:r>
            <a:r>
              <a:rPr lang="en-US" dirty="0" err="1" smtClean="0">
                <a:solidFill>
                  <a:schemeClr val="accent2"/>
                </a:solidFill>
              </a:rPr>
              <a:t>Instrumento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/>
                </a:solidFill>
              </a:rPr>
              <a:t>	def __init__(self, </a:t>
            </a:r>
            <a:r>
              <a:rPr lang="en-US" dirty="0" err="1" smtClean="0">
                <a:solidFill>
                  <a:schemeClr val="accent2"/>
                </a:solidFill>
              </a:rPr>
              <a:t>precio</a:t>
            </a:r>
            <a:r>
              <a:rPr lang="en-U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self.precio</a:t>
            </a:r>
            <a:r>
              <a:rPr lang="es-ES" dirty="0" smtClean="0">
                <a:solidFill>
                  <a:schemeClr val="accent2"/>
                </a:solidFill>
              </a:rPr>
              <a:t> = precio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tocar(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“Estamos tocando </a:t>
            </a:r>
            <a:r>
              <a:rPr lang="es-ES" dirty="0" err="1" smtClean="0">
                <a:solidFill>
                  <a:schemeClr val="accent2"/>
                </a:solidFill>
              </a:rPr>
              <a:t>musica</a:t>
            </a:r>
            <a:r>
              <a:rPr lang="es-ES" dirty="0" smtClean="0">
                <a:solidFill>
                  <a:schemeClr val="accent2"/>
                </a:solidFill>
              </a:rPr>
              <a:t>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romper(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“Eso lo pagas tu”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“Son”, </a:t>
            </a:r>
            <a:r>
              <a:rPr lang="es-ES" dirty="0" err="1" smtClean="0">
                <a:solidFill>
                  <a:schemeClr val="accent2"/>
                </a:solidFill>
              </a:rPr>
              <a:t>self.precio</a:t>
            </a:r>
            <a:r>
              <a:rPr lang="es-ES" dirty="0" smtClean="0">
                <a:solidFill>
                  <a:schemeClr val="accent2"/>
                </a:solidFill>
              </a:rPr>
              <a:t>, “$$$”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Bateria</a:t>
            </a:r>
            <a:r>
              <a:rPr lang="es-ES" dirty="0" smtClean="0">
                <a:solidFill>
                  <a:schemeClr val="accent2"/>
                </a:solidFill>
              </a:rPr>
              <a:t>(Instrumento):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pass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Guitarra(Instrumento):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pass</a:t>
            </a:r>
            <a:endParaRPr lang="es-ES" dirty="0" smtClean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endParaRPr lang="es-ES" dirty="0" smtClean="0"/>
          </a:p>
          <a:p>
            <a:pPr lvl="1"/>
            <a:r>
              <a:rPr lang="es-ES" dirty="0" smtClean="0"/>
              <a:t>Elegir implementación</a:t>
            </a:r>
          </a:p>
          <a:p>
            <a:pPr lvl="2"/>
            <a:r>
              <a:rPr lang="es-ES" dirty="0" smtClean="0"/>
              <a:t>En nuestro caso </a:t>
            </a:r>
            <a:r>
              <a:rPr lang="es-ES" dirty="0" err="1" smtClean="0"/>
              <a:t>CPython</a:t>
            </a:r>
            <a:r>
              <a:rPr lang="es-ES" dirty="0" smtClean="0"/>
              <a:t> en Windows</a:t>
            </a:r>
          </a:p>
          <a:p>
            <a:pPr lvl="2"/>
            <a:r>
              <a:rPr lang="es-ES" dirty="0" smtClean="0"/>
              <a:t>Preinstalado en Linux y Mac OS</a:t>
            </a:r>
          </a:p>
          <a:p>
            <a:pPr lvl="1"/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https://www.python.org/download</a:t>
            </a:r>
            <a:r>
              <a:rPr lang="es-ES" dirty="0" smtClean="0"/>
              <a:t> la versión 2.7.9 (32 o 64 bits, según el caso)</a:t>
            </a:r>
          </a:p>
          <a:p>
            <a:pPr lvl="1"/>
            <a:r>
              <a:rPr lang="es-ES" dirty="0" smtClean="0"/>
              <a:t>Situarse en c:\Python27 en modo comando y teclear </a:t>
            </a:r>
            <a:r>
              <a:rPr lang="es-ES" dirty="0" err="1" smtClean="0"/>
              <a:t>python</a:t>
            </a:r>
            <a:r>
              <a:rPr lang="es-ES" dirty="0" smtClean="0"/>
              <a:t> para mostrar la consola interactiva</a:t>
            </a:r>
          </a:p>
          <a:p>
            <a:pPr lvl="2"/>
            <a:r>
              <a:rPr lang="es-ES" dirty="0" smtClean="0"/>
              <a:t>Para salir </a:t>
            </a:r>
            <a:r>
              <a:rPr lang="es-ES" dirty="0" err="1" smtClean="0"/>
              <a:t>exit</a:t>
            </a:r>
            <a:r>
              <a:rPr lang="es-ES" dirty="0" smtClean="0"/>
              <a:t>() o </a:t>
            </a:r>
            <a:r>
              <a:rPr lang="es-ES" dirty="0" err="1" smtClean="0"/>
              <a:t>Ctrl+Z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900" dirty="0" smtClean="0"/>
              <a:t>Herencia</a:t>
            </a:r>
          </a:p>
          <a:p>
            <a:pPr lvl="1"/>
            <a:r>
              <a:rPr lang="es-ES" sz="2500" dirty="0" err="1" smtClean="0"/>
              <a:t>Bateria</a:t>
            </a:r>
            <a:r>
              <a:rPr lang="es-ES" sz="2500" dirty="0" smtClean="0"/>
              <a:t> y Guitarra heredan tocar( ) y romper ( ) de Instrumento y se inicializan pasando un parámetro precio</a:t>
            </a:r>
          </a:p>
          <a:p>
            <a:pPr lvl="1"/>
            <a:r>
              <a:rPr lang="es-ES" sz="2500" dirty="0" smtClean="0"/>
              <a:t>Para añadir un nuevo atributo </a:t>
            </a:r>
            <a:r>
              <a:rPr lang="es-ES" sz="2500" dirty="0" err="1" smtClean="0"/>
              <a:t>tipo_cuerda</a:t>
            </a:r>
            <a:r>
              <a:rPr lang="es-ES" sz="2500" dirty="0" smtClean="0"/>
              <a:t> a Guitarra escribiríamos un nuevo __</a:t>
            </a:r>
            <a:r>
              <a:rPr lang="es-ES" sz="2500" dirty="0" err="1" smtClean="0"/>
              <a:t>init</a:t>
            </a:r>
            <a:r>
              <a:rPr lang="es-ES" sz="2500" dirty="0" smtClean="0"/>
              <a:t>__ para la clase Guitarra (se ejecutaría en lugar de __</a:t>
            </a:r>
            <a:r>
              <a:rPr lang="es-ES" sz="2500" dirty="0" err="1" smtClean="0"/>
              <a:t>init</a:t>
            </a:r>
            <a:r>
              <a:rPr lang="es-ES" sz="2500" dirty="0" smtClean="0"/>
              <a:t>__ de instrumento)</a:t>
            </a:r>
          </a:p>
          <a:p>
            <a:pPr lvl="1"/>
            <a:r>
              <a:rPr lang="es-ES" sz="2500" dirty="0" smtClean="0"/>
              <a:t>Si se desea </a:t>
            </a:r>
            <a:r>
              <a:rPr lang="es-ES" sz="2500" dirty="0" err="1" smtClean="0"/>
              <a:t>sobreescribir</a:t>
            </a:r>
            <a:r>
              <a:rPr lang="es-ES" sz="2500" dirty="0" smtClean="0"/>
              <a:t> un método de la superclase pero ejecutando su código y añadiendo código extra llamaríamos al 1º dentro del código del 2º (en este caso si es necesario especificar el parámetro </a:t>
            </a:r>
            <a:r>
              <a:rPr lang="es-ES" sz="2500" dirty="0" err="1" smtClean="0"/>
              <a:t>self</a:t>
            </a:r>
            <a:r>
              <a:rPr lang="es-ES" sz="2500" dirty="0" smtClean="0"/>
              <a:t>)</a:t>
            </a:r>
          </a:p>
          <a:p>
            <a:pPr lvl="3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superclase.metodo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args</a:t>
            </a:r>
            <a:r>
              <a:rPr lang="es-ES" dirty="0" smtClean="0">
                <a:solidFill>
                  <a:schemeClr val="accent2"/>
                </a:solidFill>
              </a:rPr>
              <a:t>)</a:t>
            </a:r>
          </a:p>
          <a:p>
            <a:pPr lvl="3">
              <a:buNone/>
            </a:pPr>
            <a:endParaRPr lang="es-ES" dirty="0" smtClean="0"/>
          </a:p>
          <a:p>
            <a:pPr lvl="3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900" dirty="0" smtClean="0"/>
              <a:t>Herencia múltiple</a:t>
            </a:r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está permitida</a:t>
            </a:r>
          </a:p>
          <a:p>
            <a:pPr lvl="1"/>
            <a:r>
              <a:rPr lang="es-ES" dirty="0" smtClean="0"/>
              <a:t>Se enumeran las clases de las que se hereda separándolas por comas</a:t>
            </a:r>
          </a:p>
          <a:p>
            <a:pPr lvl="3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subclase(superclase1, superclase2):</a:t>
            </a:r>
          </a:p>
          <a:p>
            <a:pPr lvl="4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pass</a:t>
            </a:r>
            <a:endParaRPr lang="es-ES" dirty="0" smtClean="0">
              <a:solidFill>
                <a:schemeClr val="accent2"/>
              </a:solidFill>
            </a:endParaRPr>
          </a:p>
          <a:p>
            <a:pPr lvl="1"/>
            <a:r>
              <a:rPr lang="es-ES" dirty="0" smtClean="0"/>
              <a:t>Si hay clases padre con métodos de igual nombre y número de parámetros prevalecen los de más a la izquierda en la definición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Polimorfismo</a:t>
            </a:r>
          </a:p>
          <a:p>
            <a:pPr lvl="1"/>
            <a:r>
              <a:rPr lang="es-ES" dirty="0" smtClean="0"/>
              <a:t>Propiedad de los objetos de distintas clases de responder a un mismo mensaje</a:t>
            </a:r>
          </a:p>
          <a:p>
            <a:pPr lvl="1"/>
            <a:r>
              <a:rPr lang="es-ES" dirty="0" smtClean="0"/>
              <a:t>Se puede conseguir a través de la herencia</a:t>
            </a:r>
          </a:p>
          <a:p>
            <a:pPr lvl="1"/>
            <a:r>
              <a:rPr lang="es-ES" dirty="0" smtClean="0"/>
              <a:t>Al ser </a:t>
            </a:r>
            <a:r>
              <a:rPr lang="es-ES" dirty="0" err="1" smtClean="0"/>
              <a:t>Python</a:t>
            </a:r>
            <a:r>
              <a:rPr lang="es-ES" dirty="0" smtClean="0"/>
              <a:t> de </a:t>
            </a:r>
            <a:r>
              <a:rPr lang="es-ES" dirty="0" err="1" smtClean="0"/>
              <a:t>tipado</a:t>
            </a:r>
            <a:r>
              <a:rPr lang="es-ES" dirty="0" smtClean="0"/>
              <a:t> dinámico, el polimorfismo no es de gran importancia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También puede ser sobrecarga de métodos (no existe en </a:t>
            </a:r>
            <a:r>
              <a:rPr lang="es-ES" dirty="0" err="1" smtClean="0"/>
              <a:t>Python</a:t>
            </a:r>
            <a:r>
              <a:rPr lang="es-ES" dirty="0" smtClean="0"/>
              <a:t>, pero se puede simular)</a:t>
            </a: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Encapsulación</a:t>
            </a:r>
          </a:p>
          <a:p>
            <a:pPr lvl="1"/>
            <a:r>
              <a:rPr lang="es-ES" dirty="0" smtClean="0"/>
              <a:t>Impedir el acceso a atributos y métodos desde fuera de la clase</a:t>
            </a:r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no existen modificadores de acceso y el acceso a un atributo o método viene definido por su nombre</a:t>
            </a:r>
          </a:p>
          <a:p>
            <a:pPr lvl="2"/>
            <a:r>
              <a:rPr lang="es-ES" dirty="0" smtClean="0"/>
              <a:t>Si comienza con __ es privado</a:t>
            </a:r>
          </a:p>
          <a:p>
            <a:pPr lvl="2"/>
            <a:r>
              <a:rPr lang="es-ES" dirty="0" smtClean="0"/>
              <a:t>En otro caso es público</a:t>
            </a:r>
          </a:p>
          <a:p>
            <a:pPr lvl="1"/>
            <a:r>
              <a:rPr lang="es-ES" dirty="0" smtClean="0"/>
              <a:t>En el caso de un método</a:t>
            </a:r>
          </a:p>
          <a:p>
            <a:pPr lvl="2"/>
            <a:r>
              <a:rPr lang="es-ES" dirty="0" smtClean="0"/>
              <a:t>Si comienza y termina con __ es especial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Encapsulación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Ejemplo: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publico(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“Publico”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__privado(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“Privado”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ej</a:t>
            </a:r>
            <a:r>
              <a:rPr lang="es-ES" dirty="0" smtClean="0">
                <a:solidFill>
                  <a:schemeClr val="accent2"/>
                </a:solidFill>
              </a:rPr>
              <a:t> = Ejemplo()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ej.publico</a:t>
            </a:r>
            <a:r>
              <a:rPr lang="es-ES" dirty="0" smtClean="0">
                <a:solidFill>
                  <a:schemeClr val="accent2"/>
                </a:solidFill>
              </a:rPr>
              <a:t>()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ej.__privado</a:t>
            </a:r>
            <a:r>
              <a:rPr lang="es-ES" dirty="0" smtClean="0">
                <a:solidFill>
                  <a:schemeClr val="accent2"/>
                </a:solidFill>
              </a:rPr>
              <a:t>()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marL="631825" lvl="2" indent="-1588">
              <a:buNone/>
            </a:pP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mangling</a:t>
            </a:r>
            <a:r>
              <a:rPr lang="es-ES" dirty="0" smtClean="0"/>
              <a:t> (hace que atributos y métodos sean no privados) añadiendo el nombre de la clase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ej._Ejemplo__privado</a:t>
            </a:r>
            <a:r>
              <a:rPr lang="es-ES" dirty="0" smtClean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Encapsulación</a:t>
            </a:r>
          </a:p>
          <a:p>
            <a:pPr lvl="1"/>
            <a:r>
              <a:rPr lang="es-ES" dirty="0" smtClean="0"/>
              <a:t>Para permitir acceso controlado a atributos se usan los </a:t>
            </a:r>
            <a:r>
              <a:rPr lang="es-ES" dirty="0" err="1" smtClean="0"/>
              <a:t>getters</a:t>
            </a:r>
            <a:r>
              <a:rPr lang="es-ES" dirty="0" smtClean="0"/>
              <a:t>, </a:t>
            </a:r>
            <a:r>
              <a:rPr lang="es-ES" dirty="0" err="1" smtClean="0"/>
              <a:t>setters</a:t>
            </a:r>
            <a:r>
              <a:rPr lang="es-ES" dirty="0" smtClean="0"/>
              <a:t> y </a:t>
            </a:r>
            <a:r>
              <a:rPr lang="es-ES" dirty="0" err="1" smtClean="0"/>
              <a:t>deleters</a:t>
            </a:r>
            <a:r>
              <a:rPr lang="es-ES" dirty="0" smtClean="0"/>
              <a:t> (</a:t>
            </a:r>
            <a:r>
              <a:rPr lang="es-ES" dirty="0" err="1" smtClean="0"/>
              <a:t>getVariable</a:t>
            </a:r>
            <a:r>
              <a:rPr lang="es-ES" dirty="0" smtClean="0"/>
              <a:t> y </a:t>
            </a:r>
            <a:r>
              <a:rPr lang="es-ES" dirty="0" err="1" smtClean="0"/>
              <a:t>setVariable</a:t>
            </a:r>
            <a:r>
              <a:rPr lang="es-ES" dirty="0" smtClean="0"/>
              <a:t> </a:t>
            </a:r>
            <a:r>
              <a:rPr lang="es-ES" dirty="0" err="1" smtClean="0"/>
              <a:t>delVariable</a:t>
            </a:r>
            <a:r>
              <a:rPr lang="es-ES" dirty="0" smtClean="0"/>
              <a:t>)</a:t>
            </a:r>
          </a:p>
          <a:p>
            <a:pPr lvl="3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Fecha():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__</a:t>
            </a:r>
            <a:r>
              <a:rPr lang="es-ES" dirty="0" err="1" smtClean="0">
                <a:solidFill>
                  <a:schemeClr val="accent2"/>
                </a:solidFill>
              </a:rPr>
              <a:t>init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r>
              <a:rPr lang="es-ES" dirty="0" smtClean="0">
                <a:solidFill>
                  <a:schemeClr val="accent2"/>
                </a:solidFill>
              </a:rPr>
              <a:t> = 1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getDia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endParaRPr lang="es-ES" dirty="0" smtClean="0">
              <a:solidFill>
                <a:schemeClr val="accent2"/>
              </a:solidFill>
            </a:endParaRP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setDia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</a:t>
            </a: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 &gt; 0 and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 &lt; 31: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r>
              <a:rPr lang="es-ES" dirty="0" smtClean="0">
                <a:solidFill>
                  <a:schemeClr val="accent2"/>
                </a:solidFill>
              </a:rPr>
              <a:t> =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endParaRPr lang="es-ES" dirty="0" smtClean="0">
              <a:solidFill>
                <a:schemeClr val="accent2"/>
              </a:solidFill>
            </a:endParaRP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</a:t>
            </a:r>
            <a:r>
              <a:rPr lang="es-ES" dirty="0" err="1" smtClean="0">
                <a:solidFill>
                  <a:schemeClr val="accent2"/>
                </a:solidFill>
              </a:rPr>
              <a:t>else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“Error”</a:t>
            </a:r>
          </a:p>
          <a:p>
            <a:pPr lvl="3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mi_fecha</a:t>
            </a:r>
            <a:r>
              <a:rPr lang="es-ES" dirty="0" smtClean="0">
                <a:solidFill>
                  <a:schemeClr val="accent2"/>
                </a:solidFill>
              </a:rPr>
              <a:t> = Fecha()</a:t>
            </a:r>
          </a:p>
          <a:p>
            <a:pPr lvl="3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mi_fecha.setDia</a:t>
            </a:r>
            <a:r>
              <a:rPr lang="es-ES" dirty="0" smtClean="0">
                <a:solidFill>
                  <a:schemeClr val="accent2"/>
                </a:solidFill>
              </a:rPr>
              <a:t>(33)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Clases de “nuevo-estilo”</a:t>
            </a:r>
          </a:p>
          <a:p>
            <a:pPr lvl="1"/>
            <a:r>
              <a:rPr lang="es-ES" dirty="0" smtClean="0"/>
              <a:t>Para poder usar </a:t>
            </a:r>
            <a:r>
              <a:rPr lang="es-ES" b="1" dirty="0" smtClean="0"/>
              <a:t>propiedades</a:t>
            </a:r>
            <a:r>
              <a:rPr lang="es-ES" dirty="0" smtClean="0"/>
              <a:t> en las clases (abstraen al usuario del uso de métodos para modificar los atributos), éstas tienen que ser de “nuevo-estilo”</a:t>
            </a:r>
          </a:p>
          <a:p>
            <a:pPr lvl="1"/>
            <a:r>
              <a:rPr lang="es-ES" dirty="0" smtClean="0"/>
              <a:t>Las clases de “nuevo-estilo” añaden además otras funcionalidades como </a:t>
            </a:r>
            <a:r>
              <a:rPr lang="es-ES" b="1" dirty="0" smtClean="0"/>
              <a:t>descriptores</a:t>
            </a:r>
            <a:r>
              <a:rPr lang="es-ES" dirty="0" smtClean="0"/>
              <a:t> (clases que definen </a:t>
            </a:r>
            <a:r>
              <a:rPr lang="es-ES" dirty="0" err="1" smtClean="0"/>
              <a:t>getters</a:t>
            </a:r>
            <a:r>
              <a:rPr lang="es-ES" dirty="0" smtClean="0"/>
              <a:t> </a:t>
            </a:r>
            <a:r>
              <a:rPr lang="es-ES" dirty="0" err="1" smtClean="0"/>
              <a:t>setters</a:t>
            </a:r>
            <a:r>
              <a:rPr lang="es-ES" dirty="0" smtClean="0"/>
              <a:t> y </a:t>
            </a:r>
            <a:r>
              <a:rPr lang="es-ES" dirty="0" err="1" smtClean="0"/>
              <a:t>deleters</a:t>
            </a:r>
            <a:r>
              <a:rPr lang="es-ES" dirty="0" smtClean="0"/>
              <a:t> para después asociar un descriptor de clase con un nombre de atributo) o </a:t>
            </a:r>
            <a:r>
              <a:rPr lang="es-ES" b="1" dirty="0" smtClean="0"/>
              <a:t>métodos estáticos</a:t>
            </a:r>
            <a:r>
              <a:rPr lang="es-ES" dirty="0" smtClean="0"/>
              <a:t> (funciones definidas dentro de clases que se pueden llamar sin haber instanciado la clase)</a:t>
            </a:r>
            <a:endParaRPr lang="es-ES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Clases de “nuevo-estilo”</a:t>
            </a:r>
          </a:p>
          <a:p>
            <a:pPr lvl="1"/>
            <a:r>
              <a:rPr lang="es-ES" dirty="0" smtClean="0"/>
              <a:t>Para que una clase sea de “nuevo-estilo” debe extender a otra de ese tipo, pero si no se necesita heredar de ninguna clase se puede heredar de </a:t>
            </a:r>
            <a:r>
              <a:rPr lang="es-ES" b="1" dirty="0" err="1" smtClean="0"/>
              <a:t>object</a:t>
            </a:r>
            <a:r>
              <a:rPr lang="es-ES" dirty="0" smtClean="0"/>
              <a:t> (objeto vacío que sirve de base para las clases de “nuevo-”estilo)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Ejemplo de </a:t>
            </a:r>
            <a:r>
              <a:rPr lang="es-ES" b="1" dirty="0" smtClean="0"/>
              <a:t>propiedades</a:t>
            </a:r>
            <a:r>
              <a:rPr lang="es-ES" dirty="0" smtClean="0"/>
              <a:t> y </a:t>
            </a:r>
            <a:r>
              <a:rPr lang="es-ES" b="1" dirty="0" smtClean="0"/>
              <a:t>descriptores</a:t>
            </a:r>
          </a:p>
          <a:p>
            <a:pPr lvl="1"/>
            <a:endParaRPr lang="es-ES" dirty="0" smtClean="0"/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  <a:hlinkClick r:id="rId2"/>
              </a:rPr>
              <a:t>http://stackoverflow.com/questions/12846116/python-descriptor-vs-property</a:t>
            </a:r>
            <a:endParaRPr lang="es-ES" dirty="0" smtClean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Clases de “nuevo-estilo”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class</a:t>
            </a:r>
            <a:r>
              <a:rPr lang="es-ES" dirty="0" smtClean="0">
                <a:solidFill>
                  <a:schemeClr val="accent2"/>
                </a:solidFill>
              </a:rPr>
              <a:t> Fecha(</a:t>
            </a:r>
            <a:r>
              <a:rPr lang="es-ES" dirty="0" err="1" smtClean="0">
                <a:solidFill>
                  <a:schemeClr val="accent2"/>
                </a:solidFill>
              </a:rPr>
              <a:t>object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__</a:t>
            </a:r>
            <a:r>
              <a:rPr lang="es-ES" dirty="0" err="1" smtClean="0">
                <a:solidFill>
                  <a:schemeClr val="accent2"/>
                </a:solidFill>
              </a:rPr>
              <a:t>init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r>
              <a:rPr lang="es-ES" dirty="0" smtClean="0">
                <a:solidFill>
                  <a:schemeClr val="accent2"/>
                </a:solidFill>
              </a:rPr>
              <a:t> = 1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getDia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setDia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if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 &gt; 0 and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 &lt; 31: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	</a:t>
            </a:r>
            <a:r>
              <a:rPr lang="es-ES" dirty="0" err="1" smtClean="0">
                <a:solidFill>
                  <a:schemeClr val="accent2"/>
                </a:solidFill>
              </a:rPr>
              <a:t>self.__dia</a:t>
            </a:r>
            <a:r>
              <a:rPr lang="es-ES" dirty="0" smtClean="0">
                <a:solidFill>
                  <a:schemeClr val="accent2"/>
                </a:solidFill>
              </a:rPr>
              <a:t> = 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else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“Error”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dia</a:t>
            </a:r>
            <a:r>
              <a:rPr lang="es-ES" dirty="0" smtClean="0">
                <a:solidFill>
                  <a:schemeClr val="accent2"/>
                </a:solidFill>
              </a:rPr>
              <a:t> = </a:t>
            </a:r>
            <a:r>
              <a:rPr lang="es-ES" dirty="0" err="1" smtClean="0">
                <a:solidFill>
                  <a:schemeClr val="accent2"/>
                </a:solidFill>
              </a:rPr>
              <a:t>property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getDia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setDia</a:t>
            </a:r>
            <a:r>
              <a:rPr lang="es-ES" dirty="0" smtClean="0">
                <a:solidFill>
                  <a:schemeClr val="accent2"/>
                </a:solidFill>
              </a:rPr>
              <a:t>)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mi_fecha</a:t>
            </a:r>
            <a:r>
              <a:rPr lang="es-ES" dirty="0" smtClean="0">
                <a:solidFill>
                  <a:schemeClr val="accent2"/>
                </a:solidFill>
              </a:rPr>
              <a:t> = Fecha()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mi_fecha.dia = 33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Métodos especiales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</a:t>
            </a:r>
            <a:r>
              <a:rPr lang="es-ES" dirty="0" err="1" smtClean="0">
                <a:solidFill>
                  <a:schemeClr val="accent2"/>
                </a:solidFill>
              </a:rPr>
              <a:t>init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args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método de inicialización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__new__(clase, </a:t>
            </a:r>
            <a:r>
              <a:rPr lang="es-ES" dirty="0" err="1" smtClean="0">
                <a:solidFill>
                  <a:schemeClr val="accent2"/>
                </a:solidFill>
              </a:rPr>
              <a:t>args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método de clase para clases de “nuevo-estilo”, se ejecuta antes que __</a:t>
            </a:r>
            <a:r>
              <a:rPr lang="es-ES" dirty="0" err="1" smtClean="0"/>
              <a:t>init</a:t>
            </a:r>
            <a:r>
              <a:rPr lang="es-ES" dirty="0" smtClean="0"/>
              <a:t>__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__del__(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método destructor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</a:t>
            </a:r>
            <a:r>
              <a:rPr lang="es-ES" dirty="0" err="1" smtClean="0">
                <a:solidFill>
                  <a:schemeClr val="accent2"/>
                </a:solidFill>
              </a:rPr>
              <a:t>str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método para crear una cadena de texto en base a un objeto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</a:t>
            </a:r>
            <a:r>
              <a:rPr lang="es-ES" dirty="0" err="1" smtClean="0">
                <a:solidFill>
                  <a:schemeClr val="accent2"/>
                </a:solidFill>
              </a:rPr>
              <a:t>cmp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, otro) </a:t>
            </a:r>
            <a:r>
              <a:rPr lang="es-ES" dirty="0" smtClean="0"/>
              <a:t>método para comparar objetos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__</a:t>
            </a:r>
            <a:r>
              <a:rPr lang="es-ES" dirty="0" err="1" smtClean="0">
                <a:solidFill>
                  <a:schemeClr val="accent2"/>
                </a:solidFill>
              </a:rPr>
              <a:t>len</a:t>
            </a:r>
            <a:r>
              <a:rPr lang="es-ES" dirty="0" smtClean="0">
                <a:solidFill>
                  <a:schemeClr val="accent2"/>
                </a:solidFill>
              </a:rPr>
              <a:t>__(</a:t>
            </a:r>
            <a:r>
              <a:rPr lang="es-ES" dirty="0" err="1" smtClean="0">
                <a:solidFill>
                  <a:schemeClr val="accent2"/>
                </a:solidFill>
              </a:rPr>
              <a:t>self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método para </a:t>
            </a:r>
            <a:r>
              <a:rPr lang="es-ES" dirty="0" smtClean="0"/>
              <a:t>comprobar </a:t>
            </a:r>
            <a:r>
              <a:rPr lang="es-ES" dirty="0" smtClean="0"/>
              <a:t>la longitud de un objeto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Orientación a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Herramientas básicas</a:t>
            </a:r>
          </a:p>
          <a:p>
            <a:pPr lvl="1"/>
            <a:r>
              <a:rPr lang="es-ES" dirty="0" smtClean="0"/>
              <a:t>Ejecución interactiva, recomendable instalar </a:t>
            </a:r>
            <a:r>
              <a:rPr lang="es-ES" dirty="0" err="1" smtClean="0"/>
              <a:t>iPython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http://ipython.scipy.org/</a:t>
            </a:r>
            <a:r>
              <a:rPr lang="es-ES" dirty="0" smtClean="0"/>
              <a:t> donde, tras instalar el </a:t>
            </a:r>
            <a:r>
              <a:rPr lang="es-ES" dirty="0" err="1" smtClean="0"/>
              <a:t>Readline</a:t>
            </a:r>
            <a:r>
              <a:rPr lang="es-ES" dirty="0" smtClean="0"/>
              <a:t> </a:t>
            </a:r>
            <a:r>
              <a:rPr lang="es-ES" dirty="0" smtClean="0">
                <a:hlinkClick r:id="rId3"/>
              </a:rPr>
              <a:t>http://ipython.scipy.org/moin/PyReadline/Intro</a:t>
            </a:r>
            <a:r>
              <a:rPr lang="es-ES" dirty="0" smtClean="0"/>
              <a:t> se puede disponer de</a:t>
            </a:r>
          </a:p>
          <a:p>
            <a:pPr lvl="2"/>
            <a:r>
              <a:rPr lang="es-ES" dirty="0" smtClean="0"/>
              <a:t>Autocompletado con Tabulador</a:t>
            </a:r>
          </a:p>
          <a:p>
            <a:pPr lvl="2"/>
            <a:r>
              <a:rPr lang="es-ES" dirty="0" smtClean="0"/>
              <a:t>Operador ?</a:t>
            </a:r>
          </a:p>
          <a:p>
            <a:pPr lvl="1"/>
            <a:r>
              <a:rPr lang="es-ES" dirty="0" smtClean="0"/>
              <a:t>Ejecución de código escrito en un fichero</a:t>
            </a:r>
          </a:p>
          <a:p>
            <a:pPr lvl="1"/>
            <a:r>
              <a:rPr lang="es-ES" dirty="0" smtClean="0"/>
              <a:t>En el caso de </a:t>
            </a:r>
            <a:r>
              <a:rPr lang="es-ES" dirty="0" err="1" smtClean="0"/>
              <a:t>IDE’s</a:t>
            </a:r>
            <a:r>
              <a:rPr lang="es-ES" dirty="0" smtClean="0"/>
              <a:t> el más utilizado es un </a:t>
            </a:r>
            <a:r>
              <a:rPr lang="es-ES" dirty="0" err="1" smtClean="0"/>
              <a:t>plugin</a:t>
            </a:r>
            <a:r>
              <a:rPr lang="es-ES" dirty="0" smtClean="0"/>
              <a:t> para Eclipse </a:t>
            </a:r>
            <a:r>
              <a:rPr lang="es-ES" dirty="0" err="1" smtClean="0"/>
              <a:t>PyDEV</a:t>
            </a:r>
            <a:r>
              <a:rPr lang="es-ES" dirty="0" smtClean="0"/>
              <a:t> </a:t>
            </a:r>
            <a:r>
              <a:rPr lang="es-ES" dirty="0" smtClean="0">
                <a:hlinkClick r:id="rId4"/>
              </a:rPr>
              <a:t>http://pydev.sourceforge.net</a:t>
            </a:r>
            <a:r>
              <a:rPr lang="es-ES" dirty="0" smtClean="0"/>
              <a:t>, descargarlo e instalarlo (32 o 64 bits, según el caso)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Diccionarios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D.get(k[, d]) </a:t>
            </a:r>
            <a:r>
              <a:rPr lang="es-ES" dirty="0" smtClean="0"/>
              <a:t>busca el valor de la clave K en el diccionario, similar a </a:t>
            </a:r>
            <a:r>
              <a:rPr lang="es-ES" dirty="0" smtClean="0">
                <a:solidFill>
                  <a:schemeClr val="accent2"/>
                </a:solidFill>
              </a:rPr>
              <a:t>D[k]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D.has_key</a:t>
            </a:r>
            <a:r>
              <a:rPr lang="es-ES" dirty="0" smtClean="0">
                <a:solidFill>
                  <a:schemeClr val="accent2"/>
                </a:solidFill>
              </a:rPr>
              <a:t>() </a:t>
            </a:r>
            <a:r>
              <a:rPr lang="es-ES" dirty="0" smtClean="0"/>
              <a:t>comprueba si el diccionario tiene la clave k, similar a </a:t>
            </a:r>
            <a:r>
              <a:rPr lang="es-ES" dirty="0" smtClean="0">
                <a:solidFill>
                  <a:schemeClr val="accent2"/>
                </a:solidFill>
              </a:rPr>
              <a:t>k in D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D.items</a:t>
            </a:r>
            <a:r>
              <a:rPr lang="es-ES" dirty="0" smtClean="0">
                <a:solidFill>
                  <a:schemeClr val="accent2"/>
                </a:solidFill>
              </a:rPr>
              <a:t>() </a:t>
            </a:r>
            <a:r>
              <a:rPr lang="es-ES" dirty="0" smtClean="0"/>
              <a:t>devuelve una lista de </a:t>
            </a:r>
            <a:r>
              <a:rPr lang="es-ES" dirty="0" err="1" smtClean="0"/>
              <a:t>tuplas</a:t>
            </a:r>
            <a:r>
              <a:rPr lang="es-ES" dirty="0" smtClean="0"/>
              <a:t> con pares clave-valor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D.keys</a:t>
            </a:r>
            <a:r>
              <a:rPr lang="es-ES" dirty="0" smtClean="0">
                <a:solidFill>
                  <a:schemeClr val="accent2"/>
                </a:solidFill>
              </a:rPr>
              <a:t>() </a:t>
            </a:r>
            <a:r>
              <a:rPr lang="es-ES" dirty="0" smtClean="0"/>
              <a:t>devuelve una lista de las claves del diccionario</a:t>
            </a:r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D.pop(k[, d]) </a:t>
            </a:r>
            <a:r>
              <a:rPr lang="es-ES" dirty="0" smtClean="0"/>
              <a:t>borra la clave k del diccionario y devuelve su valor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D.values</a:t>
            </a:r>
            <a:r>
              <a:rPr lang="es-ES" dirty="0" smtClean="0"/>
              <a:t> </a:t>
            </a:r>
            <a:r>
              <a:rPr lang="es-ES" dirty="0" err="1" smtClean="0"/>
              <a:t>deviuelve</a:t>
            </a:r>
            <a:r>
              <a:rPr lang="es-ES" dirty="0" smtClean="0"/>
              <a:t> una lista de los valores del diccionario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Revisitando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400" dirty="0" smtClean="0"/>
              <a:t>Cadenas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S.count</a:t>
            </a:r>
            <a:r>
              <a:rPr lang="es-ES" dirty="0" smtClean="0">
                <a:solidFill>
                  <a:schemeClr val="accent2"/>
                </a:solidFill>
              </a:rPr>
              <a:t>(sub[, </a:t>
            </a:r>
            <a:r>
              <a:rPr lang="es-ES" dirty="0" err="1" smtClean="0">
                <a:solidFill>
                  <a:schemeClr val="accent2"/>
                </a:solidFill>
              </a:rPr>
              <a:t>start</a:t>
            </a:r>
            <a:r>
              <a:rPr lang="es-ES" dirty="0" smtClean="0">
                <a:solidFill>
                  <a:schemeClr val="accent2"/>
                </a:solidFill>
              </a:rPr>
              <a:t>[, </a:t>
            </a:r>
            <a:r>
              <a:rPr lang="es-ES" dirty="0" err="1" smtClean="0">
                <a:solidFill>
                  <a:schemeClr val="accent2"/>
                </a:solidFill>
              </a:rPr>
              <a:t>end</a:t>
            </a:r>
            <a:r>
              <a:rPr lang="es-ES" dirty="0" smtClean="0">
                <a:solidFill>
                  <a:schemeClr val="accent2"/>
                </a:solidFill>
              </a:rPr>
              <a:t>]]) </a:t>
            </a:r>
            <a:r>
              <a:rPr lang="es-ES" dirty="0" smtClean="0"/>
              <a:t>devuelve el número de veces que encuentra sub en la cadena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S.find</a:t>
            </a:r>
            <a:r>
              <a:rPr lang="es-ES" dirty="0" smtClean="0">
                <a:solidFill>
                  <a:schemeClr val="accent2"/>
                </a:solidFill>
              </a:rPr>
              <a:t>(sub[, </a:t>
            </a:r>
            <a:r>
              <a:rPr lang="es-ES" dirty="0" err="1" smtClean="0">
                <a:solidFill>
                  <a:schemeClr val="accent2"/>
                </a:solidFill>
              </a:rPr>
              <a:t>start</a:t>
            </a:r>
            <a:r>
              <a:rPr lang="es-ES" dirty="0" smtClean="0">
                <a:solidFill>
                  <a:schemeClr val="accent2"/>
                </a:solidFill>
              </a:rPr>
              <a:t>[, </a:t>
            </a:r>
            <a:r>
              <a:rPr lang="es-ES" dirty="0" err="1" smtClean="0">
                <a:solidFill>
                  <a:schemeClr val="accent2"/>
                </a:solidFill>
              </a:rPr>
              <a:t>end</a:t>
            </a:r>
            <a:r>
              <a:rPr lang="es-ES" dirty="0" smtClean="0">
                <a:solidFill>
                  <a:schemeClr val="accent2"/>
                </a:solidFill>
              </a:rPr>
              <a:t>]]) </a:t>
            </a:r>
            <a:r>
              <a:rPr lang="es-ES" dirty="0" smtClean="0"/>
              <a:t>devuelve la posición en la que se encontró pro primera vez sub en la cadena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S.join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sequence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devuelve una cadena resultado de la concatenación de las cadenas en </a:t>
            </a:r>
            <a:r>
              <a:rPr lang="es-ES" dirty="0" err="1" smtClean="0"/>
              <a:t>sequence</a:t>
            </a:r>
            <a:r>
              <a:rPr lang="es-ES" dirty="0" smtClean="0"/>
              <a:t> separadas por la cadena sobre la que se llama el método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S.partition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sep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busca el separador </a:t>
            </a:r>
            <a:r>
              <a:rPr lang="es-ES" dirty="0" err="1" smtClean="0"/>
              <a:t>sep</a:t>
            </a:r>
            <a:r>
              <a:rPr lang="es-ES" dirty="0" smtClean="0"/>
              <a:t> en la cadena y devuelve una </a:t>
            </a:r>
            <a:r>
              <a:rPr lang="es-ES" dirty="0" err="1" smtClean="0"/>
              <a:t>tupla</a:t>
            </a:r>
            <a:r>
              <a:rPr lang="es-ES" dirty="0" smtClean="0"/>
              <a:t> con la </a:t>
            </a:r>
            <a:r>
              <a:rPr lang="es-ES" dirty="0" err="1" smtClean="0"/>
              <a:t>subcadena</a:t>
            </a:r>
            <a:r>
              <a:rPr lang="es-ES" dirty="0" smtClean="0"/>
              <a:t> hasta dicho separador, el separador y la </a:t>
            </a:r>
            <a:r>
              <a:rPr lang="es-ES" dirty="0" err="1" smtClean="0"/>
              <a:t>subcadena</a:t>
            </a:r>
            <a:r>
              <a:rPr lang="es-ES" dirty="0" smtClean="0"/>
              <a:t> hasta el final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S.replace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old</a:t>
            </a:r>
            <a:r>
              <a:rPr lang="es-ES" dirty="0" smtClean="0">
                <a:solidFill>
                  <a:schemeClr val="accent2"/>
                </a:solidFill>
              </a:rPr>
              <a:t>, new[, </a:t>
            </a:r>
            <a:r>
              <a:rPr lang="es-ES" dirty="0" err="1" smtClean="0">
                <a:solidFill>
                  <a:schemeClr val="accent2"/>
                </a:solidFill>
              </a:rPr>
              <a:t>count</a:t>
            </a:r>
            <a:r>
              <a:rPr lang="es-ES" dirty="0" smtClean="0">
                <a:solidFill>
                  <a:schemeClr val="accent2"/>
                </a:solidFill>
              </a:rPr>
              <a:t>]) </a:t>
            </a:r>
            <a:r>
              <a:rPr lang="es-ES" dirty="0" smtClean="0"/>
              <a:t>devuelve una cadena en la que se han reemplazado todas las </a:t>
            </a:r>
            <a:r>
              <a:rPr lang="es-ES" dirty="0" err="1" smtClean="0"/>
              <a:t>cocurrencias</a:t>
            </a:r>
            <a:r>
              <a:rPr lang="es-ES" dirty="0" smtClean="0"/>
              <a:t> de </a:t>
            </a:r>
            <a:r>
              <a:rPr lang="es-ES" dirty="0" err="1" smtClean="0"/>
              <a:t>old</a:t>
            </a:r>
            <a:r>
              <a:rPr lang="es-ES" dirty="0" smtClean="0"/>
              <a:t> por new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S.split</a:t>
            </a:r>
            <a:r>
              <a:rPr lang="es-ES" dirty="0" smtClean="0">
                <a:solidFill>
                  <a:schemeClr val="accent2"/>
                </a:solidFill>
              </a:rPr>
              <a:t>([</a:t>
            </a:r>
            <a:r>
              <a:rPr lang="es-ES" dirty="0" err="1" smtClean="0">
                <a:solidFill>
                  <a:schemeClr val="accent2"/>
                </a:solidFill>
              </a:rPr>
              <a:t>sep</a:t>
            </a:r>
            <a:r>
              <a:rPr lang="es-ES" dirty="0" smtClean="0">
                <a:solidFill>
                  <a:schemeClr val="accent2"/>
                </a:solidFill>
              </a:rPr>
              <a:t> [,</a:t>
            </a:r>
            <a:r>
              <a:rPr lang="es-ES" dirty="0" err="1" smtClean="0">
                <a:solidFill>
                  <a:schemeClr val="accent2"/>
                </a:solidFill>
              </a:rPr>
              <a:t>maxsplit</a:t>
            </a:r>
            <a:r>
              <a:rPr lang="es-ES" dirty="0" smtClean="0">
                <a:solidFill>
                  <a:schemeClr val="accent2"/>
                </a:solidFill>
              </a:rPr>
              <a:t>]]) </a:t>
            </a:r>
            <a:r>
              <a:rPr lang="es-ES" dirty="0" smtClean="0"/>
              <a:t>devuelve una lista conteniendo las </a:t>
            </a:r>
            <a:r>
              <a:rPr lang="es-ES" dirty="0" err="1" smtClean="0"/>
              <a:t>subcadenas</a:t>
            </a:r>
            <a:r>
              <a:rPr lang="es-ES" dirty="0" smtClean="0"/>
              <a:t> en las que se divide la cadena delimitadas por </a:t>
            </a:r>
            <a:r>
              <a:rPr lang="es-ES" dirty="0" err="1" smtClean="0"/>
              <a:t>sep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Revisitando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Listas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L.append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object</a:t>
            </a:r>
            <a:r>
              <a:rPr lang="es-ES" dirty="0" smtClean="0"/>
              <a:t>) añade un objeto al final de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L.count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value</a:t>
            </a:r>
            <a:r>
              <a:rPr lang="es-ES" dirty="0" smtClean="0"/>
              <a:t>) </a:t>
            </a:r>
            <a:r>
              <a:rPr lang="es-ES" dirty="0" err="1" smtClean="0"/>
              <a:t>decuelve</a:t>
            </a:r>
            <a:r>
              <a:rPr lang="es-ES" dirty="0" smtClean="0"/>
              <a:t> el nº de veces que está </a:t>
            </a:r>
            <a:r>
              <a:rPr lang="es-ES" dirty="0" err="1" smtClean="0"/>
              <a:t>value</a:t>
            </a:r>
            <a:r>
              <a:rPr lang="es-ES" dirty="0" smtClean="0"/>
              <a:t> en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L.extend</a:t>
            </a:r>
            <a:r>
              <a:rPr lang="es-ES" dirty="0" smtClean="0">
                <a:solidFill>
                  <a:schemeClr val="accent2"/>
                </a:solidFill>
              </a:rPr>
              <a:t>(iterable</a:t>
            </a:r>
            <a:r>
              <a:rPr lang="es-ES" dirty="0" smtClean="0"/>
              <a:t>) añade los elementos del iterable a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L.index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value</a:t>
            </a:r>
            <a:r>
              <a:rPr lang="es-ES" dirty="0" smtClean="0">
                <a:solidFill>
                  <a:schemeClr val="accent2"/>
                </a:solidFill>
              </a:rPr>
              <a:t>[, </a:t>
            </a:r>
            <a:r>
              <a:rPr lang="es-ES" dirty="0" err="1" smtClean="0">
                <a:solidFill>
                  <a:schemeClr val="accent2"/>
                </a:solidFill>
              </a:rPr>
              <a:t>start</a:t>
            </a:r>
            <a:r>
              <a:rPr lang="es-ES" dirty="0" smtClean="0">
                <a:solidFill>
                  <a:schemeClr val="accent2"/>
                </a:solidFill>
              </a:rPr>
              <a:t>[, stop]]) </a:t>
            </a:r>
            <a:r>
              <a:rPr lang="es-ES" dirty="0" smtClean="0"/>
              <a:t>devuelve la posición en la que se encontró la primera ocurrencia de </a:t>
            </a:r>
            <a:r>
              <a:rPr lang="es-ES" dirty="0" err="1" smtClean="0"/>
              <a:t>value</a:t>
            </a:r>
            <a:endParaRPr lang="es-ES" dirty="0" smtClean="0"/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L.insert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index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object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inserta el objeto </a:t>
            </a:r>
            <a:r>
              <a:rPr lang="es-ES" dirty="0" err="1" smtClean="0"/>
              <a:t>object</a:t>
            </a:r>
            <a:r>
              <a:rPr lang="es-ES" dirty="0" smtClean="0"/>
              <a:t> en la posición </a:t>
            </a:r>
            <a:r>
              <a:rPr lang="es-ES" dirty="0" err="1" smtClean="0"/>
              <a:t>index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L.pop([</a:t>
            </a:r>
            <a:r>
              <a:rPr lang="es-ES" dirty="0" err="1" smtClean="0">
                <a:solidFill>
                  <a:schemeClr val="accent2"/>
                </a:solidFill>
              </a:rPr>
              <a:t>index</a:t>
            </a:r>
            <a:r>
              <a:rPr lang="es-ES" dirty="0" smtClean="0">
                <a:solidFill>
                  <a:schemeClr val="accent2"/>
                </a:solidFill>
              </a:rPr>
              <a:t>]) </a:t>
            </a:r>
            <a:r>
              <a:rPr lang="es-ES" dirty="0" smtClean="0"/>
              <a:t>devuelve el valor en la posición </a:t>
            </a:r>
            <a:r>
              <a:rPr lang="es-ES" dirty="0" err="1" smtClean="0"/>
              <a:t>index</a:t>
            </a:r>
            <a:r>
              <a:rPr lang="es-ES" dirty="0" smtClean="0"/>
              <a:t> y lo elimina de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L.remove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value</a:t>
            </a:r>
            <a:r>
              <a:rPr lang="es-ES" dirty="0" smtClean="0">
                <a:solidFill>
                  <a:schemeClr val="accent2"/>
                </a:solidFill>
              </a:rPr>
              <a:t>) </a:t>
            </a:r>
            <a:r>
              <a:rPr lang="es-ES" dirty="0" smtClean="0"/>
              <a:t>elimina la primera ocurrencia de </a:t>
            </a:r>
            <a:r>
              <a:rPr lang="es-ES" dirty="0" err="1" smtClean="0"/>
              <a:t>value</a:t>
            </a:r>
            <a:r>
              <a:rPr lang="es-ES" dirty="0" smtClean="0"/>
              <a:t> en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L.reverse</a:t>
            </a:r>
            <a:r>
              <a:rPr lang="es-ES" dirty="0" smtClean="0">
                <a:solidFill>
                  <a:schemeClr val="accent2"/>
                </a:solidFill>
              </a:rPr>
              <a:t>() </a:t>
            </a:r>
            <a:r>
              <a:rPr lang="es-ES" dirty="0" smtClean="0"/>
              <a:t>invierte la lista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L.sort</a:t>
            </a:r>
            <a:r>
              <a:rPr lang="es-ES" dirty="0" smtClean="0">
                <a:solidFill>
                  <a:schemeClr val="accent2"/>
                </a:solidFill>
              </a:rPr>
              <a:t>(</a:t>
            </a:r>
            <a:r>
              <a:rPr lang="es-ES" dirty="0" err="1" smtClean="0">
                <a:solidFill>
                  <a:schemeClr val="accent2"/>
                </a:solidFill>
              </a:rPr>
              <a:t>cmp</a:t>
            </a:r>
            <a:r>
              <a:rPr lang="es-ES" dirty="0" smtClean="0">
                <a:solidFill>
                  <a:schemeClr val="accent2"/>
                </a:solidFill>
              </a:rPr>
              <a:t>=</a:t>
            </a:r>
            <a:r>
              <a:rPr lang="es-ES" dirty="0" err="1" smtClean="0">
                <a:solidFill>
                  <a:schemeClr val="accent2"/>
                </a:solidFill>
              </a:rPr>
              <a:t>None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key</a:t>
            </a:r>
            <a:r>
              <a:rPr lang="es-ES" dirty="0" smtClean="0">
                <a:solidFill>
                  <a:schemeClr val="accent2"/>
                </a:solidFill>
              </a:rPr>
              <a:t>=</a:t>
            </a:r>
            <a:r>
              <a:rPr lang="es-ES" dirty="0" err="1" smtClean="0">
                <a:solidFill>
                  <a:schemeClr val="accent2"/>
                </a:solidFill>
              </a:rPr>
              <a:t>None</a:t>
            </a:r>
            <a:r>
              <a:rPr lang="es-ES" dirty="0" smtClean="0">
                <a:solidFill>
                  <a:schemeClr val="accent2"/>
                </a:solidFill>
              </a:rPr>
              <a:t>, reverse=False)</a:t>
            </a:r>
            <a:r>
              <a:rPr lang="es-ES" dirty="0" smtClean="0"/>
              <a:t> ordena la lista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Revisitando objetos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Son errores detectados por </a:t>
            </a:r>
            <a:r>
              <a:rPr lang="es-ES" dirty="0" err="1" smtClean="0"/>
              <a:t>Python</a:t>
            </a:r>
            <a:r>
              <a:rPr lang="es-ES" dirty="0" smtClean="0"/>
              <a:t> durante la ejecución del programa</a:t>
            </a:r>
          </a:p>
          <a:p>
            <a:endParaRPr lang="es-ES" dirty="0" smtClean="0"/>
          </a:p>
          <a:p>
            <a:r>
              <a:rPr lang="es-ES" dirty="0" smtClean="0"/>
              <a:t>Si no se capturan se interrumpe el flujo de ejecución y se muestra la información asociada</a:t>
            </a:r>
          </a:p>
          <a:p>
            <a:pPr lvl="1"/>
            <a:r>
              <a:rPr lang="es-ES" dirty="0" smtClean="0"/>
              <a:t>Trazado de pila (</a:t>
            </a:r>
            <a:r>
              <a:rPr lang="es-ES" dirty="0" err="1" smtClean="0"/>
              <a:t>traceback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Tipo de excepción y la descripción del error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Para capturarlas se utiliza try-</a:t>
            </a:r>
            <a:r>
              <a:rPr lang="es-ES" dirty="0" err="1" smtClean="0"/>
              <a:t>except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2"/>
                </a:solidFill>
              </a:rPr>
              <a:t>try</a:t>
            </a:r>
            <a:r>
              <a:rPr lang="es-ES" dirty="0" smtClean="0"/>
              <a:t> define el fragmento de código en el que se podría producir la excepción</a:t>
            </a:r>
          </a:p>
          <a:p>
            <a:pPr lvl="1"/>
            <a:r>
              <a:rPr lang="es-ES" dirty="0" err="1" smtClean="0">
                <a:solidFill>
                  <a:schemeClr val="accent2"/>
                </a:solidFill>
              </a:rPr>
              <a:t>except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indica el tratamiento si se produce la excepción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excepcion.py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division</a:t>
            </a:r>
            <a:r>
              <a:rPr lang="es-ES" dirty="0" smtClean="0">
                <a:solidFill>
                  <a:schemeClr val="accent2"/>
                </a:solidFill>
              </a:rPr>
              <a:t>(a, b):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a / b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calcular():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division</a:t>
            </a:r>
            <a:r>
              <a:rPr lang="es-ES" dirty="0" smtClean="0">
                <a:solidFill>
                  <a:schemeClr val="accent2"/>
                </a:solidFill>
              </a:rPr>
              <a:t>(1, 0)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calcular()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Tras la ejecución</a:t>
            </a:r>
          </a:p>
          <a:p>
            <a:pPr lvl="2">
              <a:buNone/>
            </a:pPr>
            <a:endParaRPr lang="en-US" sz="2200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n-US" sz="2200" dirty="0" err="1" smtClean="0">
                <a:solidFill>
                  <a:schemeClr val="accent2"/>
                </a:solidFill>
              </a:rPr>
              <a:t>Traceback</a:t>
            </a:r>
            <a:r>
              <a:rPr lang="en-US" sz="2200" dirty="0" smtClean="0">
                <a:solidFill>
                  <a:schemeClr val="accent2"/>
                </a:solidFill>
              </a:rPr>
              <a:t> (most recent call last):</a:t>
            </a:r>
          </a:p>
          <a:p>
            <a:pPr lvl="2"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File “ejemplo.py”, line 7, in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calcular()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File</a:t>
            </a:r>
            <a:r>
              <a:rPr lang="es-ES" sz="2200" dirty="0" smtClean="0">
                <a:solidFill>
                  <a:schemeClr val="accent2"/>
                </a:solidFill>
              </a:rPr>
              <a:t> “ejemplo.py”, line 5, in calcular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division</a:t>
            </a:r>
            <a:r>
              <a:rPr lang="es-ES" sz="2200" dirty="0" smtClean="0">
                <a:solidFill>
                  <a:schemeClr val="accent2"/>
                </a:solidFill>
              </a:rPr>
              <a:t>(1, 0)</a:t>
            </a:r>
          </a:p>
          <a:p>
            <a:pPr lvl="2"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File “ejemplo.py”, line 2, in division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a / b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ZeroDivisionError</a:t>
            </a:r>
            <a:r>
              <a:rPr lang="es-ES" sz="2200" dirty="0" smtClean="0">
                <a:solidFill>
                  <a:schemeClr val="accent2"/>
                </a:solidFill>
              </a:rPr>
              <a:t>: </a:t>
            </a:r>
            <a:r>
              <a:rPr lang="es-ES" sz="2200" dirty="0" err="1" smtClean="0">
                <a:solidFill>
                  <a:schemeClr val="accent2"/>
                </a:solidFill>
              </a:rPr>
              <a:t>integer</a:t>
            </a:r>
            <a:r>
              <a:rPr lang="es-ES" sz="2200" dirty="0" smtClean="0">
                <a:solidFill>
                  <a:schemeClr val="accent2"/>
                </a:solidFill>
              </a:rPr>
              <a:t> </a:t>
            </a:r>
            <a:r>
              <a:rPr lang="es-ES" sz="2200" dirty="0" err="1" smtClean="0">
                <a:solidFill>
                  <a:schemeClr val="accent2"/>
                </a:solidFill>
              </a:rPr>
              <a:t>division</a:t>
            </a:r>
            <a:r>
              <a:rPr lang="es-ES" sz="2200" dirty="0" smtClean="0">
                <a:solidFill>
                  <a:schemeClr val="accent2"/>
                </a:solidFill>
              </a:rPr>
              <a:t> </a:t>
            </a:r>
            <a:r>
              <a:rPr lang="es-ES" sz="2200" dirty="0" err="1" smtClean="0">
                <a:solidFill>
                  <a:schemeClr val="accent2"/>
                </a:solidFill>
              </a:rPr>
              <a:t>or</a:t>
            </a:r>
            <a:r>
              <a:rPr lang="es-ES" sz="2200" dirty="0" smtClean="0">
                <a:solidFill>
                  <a:schemeClr val="accent2"/>
                </a:solidFill>
              </a:rPr>
              <a:t> modulo </a:t>
            </a:r>
            <a:r>
              <a:rPr lang="es-ES" sz="2200" dirty="0" err="1" smtClean="0">
                <a:solidFill>
                  <a:schemeClr val="accent2"/>
                </a:solidFill>
              </a:rPr>
              <a:t>by</a:t>
            </a:r>
            <a:r>
              <a:rPr lang="es-ES" sz="2200" dirty="0" smtClean="0">
                <a:solidFill>
                  <a:schemeClr val="accent2"/>
                </a:solidFill>
              </a:rPr>
              <a:t> </a:t>
            </a:r>
            <a:r>
              <a:rPr lang="es-ES" sz="2200" dirty="0" err="1" smtClean="0">
                <a:solidFill>
                  <a:schemeClr val="accent2"/>
                </a:solidFill>
              </a:rPr>
              <a:t>zero</a:t>
            </a:r>
            <a:endParaRPr lang="es-ES" dirty="0" smtClean="0">
              <a:solidFill>
                <a:schemeClr val="accent2"/>
              </a:solidFill>
            </a:endParaRPr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Con captura de excepciones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division</a:t>
            </a:r>
            <a:r>
              <a:rPr lang="es-ES" dirty="0" smtClean="0">
                <a:solidFill>
                  <a:schemeClr val="accent2"/>
                </a:solidFill>
              </a:rPr>
              <a:t>(a, b):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try: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return</a:t>
            </a:r>
            <a:r>
              <a:rPr lang="es-ES" dirty="0" smtClean="0">
                <a:solidFill>
                  <a:schemeClr val="accent2"/>
                </a:solidFill>
              </a:rPr>
              <a:t> a / b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except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	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>
                <a:solidFill>
                  <a:schemeClr val="accent2"/>
                </a:solidFill>
              </a:rPr>
              <a:t>“No se puede dividir por 0”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def</a:t>
            </a:r>
            <a:r>
              <a:rPr lang="es-ES" dirty="0" smtClean="0">
                <a:solidFill>
                  <a:schemeClr val="accent2"/>
                </a:solidFill>
              </a:rPr>
              <a:t> calcular():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division</a:t>
            </a:r>
            <a:r>
              <a:rPr lang="es-ES" dirty="0" smtClean="0">
                <a:solidFill>
                  <a:schemeClr val="accent2"/>
                </a:solidFill>
              </a:rPr>
              <a:t>(1, 0)</a:t>
            </a:r>
          </a:p>
          <a:p>
            <a:pPr lvl="2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calcular()</a:t>
            </a:r>
            <a:endParaRPr lang="es-ES" dirty="0" smtClean="0"/>
          </a:p>
          <a:p>
            <a:pPr lvl="2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 se pueden utilizar varios </a:t>
            </a:r>
            <a:r>
              <a:rPr lang="es-ES" dirty="0" err="1" smtClean="0"/>
              <a:t>except</a:t>
            </a:r>
            <a:r>
              <a:rPr lang="es-ES" dirty="0" smtClean="0"/>
              <a:t> para un solo bloque try y utilizar el nombre del tipo de error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try: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num</a:t>
            </a:r>
            <a:r>
              <a:rPr lang="es-ES" dirty="0" smtClean="0">
                <a:solidFill>
                  <a:schemeClr val="accent2"/>
                </a:solidFill>
              </a:rPr>
              <a:t> = </a:t>
            </a:r>
            <a:r>
              <a:rPr lang="es-ES" dirty="0" err="1" smtClean="0">
                <a:solidFill>
                  <a:schemeClr val="accent2"/>
                </a:solidFill>
              </a:rPr>
              <a:t>int</a:t>
            </a:r>
            <a:r>
              <a:rPr lang="es-ES" dirty="0" smtClean="0">
                <a:solidFill>
                  <a:schemeClr val="accent2"/>
                </a:solidFill>
              </a:rPr>
              <a:t>(“3a”)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no_existe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except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NameError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“La variable no existe”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except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ValueError</a:t>
            </a:r>
            <a:r>
              <a:rPr lang="es-ES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“El valor no es un numero” </a:t>
            </a:r>
          </a:p>
          <a:p>
            <a:pPr lvl="2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puede hacer que un mismo </a:t>
            </a:r>
            <a:r>
              <a:rPr lang="es-ES" dirty="0" err="1" smtClean="0"/>
              <a:t>except</a:t>
            </a:r>
            <a:r>
              <a:rPr lang="es-ES" dirty="0" smtClean="0"/>
              <a:t> trate más de una excepción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try: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num</a:t>
            </a:r>
            <a:r>
              <a:rPr lang="es-ES" dirty="0" smtClean="0">
                <a:solidFill>
                  <a:schemeClr val="accent2"/>
                </a:solidFill>
              </a:rPr>
              <a:t> = </a:t>
            </a:r>
            <a:r>
              <a:rPr lang="es-ES" dirty="0" err="1" smtClean="0">
                <a:solidFill>
                  <a:schemeClr val="accent2"/>
                </a:solidFill>
              </a:rPr>
              <a:t>int</a:t>
            </a:r>
            <a:r>
              <a:rPr lang="es-ES" dirty="0" smtClean="0">
                <a:solidFill>
                  <a:schemeClr val="accent2"/>
                </a:solidFill>
              </a:rPr>
              <a:t>(“3a”)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no_existe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except</a:t>
            </a:r>
            <a:r>
              <a:rPr lang="es-ES" dirty="0" smtClean="0">
                <a:solidFill>
                  <a:schemeClr val="accent2"/>
                </a:solidFill>
              </a:rPr>
              <a:t> (</a:t>
            </a:r>
            <a:r>
              <a:rPr lang="es-ES" dirty="0" err="1" smtClean="0">
                <a:solidFill>
                  <a:schemeClr val="accent2"/>
                </a:solidFill>
              </a:rPr>
              <a:t>NameError</a:t>
            </a:r>
            <a:r>
              <a:rPr lang="es-ES" dirty="0" smtClean="0">
                <a:solidFill>
                  <a:schemeClr val="accent2"/>
                </a:solidFill>
              </a:rPr>
              <a:t>, </a:t>
            </a:r>
            <a:r>
              <a:rPr lang="es-ES" dirty="0" err="1" smtClean="0">
                <a:solidFill>
                  <a:schemeClr val="accent2"/>
                </a:solidFill>
              </a:rPr>
              <a:t>ValueError</a:t>
            </a:r>
            <a:r>
              <a:rPr lang="es-ES" dirty="0" smtClean="0">
                <a:solidFill>
                  <a:schemeClr val="accent2"/>
                </a:solidFill>
              </a:rPr>
              <a:t>):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	</a:t>
            </a: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</a:t>
            </a:r>
            <a:r>
              <a:rPr lang="es-ES" dirty="0" err="1" smtClean="0">
                <a:solidFill>
                  <a:schemeClr val="accent2"/>
                </a:solidFill>
              </a:rPr>
              <a:t>Ocurrio</a:t>
            </a:r>
            <a:r>
              <a:rPr lang="es-ES" dirty="0" smtClean="0">
                <a:solidFill>
                  <a:schemeClr val="accent2"/>
                </a:solidFill>
              </a:rPr>
              <a:t> un error” </a:t>
            </a:r>
          </a:p>
          <a:p>
            <a:pPr lvl="2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puede utilizar una clausula </a:t>
            </a:r>
            <a:r>
              <a:rPr lang="es-ES" dirty="0" err="1" smtClean="0"/>
              <a:t>else</a:t>
            </a:r>
            <a:endParaRPr lang="es-ES" dirty="0" smtClean="0"/>
          </a:p>
          <a:p>
            <a:endParaRPr lang="es-ES" dirty="0" smtClean="0"/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try: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</a:t>
            </a:r>
            <a:r>
              <a:rPr lang="es-ES" sz="2200" dirty="0" err="1" smtClean="0">
                <a:solidFill>
                  <a:schemeClr val="accent2"/>
                </a:solidFill>
              </a:rPr>
              <a:t>num</a:t>
            </a:r>
            <a:r>
              <a:rPr lang="es-ES" sz="2200" dirty="0" smtClean="0">
                <a:solidFill>
                  <a:schemeClr val="accent2"/>
                </a:solidFill>
              </a:rPr>
              <a:t> = 33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except</a:t>
            </a:r>
            <a:r>
              <a:rPr lang="es-ES" sz="2200" dirty="0" smtClean="0">
                <a:solidFill>
                  <a:schemeClr val="accent2"/>
                </a:solidFill>
              </a:rPr>
              <a:t>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</a:t>
            </a:r>
            <a:r>
              <a:rPr lang="es-ES" sz="2200" dirty="0" err="1" smtClean="0">
                <a:solidFill>
                  <a:schemeClr val="accent2"/>
                </a:solidFill>
              </a:rPr>
              <a:t>print</a:t>
            </a:r>
            <a:r>
              <a:rPr lang="es-ES" sz="2200" dirty="0" smtClean="0">
                <a:solidFill>
                  <a:schemeClr val="accent2"/>
                </a:solidFill>
              </a:rPr>
              <a:t> “Hubo un error!”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else</a:t>
            </a:r>
            <a:r>
              <a:rPr lang="es-ES" sz="2200" dirty="0" smtClean="0">
                <a:solidFill>
                  <a:schemeClr val="accent2"/>
                </a:solidFill>
              </a:rPr>
              <a:t>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</a:t>
            </a:r>
            <a:r>
              <a:rPr lang="es-ES" sz="2200" dirty="0" err="1" smtClean="0">
                <a:solidFill>
                  <a:schemeClr val="accent2"/>
                </a:solidFill>
              </a:rPr>
              <a:t>print</a:t>
            </a:r>
            <a:r>
              <a:rPr lang="es-ES" sz="2200" dirty="0" smtClean="0">
                <a:solidFill>
                  <a:schemeClr val="accent2"/>
                </a:solidFill>
              </a:rPr>
              <a:t> “Todo esta bien”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</a:p>
          <a:p>
            <a:pPr lvl="2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Ejecutamos </a:t>
            </a:r>
            <a:r>
              <a:rPr lang="es-ES" dirty="0" err="1" smtClean="0"/>
              <a:t>python</a:t>
            </a:r>
            <a:r>
              <a:rPr lang="es-ES" dirty="0" smtClean="0"/>
              <a:t> o </a:t>
            </a:r>
            <a:r>
              <a:rPr lang="es-ES" dirty="0" err="1" smtClean="0"/>
              <a:t>ipython</a:t>
            </a:r>
            <a:r>
              <a:rPr lang="es-ES" dirty="0" smtClean="0"/>
              <a:t> en el intérprete de comandos y tecleamos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print</a:t>
            </a:r>
            <a:r>
              <a:rPr lang="es-ES" dirty="0" smtClean="0">
                <a:solidFill>
                  <a:schemeClr val="accent2"/>
                </a:solidFill>
              </a:rPr>
              <a:t> “Hola Mundo”</a:t>
            </a:r>
          </a:p>
          <a:p>
            <a:r>
              <a:rPr lang="es-ES" dirty="0" smtClean="0"/>
              <a:t>Creamos un fichero hola.py que contenga </a:t>
            </a:r>
            <a:r>
              <a:rPr lang="es-ES" dirty="0" err="1" smtClean="0"/>
              <a:t>print</a:t>
            </a:r>
            <a:r>
              <a:rPr lang="es-ES" dirty="0" smtClean="0"/>
              <a:t> “Hola Mundo” y tecleamos</a:t>
            </a:r>
          </a:p>
          <a:p>
            <a:pPr lvl="2">
              <a:buNone/>
            </a:pPr>
            <a:r>
              <a:rPr lang="es-ES" dirty="0" err="1" smtClean="0"/>
              <a:t>python</a:t>
            </a:r>
            <a:r>
              <a:rPr lang="es-ES" dirty="0" smtClean="0"/>
              <a:t> hola.py</a:t>
            </a:r>
          </a:p>
          <a:p>
            <a:r>
              <a:rPr lang="es-ES" dirty="0" smtClean="0"/>
              <a:t>O, en Windows, hacemos doble clic sobre hola.py añadiendo al final</a:t>
            </a:r>
          </a:p>
          <a:p>
            <a:pPr lvl="2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raw_input</a:t>
            </a:r>
            <a:r>
              <a:rPr lang="es-ES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s-ES" dirty="0" smtClean="0"/>
              <a:t>Y en Linux se debe añadir al principio</a:t>
            </a:r>
          </a:p>
          <a:p>
            <a:pPr lvl="2">
              <a:buNone/>
            </a:pPr>
            <a:r>
              <a:rPr lang="es-ES" dirty="0" smtClean="0">
                <a:solidFill>
                  <a:schemeClr val="accent2"/>
                </a:solidFill>
              </a:rPr>
              <a:t>#!/</a:t>
            </a:r>
            <a:r>
              <a:rPr lang="es-ES" dirty="0" err="1" smtClean="0">
                <a:solidFill>
                  <a:schemeClr val="accent2"/>
                </a:solidFill>
              </a:rPr>
              <a:t>usr</a:t>
            </a:r>
            <a:r>
              <a:rPr lang="es-ES" dirty="0" smtClean="0">
                <a:solidFill>
                  <a:schemeClr val="accent2"/>
                </a:solidFill>
              </a:rPr>
              <a:t>/</a:t>
            </a:r>
            <a:r>
              <a:rPr lang="es-ES" dirty="0" err="1" smtClean="0">
                <a:solidFill>
                  <a:schemeClr val="accent2"/>
                </a:solidFill>
              </a:rPr>
              <a:t>bin</a:t>
            </a:r>
            <a:r>
              <a:rPr lang="es-ES" dirty="0" smtClean="0">
                <a:solidFill>
                  <a:schemeClr val="accent2"/>
                </a:solidFill>
              </a:rPr>
              <a:t>/</a:t>
            </a:r>
            <a:r>
              <a:rPr lang="es-ES" dirty="0" err="1" smtClean="0">
                <a:solidFill>
                  <a:schemeClr val="accent2"/>
                </a:solidFill>
              </a:rPr>
              <a:t>python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(o #!/</a:t>
            </a:r>
            <a:r>
              <a:rPr lang="es-ES" dirty="0" err="1" smtClean="0"/>
              <a:t>usr</a:t>
            </a:r>
            <a:r>
              <a:rPr lang="es-ES" dirty="0" smtClean="0"/>
              <a:t>/</a:t>
            </a:r>
            <a:r>
              <a:rPr lang="es-ES" dirty="0" err="1" smtClean="0"/>
              <a:t>bin</a:t>
            </a:r>
            <a:r>
              <a:rPr lang="es-ES" dirty="0" smtClean="0"/>
              <a:t>/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)</a:t>
            </a:r>
          </a:p>
          <a:p>
            <a:pPr marL="355600" lvl="1" indent="36513">
              <a:buNone/>
            </a:pPr>
            <a:r>
              <a:rPr lang="es-ES" sz="2700" dirty="0" smtClean="0"/>
              <a:t>y dar permisos de ejecución a hola.py para ejecutarlo con doble clic o desde la consola con</a:t>
            </a:r>
          </a:p>
          <a:p>
            <a:pPr marL="593344" lvl="2" indent="36513">
              <a:buNone/>
            </a:pPr>
            <a:r>
              <a:rPr lang="es-ES" sz="2500" dirty="0" smtClean="0"/>
              <a:t>./hola.py</a:t>
            </a:r>
          </a:p>
          <a:p>
            <a:pPr marL="99568" indent="36513"/>
            <a:r>
              <a:rPr lang="es-ES" dirty="0" smtClean="0">
                <a:solidFill>
                  <a:schemeClr val="accent2"/>
                </a:solidFill>
              </a:rPr>
              <a:t>#</a:t>
            </a:r>
            <a:r>
              <a:rPr lang="es-ES" dirty="0" smtClean="0"/>
              <a:t> símbolo para inicio de cadena de comentarios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primer programa en </a:t>
            </a:r>
            <a:r>
              <a:rPr lang="es-ES" dirty="0" err="1" smtClean="0"/>
              <a:t>Python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 se puede utilizar una clausula </a:t>
            </a:r>
            <a:r>
              <a:rPr lang="es-ES" dirty="0" err="1" smtClean="0"/>
              <a:t>finally</a:t>
            </a:r>
            <a:r>
              <a:rPr lang="es-ES" dirty="0" smtClean="0"/>
              <a:t> que se ejecuta siempre (se produzca o no la excepción)</a:t>
            </a:r>
          </a:p>
          <a:p>
            <a:endParaRPr lang="es-ES" dirty="0" smtClean="0"/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try: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z = x / y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except</a:t>
            </a:r>
            <a:r>
              <a:rPr lang="es-ES" sz="2200" dirty="0" smtClean="0">
                <a:solidFill>
                  <a:schemeClr val="accent2"/>
                </a:solidFill>
              </a:rPr>
              <a:t> </a:t>
            </a:r>
            <a:r>
              <a:rPr lang="es-ES" sz="2200" dirty="0" err="1" smtClean="0">
                <a:solidFill>
                  <a:schemeClr val="accent2"/>
                </a:solidFill>
              </a:rPr>
              <a:t>ZeroDivisionError</a:t>
            </a:r>
            <a:r>
              <a:rPr lang="es-ES" sz="2200" dirty="0" smtClean="0">
                <a:solidFill>
                  <a:schemeClr val="accent2"/>
                </a:solidFill>
              </a:rPr>
              <a:t>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</a:t>
            </a:r>
            <a:r>
              <a:rPr lang="es-ES" sz="2200" dirty="0" err="1" smtClean="0">
                <a:solidFill>
                  <a:schemeClr val="accent2"/>
                </a:solidFill>
              </a:rPr>
              <a:t>print</a:t>
            </a:r>
            <a:r>
              <a:rPr lang="es-ES" sz="2200" dirty="0" smtClean="0">
                <a:solidFill>
                  <a:schemeClr val="accent2"/>
                </a:solidFill>
              </a:rPr>
              <a:t> “</a:t>
            </a:r>
            <a:r>
              <a:rPr lang="es-ES" sz="2200" dirty="0" err="1" smtClean="0">
                <a:solidFill>
                  <a:schemeClr val="accent2"/>
                </a:solidFill>
              </a:rPr>
              <a:t>Division</a:t>
            </a:r>
            <a:r>
              <a:rPr lang="es-ES" sz="2200" dirty="0" smtClean="0">
                <a:solidFill>
                  <a:schemeClr val="accent2"/>
                </a:solidFill>
              </a:rPr>
              <a:t> por cero”</a:t>
            </a:r>
          </a:p>
          <a:p>
            <a:pPr lvl="2">
              <a:buNone/>
            </a:pPr>
            <a:r>
              <a:rPr lang="es-ES" sz="2200" dirty="0" err="1" smtClean="0">
                <a:solidFill>
                  <a:schemeClr val="accent2"/>
                </a:solidFill>
              </a:rPr>
              <a:t>finally</a:t>
            </a:r>
            <a:r>
              <a:rPr lang="es-ES" sz="2200" dirty="0" smtClean="0">
                <a:solidFill>
                  <a:schemeClr val="accent2"/>
                </a:solidFill>
              </a:rPr>
              <a:t>: </a:t>
            </a:r>
          </a:p>
          <a:p>
            <a:pPr lvl="2">
              <a:buNone/>
            </a:pPr>
            <a:r>
              <a:rPr lang="es-ES" sz="2200" dirty="0" smtClean="0">
                <a:solidFill>
                  <a:schemeClr val="accent2"/>
                </a:solidFill>
              </a:rPr>
              <a:t>	</a:t>
            </a:r>
            <a:r>
              <a:rPr lang="es-ES" sz="2200" dirty="0" err="1" smtClean="0">
                <a:solidFill>
                  <a:schemeClr val="accent2"/>
                </a:solidFill>
              </a:rPr>
              <a:t>print</a:t>
            </a:r>
            <a:r>
              <a:rPr lang="es-ES" sz="2200" dirty="0" smtClean="0">
                <a:solidFill>
                  <a:schemeClr val="accent2"/>
                </a:solidFill>
              </a:rPr>
              <a:t> “Limpiando”</a:t>
            </a:r>
            <a:endParaRPr lang="es-ES" dirty="0" smtClean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También se pueden crear y lanzar excepciones propias</a:t>
            </a:r>
          </a:p>
          <a:p>
            <a:pPr lvl="1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n-US" sz="2300" dirty="0" smtClean="0">
                <a:solidFill>
                  <a:schemeClr val="accent2"/>
                </a:solidFill>
              </a:rPr>
              <a:t>class </a:t>
            </a:r>
            <a:r>
              <a:rPr lang="en-US" sz="2300" dirty="0" err="1" smtClean="0">
                <a:solidFill>
                  <a:schemeClr val="accent2"/>
                </a:solidFill>
              </a:rPr>
              <a:t>MiError</a:t>
            </a:r>
            <a:r>
              <a:rPr lang="en-US" sz="2300" dirty="0" smtClean="0">
                <a:solidFill>
                  <a:schemeClr val="accent2"/>
                </a:solidFill>
              </a:rPr>
              <a:t>(Exception):</a:t>
            </a:r>
          </a:p>
          <a:p>
            <a:pPr lvl="2">
              <a:buNone/>
            </a:pPr>
            <a:r>
              <a:rPr lang="en-US" sz="2300" dirty="0" smtClean="0">
                <a:solidFill>
                  <a:schemeClr val="accent2"/>
                </a:solidFill>
              </a:rPr>
              <a:t>	def __init__(self, valor):</a:t>
            </a:r>
          </a:p>
          <a:p>
            <a:pPr lvl="2">
              <a:buNone/>
            </a:pPr>
            <a:r>
              <a:rPr lang="en-US" sz="2300" dirty="0" smtClean="0">
                <a:solidFill>
                  <a:schemeClr val="accent2"/>
                </a:solidFill>
              </a:rPr>
              <a:t>			</a:t>
            </a:r>
            <a:r>
              <a:rPr lang="en-US" sz="2300" dirty="0" err="1" smtClean="0">
                <a:solidFill>
                  <a:schemeClr val="accent2"/>
                </a:solidFill>
              </a:rPr>
              <a:t>self.valor</a:t>
            </a:r>
            <a:r>
              <a:rPr lang="en-US" sz="2300" dirty="0" smtClean="0">
                <a:solidFill>
                  <a:schemeClr val="accent2"/>
                </a:solidFill>
              </a:rPr>
              <a:t> = valor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	</a:t>
            </a:r>
            <a:r>
              <a:rPr lang="es-ES" sz="2300" dirty="0" err="1" smtClean="0">
                <a:solidFill>
                  <a:schemeClr val="accent2"/>
                </a:solidFill>
              </a:rPr>
              <a:t>def</a:t>
            </a:r>
            <a:r>
              <a:rPr lang="es-ES" sz="2300" dirty="0" smtClean="0">
                <a:solidFill>
                  <a:schemeClr val="accent2"/>
                </a:solidFill>
              </a:rPr>
              <a:t> __</a:t>
            </a:r>
            <a:r>
              <a:rPr lang="es-ES" sz="2300" dirty="0" err="1" smtClean="0">
                <a:solidFill>
                  <a:schemeClr val="accent2"/>
                </a:solidFill>
              </a:rPr>
              <a:t>str</a:t>
            </a:r>
            <a:r>
              <a:rPr lang="es-ES" sz="2300" dirty="0" smtClean="0">
                <a:solidFill>
                  <a:schemeClr val="accent2"/>
                </a:solidFill>
              </a:rPr>
              <a:t>__(</a:t>
            </a:r>
            <a:r>
              <a:rPr lang="es-ES" sz="2300" dirty="0" err="1" smtClean="0">
                <a:solidFill>
                  <a:schemeClr val="accent2"/>
                </a:solidFill>
              </a:rPr>
              <a:t>self</a:t>
            </a:r>
            <a:r>
              <a:rPr lang="es-ES" sz="2300" dirty="0" smtClean="0">
                <a:solidFill>
                  <a:schemeClr val="accent2"/>
                </a:solidFill>
              </a:rPr>
              <a:t>): 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			</a:t>
            </a:r>
            <a:r>
              <a:rPr lang="es-ES" sz="2300" dirty="0" err="1" smtClean="0">
                <a:solidFill>
                  <a:schemeClr val="accent2"/>
                </a:solidFill>
              </a:rPr>
              <a:t>return</a:t>
            </a:r>
            <a:r>
              <a:rPr lang="es-ES" sz="2300" dirty="0" smtClean="0">
                <a:solidFill>
                  <a:schemeClr val="accent2"/>
                </a:solidFill>
              </a:rPr>
              <a:t> “Error “ + </a:t>
            </a:r>
            <a:r>
              <a:rPr lang="es-ES" sz="2300" dirty="0" err="1" smtClean="0">
                <a:solidFill>
                  <a:schemeClr val="accent2"/>
                </a:solidFill>
              </a:rPr>
              <a:t>str</a:t>
            </a:r>
            <a:r>
              <a:rPr lang="es-ES" sz="2300" dirty="0" smtClean="0">
                <a:solidFill>
                  <a:schemeClr val="accent2"/>
                </a:solidFill>
              </a:rPr>
              <a:t>(</a:t>
            </a:r>
            <a:r>
              <a:rPr lang="es-ES" sz="2300" dirty="0" err="1" smtClean="0">
                <a:solidFill>
                  <a:schemeClr val="accent2"/>
                </a:solidFill>
              </a:rPr>
              <a:t>self.valor</a:t>
            </a:r>
            <a:r>
              <a:rPr lang="es-ES" sz="2300" dirty="0" smtClean="0">
                <a:solidFill>
                  <a:schemeClr val="accent2"/>
                </a:solidFill>
              </a:rPr>
              <a:t>)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try: 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		</a:t>
            </a:r>
            <a:r>
              <a:rPr lang="es-ES" sz="2300" dirty="0" err="1" smtClean="0">
                <a:solidFill>
                  <a:schemeClr val="accent2"/>
                </a:solidFill>
              </a:rPr>
              <a:t>if</a:t>
            </a:r>
            <a:r>
              <a:rPr lang="es-ES" sz="2300" dirty="0" smtClean="0">
                <a:solidFill>
                  <a:schemeClr val="accent2"/>
                </a:solidFill>
              </a:rPr>
              <a:t> resultado &gt; 20: 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			</a:t>
            </a:r>
            <a:r>
              <a:rPr lang="es-ES" sz="2300" dirty="0" err="1" smtClean="0">
                <a:solidFill>
                  <a:schemeClr val="accent2"/>
                </a:solidFill>
              </a:rPr>
              <a:t>raise</a:t>
            </a:r>
            <a:r>
              <a:rPr lang="es-ES" sz="2300" dirty="0" smtClean="0">
                <a:solidFill>
                  <a:schemeClr val="accent2"/>
                </a:solidFill>
              </a:rPr>
              <a:t> </a:t>
            </a:r>
            <a:r>
              <a:rPr lang="es-ES" sz="2300" dirty="0" err="1" smtClean="0">
                <a:solidFill>
                  <a:schemeClr val="accent2"/>
                </a:solidFill>
              </a:rPr>
              <a:t>MiError</a:t>
            </a:r>
            <a:r>
              <a:rPr lang="es-ES" sz="2300" dirty="0" smtClean="0">
                <a:solidFill>
                  <a:schemeClr val="accent2"/>
                </a:solidFill>
              </a:rPr>
              <a:t>(33)</a:t>
            </a:r>
          </a:p>
          <a:p>
            <a:pPr lvl="2">
              <a:buNone/>
            </a:pPr>
            <a:r>
              <a:rPr lang="es-ES" sz="2300" dirty="0" err="1" smtClean="0">
                <a:solidFill>
                  <a:schemeClr val="accent2"/>
                </a:solidFill>
              </a:rPr>
              <a:t>except</a:t>
            </a:r>
            <a:r>
              <a:rPr lang="es-ES" sz="2300" dirty="0" smtClean="0">
                <a:solidFill>
                  <a:schemeClr val="accent2"/>
                </a:solidFill>
              </a:rPr>
              <a:t> </a:t>
            </a:r>
            <a:r>
              <a:rPr lang="es-ES" sz="2300" dirty="0" err="1" smtClean="0">
                <a:solidFill>
                  <a:schemeClr val="accent2"/>
                </a:solidFill>
              </a:rPr>
              <a:t>MiError</a:t>
            </a:r>
            <a:r>
              <a:rPr lang="es-ES" sz="2300" dirty="0" smtClean="0">
                <a:solidFill>
                  <a:schemeClr val="accent2"/>
                </a:solidFill>
              </a:rPr>
              <a:t>, e: </a:t>
            </a:r>
          </a:p>
          <a:p>
            <a:pPr lvl="2">
              <a:buNone/>
            </a:pPr>
            <a:r>
              <a:rPr lang="es-ES" sz="2300" dirty="0" smtClean="0">
                <a:solidFill>
                  <a:schemeClr val="accent2"/>
                </a:solidFill>
              </a:rPr>
              <a:t>		</a:t>
            </a:r>
            <a:r>
              <a:rPr lang="es-ES" sz="2300" dirty="0" err="1" smtClean="0">
                <a:solidFill>
                  <a:schemeClr val="accent2"/>
                </a:solidFill>
              </a:rPr>
              <a:t>print</a:t>
            </a:r>
            <a:r>
              <a:rPr lang="es-ES" sz="2300" dirty="0" smtClean="0">
                <a:solidFill>
                  <a:schemeClr val="accent2"/>
                </a:solidFill>
              </a:rPr>
              <a:t> 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500" dirty="0" smtClean="0"/>
          </a:p>
          <a:p>
            <a:r>
              <a:rPr lang="es-ES" sz="2500" dirty="0" smtClean="0"/>
              <a:t>Listado de excepciones disponible por defecto</a:t>
            </a:r>
          </a:p>
          <a:p>
            <a:pPr>
              <a:buNone/>
            </a:pPr>
            <a:endParaRPr lang="es-ES" sz="2500" dirty="0" smtClean="0"/>
          </a:p>
          <a:p>
            <a:pPr lvl="1">
              <a:buNone/>
            </a:pPr>
            <a:r>
              <a:rPr lang="es-ES" sz="2100" dirty="0" smtClean="0"/>
              <a:t>Pág. 68 libro “</a:t>
            </a:r>
            <a:r>
              <a:rPr lang="es-ES" sz="2100" dirty="0" err="1" smtClean="0"/>
              <a:t>Python</a:t>
            </a:r>
            <a:r>
              <a:rPr lang="es-ES" sz="2100" dirty="0" smtClean="0"/>
              <a:t> para todos” o</a:t>
            </a:r>
          </a:p>
          <a:p>
            <a:pPr lvl="1">
              <a:buNone/>
            </a:pPr>
            <a:endParaRPr lang="es-ES" sz="2100" dirty="0" smtClean="0"/>
          </a:p>
          <a:p>
            <a:r>
              <a:rPr lang="es-ES" sz="2300" dirty="0" smtClean="0">
                <a:solidFill>
                  <a:schemeClr val="accent2"/>
                </a:solidFill>
                <a:hlinkClick r:id="rId2"/>
              </a:rPr>
              <a:t>http://mundogeek.net/archivos/2008/03/19/python-excepciones/</a:t>
            </a:r>
            <a:endParaRPr lang="es-ES" sz="2300" dirty="0" smtClean="0">
              <a:solidFill>
                <a:schemeClr val="accent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Excepciones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Números</a:t>
            </a:r>
          </a:p>
          <a:p>
            <a:pPr lvl="1"/>
            <a:r>
              <a:rPr lang="es-ES" dirty="0" smtClean="0"/>
              <a:t>Enteros</a:t>
            </a:r>
          </a:p>
          <a:p>
            <a:pPr lvl="2"/>
            <a:r>
              <a:rPr lang="es-ES" dirty="0" err="1" smtClean="0"/>
              <a:t>int</a:t>
            </a:r>
            <a:r>
              <a:rPr lang="es-ES" dirty="0" smtClean="0"/>
              <a:t> (utiliza 32 o 64 bits, según plataforma)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entero = 23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# </a:t>
            </a:r>
            <a:r>
              <a:rPr lang="es-ES" dirty="0" err="1" smtClean="0">
                <a:solidFill>
                  <a:schemeClr val="accent2"/>
                </a:solidFill>
              </a:rPr>
              <a:t>type</a:t>
            </a:r>
            <a:r>
              <a:rPr lang="es-ES" dirty="0" smtClean="0">
                <a:solidFill>
                  <a:schemeClr val="accent2"/>
                </a:solidFill>
              </a:rPr>
              <a:t>(entero) devolvería </a:t>
            </a:r>
            <a:r>
              <a:rPr lang="es-ES" dirty="0" err="1" smtClean="0">
                <a:solidFill>
                  <a:schemeClr val="accent2"/>
                </a:solidFill>
              </a:rPr>
              <a:t>int</a:t>
            </a:r>
            <a:endParaRPr lang="es-ES" dirty="0" smtClean="0">
              <a:solidFill>
                <a:schemeClr val="accent2"/>
              </a:solidFill>
            </a:endParaRPr>
          </a:p>
          <a:p>
            <a:pPr lvl="2"/>
            <a:r>
              <a:rPr lang="es-ES" dirty="0" err="1" smtClean="0"/>
              <a:t>long</a:t>
            </a:r>
            <a:r>
              <a:rPr lang="es-ES" dirty="0" smtClean="0"/>
              <a:t> (sólo usar si es necesario)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entero = 23L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# </a:t>
            </a:r>
            <a:r>
              <a:rPr lang="es-ES" dirty="0" err="1" smtClean="0">
                <a:solidFill>
                  <a:schemeClr val="accent2"/>
                </a:solidFill>
              </a:rPr>
              <a:t>type</a:t>
            </a:r>
            <a:r>
              <a:rPr lang="es-ES" dirty="0" smtClean="0">
                <a:solidFill>
                  <a:schemeClr val="accent2"/>
                </a:solidFill>
              </a:rPr>
              <a:t>(entero) devolvería </a:t>
            </a:r>
            <a:r>
              <a:rPr lang="es-ES" dirty="0" err="1" smtClean="0">
                <a:solidFill>
                  <a:schemeClr val="accent2"/>
                </a:solidFill>
              </a:rPr>
              <a:t>long</a:t>
            </a:r>
            <a:endParaRPr lang="es-ES" dirty="0" smtClean="0">
              <a:solidFill>
                <a:schemeClr val="accent2"/>
              </a:solidFill>
            </a:endParaRPr>
          </a:p>
          <a:p>
            <a:pPr lvl="2">
              <a:buNone/>
            </a:pPr>
            <a:r>
              <a:rPr lang="es-ES" dirty="0" smtClean="0"/>
              <a:t>23 en octal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entero = 027</a:t>
            </a:r>
          </a:p>
          <a:p>
            <a:pPr lvl="2">
              <a:buNone/>
            </a:pPr>
            <a:r>
              <a:rPr lang="es-ES" dirty="0" smtClean="0"/>
              <a:t>23 en hexadecimal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entero = 0x17</a:t>
            </a:r>
            <a:endParaRPr lang="es-ES" dirty="0" smtClean="0"/>
          </a:p>
          <a:p>
            <a:pPr lvl="2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Números</a:t>
            </a:r>
          </a:p>
          <a:p>
            <a:pPr lvl="1"/>
            <a:r>
              <a:rPr lang="es-ES" dirty="0" smtClean="0"/>
              <a:t>Reales</a:t>
            </a:r>
          </a:p>
          <a:p>
            <a:pPr lvl="2"/>
            <a:r>
              <a:rPr lang="es-ES" dirty="0" err="1" smtClean="0"/>
              <a:t>float</a:t>
            </a:r>
            <a:r>
              <a:rPr lang="es-ES" dirty="0" smtClean="0"/>
              <a:t> (utiliza 64 bits, doble precisión)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real = 0.2703</a:t>
            </a:r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real = 0.1e-3 (=0.0001)</a:t>
            </a:r>
          </a:p>
          <a:p>
            <a:pPr lvl="2"/>
            <a:r>
              <a:rPr lang="es-ES" dirty="0" smtClean="0"/>
              <a:t>decimal</a:t>
            </a:r>
          </a:p>
          <a:p>
            <a:pPr lvl="2"/>
            <a:endParaRPr lang="es-ES" dirty="0" smtClean="0"/>
          </a:p>
          <a:p>
            <a:pPr lvl="1"/>
            <a:r>
              <a:rPr lang="es-ES" dirty="0" smtClean="0"/>
              <a:t>Complejos</a:t>
            </a:r>
          </a:p>
          <a:p>
            <a:pPr lvl="2"/>
            <a:r>
              <a:rPr lang="es-ES" dirty="0" err="1" smtClean="0"/>
              <a:t>complex</a:t>
            </a:r>
            <a:endParaRPr lang="es-ES" dirty="0" smtClean="0"/>
          </a:p>
          <a:p>
            <a:pPr lvl="3">
              <a:buNone/>
            </a:pPr>
            <a:r>
              <a:rPr lang="es-ES" dirty="0" smtClean="0">
                <a:solidFill>
                  <a:schemeClr val="accent2"/>
                </a:solidFill>
              </a:rPr>
              <a:t>complejo = 2.1 + 7.8j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</a:p>
          <a:p>
            <a:pPr lvl="1"/>
            <a:r>
              <a:rPr lang="es-ES" dirty="0" smtClean="0"/>
              <a:t>Aritméticos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básicos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4181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692624"/>
            <a:ext cx="396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984</TotalTime>
  <Words>2779</Words>
  <Application>Microsoft Office PowerPoint</Application>
  <PresentationFormat>Presentación en pantalla (4:3)</PresentationFormat>
  <Paragraphs>649</Paragraphs>
  <Slides>62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Concurrencia</vt:lpstr>
      <vt:lpstr>Introducción a Python</vt:lpstr>
      <vt:lpstr>Introducción</vt:lpstr>
      <vt:lpstr>Introducción</vt:lpstr>
      <vt:lpstr>Introducción</vt:lpstr>
      <vt:lpstr>Introducción</vt:lpstr>
      <vt:lpstr>Mi primer programa en Python</vt:lpstr>
      <vt:lpstr>Tipos básicos</vt:lpstr>
      <vt:lpstr>Tipos básicos</vt:lpstr>
      <vt:lpstr>Tipos básicos</vt:lpstr>
      <vt:lpstr>Tipos básicos</vt:lpstr>
      <vt:lpstr>Tipos básicos</vt:lpstr>
      <vt:lpstr>Tipos básicos</vt:lpstr>
      <vt:lpstr>Colecciones</vt:lpstr>
      <vt:lpstr>Colecciones</vt:lpstr>
      <vt:lpstr>Colecciones</vt:lpstr>
      <vt:lpstr>Colecciones</vt:lpstr>
      <vt:lpstr>Control de flujo</vt:lpstr>
      <vt:lpstr>Control de flujo</vt:lpstr>
      <vt:lpstr>Control de flujo</vt:lpstr>
      <vt:lpstr>Control de flujo</vt:lpstr>
      <vt:lpstr>Control de flujo</vt:lpstr>
      <vt:lpstr>Control de flujo</vt:lpstr>
      <vt:lpstr>Control de flujo</vt:lpstr>
      <vt:lpstr>Control de flujo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Funciones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Orientación a objetos</vt:lpstr>
      <vt:lpstr>Revisitando objetos</vt:lpstr>
      <vt:lpstr>Revisitando objetos</vt:lpstr>
      <vt:lpstr>Revisitando objetos</vt:lpstr>
      <vt:lpstr>Excepciones</vt:lpstr>
      <vt:lpstr>Excepciones</vt:lpstr>
      <vt:lpstr>Excepciones</vt:lpstr>
      <vt:lpstr>Excepciones</vt:lpstr>
      <vt:lpstr>Excepciones</vt:lpstr>
      <vt:lpstr>Excepciones</vt:lpstr>
      <vt:lpstr>Excepciones</vt:lpstr>
      <vt:lpstr>Excepciones</vt:lpstr>
      <vt:lpstr>Excepciones</vt:lpstr>
      <vt:lpstr>Excepciones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</dc:title>
  <dc:creator>departamento</dc:creator>
  <cp:lastModifiedBy>Usuario</cp:lastModifiedBy>
  <cp:revision>141</cp:revision>
  <dcterms:created xsi:type="dcterms:W3CDTF">2015-02-02T08:54:41Z</dcterms:created>
  <dcterms:modified xsi:type="dcterms:W3CDTF">2015-02-17T10:09:04Z</dcterms:modified>
</cp:coreProperties>
</file>