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071100" cy="7556500"/>
  <p:notesSz cx="10071100" cy="75565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6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934" y="469709"/>
            <a:ext cx="761723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2130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231640"/>
            <a:ext cx="704977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2130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 u="heavy">
                <a:solidFill>
                  <a:srgbClr val="6699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2130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555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6616" y="1737995"/>
            <a:ext cx="4380928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2130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1100" cy="7556500"/>
          </a:xfrm>
          <a:custGeom>
            <a:avLst/>
            <a:gdLst/>
            <a:ahLst/>
            <a:cxnLst/>
            <a:rect l="l" t="t" r="r" b="b"/>
            <a:pathLst>
              <a:path w="10071100" h="7556500">
                <a:moveTo>
                  <a:pt x="0" y="7556499"/>
                </a:moveTo>
                <a:lnTo>
                  <a:pt x="0" y="0"/>
                </a:lnTo>
                <a:lnTo>
                  <a:pt x="10071099" y="0"/>
                </a:lnTo>
                <a:lnTo>
                  <a:pt x="10071099" y="7556499"/>
                </a:lnTo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1512" y="252412"/>
            <a:ext cx="9082405" cy="7045325"/>
          </a:xfrm>
          <a:custGeom>
            <a:avLst/>
            <a:gdLst/>
            <a:ahLst/>
            <a:cxnLst/>
            <a:rect l="l" t="t" r="r" b="b"/>
            <a:pathLst>
              <a:path w="9082405" h="7045325">
                <a:moveTo>
                  <a:pt x="9082087" y="7045324"/>
                </a:moveTo>
                <a:lnTo>
                  <a:pt x="0" y="7045324"/>
                </a:lnTo>
                <a:lnTo>
                  <a:pt x="0" y="0"/>
                </a:lnTo>
                <a:lnTo>
                  <a:pt x="9082087" y="0"/>
                </a:lnTo>
                <a:lnTo>
                  <a:pt x="9082087" y="7045324"/>
                </a:lnTo>
                <a:close/>
              </a:path>
            </a:pathLst>
          </a:custGeom>
          <a:solidFill>
            <a:srgbClr val="EDE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9187" y="1763711"/>
            <a:ext cx="8456930" cy="1905"/>
          </a:xfrm>
          <a:custGeom>
            <a:avLst/>
            <a:gdLst/>
            <a:ahLst/>
            <a:cxnLst/>
            <a:rect l="l" t="t" r="r" b="b"/>
            <a:pathLst>
              <a:path w="8456930" h="1905">
                <a:moveTo>
                  <a:pt x="0" y="0"/>
                </a:moveTo>
                <a:lnTo>
                  <a:pt x="8456612" y="1586"/>
                </a:lnTo>
              </a:path>
            </a:pathLst>
          </a:custGeom>
          <a:ln w="9524">
            <a:solidFill>
              <a:srgbClr val="CBBD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5562"/>
            <a:ext cx="1301749" cy="44735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54549"/>
            <a:ext cx="1301749" cy="2835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3603" y="403986"/>
            <a:ext cx="7583893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21304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5415" y="1814448"/>
            <a:ext cx="7240269" cy="172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heavy">
                <a:solidFill>
                  <a:srgbClr val="6699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4" y="7027545"/>
            <a:ext cx="322275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555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1192" y="7027545"/>
            <a:ext cx="2316353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todofp.es/que-estudiar/loe/informatica-comunicaciones/des-aplicaciones-multiplataform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231" y="1249997"/>
            <a:ext cx="3245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BIENVENIDOS</a:t>
            </a:r>
            <a:r>
              <a:rPr sz="3000" spc="-90" dirty="0"/>
              <a:t> </a:t>
            </a:r>
            <a:r>
              <a:rPr sz="3000" dirty="0"/>
              <a:t>A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9812" y="798512"/>
            <a:ext cx="1439861" cy="14335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067550" y="4549775"/>
            <a:ext cx="2069464" cy="2498090"/>
            <a:chOff x="7067550" y="4549775"/>
            <a:chExt cx="2069464" cy="24980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6050" y="4558275"/>
              <a:ext cx="2060575" cy="2489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550" y="4549775"/>
              <a:ext cx="1933574" cy="23621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23218" y="1982330"/>
            <a:ext cx="6671945" cy="3783087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30504" algn="ctr">
              <a:lnSpc>
                <a:spcPct val="100000"/>
              </a:lnSpc>
              <a:spcBef>
                <a:spcPts val="900"/>
              </a:spcBef>
            </a:pPr>
            <a:r>
              <a:rPr sz="3200" i="1" spc="-10" dirty="0">
                <a:latin typeface="Arial"/>
                <a:cs typeface="Arial"/>
              </a:rPr>
              <a:t>Soy</a:t>
            </a:r>
            <a:endParaRPr sz="32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800"/>
              </a:spcBef>
            </a:pPr>
            <a:r>
              <a:rPr lang="es-ES" sz="3200" i="1" spc="-215" dirty="0" smtClean="0">
                <a:latin typeface="Times New Roman"/>
                <a:cs typeface="Times New Roman"/>
              </a:rPr>
              <a:t>Noelia Campo Nuño</a:t>
            </a:r>
            <a:endParaRPr sz="32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3200" i="1" spc="-80" dirty="0">
                <a:latin typeface="Times New Roman"/>
                <a:cs typeface="Times New Roman"/>
              </a:rPr>
              <a:t>Vuestr</a:t>
            </a:r>
            <a:r>
              <a:rPr sz="3200" i="1" spc="-90" dirty="0">
                <a:latin typeface="Times New Roman"/>
                <a:cs typeface="Times New Roman"/>
              </a:rPr>
              <a:t>a</a:t>
            </a:r>
            <a:r>
              <a:rPr sz="3200" i="1" spc="-165" dirty="0">
                <a:latin typeface="Times New Roman"/>
                <a:cs typeface="Times New Roman"/>
              </a:rPr>
              <a:t> </a:t>
            </a:r>
            <a:r>
              <a:rPr sz="3200" i="1" spc="-145" dirty="0">
                <a:latin typeface="Times New Roman"/>
                <a:cs typeface="Times New Roman"/>
              </a:rPr>
              <a:t>profesor</a:t>
            </a:r>
            <a:r>
              <a:rPr sz="3200" i="1" spc="-165" dirty="0">
                <a:latin typeface="Times New Roman"/>
                <a:cs typeface="Times New Roman"/>
              </a:rPr>
              <a:t>a </a:t>
            </a:r>
            <a:r>
              <a:rPr sz="3200" i="1" spc="-140" dirty="0">
                <a:latin typeface="Times New Roman"/>
                <a:cs typeface="Times New Roman"/>
              </a:rPr>
              <a:t>d</a:t>
            </a:r>
            <a:r>
              <a:rPr sz="3200" i="1" spc="-120" dirty="0">
                <a:latin typeface="Times New Roman"/>
                <a:cs typeface="Times New Roman"/>
              </a:rPr>
              <a:t>e</a:t>
            </a:r>
            <a:r>
              <a:rPr sz="3200" i="1" spc="-165" dirty="0">
                <a:latin typeface="Times New Roman"/>
                <a:cs typeface="Times New Roman"/>
              </a:rPr>
              <a:t> </a:t>
            </a:r>
            <a:r>
              <a:rPr sz="3200" i="1" spc="-530" dirty="0">
                <a:latin typeface="Times New Roman"/>
                <a:cs typeface="Times New Roman"/>
              </a:rPr>
              <a:t>FO</a:t>
            </a:r>
            <a:r>
              <a:rPr sz="3200" i="1" spc="-434" dirty="0">
                <a:latin typeface="Times New Roman"/>
                <a:cs typeface="Times New Roman"/>
              </a:rPr>
              <a:t>L</a:t>
            </a:r>
            <a:r>
              <a:rPr sz="3200" i="1" spc="-165" dirty="0">
                <a:latin typeface="Times New Roman"/>
                <a:cs typeface="Times New Roman"/>
              </a:rPr>
              <a:t> </a:t>
            </a:r>
            <a:r>
              <a:rPr sz="3200" i="1" spc="-95" dirty="0">
                <a:latin typeface="Times New Roman"/>
                <a:cs typeface="Times New Roman"/>
              </a:rPr>
              <a:t>e</a:t>
            </a:r>
            <a:r>
              <a:rPr sz="3200" i="1" spc="-100" dirty="0">
                <a:latin typeface="Times New Roman"/>
                <a:cs typeface="Times New Roman"/>
              </a:rPr>
              <a:t>n</a:t>
            </a:r>
            <a:r>
              <a:rPr sz="3200" i="1" spc="-165" dirty="0">
                <a:latin typeface="Times New Roman"/>
                <a:cs typeface="Times New Roman"/>
              </a:rPr>
              <a:t> </a:t>
            </a:r>
            <a:r>
              <a:rPr sz="3200" i="1" spc="-190" dirty="0">
                <a:latin typeface="Times New Roman"/>
                <a:cs typeface="Times New Roman"/>
              </a:rPr>
              <a:t>e</a:t>
            </a:r>
            <a:r>
              <a:rPr sz="3200" i="1" spc="-120" dirty="0">
                <a:latin typeface="Times New Roman"/>
                <a:cs typeface="Times New Roman"/>
              </a:rPr>
              <a:t>l</a:t>
            </a:r>
            <a:r>
              <a:rPr sz="3200" i="1" spc="-165" dirty="0">
                <a:latin typeface="Times New Roman"/>
                <a:cs typeface="Times New Roman"/>
              </a:rPr>
              <a:t> </a:t>
            </a:r>
            <a:r>
              <a:rPr sz="3200" i="1" spc="-140" dirty="0" err="1">
                <a:latin typeface="Times New Roman"/>
                <a:cs typeface="Times New Roman"/>
              </a:rPr>
              <a:t>curs</a:t>
            </a:r>
            <a:r>
              <a:rPr sz="3200" i="1" spc="-155" dirty="0" err="1">
                <a:latin typeface="Times New Roman"/>
                <a:cs typeface="Times New Roman"/>
              </a:rPr>
              <a:t>o</a:t>
            </a:r>
            <a:r>
              <a:rPr sz="3200" i="1" spc="-165" dirty="0">
                <a:latin typeface="Times New Roman"/>
                <a:cs typeface="Times New Roman"/>
              </a:rPr>
              <a:t> </a:t>
            </a:r>
            <a:r>
              <a:rPr sz="3200" i="1" spc="-285" dirty="0" smtClean="0">
                <a:latin typeface="Times New Roman"/>
                <a:cs typeface="Times New Roman"/>
              </a:rPr>
              <a:t>202</a:t>
            </a:r>
            <a:r>
              <a:rPr lang="es-ES" sz="3200" i="1" spc="-285" dirty="0" smtClean="0">
                <a:latin typeface="Times New Roman"/>
                <a:cs typeface="Times New Roman"/>
              </a:rPr>
              <a:t>3</a:t>
            </a:r>
            <a:r>
              <a:rPr sz="3200" i="1" spc="-285" dirty="0" smtClean="0">
                <a:latin typeface="Times New Roman"/>
                <a:cs typeface="Times New Roman"/>
              </a:rPr>
              <a:t>-2</a:t>
            </a:r>
            <a:r>
              <a:rPr lang="es-ES" sz="3200" i="1" spc="-285" dirty="0" smtClean="0">
                <a:latin typeface="Times New Roman"/>
                <a:cs typeface="Times New Roman"/>
              </a:rPr>
              <a:t>4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 dirty="0">
              <a:latin typeface="Times New Roman"/>
              <a:cs typeface="Times New Roman"/>
            </a:endParaRPr>
          </a:p>
          <a:p>
            <a:pPr marL="1615440" marR="2771775" indent="-1347470" algn="ctr">
              <a:lnSpc>
                <a:spcPct val="100000"/>
              </a:lnSpc>
            </a:pPr>
            <a:r>
              <a:rPr lang="es-ES" sz="2400" spc="-5" dirty="0" smtClean="0">
                <a:latin typeface="Arial MT"/>
                <a:cs typeface="Arial MT"/>
              </a:rPr>
              <a:t>Graduada en </a:t>
            </a:r>
          </a:p>
          <a:p>
            <a:pPr marL="1615440" marR="2771775" indent="-1347470" algn="ctr">
              <a:lnSpc>
                <a:spcPct val="100000"/>
              </a:lnSpc>
            </a:pPr>
            <a:r>
              <a:rPr lang="es-ES" sz="2400" spc="-5" dirty="0" smtClean="0">
                <a:latin typeface="Arial MT"/>
                <a:cs typeface="Arial MT"/>
              </a:rPr>
              <a:t>Relaciones Laborales </a:t>
            </a:r>
          </a:p>
          <a:p>
            <a:pPr marL="1615440" marR="2771775" indent="-1347470" algn="ctr">
              <a:lnSpc>
                <a:spcPct val="100000"/>
              </a:lnSpc>
            </a:pPr>
            <a:r>
              <a:rPr lang="es-ES" sz="2400" spc="-5" dirty="0" smtClean="0">
                <a:latin typeface="Arial MT"/>
                <a:cs typeface="Arial MT"/>
              </a:rPr>
              <a:t>y </a:t>
            </a:r>
          </a:p>
          <a:p>
            <a:pPr marL="1615440" marR="2771775" indent="-1347470" algn="ctr">
              <a:lnSpc>
                <a:spcPct val="100000"/>
              </a:lnSpc>
            </a:pPr>
            <a:r>
              <a:rPr lang="es-ES" sz="2400" spc="-5" dirty="0" smtClean="0">
                <a:latin typeface="Arial MT"/>
                <a:cs typeface="Arial MT"/>
              </a:rPr>
              <a:t>Recursos Humanos 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775" y="1814448"/>
            <a:ext cx="58343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859155" algn="l"/>
              </a:tabLst>
            </a:pPr>
            <a:r>
              <a:rPr sz="2200" u="heavy" dirty="0">
                <a:solidFill>
                  <a:srgbClr val="669900"/>
                </a:solidFill>
                <a:uFill>
                  <a:solidFill>
                    <a:srgbClr val="6699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5" dirty="0" smtClean="0">
                <a:solidFill>
                  <a:srgbClr val="669900"/>
                </a:solidFill>
                <a:uFill>
                  <a:solidFill>
                    <a:srgbClr val="669900"/>
                  </a:solidFill>
                </a:uFill>
                <a:latin typeface="Comic Sans MS"/>
                <a:cs typeface="Comic Sans MS"/>
              </a:rPr>
              <a:t>BLOQUE</a:t>
            </a:r>
            <a:r>
              <a:rPr sz="2200" b="1" u="heavy" spc="-50" dirty="0" smtClean="0">
                <a:solidFill>
                  <a:srgbClr val="669900"/>
                </a:solidFill>
                <a:uFill>
                  <a:solidFill>
                    <a:srgbClr val="6699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669900"/>
                </a:solidFill>
                <a:uFill>
                  <a:solidFill>
                    <a:srgbClr val="669900"/>
                  </a:solidFill>
                </a:uFill>
                <a:latin typeface="Comic Sans MS"/>
                <a:cs typeface="Comic Sans MS"/>
              </a:rPr>
              <a:t>ORIENTACIÓN</a:t>
            </a:r>
            <a:r>
              <a:rPr sz="2200" b="1" u="heavy" spc="-45" dirty="0">
                <a:solidFill>
                  <a:srgbClr val="669900"/>
                </a:solidFill>
                <a:uFill>
                  <a:solidFill>
                    <a:srgbClr val="6699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669900"/>
                </a:solidFill>
                <a:uFill>
                  <a:solidFill>
                    <a:srgbClr val="669900"/>
                  </a:solidFill>
                </a:uFill>
                <a:latin typeface="Comic Sans MS"/>
                <a:cs typeface="Comic Sans MS"/>
              </a:rPr>
              <a:t>LABORAL:</a:t>
            </a:r>
            <a:endParaRPr sz="22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2775" y="413600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012" y="2735261"/>
            <a:ext cx="6076949" cy="3419474"/>
          </a:xfrm>
          <a:prstGeom prst="rect">
            <a:avLst/>
          </a:prstGeom>
        </p:spPr>
      </p:pic>
      <p:sp>
        <p:nvSpPr>
          <p:cNvPr id="5" name="object 3"/>
          <p:cNvSpPr txBox="1">
            <a:spLocks/>
          </p:cNvSpPr>
          <p:nvPr/>
        </p:nvSpPr>
        <p:spPr>
          <a:xfrm>
            <a:off x="1243603" y="403986"/>
            <a:ext cx="7583893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221304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3057525" marR="5080" indent="-2413000">
              <a:spcBef>
                <a:spcPts val="100"/>
              </a:spcBef>
            </a:pPr>
            <a:r>
              <a:rPr lang="es-ES" kern="0" spc="-10" dirty="0" smtClean="0"/>
              <a:t>FORMACIÓN</a:t>
            </a:r>
            <a:r>
              <a:rPr lang="es-ES" kern="0" spc="-55" dirty="0" smtClean="0"/>
              <a:t> </a:t>
            </a:r>
            <a:r>
              <a:rPr lang="es-ES" kern="0" dirty="0" smtClean="0"/>
              <a:t>Y</a:t>
            </a:r>
            <a:r>
              <a:rPr lang="es-ES" kern="0" spc="-50" dirty="0" smtClean="0"/>
              <a:t> </a:t>
            </a:r>
            <a:r>
              <a:rPr lang="es-ES" kern="0" spc="-5" dirty="0" smtClean="0"/>
              <a:t>ORIENTACIÓN </a:t>
            </a:r>
            <a:r>
              <a:rPr lang="es-ES" kern="0" spc="-1060" dirty="0" smtClean="0"/>
              <a:t> </a:t>
            </a:r>
            <a:r>
              <a:rPr lang="es-ES" kern="0" spc="-5" dirty="0" smtClean="0"/>
              <a:t>LABORAL</a:t>
            </a:r>
            <a:endParaRPr lang="es-ES" kern="0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415415" y="1814448"/>
            <a:ext cx="7240269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425" algn="ctr">
              <a:lnSpc>
                <a:spcPct val="100000"/>
              </a:lnSpc>
              <a:spcBef>
                <a:spcPts val="100"/>
              </a:spcBef>
              <a:tabLst>
                <a:tab pos="1326515" algn="l"/>
              </a:tabLst>
            </a:pPr>
            <a:r>
              <a:rPr spc="-5" dirty="0" smtClean="0"/>
              <a:t>BLOQUE</a:t>
            </a:r>
            <a:r>
              <a:rPr spc="-40" dirty="0" smtClean="0"/>
              <a:t> </a:t>
            </a:r>
            <a:r>
              <a:rPr spc="-5" dirty="0"/>
              <a:t>ORIENTACIÓN</a:t>
            </a:r>
            <a:r>
              <a:rPr spc="-35" dirty="0"/>
              <a:t> </a:t>
            </a:r>
            <a:r>
              <a:rPr spc="-5" dirty="0"/>
              <a:t>LABORAL:</a:t>
            </a:r>
          </a:p>
          <a:p>
            <a:pPr marL="466725">
              <a:lnSpc>
                <a:spcPct val="100000"/>
              </a:lnSpc>
              <a:spcBef>
                <a:spcPts val="5"/>
              </a:spcBef>
            </a:pPr>
            <a:endParaRPr sz="3050" dirty="0"/>
          </a:p>
          <a:p>
            <a:pPr marL="812800" marR="5080" indent="-333375">
              <a:lnSpc>
                <a:spcPct val="100000"/>
              </a:lnSpc>
            </a:pPr>
            <a:r>
              <a:rPr lang="es-ES" sz="1800" i="1" u="none" spc="-5" dirty="0">
                <a:solidFill>
                  <a:srgbClr val="000000"/>
                </a:solidFill>
              </a:rPr>
              <a:t>7</a:t>
            </a:r>
            <a:r>
              <a:rPr sz="1800" i="1" u="none" spc="-5" dirty="0" smtClean="0">
                <a:solidFill>
                  <a:srgbClr val="000000"/>
                </a:solidFill>
                <a:latin typeface="Comic Sans MS"/>
                <a:cs typeface="Comic Sans MS"/>
              </a:rPr>
              <a:t>. 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Seleccionar oportunidades de empleo, identificando las </a:t>
            </a:r>
            <a:r>
              <a:rPr sz="1800" i="1" u="none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diferentes posibilidades de inserción </a:t>
            </a:r>
            <a:r>
              <a:rPr sz="1800" i="1" u="none" dirty="0">
                <a:solidFill>
                  <a:srgbClr val="000000"/>
                </a:solidFill>
                <a:latin typeface="Comic Sans MS"/>
                <a:cs typeface="Comic Sans MS"/>
              </a:rPr>
              <a:t>y 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las alternativas de </a:t>
            </a:r>
            <a:r>
              <a:rPr sz="1800" i="1" u="none" spc="-77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aprendizaje</a:t>
            </a:r>
            <a:r>
              <a:rPr sz="1800" i="1" u="none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i="1" u="none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 lo</a:t>
            </a:r>
            <a:r>
              <a:rPr sz="1800" i="1" u="none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largo de</a:t>
            </a:r>
            <a:r>
              <a:rPr sz="1800" i="1" u="none" spc="-1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1800" i="1" u="none" spc="-5" dirty="0">
                <a:solidFill>
                  <a:srgbClr val="000000"/>
                </a:solidFill>
                <a:latin typeface="Comic Sans MS"/>
                <a:cs typeface="Comic Sans MS"/>
              </a:rPr>
              <a:t>la vida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2775" y="3993769"/>
            <a:ext cx="67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752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FORMACIÓN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ORIENTACIÓN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3603" y="1797050"/>
            <a:ext cx="8287747" cy="47705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14999"/>
              </a:lnSpc>
              <a:spcBef>
                <a:spcPts val="100"/>
              </a:spcBef>
            </a:pPr>
            <a:r>
              <a:rPr sz="1900" spc="-5" dirty="0">
                <a:latin typeface="Times New Roman"/>
                <a:cs typeface="Times New Roman"/>
              </a:rPr>
              <a:t>FOL01 </a:t>
            </a:r>
            <a:r>
              <a:rPr sz="1900" dirty="0">
                <a:latin typeface="Times New Roman"/>
                <a:cs typeface="Times New Roman"/>
              </a:rPr>
              <a:t>5 horas. </a:t>
            </a:r>
            <a:r>
              <a:rPr sz="1900" spc="-5" dirty="0">
                <a:latin typeface="Times New Roman"/>
                <a:cs typeface="Times New Roman"/>
              </a:rPr>
              <a:t>Auto-orientación </a:t>
            </a:r>
            <a:r>
              <a:rPr sz="1900" dirty="0">
                <a:latin typeface="Times New Roman"/>
                <a:cs typeface="Times New Roman"/>
              </a:rPr>
              <a:t>profesional. </a:t>
            </a:r>
            <a:r>
              <a:rPr sz="1900" spc="-5" dirty="0">
                <a:latin typeface="Times New Roman"/>
                <a:cs typeface="Times New Roman"/>
              </a:rPr>
              <a:t>Septiembre- </a:t>
            </a:r>
            <a:r>
              <a:rPr sz="1900" spc="-5" dirty="0" err="1">
                <a:latin typeface="Times New Roman"/>
                <a:cs typeface="Times New Roman"/>
              </a:rPr>
              <a:t>Octubre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 </a:t>
            </a:r>
            <a:endParaRPr lang="es-ES" sz="1900" dirty="0" smtClean="0">
              <a:latin typeface="Times New Roman"/>
              <a:cs typeface="Times New Roman"/>
            </a:endParaRPr>
          </a:p>
          <a:p>
            <a:pPr marL="12700" marR="69850">
              <a:lnSpc>
                <a:spcPct val="114999"/>
              </a:lnSpc>
              <a:spcBef>
                <a:spcPts val="100"/>
              </a:spcBef>
            </a:pPr>
            <a:r>
              <a:rPr sz="1900" spc="-5" dirty="0" smtClean="0">
                <a:latin typeface="Times New Roman"/>
                <a:cs typeface="Times New Roman"/>
              </a:rPr>
              <a:t>FOL02 </a:t>
            </a:r>
            <a:r>
              <a:rPr sz="1900" dirty="0">
                <a:latin typeface="Times New Roman"/>
                <a:cs typeface="Times New Roman"/>
              </a:rPr>
              <a:t>5 horas. </a:t>
            </a:r>
            <a:r>
              <a:rPr sz="1900" spc="-5" dirty="0">
                <a:latin typeface="Times New Roman"/>
                <a:cs typeface="Times New Roman"/>
              </a:rPr>
              <a:t>Los equipos </a:t>
            </a:r>
            <a:r>
              <a:rPr sz="1900" dirty="0">
                <a:latin typeface="Times New Roman"/>
                <a:cs typeface="Times New Roman"/>
              </a:rPr>
              <a:t>de </a:t>
            </a:r>
            <a:r>
              <a:rPr sz="1900" spc="-5" dirty="0">
                <a:latin typeface="Times New Roman"/>
                <a:cs typeface="Times New Roman"/>
              </a:rPr>
              <a:t>trabajo </a:t>
            </a:r>
            <a:r>
              <a:rPr sz="1900" dirty="0">
                <a:latin typeface="Times New Roman"/>
                <a:cs typeface="Times New Roman"/>
              </a:rPr>
              <a:t>y </a:t>
            </a:r>
            <a:r>
              <a:rPr sz="1900" spc="-5" dirty="0">
                <a:latin typeface="Times New Roman"/>
                <a:cs typeface="Times New Roman"/>
              </a:rPr>
              <a:t>la </a:t>
            </a:r>
            <a:r>
              <a:rPr sz="1900" dirty="0">
                <a:latin typeface="Times New Roman"/>
                <a:cs typeface="Times New Roman"/>
              </a:rPr>
              <a:t>gestión del </a:t>
            </a:r>
            <a:r>
              <a:rPr sz="1900" spc="-5" dirty="0">
                <a:latin typeface="Times New Roman"/>
                <a:cs typeface="Times New Roman"/>
              </a:rPr>
              <a:t>conflicto. </a:t>
            </a:r>
            <a:r>
              <a:rPr sz="1900" spc="-5" dirty="0" err="1">
                <a:latin typeface="Times New Roman"/>
                <a:cs typeface="Times New Roman"/>
              </a:rPr>
              <a:t>Octubre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endParaRPr lang="es-ES" sz="1900" spc="-459" dirty="0" smtClean="0">
              <a:latin typeface="Times New Roman"/>
              <a:cs typeface="Times New Roman"/>
            </a:endParaRPr>
          </a:p>
          <a:p>
            <a:pPr marL="12700" marR="69850">
              <a:lnSpc>
                <a:spcPct val="114999"/>
              </a:lnSpc>
              <a:spcBef>
                <a:spcPts val="100"/>
              </a:spcBef>
            </a:pPr>
            <a:r>
              <a:rPr sz="1900" spc="-5" dirty="0" smtClean="0">
                <a:latin typeface="Times New Roman"/>
                <a:cs typeface="Times New Roman"/>
              </a:rPr>
              <a:t>FOL03</a:t>
            </a:r>
            <a:r>
              <a:rPr sz="1900" spc="-10" dirty="0" smtClean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 horas.</a:t>
            </a:r>
            <a:r>
              <a:rPr sz="1900" spc="-5" dirty="0">
                <a:latin typeface="Times New Roman"/>
                <a:cs typeface="Times New Roman"/>
              </a:rPr>
              <a:t> La </a:t>
            </a:r>
            <a:r>
              <a:rPr sz="1900" dirty="0">
                <a:latin typeface="Times New Roman"/>
                <a:cs typeface="Times New Roman"/>
              </a:rPr>
              <a:t>relación </a:t>
            </a:r>
            <a:r>
              <a:rPr sz="1900" spc="-5" dirty="0" err="1">
                <a:latin typeface="Times New Roman"/>
                <a:cs typeface="Times New Roman"/>
              </a:rPr>
              <a:t>laboral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 smtClean="0">
                <a:latin typeface="Times New Roman"/>
                <a:cs typeface="Times New Roman"/>
              </a:rPr>
              <a:t>individual.</a:t>
            </a:r>
            <a:r>
              <a:rPr lang="es-ES" sz="1900" dirty="0">
                <a:latin typeface="Times New Roman"/>
                <a:cs typeface="Times New Roman"/>
              </a:rPr>
              <a:t> </a:t>
            </a:r>
            <a:r>
              <a:rPr sz="1900" spc="-5" dirty="0" err="1" smtClean="0">
                <a:latin typeface="Times New Roman"/>
                <a:cs typeface="Times New Roman"/>
              </a:rPr>
              <a:t>Octubre-Noviembre-Diciembre</a:t>
            </a:r>
            <a:endParaRPr sz="1900" dirty="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tabLst>
                <a:tab pos="6122035" algn="l"/>
              </a:tabLst>
            </a:pPr>
            <a:r>
              <a:rPr sz="1900" spc="-5" dirty="0">
                <a:latin typeface="Times New Roman"/>
                <a:cs typeface="Times New Roman"/>
              </a:rPr>
              <a:t>FOL04 </a:t>
            </a:r>
            <a:r>
              <a:rPr sz="1900" dirty="0">
                <a:latin typeface="Times New Roman"/>
                <a:cs typeface="Times New Roman"/>
              </a:rPr>
              <a:t>10 horas. </a:t>
            </a:r>
            <a:r>
              <a:rPr sz="1900" spc="-5" dirty="0">
                <a:latin typeface="Times New Roman"/>
                <a:cs typeface="Times New Roman"/>
              </a:rPr>
              <a:t>Las </a:t>
            </a:r>
            <a:r>
              <a:rPr sz="1900" dirty="0">
                <a:latin typeface="Times New Roman"/>
                <a:cs typeface="Times New Roman"/>
              </a:rPr>
              <a:t>relaciones </a:t>
            </a:r>
            <a:r>
              <a:rPr sz="1900" spc="-5" dirty="0">
                <a:latin typeface="Times New Roman"/>
                <a:cs typeface="Times New Roman"/>
              </a:rPr>
              <a:t>colectivas </a:t>
            </a:r>
            <a:r>
              <a:rPr sz="1900" dirty="0">
                <a:latin typeface="Times New Roman"/>
                <a:cs typeface="Times New Roman"/>
              </a:rPr>
              <a:t>de </a:t>
            </a:r>
            <a:r>
              <a:rPr sz="1900" spc="-5" dirty="0" err="1">
                <a:latin typeface="Times New Roman"/>
                <a:cs typeface="Times New Roman"/>
              </a:rPr>
              <a:t>trabajo</a:t>
            </a:r>
            <a:r>
              <a:rPr sz="1900" spc="-5" dirty="0" smtClean="0">
                <a:latin typeface="Times New Roman"/>
                <a:cs typeface="Times New Roman"/>
              </a:rPr>
              <a:t>.</a:t>
            </a:r>
            <a:r>
              <a:rPr lang="es-ES" sz="1900" spc="-5" dirty="0" smtClean="0">
                <a:latin typeface="Times New Roman"/>
                <a:cs typeface="Times New Roman"/>
              </a:rPr>
              <a:t> </a:t>
            </a:r>
            <a:r>
              <a:rPr sz="1900" spc="-5" dirty="0" err="1" smtClean="0">
                <a:latin typeface="Times New Roman"/>
                <a:cs typeface="Times New Roman"/>
              </a:rPr>
              <a:t>Diciembre</a:t>
            </a:r>
            <a:r>
              <a:rPr lang="es-ES" sz="1900" spc="-5" dirty="0" smtClean="0">
                <a:latin typeface="Times New Roman"/>
                <a:cs typeface="Times New Roman"/>
              </a:rPr>
              <a:t>-</a:t>
            </a:r>
            <a:r>
              <a:rPr sz="1900" spc="-5" dirty="0" err="1" smtClean="0">
                <a:latin typeface="Times New Roman"/>
                <a:cs typeface="Times New Roman"/>
              </a:rPr>
              <a:t>Enero</a:t>
            </a:r>
            <a:endParaRPr lang="es-ES" sz="19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tabLst>
                <a:tab pos="6122035" algn="l"/>
              </a:tabLst>
            </a:pPr>
            <a:r>
              <a:rPr sz="1900" spc="-5" dirty="0" smtClean="0">
                <a:latin typeface="Times New Roman"/>
                <a:cs typeface="Times New Roman"/>
              </a:rPr>
              <a:t> </a:t>
            </a:r>
            <a:r>
              <a:rPr sz="1900" dirty="0" smtClean="0">
                <a:latin typeface="Times New Roman"/>
                <a:cs typeface="Times New Roman"/>
              </a:rPr>
              <a:t> </a:t>
            </a:r>
            <a:endParaRPr lang="es-ES" sz="1900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tabLst>
                <a:tab pos="6122035" algn="l"/>
              </a:tabLst>
            </a:pPr>
            <a:r>
              <a:rPr sz="1900" u="sng" spc="-5" dirty="0" smtClean="0">
                <a:latin typeface="Times New Roman"/>
                <a:cs typeface="Times New Roman"/>
              </a:rPr>
              <a:t>PRIME</a:t>
            </a:r>
            <a:r>
              <a:rPr sz="1900" u="sng" dirty="0" smtClean="0">
                <a:latin typeface="Times New Roman"/>
                <a:cs typeface="Times New Roman"/>
              </a:rPr>
              <a:t>R</a:t>
            </a:r>
            <a:r>
              <a:rPr sz="1900" u="sng" spc="-5" dirty="0" smtClean="0">
                <a:latin typeface="Times New Roman"/>
                <a:cs typeface="Times New Roman"/>
              </a:rPr>
              <a:t> </a:t>
            </a:r>
            <a:r>
              <a:rPr sz="1900" u="sng" spc="-5" dirty="0">
                <a:latin typeface="Times New Roman"/>
                <a:cs typeface="Times New Roman"/>
              </a:rPr>
              <a:t>EXAME</a:t>
            </a:r>
            <a:r>
              <a:rPr sz="1900" u="sng" dirty="0">
                <a:latin typeface="Times New Roman"/>
                <a:cs typeface="Times New Roman"/>
              </a:rPr>
              <a:t>N</a:t>
            </a:r>
            <a:r>
              <a:rPr sz="1900" u="sng" spc="-5" dirty="0">
                <a:latin typeface="Times New Roman"/>
                <a:cs typeface="Times New Roman"/>
              </a:rPr>
              <a:t> </a:t>
            </a:r>
            <a:r>
              <a:rPr sz="1900" u="sng" spc="-175" dirty="0">
                <a:latin typeface="Times New Roman"/>
                <a:cs typeface="Times New Roman"/>
              </a:rPr>
              <a:t>P</a:t>
            </a:r>
            <a:r>
              <a:rPr sz="1900" u="sng" spc="-5" dirty="0">
                <a:latin typeface="Times New Roman"/>
                <a:cs typeface="Times New Roman"/>
              </a:rPr>
              <a:t>ARCIAL</a:t>
            </a:r>
            <a:r>
              <a:rPr sz="1900" u="sng" dirty="0">
                <a:latin typeface="Times New Roman"/>
                <a:cs typeface="Times New Roman"/>
              </a:rPr>
              <a:t>.</a:t>
            </a:r>
            <a:r>
              <a:rPr sz="1900" u="sng" spc="-5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Times New Roman"/>
                <a:cs typeface="Times New Roman"/>
              </a:rPr>
              <a:t>16-17-18 </a:t>
            </a:r>
            <a:r>
              <a:rPr sz="1900" u="sng" spc="-5" dirty="0">
                <a:latin typeface="Times New Roman"/>
                <a:cs typeface="Times New Roman"/>
              </a:rPr>
              <a:t>ENER</a:t>
            </a:r>
            <a:r>
              <a:rPr sz="1900" u="sng" dirty="0">
                <a:latin typeface="Times New Roman"/>
                <a:cs typeface="Times New Roman"/>
              </a:rPr>
              <a:t>O</a:t>
            </a:r>
            <a:r>
              <a:rPr sz="1900" u="sng" spc="-5" dirty="0">
                <a:latin typeface="Times New Roman"/>
                <a:cs typeface="Times New Roman"/>
              </a:rPr>
              <a:t> tema</a:t>
            </a:r>
            <a:r>
              <a:rPr sz="1900" u="sng" dirty="0">
                <a:latin typeface="Times New Roman"/>
                <a:cs typeface="Times New Roman"/>
              </a:rPr>
              <a:t>s</a:t>
            </a:r>
            <a:r>
              <a:rPr sz="1900" u="sng" spc="-5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Times New Roman"/>
                <a:cs typeface="Times New Roman"/>
              </a:rPr>
              <a:t>1-4	</a:t>
            </a:r>
            <a:r>
              <a:rPr sz="1900" u="sng" dirty="0" smtClean="0">
                <a:latin typeface="Times New Roman"/>
                <a:cs typeface="Times New Roman"/>
              </a:rPr>
              <a:t>40HORAS</a:t>
            </a:r>
            <a:endParaRPr sz="19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FOL05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horas.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Seguridad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social.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Enero-Febrero</a:t>
            </a:r>
            <a:endParaRPr sz="1900" dirty="0">
              <a:latin typeface="Times New Roman"/>
              <a:cs typeface="Times New Roman"/>
            </a:endParaRPr>
          </a:p>
          <a:p>
            <a:pPr marL="12700" marR="701675">
              <a:lnSpc>
                <a:spcPct val="114999"/>
              </a:lnSpc>
            </a:pPr>
            <a:r>
              <a:rPr sz="1900" spc="-5" dirty="0">
                <a:latin typeface="Times New Roman"/>
                <a:cs typeface="Times New Roman"/>
              </a:rPr>
              <a:t>FOL06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horas.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Seguridad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</a:t>
            </a:r>
            <a:r>
              <a:rPr sz="1900" spc="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salud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laboral.</a:t>
            </a:r>
            <a:r>
              <a:rPr sz="1900" spc="70" dirty="0">
                <a:latin typeface="Times New Roman"/>
                <a:cs typeface="Times New Roman"/>
              </a:rPr>
              <a:t> </a:t>
            </a:r>
            <a:r>
              <a:rPr sz="1900" spc="-5" dirty="0" err="1">
                <a:latin typeface="Times New Roman"/>
                <a:cs typeface="Times New Roman"/>
              </a:rPr>
              <a:t>Febrero-Marzo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 </a:t>
            </a:r>
            <a:endParaRPr lang="es-ES" sz="1900" dirty="0" smtClean="0">
              <a:latin typeface="Times New Roman"/>
              <a:cs typeface="Times New Roman"/>
            </a:endParaRPr>
          </a:p>
          <a:p>
            <a:pPr marL="12700" marR="701675">
              <a:lnSpc>
                <a:spcPct val="114999"/>
              </a:lnSpc>
            </a:pPr>
            <a:r>
              <a:rPr sz="1900" spc="-5" dirty="0" smtClean="0">
                <a:latin typeface="Times New Roman"/>
                <a:cs typeface="Times New Roman"/>
              </a:rPr>
              <a:t>FOL07 </a:t>
            </a:r>
            <a:r>
              <a:rPr sz="1900" dirty="0">
                <a:latin typeface="Times New Roman"/>
                <a:cs typeface="Times New Roman"/>
              </a:rPr>
              <a:t>10 horas. </a:t>
            </a:r>
            <a:r>
              <a:rPr sz="1900" spc="-5" dirty="0">
                <a:latin typeface="Times New Roman"/>
                <a:cs typeface="Times New Roman"/>
              </a:rPr>
              <a:t>Plan </a:t>
            </a:r>
            <a:r>
              <a:rPr sz="1900" dirty="0">
                <a:latin typeface="Times New Roman"/>
                <a:cs typeface="Times New Roman"/>
              </a:rPr>
              <a:t>de prevención </a:t>
            </a:r>
            <a:r>
              <a:rPr sz="1900" spc="-5" dirty="0">
                <a:latin typeface="Times New Roman"/>
                <a:cs typeface="Times New Roman"/>
              </a:rPr>
              <a:t>en la empresa. </a:t>
            </a:r>
            <a:r>
              <a:rPr sz="1900" spc="-5" dirty="0" err="1">
                <a:latin typeface="Times New Roman"/>
                <a:cs typeface="Times New Roman"/>
              </a:rPr>
              <a:t>Marzo</a:t>
            </a:r>
            <a:r>
              <a:rPr sz="1900" spc="-5" dirty="0">
                <a:latin typeface="Times New Roman"/>
                <a:cs typeface="Times New Roman"/>
              </a:rPr>
              <a:t>-Abril </a:t>
            </a:r>
            <a:r>
              <a:rPr sz="1900" dirty="0">
                <a:latin typeface="Times New Roman"/>
                <a:cs typeface="Times New Roman"/>
              </a:rPr>
              <a:t> </a:t>
            </a:r>
            <a:endParaRPr lang="es-ES" sz="1900" dirty="0" smtClean="0">
              <a:latin typeface="Times New Roman"/>
              <a:cs typeface="Times New Roman"/>
            </a:endParaRPr>
          </a:p>
          <a:p>
            <a:pPr marL="12700" marR="701675">
              <a:lnSpc>
                <a:spcPct val="114999"/>
              </a:lnSpc>
            </a:pPr>
            <a:r>
              <a:rPr sz="1900" spc="-5" dirty="0" smtClean="0">
                <a:latin typeface="Times New Roman"/>
                <a:cs typeface="Times New Roman"/>
              </a:rPr>
              <a:t>FOL08</a:t>
            </a:r>
            <a:r>
              <a:rPr sz="1900" spc="-20" dirty="0" smtClean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horas.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Medidas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prevención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protección.</a:t>
            </a:r>
            <a:r>
              <a:rPr sz="1900" spc="-114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Abril-Mayo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endParaRPr lang="es-ES" sz="1900" spc="-459" dirty="0" smtClean="0">
              <a:latin typeface="Times New Roman"/>
              <a:cs typeface="Times New Roman"/>
            </a:endParaRPr>
          </a:p>
          <a:p>
            <a:pPr marL="12700" marR="701675">
              <a:lnSpc>
                <a:spcPct val="114999"/>
              </a:lnSpc>
            </a:pPr>
            <a:r>
              <a:rPr sz="1900" spc="-5" dirty="0" smtClean="0">
                <a:latin typeface="Times New Roman"/>
                <a:cs typeface="Times New Roman"/>
              </a:rPr>
              <a:t>FOL09</a:t>
            </a:r>
            <a:r>
              <a:rPr sz="1900" spc="-15" dirty="0" smtClean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10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horas.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Itinerarios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tras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finalizar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ciclo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formativo.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Mayo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u="sng" spc="-5" dirty="0">
                <a:latin typeface="Times New Roman"/>
                <a:cs typeface="Times New Roman"/>
              </a:rPr>
              <a:t>SEGUNDO</a:t>
            </a:r>
            <a:r>
              <a:rPr sz="1900" u="sng" spc="-15" dirty="0">
                <a:latin typeface="Times New Roman"/>
                <a:cs typeface="Times New Roman"/>
              </a:rPr>
              <a:t> </a:t>
            </a:r>
            <a:r>
              <a:rPr sz="1900" u="sng" spc="-5" dirty="0">
                <a:latin typeface="Times New Roman"/>
                <a:cs typeface="Times New Roman"/>
              </a:rPr>
              <a:t>EXAMEN</a:t>
            </a:r>
            <a:r>
              <a:rPr sz="1900" u="sng" spc="-10" dirty="0">
                <a:latin typeface="Times New Roman"/>
                <a:cs typeface="Times New Roman"/>
              </a:rPr>
              <a:t> </a:t>
            </a:r>
            <a:r>
              <a:rPr sz="1900" u="sng" spc="-30" dirty="0">
                <a:latin typeface="Times New Roman"/>
                <a:cs typeface="Times New Roman"/>
              </a:rPr>
              <a:t>PARCIAL</a:t>
            </a:r>
            <a:r>
              <a:rPr sz="1900" u="sng" spc="-80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Times New Roman"/>
                <a:cs typeface="Times New Roman"/>
              </a:rPr>
              <a:t>8-9-10</a:t>
            </a:r>
            <a:r>
              <a:rPr sz="1900" u="sng" spc="-5" dirty="0">
                <a:latin typeface="Times New Roman"/>
                <a:cs typeface="Times New Roman"/>
              </a:rPr>
              <a:t> </a:t>
            </a:r>
            <a:r>
              <a:rPr sz="1900" u="sng" spc="-50" dirty="0">
                <a:latin typeface="Times New Roman"/>
                <a:cs typeface="Times New Roman"/>
              </a:rPr>
              <a:t>MAYO</a:t>
            </a:r>
            <a:r>
              <a:rPr sz="1900" u="sng" spc="-10" dirty="0">
                <a:latin typeface="Times New Roman"/>
                <a:cs typeface="Times New Roman"/>
              </a:rPr>
              <a:t> </a:t>
            </a:r>
            <a:r>
              <a:rPr sz="1900" u="sng" spc="-5" dirty="0">
                <a:latin typeface="Times New Roman"/>
                <a:cs typeface="Times New Roman"/>
              </a:rPr>
              <a:t>temas</a:t>
            </a:r>
            <a:r>
              <a:rPr sz="1900" u="sng" spc="-10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Times New Roman"/>
                <a:cs typeface="Times New Roman"/>
              </a:rPr>
              <a:t>5-9</a:t>
            </a:r>
            <a:r>
              <a:rPr sz="1900" u="sng" spc="459" dirty="0">
                <a:latin typeface="Times New Roman"/>
                <a:cs typeface="Times New Roman"/>
              </a:rPr>
              <a:t> </a:t>
            </a:r>
            <a:r>
              <a:rPr sz="1900" u="sng" dirty="0">
                <a:latin typeface="Times New Roman"/>
                <a:cs typeface="Times New Roman"/>
              </a:rPr>
              <a:t>50</a:t>
            </a:r>
            <a:r>
              <a:rPr sz="1900" u="sng" spc="-5" dirty="0">
                <a:latin typeface="Times New Roman"/>
                <a:cs typeface="Times New Roman"/>
              </a:rPr>
              <a:t> HORAS</a:t>
            </a:r>
            <a:endParaRPr sz="1900" u="sng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1243603" y="403986"/>
            <a:ext cx="75838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057525" marR="5080" indent="-2413000">
              <a:spcBef>
                <a:spcPts val="100"/>
              </a:spcBef>
            </a:pPr>
            <a:r>
              <a:rPr lang="es-ES" sz="3600" kern="0" spc="-1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FORMACIÓN</a:t>
            </a:r>
            <a:r>
              <a:rPr lang="es-ES" sz="3600" kern="0" spc="-5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Y</a:t>
            </a:r>
            <a:r>
              <a:rPr lang="es-ES" sz="3600" kern="0" spc="-5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spc="-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ORIENTACIÓN </a:t>
            </a:r>
            <a:r>
              <a:rPr lang="es-ES" sz="3600" kern="0" spc="-106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spc="-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LABORAL</a:t>
            </a:r>
            <a:endParaRPr lang="es-ES" sz="3600" kern="0" spc="-5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0530" y="1949450"/>
            <a:ext cx="48158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0000"/>
                </a:solidFill>
                <a:latin typeface="Comic Sans MS"/>
                <a:cs typeface="Comic Sans MS"/>
              </a:rPr>
              <a:t>¿CÓMO</a:t>
            </a:r>
            <a:r>
              <a:rPr sz="2500" b="1" spc="-3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Comic Sans MS"/>
                <a:cs typeface="Comic Sans MS"/>
              </a:rPr>
              <a:t>ME</a:t>
            </a:r>
            <a:r>
              <a:rPr sz="2500" b="1" spc="-3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Comic Sans MS"/>
                <a:cs typeface="Comic Sans MS"/>
              </a:rPr>
              <a:t>VAN</a:t>
            </a:r>
            <a:r>
              <a:rPr sz="2500" b="1" spc="-3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500" b="1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sz="2500" b="1" spc="-25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500" b="1" spc="-5" dirty="0">
                <a:solidFill>
                  <a:srgbClr val="000000"/>
                </a:solidFill>
                <a:latin typeface="Comic Sans MS"/>
                <a:cs typeface="Comic Sans MS"/>
              </a:rPr>
              <a:t>EVALUAR?</a:t>
            </a:r>
            <a:endParaRPr sz="25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350" y="2482850"/>
            <a:ext cx="8458200" cy="4573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 marR="128270" algn="ctr">
              <a:lnSpc>
                <a:spcPct val="100000"/>
              </a:lnSpc>
              <a:spcBef>
                <a:spcPts val="100"/>
              </a:spcBef>
            </a:pPr>
            <a:r>
              <a:rPr sz="2500" spc="-50" dirty="0">
                <a:latin typeface="Arial MT"/>
                <a:cs typeface="Arial MT"/>
              </a:rPr>
              <a:t>Voy </a:t>
            </a:r>
            <a:r>
              <a:rPr sz="2500" dirty="0">
                <a:latin typeface="Arial MT"/>
                <a:cs typeface="Arial MT"/>
              </a:rPr>
              <a:t>a </a:t>
            </a:r>
            <a:r>
              <a:rPr sz="2500" spc="-5" dirty="0">
                <a:latin typeface="Arial MT"/>
                <a:cs typeface="Arial MT"/>
              </a:rPr>
              <a:t>utilizar </a:t>
            </a:r>
            <a:r>
              <a:rPr sz="2500" dirty="0">
                <a:latin typeface="Arial MT"/>
                <a:cs typeface="Arial MT"/>
              </a:rPr>
              <a:t>3 métodos </a:t>
            </a:r>
            <a:r>
              <a:rPr sz="2500" spc="-5" dirty="0">
                <a:latin typeface="Arial MT"/>
                <a:cs typeface="Arial MT"/>
              </a:rPr>
              <a:t>de evaluación ponderados de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la </a:t>
            </a:r>
            <a:r>
              <a:rPr sz="2500" dirty="0">
                <a:latin typeface="Arial MT"/>
                <a:cs typeface="Arial MT"/>
              </a:rPr>
              <a:t>siguiente </a:t>
            </a:r>
            <a:r>
              <a:rPr sz="2500" spc="-5" dirty="0">
                <a:latin typeface="Arial MT"/>
                <a:cs typeface="Arial MT"/>
              </a:rPr>
              <a:t>forma </a:t>
            </a:r>
            <a:r>
              <a:rPr sz="2500" dirty="0">
                <a:latin typeface="Arial MT"/>
                <a:cs typeface="Arial MT"/>
              </a:rPr>
              <a:t>si realizas </a:t>
            </a:r>
            <a:r>
              <a:rPr sz="2500" spc="-5" dirty="0">
                <a:latin typeface="Arial MT"/>
                <a:cs typeface="Arial MT"/>
              </a:rPr>
              <a:t>una </a:t>
            </a:r>
            <a:r>
              <a:rPr sz="2500" spc="-25" dirty="0">
                <a:latin typeface="Arial MT"/>
                <a:cs typeface="Arial MT"/>
              </a:rPr>
              <a:t>EVALUACIÓN 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CONTINUA QUE EXIGE entregar las tareas </a:t>
            </a:r>
            <a:r>
              <a:rPr sz="2500" dirty="0">
                <a:latin typeface="Arial MT"/>
                <a:cs typeface="Arial MT"/>
              </a:rPr>
              <a:t>y 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cuestionarios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online:</a:t>
            </a:r>
            <a:endParaRPr sz="2500" dirty="0">
              <a:latin typeface="Arial MT"/>
              <a:cs typeface="Arial MT"/>
            </a:endParaRPr>
          </a:p>
          <a:p>
            <a:pPr marL="360680" marR="698500" indent="-348615">
              <a:lnSpc>
                <a:spcPct val="100000"/>
              </a:lnSpc>
              <a:spcBef>
                <a:spcPts val="800"/>
              </a:spcBef>
              <a:buSzPct val="44000"/>
              <a:buChar char="●"/>
              <a:tabLst>
                <a:tab pos="360680" algn="l"/>
                <a:tab pos="361315" algn="l"/>
              </a:tabLst>
            </a:pPr>
            <a:r>
              <a:rPr sz="2500" spc="-5" dirty="0" err="1">
                <a:latin typeface="Arial MT"/>
                <a:cs typeface="Arial MT"/>
              </a:rPr>
              <a:t>Exámenes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-5" dirty="0" smtClean="0">
                <a:latin typeface="Arial MT"/>
                <a:cs typeface="Arial MT"/>
              </a:rPr>
              <a:t>online </a:t>
            </a:r>
            <a:r>
              <a:rPr sz="2500" dirty="0">
                <a:latin typeface="Arial MT"/>
                <a:cs typeface="Arial MT"/>
              </a:rPr>
              <a:t>+ </a:t>
            </a:r>
            <a:r>
              <a:rPr sz="2500" spc="-5" dirty="0">
                <a:latin typeface="Arial MT"/>
                <a:cs typeface="Arial MT"/>
              </a:rPr>
              <a:t>tareas </a:t>
            </a:r>
            <a:r>
              <a:rPr sz="2500" dirty="0">
                <a:latin typeface="Arial MT"/>
                <a:cs typeface="Arial MT"/>
              </a:rPr>
              <a:t>o </a:t>
            </a:r>
            <a:r>
              <a:rPr sz="2500" spc="-5" dirty="0" err="1">
                <a:latin typeface="Arial MT"/>
                <a:cs typeface="Arial MT"/>
              </a:rPr>
              <a:t>ejercicios</a:t>
            </a:r>
            <a:r>
              <a:rPr sz="2500" spc="-5" dirty="0">
                <a:latin typeface="Arial MT"/>
                <a:cs typeface="Arial MT"/>
              </a:rPr>
              <a:t> </a:t>
            </a:r>
            <a:r>
              <a:rPr sz="2500" spc="-5" dirty="0" err="1" smtClean="0">
                <a:latin typeface="Arial MT"/>
                <a:cs typeface="Arial MT"/>
              </a:rPr>
              <a:t>entregables</a:t>
            </a:r>
            <a:r>
              <a:rPr lang="es-ES" sz="2500" spc="-5" dirty="0">
                <a:latin typeface="Arial MT"/>
                <a:cs typeface="Arial MT"/>
              </a:rPr>
              <a:t> </a:t>
            </a:r>
            <a:r>
              <a:rPr sz="2500" spc="-5" dirty="0" smtClean="0">
                <a:latin typeface="Arial MT"/>
                <a:cs typeface="Arial MT"/>
              </a:rPr>
              <a:t>20</a:t>
            </a:r>
            <a:r>
              <a:rPr sz="2500" spc="-5" dirty="0">
                <a:latin typeface="Arial MT"/>
                <a:cs typeface="Arial MT"/>
              </a:rPr>
              <a:t>%</a:t>
            </a:r>
            <a:endParaRPr sz="2500" dirty="0">
              <a:latin typeface="Arial MT"/>
              <a:cs typeface="Arial MT"/>
            </a:endParaRPr>
          </a:p>
          <a:p>
            <a:pPr marL="360680" indent="-348615">
              <a:lnSpc>
                <a:spcPct val="100000"/>
              </a:lnSpc>
              <a:spcBef>
                <a:spcPts val="800"/>
              </a:spcBef>
              <a:buSzPct val="44000"/>
              <a:buChar char="●"/>
              <a:tabLst>
                <a:tab pos="360680" algn="l"/>
                <a:tab pos="361315" algn="l"/>
              </a:tabLst>
            </a:pPr>
            <a:r>
              <a:rPr lang="es-ES" sz="2500" spc="-5" dirty="0">
                <a:latin typeface="Arial MT"/>
                <a:cs typeface="Arial MT"/>
              </a:rPr>
              <a:t>E</a:t>
            </a:r>
            <a:r>
              <a:rPr sz="2500" spc="-5" dirty="0" err="1" smtClean="0">
                <a:latin typeface="Arial MT"/>
                <a:cs typeface="Arial MT"/>
              </a:rPr>
              <a:t>xamen</a:t>
            </a:r>
            <a:r>
              <a:rPr sz="2500" spc="-20" dirty="0" smtClean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presencial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(enero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y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mayo)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80%</a:t>
            </a:r>
            <a:endParaRPr sz="2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Arial MT"/>
              <a:cs typeface="Arial MT"/>
            </a:endParaRPr>
          </a:p>
          <a:p>
            <a:pPr marL="360680" marR="5080" algn="just">
              <a:lnSpc>
                <a:spcPct val="100000"/>
              </a:lnSpc>
            </a:pPr>
            <a:r>
              <a:rPr sz="2500" spc="-5" dirty="0">
                <a:latin typeface="Arial MT"/>
                <a:cs typeface="Arial MT"/>
              </a:rPr>
              <a:t>SI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NO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HAS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ENTREGADO</a:t>
            </a:r>
            <a:r>
              <a:rPr sz="2500" dirty="0">
                <a:latin typeface="Arial MT"/>
                <a:cs typeface="Arial MT"/>
              </a:rPr>
              <a:t> 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REALIZADO</a:t>
            </a:r>
            <a:r>
              <a:rPr sz="2500" spc="685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LAS 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TAREAS </a:t>
            </a:r>
            <a:r>
              <a:rPr sz="2500" spc="-5" dirty="0">
                <a:latin typeface="Arial MT"/>
                <a:cs typeface="Arial MT"/>
              </a:rPr>
              <a:t>ONLINE </a:t>
            </a:r>
            <a:r>
              <a:rPr sz="2500" dirty="0">
                <a:latin typeface="Arial MT"/>
                <a:cs typeface="Arial MT"/>
              </a:rPr>
              <a:t>O </a:t>
            </a:r>
            <a:r>
              <a:rPr sz="2500" spc="-5" dirty="0">
                <a:latin typeface="Arial MT"/>
                <a:cs typeface="Arial MT"/>
              </a:rPr>
              <a:t>NO HAS ALCANZADO DE </a:t>
            </a:r>
            <a:r>
              <a:rPr sz="2500" dirty="0">
                <a:latin typeface="Arial MT"/>
                <a:cs typeface="Arial MT"/>
              </a:rPr>
              <a:t>MEDIA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UN 4: 100% EXAMEN EN LA </a:t>
            </a:r>
            <a:r>
              <a:rPr sz="2500" spc="-25" dirty="0">
                <a:latin typeface="Arial MT"/>
                <a:cs typeface="Arial MT"/>
              </a:rPr>
              <a:t>CONVOCATORIA </a:t>
            </a:r>
            <a:r>
              <a:rPr sz="2500" spc="-5" dirty="0">
                <a:latin typeface="Arial MT"/>
                <a:cs typeface="Arial MT"/>
              </a:rPr>
              <a:t>DE </a:t>
            </a:r>
            <a:r>
              <a:rPr sz="2500" dirty="0">
                <a:latin typeface="Arial MT"/>
                <a:cs typeface="Arial MT"/>
              </a:rPr>
              <a:t> JUNIO.</a:t>
            </a: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1243603" y="403986"/>
            <a:ext cx="75838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057525" marR="5080" indent="-2413000">
              <a:spcBef>
                <a:spcPts val="100"/>
              </a:spcBef>
            </a:pPr>
            <a:r>
              <a:rPr lang="es-ES" sz="3600" kern="0" spc="-1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FORMACIÓN</a:t>
            </a:r>
            <a:r>
              <a:rPr lang="es-ES" sz="3600" kern="0" spc="-5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Y</a:t>
            </a:r>
            <a:r>
              <a:rPr lang="es-ES" sz="3600" kern="0" spc="-5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spc="-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ORIENTACIÓN </a:t>
            </a:r>
            <a:r>
              <a:rPr lang="es-ES" sz="3600" kern="0" spc="-106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spc="-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LABORAL</a:t>
            </a:r>
            <a:endParaRPr lang="es-ES" sz="3600" kern="0" spc="-5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550" y="334009"/>
            <a:ext cx="3268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1ª</a:t>
            </a:r>
            <a:r>
              <a:rPr sz="2000" b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0000"/>
                </a:solidFill>
                <a:latin typeface="Times New Roman"/>
                <a:cs typeface="Times New Roman"/>
              </a:rPr>
              <a:t>EVALUACIÓN</a:t>
            </a:r>
            <a:r>
              <a:rPr sz="2000"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ENERO</a:t>
            </a:r>
            <a:r>
              <a:rPr sz="30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1750" y="816609"/>
            <a:ext cx="8103234" cy="5819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smtClean="0">
                <a:latin typeface="Times New Roman"/>
                <a:cs typeface="Times New Roman"/>
              </a:rPr>
              <a:t>ONLINE</a:t>
            </a:r>
            <a:r>
              <a:rPr sz="2000" b="1" spc="-30" dirty="0" smtClean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20%</a:t>
            </a:r>
            <a:endParaRPr sz="2000" dirty="0">
              <a:latin typeface="Times New Roman"/>
              <a:cs typeface="Times New Roman"/>
            </a:endParaRPr>
          </a:p>
          <a:p>
            <a:pPr marL="12700" marR="1852295">
              <a:lnSpc>
                <a:spcPct val="100000"/>
              </a:lnSpc>
              <a:tabLst>
                <a:tab pos="1868170" algn="l"/>
                <a:tab pos="4799965" algn="l"/>
              </a:tabLst>
            </a:pPr>
            <a:r>
              <a:rPr sz="2000" spc="-30" dirty="0" err="1">
                <a:latin typeface="Times New Roman"/>
                <a:cs typeface="Times New Roman"/>
              </a:rPr>
              <a:t>Tareas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on</a:t>
            </a:r>
            <a:r>
              <a:rPr sz="2000" spc="-5" dirty="0" smtClean="0">
                <a:latin typeface="Times New Roman"/>
                <a:cs typeface="Times New Roman"/>
              </a:rPr>
              <a:t>line=media </a:t>
            </a:r>
            <a:r>
              <a:rPr sz="2000" spc="-5" dirty="0">
                <a:latin typeface="Times New Roman"/>
                <a:cs typeface="Times New Roman"/>
              </a:rPr>
              <a:t>aritmética</a:t>
            </a:r>
            <a:r>
              <a:rPr sz="2000" dirty="0">
                <a:latin typeface="Times New Roman"/>
                <a:cs typeface="Times New Roman"/>
              </a:rPr>
              <a:t> 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 smtClean="0">
                <a:latin typeface="Times New Roman"/>
                <a:cs typeface="Times New Roman"/>
              </a:rPr>
              <a:t>T1</a:t>
            </a:r>
            <a:r>
              <a:rPr sz="2000" dirty="0" smtClean="0">
                <a:latin typeface="Times New Roman"/>
                <a:cs typeface="Times New Roman"/>
              </a:rPr>
              <a:t>+</a:t>
            </a:r>
            <a:r>
              <a:rPr sz="2000" spc="-5" dirty="0" smtClean="0">
                <a:latin typeface="Times New Roman"/>
                <a:cs typeface="Times New Roman"/>
              </a:rPr>
              <a:t>T2</a:t>
            </a:r>
            <a:r>
              <a:rPr sz="2000" spc="-5" dirty="0">
                <a:latin typeface="Times New Roman"/>
                <a:cs typeface="Times New Roman"/>
              </a:rPr>
              <a:t>+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T3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T4 </a:t>
            </a:r>
            <a:r>
              <a:rPr sz="2000" spc="-535" dirty="0">
                <a:latin typeface="Times New Roman"/>
                <a:cs typeface="Times New Roman"/>
              </a:rPr>
              <a:t> </a:t>
            </a:r>
            <a:endParaRPr lang="es-ES" sz="2000" spc="-535" dirty="0" smtClean="0">
              <a:latin typeface="Times New Roman"/>
              <a:cs typeface="Times New Roman"/>
            </a:endParaRPr>
          </a:p>
          <a:p>
            <a:pPr marL="12700" marR="1852295">
              <a:lnSpc>
                <a:spcPct val="100000"/>
              </a:lnSpc>
              <a:tabLst>
                <a:tab pos="1868170" algn="l"/>
                <a:tab pos="4799965" algn="l"/>
              </a:tabLst>
            </a:pPr>
            <a:r>
              <a:rPr sz="2000" spc="-5" dirty="0" err="1" smtClean="0">
                <a:latin typeface="Times New Roman"/>
                <a:cs typeface="Times New Roman"/>
              </a:rPr>
              <a:t>Examen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on</a:t>
            </a:r>
            <a:r>
              <a:rPr sz="2000" spc="-5" dirty="0" smtClean="0">
                <a:latin typeface="Times New Roman"/>
                <a:cs typeface="Times New Roman"/>
              </a:rPr>
              <a:t>line</a:t>
            </a:r>
            <a:r>
              <a:rPr sz="2000" spc="-5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E1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E2 +E3+E4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Media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Tareas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exámenes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ponderados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</a:t>
            </a:r>
            <a:r>
              <a:rPr sz="2000" dirty="0" smtClean="0">
                <a:latin typeface="Times New Roman"/>
                <a:cs typeface="Times New Roman"/>
              </a:rPr>
              <a:t>%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EXAME</a:t>
            </a:r>
            <a:r>
              <a:rPr sz="2000" b="1" dirty="0">
                <a:latin typeface="Times New Roman"/>
                <a:cs typeface="Times New Roman"/>
              </a:rPr>
              <a:t>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65" dirty="0">
                <a:latin typeface="Times New Roman"/>
                <a:cs typeface="Times New Roman"/>
              </a:rPr>
              <a:t>P</a:t>
            </a:r>
            <a:r>
              <a:rPr sz="2000" b="1" spc="-5" dirty="0">
                <a:latin typeface="Times New Roman"/>
                <a:cs typeface="Times New Roman"/>
              </a:rPr>
              <a:t>ARCIA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PRESENCIA</a:t>
            </a:r>
            <a:r>
              <a:rPr sz="2000" b="1" dirty="0">
                <a:latin typeface="Times New Roman"/>
                <a:cs typeface="Times New Roman"/>
              </a:rPr>
              <a:t>L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80%</a:t>
            </a:r>
            <a:endParaRPr sz="2000" dirty="0">
              <a:latin typeface="Times New Roman"/>
              <a:cs typeface="Times New Roman"/>
            </a:endParaRPr>
          </a:p>
          <a:p>
            <a:pPr marL="12700" marR="248920">
              <a:lnSpc>
                <a:spcPct val="100000"/>
              </a:lnSpc>
            </a:pPr>
            <a:r>
              <a:rPr sz="2000" b="1" spc="-5" dirty="0">
                <a:latin typeface="Times New Roman"/>
                <a:cs typeface="Times New Roman"/>
              </a:rPr>
              <a:t>Sólo pueden </a:t>
            </a:r>
            <a:r>
              <a:rPr sz="2000" b="1" spc="-10" dirty="0">
                <a:latin typeface="Times New Roman"/>
                <a:cs typeface="Times New Roman"/>
              </a:rPr>
              <a:t>presentarse </a:t>
            </a:r>
            <a:r>
              <a:rPr sz="2000" b="1" spc="-5" dirty="0">
                <a:latin typeface="Times New Roman"/>
                <a:cs typeface="Times New Roman"/>
              </a:rPr>
              <a:t>el </a:t>
            </a:r>
            <a:r>
              <a:rPr sz="2000" b="1" dirty="0">
                <a:latin typeface="Times New Roman"/>
                <a:cs typeface="Times New Roman"/>
              </a:rPr>
              <a:t>alumnado </a:t>
            </a:r>
            <a:r>
              <a:rPr sz="2000" b="1" spc="-5" dirty="0">
                <a:latin typeface="Times New Roman"/>
                <a:cs typeface="Times New Roman"/>
              </a:rPr>
              <a:t>que ha superado con un </a:t>
            </a:r>
            <a:r>
              <a:rPr sz="2000" b="1" dirty="0">
                <a:latin typeface="Times New Roman"/>
                <a:cs typeface="Times New Roman"/>
              </a:rPr>
              <a:t>4 </a:t>
            </a:r>
            <a:r>
              <a:rPr sz="2000" b="1" spc="-5" dirty="0">
                <a:latin typeface="Times New Roman"/>
                <a:cs typeface="Times New Roman"/>
              </a:rPr>
              <a:t>la </a:t>
            </a:r>
            <a:r>
              <a:rPr sz="2000" b="1" spc="-5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media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latin typeface="Times New Roman"/>
                <a:cs typeface="Times New Roman"/>
              </a:rPr>
              <a:t>ONLINE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Examen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presencial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16</a:t>
            </a:r>
            <a:r>
              <a:rPr sz="2000" spc="-1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enero.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TEMAS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4</a:t>
            </a:r>
            <a:endParaRPr lang="es-ES" b="1" spc="-5" dirty="0">
              <a:latin typeface="Times New Roman"/>
              <a:cs typeface="Times New Roman"/>
            </a:endParaRPr>
          </a:p>
          <a:p>
            <a:pPr marL="12700" marR="6309995">
              <a:lnSpc>
                <a:spcPct val="200000"/>
              </a:lnSpc>
              <a:spcBef>
                <a:spcPts val="495"/>
              </a:spcBef>
            </a:pPr>
            <a:endParaRPr lang="es-ES" sz="1900" b="1" spc="-5" dirty="0" smtClean="0">
              <a:latin typeface="Times New Roman"/>
              <a:cs typeface="Times New Roman"/>
            </a:endParaRPr>
          </a:p>
          <a:p>
            <a:pPr marL="12700" marR="6309995">
              <a:lnSpc>
                <a:spcPct val="200000"/>
              </a:lnSpc>
              <a:spcBef>
                <a:spcPts val="495"/>
              </a:spcBef>
            </a:pPr>
            <a:r>
              <a:rPr sz="1900" b="1" spc="-5" dirty="0" smtClean="0">
                <a:latin typeface="Times New Roman"/>
                <a:cs typeface="Times New Roman"/>
              </a:rPr>
              <a:t>ONLINE</a:t>
            </a:r>
            <a:r>
              <a:rPr sz="1900" b="1" spc="-15" dirty="0" smtClean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20%</a:t>
            </a:r>
            <a:endParaRPr sz="1900" dirty="0">
              <a:latin typeface="Times New Roman"/>
              <a:cs typeface="Times New Roman"/>
            </a:endParaRPr>
          </a:p>
          <a:p>
            <a:pPr marL="12700" marR="3476625">
              <a:lnSpc>
                <a:spcPct val="100000"/>
              </a:lnSpc>
            </a:pPr>
            <a:r>
              <a:rPr sz="1900" spc="-25" dirty="0" err="1">
                <a:latin typeface="Times New Roman"/>
                <a:cs typeface="Times New Roman"/>
              </a:rPr>
              <a:t>Tareas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 smtClean="0">
                <a:latin typeface="Times New Roman"/>
                <a:cs typeface="Times New Roman"/>
              </a:rPr>
              <a:t>on</a:t>
            </a:r>
            <a:r>
              <a:rPr sz="1900" spc="-5" dirty="0" smtClean="0">
                <a:latin typeface="Times New Roman"/>
                <a:cs typeface="Times New Roman"/>
              </a:rPr>
              <a:t>line</a:t>
            </a:r>
            <a:r>
              <a:rPr sz="1900" spc="-5" dirty="0">
                <a:latin typeface="Times New Roman"/>
                <a:cs typeface="Times New Roman"/>
              </a:rPr>
              <a:t>=</a:t>
            </a:r>
            <a:r>
              <a:rPr sz="1900" spc="4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media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aritmética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5" dirty="0" smtClean="0">
                <a:latin typeface="Times New Roman"/>
                <a:cs typeface="Times New Roman"/>
              </a:rPr>
              <a:t>T5</a:t>
            </a:r>
            <a:r>
              <a:rPr sz="1900" dirty="0" smtClean="0">
                <a:latin typeface="Times New Roman"/>
                <a:cs typeface="Times New Roman"/>
              </a:rPr>
              <a:t>+</a:t>
            </a:r>
            <a:r>
              <a:rPr sz="1900" spc="-5" dirty="0" smtClean="0">
                <a:latin typeface="Times New Roman"/>
                <a:cs typeface="Times New Roman"/>
              </a:rPr>
              <a:t>T6+T9 </a:t>
            </a:r>
            <a:r>
              <a:rPr sz="1900" spc="-5" dirty="0" err="1" smtClean="0">
                <a:latin typeface="Times New Roman"/>
                <a:cs typeface="Times New Roman"/>
              </a:rPr>
              <a:t>Examen</a:t>
            </a:r>
            <a:r>
              <a:rPr sz="1900" spc="-10" dirty="0" smtClean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5" dirty="0">
                <a:latin typeface="Times New Roman"/>
                <a:cs typeface="Times New Roman"/>
              </a:rPr>
              <a:t> line= E5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E6 +E7+E8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+</a:t>
            </a:r>
            <a:r>
              <a:rPr sz="1900" spc="-5" dirty="0">
                <a:latin typeface="Times New Roman"/>
                <a:cs typeface="Times New Roman"/>
              </a:rPr>
              <a:t> E9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ES" sz="1900" spc="-5" dirty="0">
                <a:latin typeface="Times New Roman"/>
                <a:cs typeface="Times New Roman"/>
              </a:rPr>
              <a:t>M</a:t>
            </a:r>
            <a:r>
              <a:rPr sz="1900" spc="-5" dirty="0" err="1" smtClean="0">
                <a:latin typeface="Times New Roman"/>
                <a:cs typeface="Times New Roman"/>
              </a:rPr>
              <a:t>edia</a:t>
            </a:r>
            <a:r>
              <a:rPr sz="1900" spc="-20" dirty="0" smtClean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Tareas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exámenes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ponderados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20</a:t>
            </a:r>
            <a:r>
              <a:rPr sz="1900" dirty="0" smtClean="0">
                <a:latin typeface="Times New Roman"/>
                <a:cs typeface="Times New Roman"/>
              </a:rPr>
              <a:t>%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Times New Roman"/>
                <a:cs typeface="Times New Roman"/>
              </a:rPr>
              <a:t>EXAME</a:t>
            </a:r>
            <a:r>
              <a:rPr sz="1900" b="1" dirty="0">
                <a:latin typeface="Times New Roman"/>
                <a:cs typeface="Times New Roman"/>
              </a:rPr>
              <a:t>N</a:t>
            </a:r>
            <a:r>
              <a:rPr sz="1900" b="1" spc="-5" dirty="0">
                <a:latin typeface="Times New Roman"/>
                <a:cs typeface="Times New Roman"/>
              </a:rPr>
              <a:t> </a:t>
            </a:r>
            <a:r>
              <a:rPr sz="1900" b="1" spc="-135" dirty="0">
                <a:latin typeface="Times New Roman"/>
                <a:cs typeface="Times New Roman"/>
              </a:rPr>
              <a:t>P</a:t>
            </a:r>
            <a:r>
              <a:rPr sz="1900" b="1" spc="-5" dirty="0">
                <a:latin typeface="Times New Roman"/>
                <a:cs typeface="Times New Roman"/>
              </a:rPr>
              <a:t>ARCIA</a:t>
            </a:r>
            <a:r>
              <a:rPr sz="1900" b="1" dirty="0">
                <a:latin typeface="Times New Roman"/>
                <a:cs typeface="Times New Roman"/>
              </a:rPr>
              <a:t>L</a:t>
            </a:r>
            <a:r>
              <a:rPr sz="1900" b="1" spc="-10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PRESENCIA</a:t>
            </a:r>
            <a:r>
              <a:rPr sz="1900" b="1" dirty="0">
                <a:latin typeface="Times New Roman"/>
                <a:cs typeface="Times New Roman"/>
              </a:rPr>
              <a:t>L</a:t>
            </a:r>
            <a:r>
              <a:rPr sz="1900" b="1" spc="-10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80%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latin typeface="Times New Roman"/>
                <a:cs typeface="Times New Roman"/>
              </a:rPr>
              <a:t>Sólo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pueden </a:t>
            </a:r>
            <a:r>
              <a:rPr sz="1900" b="1" spc="-10" dirty="0">
                <a:latin typeface="Times New Roman"/>
                <a:cs typeface="Times New Roman"/>
              </a:rPr>
              <a:t>presentarse</a:t>
            </a:r>
            <a:r>
              <a:rPr sz="1900" b="1" spc="-5" dirty="0">
                <a:latin typeface="Times New Roman"/>
                <a:cs typeface="Times New Roman"/>
              </a:rPr>
              <a:t> el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alumnado </a:t>
            </a:r>
            <a:r>
              <a:rPr sz="1900" b="1" spc="-5" dirty="0">
                <a:latin typeface="Times New Roman"/>
                <a:cs typeface="Times New Roman"/>
              </a:rPr>
              <a:t>que ha superado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con un </a:t>
            </a:r>
            <a:r>
              <a:rPr sz="1900" b="1" dirty="0">
                <a:latin typeface="Times New Roman"/>
                <a:cs typeface="Times New Roman"/>
              </a:rPr>
              <a:t>4</a:t>
            </a:r>
            <a:r>
              <a:rPr sz="1900" b="1" spc="-5" dirty="0">
                <a:latin typeface="Times New Roman"/>
                <a:cs typeface="Times New Roman"/>
              </a:rPr>
              <a:t> la </a:t>
            </a:r>
            <a:r>
              <a:rPr sz="1900" b="1" dirty="0">
                <a:latin typeface="Times New Roman"/>
                <a:cs typeface="Times New Roman"/>
              </a:rPr>
              <a:t>media </a:t>
            </a:r>
            <a:r>
              <a:rPr sz="1900" b="1" spc="-5" dirty="0" smtClean="0">
                <a:latin typeface="Times New Roman"/>
                <a:cs typeface="Times New Roman"/>
              </a:rPr>
              <a:t>ONLINE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Times New Roman"/>
                <a:cs typeface="Times New Roman"/>
              </a:rPr>
              <a:t>Examen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 err="1">
                <a:latin typeface="Times New Roman"/>
                <a:cs typeface="Times New Roman"/>
              </a:rPr>
              <a:t>presencial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lang="es-ES" sz="1900" dirty="0" smtClean="0">
                <a:latin typeface="Times New Roman"/>
                <a:cs typeface="Times New Roman"/>
              </a:rPr>
              <a:t>6-7-8</a:t>
            </a:r>
            <a:r>
              <a:rPr sz="1900" spc="-10" dirty="0" smtClean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mayo.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TEMAS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5,6,7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8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3511549" y="3485080"/>
            <a:ext cx="3268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rgbClr val="221304"/>
                </a:solidFill>
                <a:latin typeface="Comic Sans MS"/>
                <a:ea typeface="+mj-ea"/>
                <a:cs typeface="Comic Sans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ES" sz="2000" b="1" kern="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s-ES" sz="2000" b="1" kern="0" dirty="0" smtClean="0">
                <a:solidFill>
                  <a:srgbClr val="000000"/>
                </a:solidFill>
                <a:latin typeface="Times New Roman"/>
                <a:cs typeface="Times New Roman"/>
              </a:rPr>
              <a:t>ª</a:t>
            </a:r>
            <a:r>
              <a:rPr lang="es-ES" sz="2000" b="1" kern="0" spc="-4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s-ES" sz="2000" b="1" kern="0" spc="-3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EVALUACIÓN</a:t>
            </a:r>
            <a:r>
              <a:rPr lang="es-ES" sz="2000" b="1" kern="0" spc="-3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s-ES" sz="2400" b="1" kern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MAYO</a:t>
            </a:r>
            <a:r>
              <a:rPr lang="es-ES" sz="3000" b="1" kern="0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lang="es-ES" sz="3000" kern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8285" y="2635250"/>
            <a:ext cx="773366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La calificación </a:t>
            </a: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final del </a:t>
            </a: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módulo se calculará como la media </a:t>
            </a: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de </a:t>
            </a: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las </a:t>
            </a:r>
            <a:r>
              <a:rPr sz="2300" spc="-5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calificaciones</a:t>
            </a:r>
            <a:r>
              <a:rPr sz="23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sz="23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redondear de</a:t>
            </a: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 las</a:t>
            </a:r>
            <a:r>
              <a:rPr sz="23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000000"/>
                </a:solidFill>
                <a:latin typeface="Times New Roman"/>
                <a:cs typeface="Times New Roman"/>
              </a:rPr>
              <a:t>dos </a:t>
            </a:r>
            <a:r>
              <a:rPr sz="2300" spc="-5" dirty="0">
                <a:solidFill>
                  <a:srgbClr val="000000"/>
                </a:solidFill>
                <a:latin typeface="Times New Roman"/>
                <a:cs typeface="Times New Roman"/>
              </a:rPr>
              <a:t>evaluaciones.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4766" y="2178050"/>
            <a:ext cx="7654925" cy="32624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ES" sz="2300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ES" sz="23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ES" sz="23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ES" sz="2300" spc="-5" dirty="0" smtClean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s-ES" sz="2300" spc="-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300" spc="-5" dirty="0" err="1" smtClean="0">
                <a:latin typeface="Times New Roman"/>
                <a:cs typeface="Times New Roman"/>
              </a:rPr>
              <a:t>Quien</a:t>
            </a:r>
            <a:r>
              <a:rPr sz="2300" spc="-5" dirty="0" smtClean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haya obtenido </a:t>
            </a:r>
            <a:r>
              <a:rPr sz="2300" spc="-5" dirty="0">
                <a:latin typeface="Times New Roman"/>
                <a:cs typeface="Times New Roman"/>
              </a:rPr>
              <a:t>al menos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 de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media en las tareas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 </a:t>
            </a:r>
            <a:r>
              <a:rPr sz="2300" spc="-5" dirty="0">
                <a:latin typeface="Times New Roman"/>
                <a:cs typeface="Times New Roman"/>
              </a:rPr>
              <a:t>las </a:t>
            </a:r>
            <a:r>
              <a:rPr sz="2300" dirty="0">
                <a:latin typeface="Times New Roman"/>
                <a:cs typeface="Times New Roman"/>
              </a:rPr>
              <a:t>dos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evaluaciones,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pero</a:t>
            </a:r>
            <a:r>
              <a:rPr sz="2300" spc="-5" dirty="0">
                <a:latin typeface="Times New Roman"/>
                <a:cs typeface="Times New Roman"/>
              </a:rPr>
              <a:t> tenga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alguno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</a:t>
            </a:r>
            <a:r>
              <a:rPr sz="2300" spc="-5" dirty="0">
                <a:latin typeface="Times New Roman"/>
                <a:cs typeface="Times New Roman"/>
              </a:rPr>
              <a:t> los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exámenes</a:t>
            </a:r>
            <a:r>
              <a:rPr sz="23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presenciales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suspendidos</a:t>
            </a:r>
            <a:r>
              <a:rPr sz="2300" spc="-5" dirty="0">
                <a:latin typeface="Times New Roman"/>
                <a:cs typeface="Times New Roman"/>
              </a:rPr>
              <a:t>, </a:t>
            </a:r>
            <a:r>
              <a:rPr sz="2300" dirty="0">
                <a:latin typeface="Times New Roman"/>
                <a:cs typeface="Times New Roman"/>
              </a:rPr>
              <a:t>podrá presentarse </a:t>
            </a:r>
            <a:r>
              <a:rPr sz="2300" spc="-5" dirty="0">
                <a:latin typeface="Times New Roman"/>
                <a:cs typeface="Times New Roman"/>
              </a:rPr>
              <a:t>en Junio </a:t>
            </a:r>
            <a:r>
              <a:rPr sz="2300" dirty="0">
                <a:latin typeface="Times New Roman"/>
                <a:cs typeface="Times New Roman"/>
              </a:rPr>
              <a:t>a una recuperación del 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examen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 </a:t>
            </a:r>
            <a:r>
              <a:rPr sz="2300" spc="-5" dirty="0">
                <a:latin typeface="Times New Roman"/>
                <a:cs typeface="Times New Roman"/>
              </a:rPr>
              <a:t>la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evaluación </a:t>
            </a:r>
            <a:r>
              <a:rPr sz="2300" dirty="0">
                <a:latin typeface="Times New Roman"/>
                <a:cs typeface="Times New Roman"/>
              </a:rPr>
              <a:t>que</a:t>
            </a:r>
            <a:r>
              <a:rPr sz="2300" spc="-5" dirty="0">
                <a:latin typeface="Times New Roman"/>
                <a:cs typeface="Times New Roman"/>
              </a:rPr>
              <a:t> tuviese suspendida.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1243603" y="403986"/>
            <a:ext cx="758389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3057525" marR="5080" indent="-2413000">
              <a:spcBef>
                <a:spcPts val="100"/>
              </a:spcBef>
            </a:pPr>
            <a:r>
              <a:rPr lang="es-ES" sz="3600" kern="0" spc="-1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FORMACIÓN</a:t>
            </a:r>
            <a:r>
              <a:rPr lang="es-ES" sz="3600" kern="0" spc="-5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Y</a:t>
            </a:r>
            <a:r>
              <a:rPr lang="es-ES" sz="3600" kern="0" spc="-5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spc="-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ORIENTACIÓN </a:t>
            </a:r>
            <a:r>
              <a:rPr lang="es-ES" sz="3600" kern="0" spc="-106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</a:t>
            </a:r>
            <a:r>
              <a:rPr lang="es-ES" sz="3600" kern="0" spc="-5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LABORAL</a:t>
            </a:r>
            <a:endParaRPr lang="es-ES" sz="3600" kern="0" spc="-5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6925" y="396875"/>
            <a:ext cx="6613525" cy="6653530"/>
            <a:chOff x="2066925" y="396875"/>
            <a:chExt cx="6613525" cy="6653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3462" y="1835150"/>
              <a:ext cx="6121399" cy="52149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925" y="396875"/>
              <a:ext cx="6613524" cy="15652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820" y="767047"/>
            <a:ext cx="5136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EL</a:t>
            </a:r>
            <a:r>
              <a:rPr spc="-55" dirty="0"/>
              <a:t> </a:t>
            </a:r>
            <a:r>
              <a:rPr spc="-5" dirty="0"/>
              <a:t>CICLO</a:t>
            </a:r>
            <a:r>
              <a:rPr spc="-50" dirty="0"/>
              <a:t> </a:t>
            </a:r>
            <a:r>
              <a:rPr spc="-5" dirty="0"/>
              <a:t>FORMATIVO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7820" y="3805088"/>
            <a:ext cx="5136515" cy="2623154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3600" spc="-5" dirty="0">
                <a:latin typeface="Comic Sans MS"/>
                <a:cs typeface="Comic Sans MS"/>
              </a:rPr>
              <a:t>EL</a:t>
            </a:r>
            <a:r>
              <a:rPr sz="3600" spc="-55" dirty="0">
                <a:latin typeface="Comic Sans MS"/>
                <a:cs typeface="Comic Sans MS"/>
              </a:rPr>
              <a:t> </a:t>
            </a:r>
            <a:r>
              <a:rPr sz="3600" spc="-5" dirty="0">
                <a:latin typeface="Comic Sans MS"/>
                <a:cs typeface="Comic Sans MS"/>
              </a:rPr>
              <a:t>CICLO</a:t>
            </a:r>
            <a:r>
              <a:rPr sz="3600" spc="-50" dirty="0">
                <a:latin typeface="Comic Sans MS"/>
                <a:cs typeface="Comic Sans MS"/>
              </a:rPr>
              <a:t> </a:t>
            </a:r>
            <a:r>
              <a:rPr sz="3600" spc="-5" dirty="0" smtClean="0">
                <a:latin typeface="Comic Sans MS"/>
                <a:cs typeface="Comic Sans MS"/>
              </a:rPr>
              <a:t>FORMATIVO</a:t>
            </a:r>
            <a:endParaRPr lang="es-ES" sz="3600" spc="-5" dirty="0" smtClean="0">
              <a:latin typeface="Comic Sans MS"/>
              <a:cs typeface="Comic Sans MS"/>
            </a:endParaRPr>
          </a:p>
          <a:p>
            <a:pPr marL="12700" algn="ctr">
              <a:lnSpc>
                <a:spcPct val="100000"/>
              </a:lnSpc>
              <a:spcBef>
                <a:spcPts val="755"/>
              </a:spcBef>
            </a:pPr>
            <a:endParaRPr lang="es-ES" sz="2200" u="heavy" spc="-15" dirty="0" smtClean="0">
              <a:solidFill>
                <a:srgbClr val="CCCCFF"/>
              </a:solidFill>
              <a:uFill>
                <a:solidFill>
                  <a:srgbClr val="CCCCFF"/>
                </a:solidFill>
              </a:uFill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  <a:spcBef>
                <a:spcPts val="755"/>
              </a:spcBef>
            </a:pPr>
            <a:r>
              <a:rPr lang="es-ES" sz="2200" dirty="0">
                <a:latin typeface="Arial MT"/>
                <a:cs typeface="Arial MT"/>
                <a:hlinkClick r:id="rId2"/>
              </a:rPr>
              <a:t>https://www.todofp.es/que-estudiar/loe/informatica-comunicaciones/des-aplicaciones-multiplataforma.html</a:t>
            </a:r>
            <a:endParaRPr sz="22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2550" y="2178050"/>
            <a:ext cx="2421890" cy="1421765"/>
            <a:chOff x="3887787" y="1827212"/>
            <a:chExt cx="2421890" cy="14217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6286" y="1835711"/>
              <a:ext cx="2413000" cy="14128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7787" y="1827212"/>
              <a:ext cx="2285999" cy="128587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820" y="469709"/>
            <a:ext cx="6951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06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FORMACION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ORIENTACION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2219" y="1879282"/>
            <a:ext cx="80225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latin typeface="Calibri"/>
                <a:cs typeface="Calibri"/>
              </a:rPr>
              <a:t>¿QUÉ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20" dirty="0">
                <a:latin typeface="Calibri"/>
                <a:cs typeface="Calibri"/>
              </a:rPr>
              <a:t>ES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EL</a:t>
            </a:r>
            <a:r>
              <a:rPr sz="3500" b="1" spc="-15" dirty="0">
                <a:latin typeface="Calibri"/>
                <a:cs typeface="Calibri"/>
              </a:rPr>
              <a:t> MÓDULO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DE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15" dirty="0">
                <a:latin typeface="Calibri"/>
                <a:cs typeface="Calibri"/>
              </a:rPr>
              <a:t>FOL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dirty="0">
                <a:latin typeface="Calibri"/>
                <a:cs typeface="Calibri"/>
              </a:rPr>
              <a:t>y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QUÉ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0" dirty="0">
                <a:latin typeface="Calibri"/>
                <a:cs typeface="Calibri"/>
              </a:rPr>
              <a:t>VAMOS</a:t>
            </a:r>
            <a:endParaRPr sz="3500">
              <a:latin typeface="Calibri"/>
              <a:cs typeface="Calibri"/>
            </a:endParaRPr>
          </a:p>
          <a:p>
            <a:pPr marL="339090" algn="ctr">
              <a:lnSpc>
                <a:spcPct val="100000"/>
              </a:lnSpc>
            </a:pPr>
            <a:r>
              <a:rPr sz="3500" b="1" dirty="0">
                <a:latin typeface="Calibri"/>
                <a:cs typeface="Calibri"/>
              </a:rPr>
              <a:t>A</a:t>
            </a:r>
            <a:r>
              <a:rPr sz="3500" b="1" spc="-5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VER?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9650" y="3240086"/>
            <a:ext cx="3425190" cy="3091815"/>
            <a:chOff x="3549650" y="3240086"/>
            <a:chExt cx="3425190" cy="3091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8149" y="3248586"/>
              <a:ext cx="3416300" cy="3082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9650" y="3240086"/>
              <a:ext cx="3289299" cy="29559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125" y="744029"/>
            <a:ext cx="6430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¿QUÉ</a:t>
            </a:r>
            <a:r>
              <a:rPr spc="-40" dirty="0"/>
              <a:t> </a:t>
            </a:r>
            <a:r>
              <a:rPr spc="-10" dirty="0"/>
              <a:t>VAMOS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ESTUDIAR?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67724" y="1833852"/>
            <a:ext cx="2341880" cy="2118995"/>
            <a:chOff x="1767724" y="1833852"/>
            <a:chExt cx="2341880" cy="21189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4462" y="1833852"/>
              <a:ext cx="2324925" cy="21185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7724" y="1834663"/>
              <a:ext cx="2197925" cy="19915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49574" y="2259233"/>
            <a:ext cx="7978140" cy="321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160" algn="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TIENE</a:t>
            </a:r>
            <a:r>
              <a:rPr sz="2200" spc="-3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dirty="0">
                <a:solidFill>
                  <a:srgbClr val="FF3333"/>
                </a:solidFill>
                <a:latin typeface="Comic Sans MS"/>
                <a:cs typeface="Comic Sans MS"/>
              </a:rPr>
              <a:t>4</a:t>
            </a:r>
            <a:r>
              <a:rPr sz="2200" spc="-3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BLOQUES</a:t>
            </a:r>
            <a:r>
              <a:rPr sz="2200" spc="-3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TEMÁTICOS</a:t>
            </a:r>
            <a:endParaRPr sz="2200" dirty="0">
              <a:latin typeface="Comic Sans MS"/>
              <a:cs typeface="Comic Sans MS"/>
            </a:endParaRPr>
          </a:p>
          <a:p>
            <a:pPr marL="3884295" marR="5080" indent="1736725" algn="r">
              <a:lnSpc>
                <a:spcPct val="186000"/>
              </a:lnSpc>
            </a:pP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QUE</a:t>
            </a:r>
            <a:r>
              <a:rPr sz="2200" spc="-90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PERSIGUEN </a:t>
            </a:r>
            <a:r>
              <a:rPr sz="2200" spc="-64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LA INSERCIÓN DEL ALUMNO </a:t>
            </a:r>
            <a:r>
              <a:rPr sz="2200" spc="-64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EN</a:t>
            </a:r>
            <a:r>
              <a:rPr sz="2200" spc="-1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EL</a:t>
            </a:r>
            <a:r>
              <a:rPr sz="2200" spc="-10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spc="-5" dirty="0">
                <a:solidFill>
                  <a:srgbClr val="FF3333"/>
                </a:solidFill>
                <a:latin typeface="Comic Sans MS"/>
                <a:cs typeface="Comic Sans MS"/>
              </a:rPr>
              <a:t>MUNDO</a:t>
            </a:r>
            <a:r>
              <a:rPr sz="2200" spc="-15" dirty="0">
                <a:solidFill>
                  <a:srgbClr val="FF3333"/>
                </a:solidFill>
                <a:latin typeface="Comic Sans MS"/>
                <a:cs typeface="Comic Sans MS"/>
              </a:rPr>
              <a:t> </a:t>
            </a:r>
            <a:r>
              <a:rPr sz="2200" dirty="0">
                <a:solidFill>
                  <a:srgbClr val="FF3333"/>
                </a:solidFill>
                <a:latin typeface="Comic Sans MS"/>
                <a:cs typeface="Comic Sans MS"/>
              </a:rPr>
              <a:t>LABORA</a:t>
            </a:r>
            <a:r>
              <a:rPr sz="1800" dirty="0">
                <a:solidFill>
                  <a:srgbClr val="FF3333"/>
                </a:solidFill>
                <a:latin typeface="Arial MT"/>
                <a:cs typeface="Arial MT"/>
              </a:rPr>
              <a:t>L</a:t>
            </a:r>
            <a:endParaRPr sz="1800" dirty="0">
              <a:latin typeface="Arial MT"/>
              <a:cs typeface="Arial MT"/>
            </a:endParaRPr>
          </a:p>
          <a:p>
            <a:pPr marL="12700" marR="12065" algn="just">
              <a:lnSpc>
                <a:spcPct val="100000"/>
              </a:lnSpc>
              <a:spcBef>
                <a:spcPts val="1995"/>
              </a:spcBef>
            </a:pPr>
            <a:r>
              <a:rPr lang="es-ES" sz="16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600" u="heavy" spc="-10" dirty="0" err="1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ncontrar</a:t>
            </a:r>
            <a:r>
              <a:rPr sz="1600" u="heavy" spc="-10" dirty="0" smtClean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 empleo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dirty="0">
                <a:latin typeface="Calibri"/>
                <a:cs typeface="Calibri"/>
              </a:rPr>
              <a:t>y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conservarlo</a:t>
            </a:r>
            <a:r>
              <a:rPr sz="1600" spc="-5" dirty="0">
                <a:latin typeface="Calibri"/>
                <a:cs typeface="Calibri"/>
              </a:rPr>
              <a:t>, </a:t>
            </a:r>
            <a:r>
              <a:rPr sz="1600" spc="-10" dirty="0">
                <a:latin typeface="Calibri"/>
                <a:cs typeface="Calibri"/>
              </a:rPr>
              <a:t>entrando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formar parte </a:t>
            </a:r>
            <a:r>
              <a:rPr sz="1600" spc="-5" dirty="0">
                <a:latin typeface="Calibri"/>
                <a:cs typeface="Calibri"/>
              </a:rPr>
              <a:t>de una </a:t>
            </a:r>
            <a:r>
              <a:rPr sz="1600" spc="-10" dirty="0">
                <a:latin typeface="Calibri"/>
                <a:cs typeface="Calibri"/>
              </a:rPr>
              <a:t>empresa </a:t>
            </a:r>
            <a:r>
              <a:rPr sz="1600" spc="-5" dirty="0">
                <a:latin typeface="Calibri"/>
                <a:cs typeface="Calibri"/>
              </a:rPr>
              <a:t>cumpliendo </a:t>
            </a:r>
            <a:r>
              <a:rPr sz="1600" spc="-5" dirty="0">
                <a:latin typeface="Times New Roman"/>
                <a:cs typeface="Times New Roman"/>
              </a:rPr>
              <a:t>los </a:t>
            </a:r>
            <a:r>
              <a:rPr sz="1600" dirty="0">
                <a:latin typeface="Times New Roman"/>
                <a:cs typeface="Times New Roman"/>
              </a:rPr>
              <a:t> objetivos de </a:t>
            </a:r>
            <a:r>
              <a:rPr sz="1600" spc="-5" dirty="0">
                <a:latin typeface="Times New Roman"/>
                <a:cs typeface="Times New Roman"/>
              </a:rPr>
              <a:t>la misma, colaborando con el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equipo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trabajo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 </a:t>
            </a:r>
            <a:r>
              <a:rPr sz="1600" spc="-5" dirty="0">
                <a:latin typeface="Times New Roman"/>
                <a:cs typeface="Times New Roman"/>
              </a:rPr>
              <a:t>actuando conforme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los </a:t>
            </a:r>
            <a:r>
              <a:rPr sz="1600" dirty="0">
                <a:latin typeface="Times New Roman"/>
                <a:cs typeface="Times New Roman"/>
              </a:rPr>
              <a:t>principios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seguridad</a:t>
            </a:r>
            <a:r>
              <a:rPr sz="1600" dirty="0">
                <a:latin typeface="Times New Roman"/>
                <a:cs typeface="Times New Roman"/>
              </a:rPr>
              <a:t> y responsabilidad.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054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FORMACION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ORIENTACION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3458" y="2044065"/>
            <a:ext cx="5466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61795" algn="l"/>
              </a:tabLst>
            </a:pPr>
            <a:r>
              <a:rPr sz="2000" b="1" u="heavy" spc="-5" dirty="0" smtClean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BLOQUE</a:t>
            </a:r>
            <a:r>
              <a:rPr sz="2000" b="1" u="heavy" spc="-50" dirty="0" smtClean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DERECHO</a:t>
            </a:r>
            <a:r>
              <a:rPr sz="2000" b="1" u="heavy" spc="-4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LABORAL:</a:t>
            </a:r>
            <a:endParaRPr sz="2000" dirty="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68650" y="3384550"/>
            <a:ext cx="3504565" cy="2753360"/>
            <a:chOff x="3168650" y="3384550"/>
            <a:chExt cx="3504565" cy="2753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7149" y="3393049"/>
              <a:ext cx="3495675" cy="27447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650" y="3384550"/>
              <a:ext cx="3368674" cy="26177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820" y="469709"/>
            <a:ext cx="69513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06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FORMACION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ORIENTACION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300" y="1785301"/>
            <a:ext cx="8225790" cy="297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3910" marR="1873885" indent="-1449070">
              <a:lnSpc>
                <a:spcPct val="133300"/>
              </a:lnSpc>
              <a:spcBef>
                <a:spcPts val="100"/>
              </a:spcBef>
            </a:pP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BLOQUE</a:t>
            </a:r>
            <a:r>
              <a:rPr sz="2000" b="1" u="heavy" spc="-3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DERECHO</a:t>
            </a:r>
            <a:r>
              <a:rPr sz="2000" b="1" u="heavy" spc="-3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DEL</a:t>
            </a:r>
            <a:r>
              <a:rPr sz="2000" b="1" u="heavy" spc="-3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TRABAJO: </a:t>
            </a:r>
            <a:r>
              <a:rPr sz="2000" b="1" spc="-850" dirty="0">
                <a:solidFill>
                  <a:srgbClr val="FF6600"/>
                </a:solid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mic Sans MS"/>
                <a:cs typeface="Comic Sans MS"/>
              </a:rPr>
              <a:t>OBJETIVOS</a:t>
            </a:r>
            <a:endParaRPr sz="20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Comic Sans MS"/>
              <a:cs typeface="Comic Sans MS"/>
            </a:endParaRPr>
          </a:p>
          <a:p>
            <a:pPr marL="346075" marR="5080" indent="-333375" algn="just">
              <a:lnSpc>
                <a:spcPct val="100000"/>
              </a:lnSpc>
              <a:buAutoNum type="arabicPeriod"/>
              <a:tabLst>
                <a:tab pos="369570" algn="l"/>
              </a:tabLst>
            </a:pPr>
            <a:r>
              <a:rPr sz="1800" b="1" i="1" spc="-5" dirty="0">
                <a:latin typeface="Comic Sans MS"/>
                <a:cs typeface="Comic Sans MS"/>
              </a:rPr>
              <a:t>Ejercer los derechos </a:t>
            </a:r>
            <a:r>
              <a:rPr sz="1800" b="1" i="1" dirty="0">
                <a:latin typeface="Comic Sans MS"/>
                <a:cs typeface="Comic Sans MS"/>
              </a:rPr>
              <a:t>y </a:t>
            </a:r>
            <a:r>
              <a:rPr sz="1800" b="1" i="1" spc="-5" dirty="0">
                <a:latin typeface="Comic Sans MS"/>
                <a:cs typeface="Comic Sans MS"/>
              </a:rPr>
              <a:t>cumplir las obligaciones que se derivan de las 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relaciones laborales, reconociéndolas en los diferentes contratos de 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 err="1" smtClean="0">
                <a:latin typeface="Comic Sans MS"/>
                <a:cs typeface="Comic Sans MS"/>
              </a:rPr>
              <a:t>trabajo</a:t>
            </a:r>
            <a:r>
              <a:rPr lang="es-ES" sz="1800" b="1" i="1" spc="-5" dirty="0" smtClean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  <a:p>
            <a:pPr marL="346075" marR="243204" indent="-333375" algn="just">
              <a:lnSpc>
                <a:spcPct val="100000"/>
              </a:lnSpc>
              <a:spcBef>
                <a:spcPts val="800"/>
              </a:spcBef>
              <a:buFont typeface="Comic Sans MS"/>
              <a:buAutoNum type="arabicPeriod"/>
              <a:tabLst>
                <a:tab pos="449580" algn="l"/>
              </a:tabLst>
            </a:pPr>
            <a:r>
              <a:rPr sz="1800" b="1" i="1" spc="-5" dirty="0" err="1" smtClean="0">
                <a:latin typeface="Comic Sans MS"/>
                <a:cs typeface="Comic Sans MS"/>
              </a:rPr>
              <a:t>Determinar</a:t>
            </a:r>
            <a:r>
              <a:rPr sz="1800" b="1" i="1" spc="-5" dirty="0" smtClean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la acción protectora del sistema de la Seguridad Social </a:t>
            </a:r>
            <a:r>
              <a:rPr sz="1800" b="1" i="1" spc="-770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ante las distintas contingencias cubiertas, identificando las distintas </a:t>
            </a:r>
            <a:r>
              <a:rPr sz="1800" b="1" i="1" spc="-770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clases</a:t>
            </a:r>
            <a:r>
              <a:rPr sz="1800" b="1" i="1" spc="-10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de </a:t>
            </a:r>
            <a:r>
              <a:rPr sz="1800" b="1" i="1" spc="-5" dirty="0" err="1" smtClean="0">
                <a:latin typeface="Comic Sans MS"/>
                <a:cs typeface="Comic Sans MS"/>
              </a:rPr>
              <a:t>prestaciones</a:t>
            </a:r>
            <a:r>
              <a:rPr lang="es-ES" sz="1800" b="1" i="1" spc="-5" dirty="0" smtClean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054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FORMACION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ORIENTACION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2409" y="2044065"/>
            <a:ext cx="59683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2175" algn="l"/>
              </a:tabLst>
            </a:pPr>
            <a:r>
              <a:rPr sz="2000" b="1" u="heavy" spc="-5" dirty="0" smtClean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PREVENCION</a:t>
            </a:r>
            <a:r>
              <a:rPr sz="2000" b="1" u="heavy" spc="-35" dirty="0" smtClean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DE</a:t>
            </a:r>
            <a:r>
              <a:rPr sz="2000" b="1" u="heavy" spc="-30" dirty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RIESGOS</a:t>
            </a:r>
            <a:r>
              <a:rPr sz="2000" b="1" u="heavy" spc="-30" dirty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004586"/>
                </a:solidFill>
                <a:uFill>
                  <a:solidFill>
                    <a:srgbClr val="004586"/>
                  </a:solidFill>
                </a:uFill>
                <a:latin typeface="Comic Sans MS"/>
                <a:cs typeface="Comic Sans MS"/>
              </a:rPr>
              <a:t>LABORALES</a:t>
            </a:r>
            <a:endParaRPr sz="2000" dirty="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5837" y="3155950"/>
            <a:ext cx="3737610" cy="2451735"/>
            <a:chOff x="3525837" y="3155950"/>
            <a:chExt cx="3737610" cy="24517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4336" y="3164449"/>
              <a:ext cx="3729037" cy="24431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5837" y="3155950"/>
              <a:ext cx="3602037" cy="231616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1976712"/>
            <a:ext cx="8227059" cy="3482364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095"/>
              </a:spcBef>
            </a:pPr>
            <a:r>
              <a:rPr sz="22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BLOQUE</a:t>
            </a:r>
            <a:r>
              <a:rPr sz="2200" b="1" u="heavy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PREVENCIÓN</a:t>
            </a:r>
            <a:r>
              <a:rPr sz="2200" b="1" u="heavy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DE</a:t>
            </a:r>
            <a:r>
              <a:rPr sz="2200" b="1" u="heavy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RIESGOS</a:t>
            </a:r>
            <a:r>
              <a:rPr sz="2200" b="1" u="heavy" spc="-1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omic Sans MS"/>
                <a:cs typeface="Comic Sans MS"/>
              </a:rPr>
              <a:t>LABORALES</a:t>
            </a:r>
            <a:r>
              <a:rPr sz="2200" b="1" dirty="0">
                <a:solidFill>
                  <a:srgbClr val="0000CC"/>
                </a:solidFill>
                <a:latin typeface="Comic Sans MS"/>
                <a:cs typeface="Comic Sans MS"/>
              </a:rPr>
              <a:t>:</a:t>
            </a:r>
            <a:r>
              <a:rPr sz="2200" b="1" spc="-15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200" b="1" spc="-5" dirty="0">
                <a:solidFill>
                  <a:srgbClr val="0000CC"/>
                </a:solidFill>
                <a:latin typeface="Comic Sans MS"/>
                <a:cs typeface="Comic Sans MS"/>
              </a:rPr>
              <a:t>30</a:t>
            </a:r>
            <a:r>
              <a:rPr sz="2200" b="1" spc="-10" dirty="0">
                <a:solidFill>
                  <a:srgbClr val="0000CC"/>
                </a:solidFill>
                <a:latin typeface="Comic Sans MS"/>
                <a:cs typeface="Comic Sans MS"/>
              </a:rPr>
              <a:t> </a:t>
            </a:r>
            <a:r>
              <a:rPr sz="2200" b="1" dirty="0" smtClean="0">
                <a:solidFill>
                  <a:srgbClr val="0000CC"/>
                </a:solidFill>
                <a:latin typeface="Comic Sans MS"/>
                <a:cs typeface="Comic Sans MS"/>
              </a:rPr>
              <a:t>H</a:t>
            </a:r>
            <a:endParaRPr lang="es-ES" sz="2200" b="1" dirty="0" smtClean="0">
              <a:solidFill>
                <a:srgbClr val="0000CC"/>
              </a:solidFill>
              <a:latin typeface="Comic Sans MS"/>
              <a:cs typeface="Comic Sans MS"/>
            </a:endParaRPr>
          </a:p>
          <a:p>
            <a:pPr marL="222885">
              <a:lnSpc>
                <a:spcPct val="100000"/>
              </a:lnSpc>
              <a:spcBef>
                <a:spcPts val="1095"/>
              </a:spcBef>
            </a:pPr>
            <a:endParaRPr sz="2200" dirty="0">
              <a:latin typeface="Comic Sans MS"/>
              <a:cs typeface="Comic Sans MS"/>
            </a:endParaRPr>
          </a:p>
          <a:p>
            <a:pPr marL="346075" marR="5080" indent="-333375" algn="just">
              <a:lnSpc>
                <a:spcPct val="100000"/>
              </a:lnSpc>
              <a:spcBef>
                <a:spcPts val="815"/>
              </a:spcBef>
              <a:buFont typeface="Comic Sans MS"/>
              <a:buAutoNum type="arabicPeriod" startAt="3"/>
              <a:tabLst>
                <a:tab pos="481330" algn="l"/>
              </a:tabLst>
            </a:pPr>
            <a:r>
              <a:rPr sz="1800" b="1" i="1" spc="-5" dirty="0" err="1" smtClean="0">
                <a:latin typeface="Comic Sans MS"/>
                <a:cs typeface="Comic Sans MS"/>
              </a:rPr>
              <a:t>Evaluar</a:t>
            </a:r>
            <a:r>
              <a:rPr sz="1800" b="1" i="1" dirty="0" smtClean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los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riesgos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derivados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de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su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actividad,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analizando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las 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condiciones de trabajo </a:t>
            </a:r>
            <a:r>
              <a:rPr sz="1800" b="1" i="1" dirty="0">
                <a:latin typeface="Comic Sans MS"/>
                <a:cs typeface="Comic Sans MS"/>
              </a:rPr>
              <a:t>y </a:t>
            </a:r>
            <a:r>
              <a:rPr sz="1800" b="1" i="1" spc="-5" dirty="0">
                <a:latin typeface="Comic Sans MS"/>
                <a:cs typeface="Comic Sans MS"/>
              </a:rPr>
              <a:t>los factores de riesgo presentes en su 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 err="1">
                <a:latin typeface="Comic Sans MS"/>
                <a:cs typeface="Comic Sans MS"/>
              </a:rPr>
              <a:t>entorno</a:t>
            </a:r>
            <a:r>
              <a:rPr sz="1800" b="1" i="1" spc="-10" dirty="0">
                <a:latin typeface="Comic Sans MS"/>
                <a:cs typeface="Comic Sans MS"/>
              </a:rPr>
              <a:t> </a:t>
            </a:r>
            <a:r>
              <a:rPr sz="1800" b="1" i="1" spc="-5" dirty="0" err="1" smtClean="0">
                <a:latin typeface="Comic Sans MS"/>
                <a:cs typeface="Comic Sans MS"/>
              </a:rPr>
              <a:t>laboral</a:t>
            </a:r>
            <a:r>
              <a:rPr lang="es-ES" sz="1800" b="1" i="1" spc="-5" dirty="0" smtClean="0">
                <a:latin typeface="Comic Sans MS"/>
                <a:cs typeface="Comic Sans MS"/>
              </a:rPr>
              <a:t>.</a:t>
            </a:r>
          </a:p>
          <a:p>
            <a:pPr marL="346075" marR="5080" indent="-333375" algn="just">
              <a:spcBef>
                <a:spcPts val="815"/>
              </a:spcBef>
              <a:buFont typeface="Comic Sans MS"/>
              <a:buAutoNum type="arabicPeriod" startAt="3"/>
              <a:tabLst>
                <a:tab pos="481330" algn="l"/>
              </a:tabLst>
            </a:pPr>
            <a:r>
              <a:rPr lang="es-ES" b="1" i="1" spc="-5" dirty="0">
                <a:latin typeface="Comic Sans MS"/>
                <a:cs typeface="Comic Sans MS"/>
              </a:rPr>
              <a:t>Aplicar</a:t>
            </a:r>
            <a:r>
              <a:rPr lang="es-ES" b="1" i="1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las</a:t>
            </a:r>
            <a:r>
              <a:rPr lang="es-ES" b="1" i="1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medidas</a:t>
            </a:r>
            <a:r>
              <a:rPr lang="es-ES" b="1" i="1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de</a:t>
            </a:r>
            <a:r>
              <a:rPr lang="es-ES" b="1" i="1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prevención</a:t>
            </a:r>
            <a:r>
              <a:rPr lang="es-ES" b="1" i="1" dirty="0">
                <a:latin typeface="Comic Sans MS"/>
                <a:cs typeface="Comic Sans MS"/>
              </a:rPr>
              <a:t> y</a:t>
            </a:r>
            <a:r>
              <a:rPr lang="es-ES" b="1" i="1" spc="5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protección,</a:t>
            </a:r>
            <a:r>
              <a:rPr lang="es-ES" b="1" i="1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analizando</a:t>
            </a:r>
            <a:r>
              <a:rPr lang="es-ES" b="1" i="1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las </a:t>
            </a:r>
            <a:r>
              <a:rPr lang="es-ES" b="1" i="1" spc="-770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situaciones</a:t>
            </a:r>
            <a:r>
              <a:rPr lang="es-ES" b="1" i="1" spc="-10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de riesgo</a:t>
            </a:r>
            <a:r>
              <a:rPr lang="es-ES" b="1" i="1" spc="-10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en el</a:t>
            </a:r>
            <a:r>
              <a:rPr lang="es-ES" b="1" i="1" spc="-10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entorno laboral</a:t>
            </a:r>
            <a:r>
              <a:rPr lang="es-ES" b="1" i="1" spc="-10" dirty="0">
                <a:latin typeface="Comic Sans MS"/>
                <a:cs typeface="Comic Sans MS"/>
              </a:rPr>
              <a:t> </a:t>
            </a:r>
            <a:r>
              <a:rPr lang="es-ES" b="1" i="1" spc="-5" dirty="0">
                <a:latin typeface="Comic Sans MS"/>
                <a:cs typeface="Comic Sans MS"/>
              </a:rPr>
              <a:t>del </a:t>
            </a:r>
            <a:r>
              <a:rPr lang="es-ES" b="1" i="1" spc="-5" dirty="0" smtClean="0">
                <a:latin typeface="Comic Sans MS"/>
                <a:cs typeface="Comic Sans MS"/>
              </a:rPr>
              <a:t>Técnico</a:t>
            </a:r>
            <a:r>
              <a:rPr lang="es-ES" dirty="0" smtClean="0">
                <a:latin typeface="Comic Sans MS"/>
                <a:cs typeface="Comic Sans MS"/>
              </a:rPr>
              <a:t>.</a:t>
            </a:r>
          </a:p>
          <a:p>
            <a:pPr marL="346075" marR="5080" indent="-333375" algn="just">
              <a:spcBef>
                <a:spcPts val="815"/>
              </a:spcBef>
              <a:buFont typeface="Comic Sans MS"/>
              <a:buAutoNum type="arabicPeriod" startAt="3"/>
              <a:tabLst>
                <a:tab pos="481330" algn="l"/>
              </a:tabLst>
            </a:pPr>
            <a:r>
              <a:rPr sz="1800" b="1" i="1" spc="-5" dirty="0" err="1" smtClean="0">
                <a:latin typeface="Comic Sans MS"/>
                <a:cs typeface="Comic Sans MS"/>
              </a:rPr>
              <a:t>Participar</a:t>
            </a:r>
            <a:r>
              <a:rPr sz="1800" b="1" i="1" spc="10" dirty="0" smtClean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en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la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elaboración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de</a:t>
            </a:r>
            <a:r>
              <a:rPr sz="1800" b="1" i="1" spc="10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un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plan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de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prevención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de</a:t>
            </a:r>
            <a:r>
              <a:rPr sz="1800" b="1" i="1" spc="10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riesgos</a:t>
            </a:r>
            <a:r>
              <a:rPr sz="1800" b="1" i="1" spc="15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en </a:t>
            </a:r>
            <a:r>
              <a:rPr sz="1800" b="1" i="1" dirty="0">
                <a:latin typeface="Comic Sans MS"/>
                <a:cs typeface="Comic Sans MS"/>
              </a:rPr>
              <a:t> </a:t>
            </a:r>
            <a:r>
              <a:rPr sz="1800" b="1" i="1" spc="-5" dirty="0">
                <a:latin typeface="Comic Sans MS"/>
                <a:cs typeface="Comic Sans MS"/>
              </a:rPr>
              <a:t>una pequeña empresa, identificando las responsabilidades de todos los </a:t>
            </a:r>
            <a:r>
              <a:rPr sz="1800" b="1" i="1" spc="-770" dirty="0">
                <a:latin typeface="Comic Sans MS"/>
                <a:cs typeface="Comic Sans MS"/>
              </a:rPr>
              <a:t> </a:t>
            </a:r>
            <a:r>
              <a:rPr sz="1800" b="1" i="1" spc="-5" dirty="0" err="1">
                <a:latin typeface="Comic Sans MS"/>
                <a:cs typeface="Comic Sans MS"/>
              </a:rPr>
              <a:t>agentes</a:t>
            </a:r>
            <a:r>
              <a:rPr sz="1800" b="1" i="1" spc="-10" dirty="0">
                <a:latin typeface="Comic Sans MS"/>
                <a:cs typeface="Comic Sans MS"/>
              </a:rPr>
              <a:t> </a:t>
            </a:r>
            <a:r>
              <a:rPr sz="1800" b="1" i="1" spc="-5" dirty="0" err="1" smtClean="0">
                <a:latin typeface="Comic Sans MS"/>
                <a:cs typeface="Comic Sans MS"/>
              </a:rPr>
              <a:t>implicados</a:t>
            </a:r>
            <a:r>
              <a:rPr lang="es-ES" sz="1800" b="1" i="1" spc="-5" dirty="0" smtClean="0">
                <a:latin typeface="Comic Sans MS"/>
                <a:cs typeface="Comic Sans MS"/>
              </a:rPr>
              <a:t>.</a:t>
            </a:r>
            <a:endParaRPr sz="18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752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FORMACIÓN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ORIENTACIÓN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8191" y="2098929"/>
            <a:ext cx="7120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BLOQUE</a:t>
            </a:r>
            <a:r>
              <a:rPr sz="22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EQUIPOS</a:t>
            </a:r>
            <a:r>
              <a:rPr sz="22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DE</a:t>
            </a:r>
            <a:r>
              <a:rPr sz="22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TRABAJO</a:t>
            </a:r>
            <a:r>
              <a:rPr sz="2200" b="1" spc="30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Comic Sans MS"/>
                <a:cs typeface="Comic Sans MS"/>
              </a:rPr>
              <a:t>Y</a:t>
            </a:r>
            <a:r>
              <a:rPr sz="2200" b="1" spc="-10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SOLUCIÓN</a:t>
            </a:r>
            <a:r>
              <a:rPr sz="22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DE</a:t>
            </a:r>
            <a:endParaRPr sz="2200">
              <a:latin typeface="Comic Sans MS"/>
              <a:cs typeface="Comic Sans MS"/>
            </a:endParaRPr>
          </a:p>
          <a:p>
            <a:pPr marL="333375" algn="ctr">
              <a:lnSpc>
                <a:spcPct val="100000"/>
              </a:lnSpc>
            </a:pP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CONFLICTOS: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752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FORMACIÓN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ORIENTACIÓN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82424" y="2925249"/>
            <a:ext cx="4548505" cy="3438525"/>
            <a:chOff x="3182424" y="2925249"/>
            <a:chExt cx="4548505" cy="3438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2424" y="2925249"/>
              <a:ext cx="4548186" cy="3438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9925" y="2952750"/>
              <a:ext cx="4421186" cy="331152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2431" y="2178050"/>
            <a:ext cx="7319009" cy="249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BLOQUE</a:t>
            </a:r>
            <a:r>
              <a:rPr sz="2200" b="1" u="heavy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EQUIPOS</a:t>
            </a:r>
            <a:r>
              <a:rPr sz="22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DE</a:t>
            </a:r>
            <a:r>
              <a:rPr sz="22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TRABAJO</a:t>
            </a:r>
            <a:r>
              <a:rPr sz="2200" b="1" spc="30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200" b="1" dirty="0">
                <a:solidFill>
                  <a:srgbClr val="CC0000"/>
                </a:solidFill>
                <a:latin typeface="Comic Sans MS"/>
                <a:cs typeface="Comic Sans MS"/>
              </a:rPr>
              <a:t>Y</a:t>
            </a:r>
            <a:r>
              <a:rPr sz="2200" b="1" spc="-15" dirty="0">
                <a:solidFill>
                  <a:srgbClr val="CC0000"/>
                </a:solid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SOLUCIÓN</a:t>
            </a:r>
            <a:r>
              <a:rPr sz="2200" b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DE</a:t>
            </a:r>
            <a:endParaRPr sz="2200" dirty="0">
              <a:latin typeface="Comic Sans MS"/>
              <a:cs typeface="Comic Sans MS"/>
            </a:endParaRPr>
          </a:p>
          <a:p>
            <a:pPr marL="345440" algn="ctr">
              <a:lnSpc>
                <a:spcPct val="100000"/>
              </a:lnSpc>
            </a:pPr>
            <a:r>
              <a:rPr sz="2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omic Sans MS"/>
                <a:cs typeface="Comic Sans MS"/>
              </a:rPr>
              <a:t>CONFLICTOS:</a:t>
            </a:r>
            <a:endParaRPr sz="2200" dirty="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Comic Sans MS"/>
              <a:cs typeface="Comic Sans MS"/>
            </a:endParaRPr>
          </a:p>
          <a:p>
            <a:pPr marL="346075" marR="5080" indent="-333375" algn="just">
              <a:lnSpc>
                <a:spcPct val="100000"/>
              </a:lnSpc>
            </a:pPr>
            <a:r>
              <a:rPr lang="es-ES" b="1" i="1" spc="-5" dirty="0">
                <a:latin typeface="Comic Sans MS"/>
                <a:cs typeface="Comic Sans MS"/>
              </a:rPr>
              <a:t>6</a:t>
            </a:r>
            <a:r>
              <a:rPr b="1" i="1" spc="-5" dirty="0" smtClean="0">
                <a:latin typeface="Comic Sans MS"/>
                <a:cs typeface="Comic Sans MS"/>
              </a:rPr>
              <a:t>.</a:t>
            </a:r>
            <a:r>
              <a:rPr lang="es-ES" b="1" i="1" spc="-5" dirty="0" smtClean="0">
                <a:latin typeface="Comic Sans MS"/>
                <a:cs typeface="Comic Sans MS"/>
              </a:rPr>
              <a:t> </a:t>
            </a:r>
            <a:r>
              <a:rPr b="1" i="1" spc="-5" dirty="0" err="1" smtClean="0">
                <a:latin typeface="Comic Sans MS"/>
                <a:cs typeface="Comic Sans MS"/>
              </a:rPr>
              <a:t>Aplicar</a:t>
            </a:r>
            <a:r>
              <a:rPr b="1" i="1" spc="-5" dirty="0" smtClean="0">
                <a:latin typeface="Comic Sans MS"/>
                <a:cs typeface="Comic Sans MS"/>
              </a:rPr>
              <a:t> </a:t>
            </a:r>
            <a:r>
              <a:rPr b="1" i="1" spc="-5" dirty="0">
                <a:latin typeface="Comic Sans MS"/>
                <a:cs typeface="Comic Sans MS"/>
              </a:rPr>
              <a:t>las estrategias de trabajo en equipo, valorando su  eficacia y eficiencia para la consecución de los objetivos de la  </a:t>
            </a:r>
            <a:r>
              <a:rPr b="1" i="1" spc="-5" dirty="0" err="1" smtClean="0">
                <a:latin typeface="Comic Sans MS"/>
                <a:cs typeface="Comic Sans MS"/>
              </a:rPr>
              <a:t>organización</a:t>
            </a:r>
            <a:r>
              <a:rPr lang="es-ES" b="1" i="1" spc="-5" dirty="0" smtClean="0">
                <a:latin typeface="Comic Sans MS"/>
                <a:cs typeface="Comic Sans MS"/>
              </a:rPr>
              <a:t>.</a:t>
            </a:r>
            <a:endParaRPr lang="es-ES" b="1" i="1" spc="-5" dirty="0">
              <a:latin typeface="Comic Sans MS"/>
              <a:cs typeface="Comic Sans MS"/>
            </a:endParaRPr>
          </a:p>
          <a:p>
            <a:pPr marL="346075" marR="5080" indent="-333375" algn="just">
              <a:lnSpc>
                <a:spcPct val="100000"/>
              </a:lnSpc>
            </a:pPr>
            <a:endParaRPr lang="es-ES" b="1" i="1" spc="-5" dirty="0">
              <a:latin typeface="Arial"/>
              <a:cs typeface="Arial"/>
            </a:endParaRPr>
          </a:p>
          <a:p>
            <a:pPr marL="346075" marR="5080" indent="-333375" algn="just"/>
            <a:endParaRPr lang="es-ES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7525" marR="5080" indent="-2413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FORMACIÓN</a:t>
            </a:r>
            <a:r>
              <a:rPr spc="-55" dirty="0"/>
              <a:t> </a:t>
            </a:r>
            <a:r>
              <a:rPr dirty="0"/>
              <a:t>Y</a:t>
            </a:r>
            <a:r>
              <a:rPr spc="-50" dirty="0"/>
              <a:t> </a:t>
            </a:r>
            <a:r>
              <a:rPr spc="-5" dirty="0"/>
              <a:t>ORIENTACIÓN </a:t>
            </a:r>
            <a:r>
              <a:rPr spc="-1060" dirty="0"/>
              <a:t> </a:t>
            </a:r>
            <a:r>
              <a:rPr spc="-5" dirty="0"/>
              <a:t>LABORAL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754</Words>
  <Application>Microsoft Office PowerPoint</Application>
  <PresentationFormat>Personalizado</PresentationFormat>
  <Paragraphs>97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Comic Sans MS</vt:lpstr>
      <vt:lpstr>Times New Roman</vt:lpstr>
      <vt:lpstr>Office Theme</vt:lpstr>
      <vt:lpstr>BIENVENIDOS A</vt:lpstr>
      <vt:lpstr>FORMACION Y ORIENTACION  LABORAL</vt:lpstr>
      <vt:lpstr>¿QUÉ VAMOS A ESTUDIAR?</vt:lpstr>
      <vt:lpstr>FORMACION Y ORIENTACION  LABORAL</vt:lpstr>
      <vt:lpstr>FORMACION Y ORIENTACION  LABORAL</vt:lpstr>
      <vt:lpstr>FORMACION Y ORIENTACION  LABORAL</vt:lpstr>
      <vt:lpstr>FORMACIÓN Y ORIENTACIÓN  LABORAL</vt:lpstr>
      <vt:lpstr>FORMACIÓN Y ORIENTACIÓN  LABORAL</vt:lpstr>
      <vt:lpstr>FORMACIÓN Y ORIENTACIÓN  LABORAL</vt:lpstr>
      <vt:lpstr> BLOQUE ORIENTACIÓN LABORAL:</vt:lpstr>
      <vt:lpstr>FORMACIÓN Y ORIENTACIÓN  LABORAL</vt:lpstr>
      <vt:lpstr>Presentación de PowerPoint</vt:lpstr>
      <vt:lpstr>¿CÓMO ME VAN A EVALUAR?</vt:lpstr>
      <vt:lpstr>1ª EVALUACIÓN ENERO:</vt:lpstr>
      <vt:lpstr>La calificación final del módulo se calculará como la media de las  calificaciones sin redondear de las dos evaluaciones.</vt:lpstr>
      <vt:lpstr>Presentación de PowerPoint</vt:lpstr>
      <vt:lpstr>EL CICLO FORMATIVO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MODULO FOL DISTANCIA</dc:title>
  <dc:creator>Noelia Campo Nuño</dc:creator>
  <cp:lastModifiedBy>Noelia Campo Nuño</cp:lastModifiedBy>
  <cp:revision>6</cp:revision>
  <dcterms:created xsi:type="dcterms:W3CDTF">2023-09-26T07:28:47Z</dcterms:created>
  <dcterms:modified xsi:type="dcterms:W3CDTF">2023-09-27T09:57:41Z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