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8" r:id="rId4"/>
    <p:sldId id="273" r:id="rId5"/>
    <p:sldId id="274" r:id="rId6"/>
    <p:sldId id="275" r:id="rId7"/>
    <p:sldId id="276" r:id="rId8"/>
    <p:sldId id="277" r:id="rId9"/>
    <p:sldId id="271" r:id="rId10"/>
  </p:sldIdLst>
  <p:sldSz cx="10071100" cy="7556500"/>
  <p:notesSz cx="10071100" cy="75565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4" d="100"/>
          <a:sy n="74" d="100"/>
        </p:scale>
        <p:origin x="1502"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226934" y="469709"/>
            <a:ext cx="7617231" cy="1122680"/>
          </a:xfrm>
          <a:prstGeom prst="rect">
            <a:avLst/>
          </a:prstGeom>
        </p:spPr>
        <p:txBody>
          <a:bodyPr wrap="square" lIns="0" tIns="0" rIns="0" bIns="0">
            <a:spAutoFit/>
          </a:bodyPr>
          <a:lstStyle>
            <a:lvl1pPr>
              <a:defRPr sz="3600" b="0" i="0">
                <a:solidFill>
                  <a:srgbClr val="221304"/>
                </a:solidFill>
                <a:latin typeface="Comic Sans MS"/>
                <a:cs typeface="Comic Sans MS"/>
              </a:defRPr>
            </a:lvl1pPr>
          </a:lstStyle>
          <a:p>
            <a:endParaRPr/>
          </a:p>
        </p:txBody>
      </p:sp>
      <p:sp>
        <p:nvSpPr>
          <p:cNvPr id="3" name="Holder 3"/>
          <p:cNvSpPr>
            <a:spLocks noGrp="1"/>
          </p:cNvSpPr>
          <p:nvPr>
            <p:ph type="subTitle" idx="4"/>
          </p:nvPr>
        </p:nvSpPr>
        <p:spPr>
          <a:xfrm>
            <a:off x="1510665" y="4231640"/>
            <a:ext cx="7049770" cy="18891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221304"/>
                </a:solidFill>
                <a:latin typeface="Comic Sans MS"/>
                <a:cs typeface="Comic Sans MS"/>
              </a:defRPr>
            </a:lvl1pPr>
          </a:lstStyle>
          <a:p>
            <a:endParaRPr/>
          </a:p>
        </p:txBody>
      </p:sp>
      <p:sp>
        <p:nvSpPr>
          <p:cNvPr id="3" name="Holder 3"/>
          <p:cNvSpPr>
            <a:spLocks noGrp="1"/>
          </p:cNvSpPr>
          <p:nvPr>
            <p:ph type="body" idx="1"/>
          </p:nvPr>
        </p:nvSpPr>
        <p:spPr/>
        <p:txBody>
          <a:bodyPr lIns="0" tIns="0" rIns="0" bIns="0"/>
          <a:lstStyle>
            <a:lvl1pPr>
              <a:defRPr sz="2200" b="1" i="0" u="heavy">
                <a:solidFill>
                  <a:srgbClr val="669900"/>
                </a:solidFill>
                <a:latin typeface="Comic Sans MS"/>
                <a:cs typeface="Comic Sans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221304"/>
                </a:solidFill>
                <a:latin typeface="Comic Sans MS"/>
                <a:cs typeface="Comic Sans MS"/>
              </a:defRPr>
            </a:lvl1pPr>
          </a:lstStyle>
          <a:p>
            <a:endParaRPr/>
          </a:p>
        </p:txBody>
      </p:sp>
      <p:sp>
        <p:nvSpPr>
          <p:cNvPr id="3" name="Holder 3"/>
          <p:cNvSpPr>
            <a:spLocks noGrp="1"/>
          </p:cNvSpPr>
          <p:nvPr>
            <p:ph sz="half" idx="2"/>
          </p:nvPr>
        </p:nvSpPr>
        <p:spPr>
          <a:xfrm>
            <a:off x="503555" y="1737995"/>
            <a:ext cx="4380928" cy="498729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186616" y="1737995"/>
            <a:ext cx="4380928" cy="498729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10/3/2024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221304"/>
                </a:solidFill>
                <a:latin typeface="Comic Sans MS"/>
                <a:cs typeface="Comic Sans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10/3/2024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10/3/2024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0071100" cy="7556500"/>
          </a:xfrm>
          <a:custGeom>
            <a:avLst/>
            <a:gdLst/>
            <a:ahLst/>
            <a:cxnLst/>
            <a:rect l="l" t="t" r="r" b="b"/>
            <a:pathLst>
              <a:path w="10071100" h="7556500">
                <a:moveTo>
                  <a:pt x="0" y="7556499"/>
                </a:moveTo>
                <a:lnTo>
                  <a:pt x="0" y="0"/>
                </a:lnTo>
                <a:lnTo>
                  <a:pt x="10071099" y="0"/>
                </a:lnTo>
                <a:lnTo>
                  <a:pt x="10071099" y="7556499"/>
                </a:lnTo>
              </a:path>
            </a:pathLst>
          </a:custGeom>
        </p:spPr>
        <p:txBody>
          <a:bodyPr wrap="square" lIns="0" tIns="0" rIns="0" bIns="0" rtlCol="0"/>
          <a:lstStyle/>
          <a:p>
            <a:endParaRPr/>
          </a:p>
        </p:txBody>
      </p:sp>
      <p:sp>
        <p:nvSpPr>
          <p:cNvPr id="17" name="bg object 17"/>
          <p:cNvSpPr/>
          <p:nvPr/>
        </p:nvSpPr>
        <p:spPr>
          <a:xfrm>
            <a:off x="671512" y="252412"/>
            <a:ext cx="9082405" cy="7045325"/>
          </a:xfrm>
          <a:custGeom>
            <a:avLst/>
            <a:gdLst/>
            <a:ahLst/>
            <a:cxnLst/>
            <a:rect l="l" t="t" r="r" b="b"/>
            <a:pathLst>
              <a:path w="9082405" h="7045325">
                <a:moveTo>
                  <a:pt x="9082087" y="7045324"/>
                </a:moveTo>
                <a:lnTo>
                  <a:pt x="0" y="7045324"/>
                </a:lnTo>
                <a:lnTo>
                  <a:pt x="0" y="0"/>
                </a:lnTo>
                <a:lnTo>
                  <a:pt x="9082087" y="0"/>
                </a:lnTo>
                <a:lnTo>
                  <a:pt x="9082087" y="7045324"/>
                </a:lnTo>
                <a:close/>
              </a:path>
            </a:pathLst>
          </a:custGeom>
          <a:solidFill>
            <a:srgbClr val="EDE7E3"/>
          </a:solidFill>
        </p:spPr>
        <p:txBody>
          <a:bodyPr wrap="square" lIns="0" tIns="0" rIns="0" bIns="0" rtlCol="0"/>
          <a:lstStyle/>
          <a:p>
            <a:endParaRPr/>
          </a:p>
        </p:txBody>
      </p:sp>
      <p:sp>
        <p:nvSpPr>
          <p:cNvPr id="18" name="bg object 18"/>
          <p:cNvSpPr/>
          <p:nvPr/>
        </p:nvSpPr>
        <p:spPr>
          <a:xfrm>
            <a:off x="1119187" y="1763711"/>
            <a:ext cx="8456930" cy="1905"/>
          </a:xfrm>
          <a:custGeom>
            <a:avLst/>
            <a:gdLst/>
            <a:ahLst/>
            <a:cxnLst/>
            <a:rect l="l" t="t" r="r" b="b"/>
            <a:pathLst>
              <a:path w="8456930" h="1905">
                <a:moveTo>
                  <a:pt x="0" y="0"/>
                </a:moveTo>
                <a:lnTo>
                  <a:pt x="8456612" y="1586"/>
                </a:lnTo>
              </a:path>
            </a:pathLst>
          </a:custGeom>
          <a:ln w="9524">
            <a:solidFill>
              <a:srgbClr val="CBBD83"/>
            </a:solidFill>
          </a:ln>
        </p:spPr>
        <p:txBody>
          <a:bodyPr wrap="square" lIns="0" tIns="0" rIns="0" bIns="0" rtlCol="0"/>
          <a:lstStyle/>
          <a:p>
            <a:endParaRPr/>
          </a:p>
        </p:txBody>
      </p:sp>
      <p:pic>
        <p:nvPicPr>
          <p:cNvPr id="19" name="bg object 19"/>
          <p:cNvPicPr/>
          <p:nvPr/>
        </p:nvPicPr>
        <p:blipFill>
          <a:blip r:embed="rId7" cstate="print"/>
          <a:stretch>
            <a:fillRect/>
          </a:stretch>
        </p:blipFill>
        <p:spPr>
          <a:xfrm>
            <a:off x="0" y="55562"/>
            <a:ext cx="1301749" cy="4473574"/>
          </a:xfrm>
          <a:prstGeom prst="rect">
            <a:avLst/>
          </a:prstGeom>
        </p:spPr>
      </p:pic>
      <p:pic>
        <p:nvPicPr>
          <p:cNvPr id="20" name="bg object 20"/>
          <p:cNvPicPr/>
          <p:nvPr/>
        </p:nvPicPr>
        <p:blipFill>
          <a:blip r:embed="rId8" cstate="print"/>
          <a:stretch>
            <a:fillRect/>
          </a:stretch>
        </p:blipFill>
        <p:spPr>
          <a:xfrm>
            <a:off x="0" y="4654549"/>
            <a:ext cx="1301749" cy="2835274"/>
          </a:xfrm>
          <a:prstGeom prst="rect">
            <a:avLst/>
          </a:prstGeom>
        </p:spPr>
      </p:pic>
      <p:sp>
        <p:nvSpPr>
          <p:cNvPr id="2" name="Holder 2"/>
          <p:cNvSpPr>
            <a:spLocks noGrp="1"/>
          </p:cNvSpPr>
          <p:nvPr>
            <p:ph type="title"/>
          </p:nvPr>
        </p:nvSpPr>
        <p:spPr>
          <a:xfrm>
            <a:off x="1243603" y="403986"/>
            <a:ext cx="7583893" cy="1122680"/>
          </a:xfrm>
          <a:prstGeom prst="rect">
            <a:avLst/>
          </a:prstGeom>
        </p:spPr>
        <p:txBody>
          <a:bodyPr wrap="square" lIns="0" tIns="0" rIns="0" bIns="0">
            <a:spAutoFit/>
          </a:bodyPr>
          <a:lstStyle>
            <a:lvl1pPr>
              <a:defRPr sz="3600" b="0" i="0">
                <a:solidFill>
                  <a:srgbClr val="221304"/>
                </a:solidFill>
                <a:latin typeface="Comic Sans MS"/>
                <a:cs typeface="Comic Sans MS"/>
              </a:defRPr>
            </a:lvl1pPr>
          </a:lstStyle>
          <a:p>
            <a:endParaRPr/>
          </a:p>
        </p:txBody>
      </p:sp>
      <p:sp>
        <p:nvSpPr>
          <p:cNvPr id="3" name="Holder 3"/>
          <p:cNvSpPr>
            <a:spLocks noGrp="1"/>
          </p:cNvSpPr>
          <p:nvPr>
            <p:ph type="body" idx="1"/>
          </p:nvPr>
        </p:nvSpPr>
        <p:spPr>
          <a:xfrm>
            <a:off x="1415415" y="1814448"/>
            <a:ext cx="7240269" cy="1724660"/>
          </a:xfrm>
          <a:prstGeom prst="rect">
            <a:avLst/>
          </a:prstGeom>
        </p:spPr>
        <p:txBody>
          <a:bodyPr wrap="square" lIns="0" tIns="0" rIns="0" bIns="0">
            <a:spAutoFit/>
          </a:bodyPr>
          <a:lstStyle>
            <a:lvl1pPr>
              <a:defRPr sz="2200" b="1" i="0" u="heavy">
                <a:solidFill>
                  <a:srgbClr val="669900"/>
                </a:solidFill>
                <a:latin typeface="Comic Sans MS"/>
                <a:cs typeface="Comic Sans MS"/>
              </a:defRPr>
            </a:lvl1pPr>
          </a:lstStyle>
          <a:p>
            <a:endParaRPr/>
          </a:p>
        </p:txBody>
      </p:sp>
      <p:sp>
        <p:nvSpPr>
          <p:cNvPr id="4" name="Holder 4"/>
          <p:cNvSpPr>
            <a:spLocks noGrp="1"/>
          </p:cNvSpPr>
          <p:nvPr>
            <p:ph type="ftr" sz="quarter" idx="5"/>
          </p:nvPr>
        </p:nvSpPr>
        <p:spPr>
          <a:xfrm>
            <a:off x="3424174" y="7027545"/>
            <a:ext cx="3222752" cy="37782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03555" y="7027545"/>
            <a:ext cx="2316353" cy="37782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10/3/2024</a:t>
            </a:fld>
            <a:endParaRPr lang="en-US"/>
          </a:p>
        </p:txBody>
      </p:sp>
      <p:sp>
        <p:nvSpPr>
          <p:cNvPr id="6" name="Holder 6"/>
          <p:cNvSpPr>
            <a:spLocks noGrp="1"/>
          </p:cNvSpPr>
          <p:nvPr>
            <p:ph type="sldNum" sz="quarter" idx="7"/>
          </p:nvPr>
        </p:nvSpPr>
        <p:spPr>
          <a:xfrm>
            <a:off x="7251192" y="7027545"/>
            <a:ext cx="2316353" cy="37782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10231" y="1249996"/>
            <a:ext cx="3568319" cy="474489"/>
          </a:xfrm>
          <a:prstGeom prst="rect">
            <a:avLst/>
          </a:prstGeom>
        </p:spPr>
        <p:txBody>
          <a:bodyPr vert="horz" wrap="square" lIns="0" tIns="12700" rIns="0" bIns="0" rtlCol="0">
            <a:spAutoFit/>
          </a:bodyPr>
          <a:lstStyle/>
          <a:p>
            <a:pPr marL="12700">
              <a:lnSpc>
                <a:spcPct val="100000"/>
              </a:lnSpc>
              <a:spcBef>
                <a:spcPts val="100"/>
              </a:spcBef>
            </a:pPr>
            <a:r>
              <a:rPr sz="3000" spc="-5" dirty="0"/>
              <a:t>BIENVENIDOS</a:t>
            </a:r>
            <a:r>
              <a:rPr sz="3000" spc="-90" dirty="0"/>
              <a:t> </a:t>
            </a:r>
            <a:endParaRPr sz="3000" dirty="0"/>
          </a:p>
        </p:txBody>
      </p:sp>
      <p:grpSp>
        <p:nvGrpSpPr>
          <p:cNvPr id="4" name="object 4"/>
          <p:cNvGrpSpPr/>
          <p:nvPr/>
        </p:nvGrpSpPr>
        <p:grpSpPr>
          <a:xfrm>
            <a:off x="7245350" y="4030253"/>
            <a:ext cx="2069464" cy="2498090"/>
            <a:chOff x="7067550" y="4549775"/>
            <a:chExt cx="2069464" cy="2498090"/>
          </a:xfrm>
        </p:grpSpPr>
        <p:pic>
          <p:nvPicPr>
            <p:cNvPr id="5" name="object 5"/>
            <p:cNvPicPr/>
            <p:nvPr/>
          </p:nvPicPr>
          <p:blipFill>
            <a:blip r:embed="rId2" cstate="print"/>
            <a:stretch>
              <a:fillRect/>
            </a:stretch>
          </p:blipFill>
          <p:spPr>
            <a:xfrm>
              <a:off x="7076050" y="4558275"/>
              <a:ext cx="2060575" cy="2489200"/>
            </a:xfrm>
            <a:prstGeom prst="rect">
              <a:avLst/>
            </a:prstGeom>
          </p:spPr>
        </p:pic>
        <p:pic>
          <p:nvPicPr>
            <p:cNvPr id="6" name="object 6"/>
            <p:cNvPicPr/>
            <p:nvPr/>
          </p:nvPicPr>
          <p:blipFill>
            <a:blip r:embed="rId3" cstate="print"/>
            <a:stretch>
              <a:fillRect/>
            </a:stretch>
          </p:blipFill>
          <p:spPr>
            <a:xfrm>
              <a:off x="7067550" y="4549775"/>
              <a:ext cx="1933574" cy="2362199"/>
            </a:xfrm>
            <a:prstGeom prst="rect">
              <a:avLst/>
            </a:prstGeom>
          </p:spPr>
        </p:pic>
      </p:grpSp>
      <p:sp>
        <p:nvSpPr>
          <p:cNvPr id="7" name="object 7"/>
          <p:cNvSpPr txBox="1"/>
          <p:nvPr/>
        </p:nvSpPr>
        <p:spPr>
          <a:xfrm>
            <a:off x="1723218" y="1982330"/>
            <a:ext cx="7960532" cy="4152419"/>
          </a:xfrm>
          <a:prstGeom prst="rect">
            <a:avLst/>
          </a:prstGeom>
        </p:spPr>
        <p:txBody>
          <a:bodyPr vert="horz" wrap="square" lIns="0" tIns="114300" rIns="0" bIns="0" rtlCol="0">
            <a:spAutoFit/>
          </a:bodyPr>
          <a:lstStyle/>
          <a:p>
            <a:pPr marL="230504" algn="ctr">
              <a:lnSpc>
                <a:spcPct val="100000"/>
              </a:lnSpc>
              <a:spcBef>
                <a:spcPts val="900"/>
              </a:spcBef>
            </a:pPr>
            <a:r>
              <a:rPr lang="es-ES" sz="3200" i="1" spc="-10" dirty="0">
                <a:latin typeface="Arial"/>
                <a:cs typeface="Arial"/>
              </a:rPr>
              <a:t>Soy</a:t>
            </a:r>
            <a:endParaRPr lang="es-ES" sz="3200" dirty="0">
              <a:latin typeface="Arial"/>
              <a:cs typeface="Arial"/>
            </a:endParaRPr>
          </a:p>
          <a:p>
            <a:pPr marL="635" algn="ctr">
              <a:lnSpc>
                <a:spcPct val="100000"/>
              </a:lnSpc>
              <a:spcBef>
                <a:spcPts val="800"/>
              </a:spcBef>
            </a:pPr>
            <a:r>
              <a:rPr lang="es-ES" sz="3200" i="1" spc="-215" dirty="0">
                <a:latin typeface="Times New Roman"/>
                <a:cs typeface="Times New Roman"/>
              </a:rPr>
              <a:t>Mamen Lecha Ortiz</a:t>
            </a:r>
            <a:endParaRPr lang="es-ES" sz="3200" dirty="0">
              <a:latin typeface="Times New Roman"/>
              <a:cs typeface="Times New Roman"/>
            </a:endParaRPr>
          </a:p>
          <a:p>
            <a:pPr algn="ctr">
              <a:lnSpc>
                <a:spcPct val="100000"/>
              </a:lnSpc>
              <a:spcBef>
                <a:spcPts val="800"/>
              </a:spcBef>
            </a:pPr>
            <a:r>
              <a:rPr lang="es-ES" sz="3200" i="1" spc="-80" dirty="0">
                <a:latin typeface="Times New Roman"/>
                <a:cs typeface="Times New Roman"/>
              </a:rPr>
              <a:t>Vuestr</a:t>
            </a:r>
            <a:r>
              <a:rPr lang="es-ES" sz="3200" i="1" spc="-90" dirty="0">
                <a:latin typeface="Times New Roman"/>
                <a:cs typeface="Times New Roman"/>
              </a:rPr>
              <a:t>a</a:t>
            </a:r>
            <a:r>
              <a:rPr lang="es-ES" sz="3200" i="1" spc="-165" dirty="0">
                <a:latin typeface="Times New Roman"/>
                <a:cs typeface="Times New Roman"/>
              </a:rPr>
              <a:t> </a:t>
            </a:r>
            <a:r>
              <a:rPr lang="es-ES" sz="3200" i="1" spc="-145" dirty="0">
                <a:latin typeface="Times New Roman"/>
                <a:cs typeface="Times New Roman"/>
              </a:rPr>
              <a:t>profesor</a:t>
            </a:r>
            <a:r>
              <a:rPr lang="es-ES" sz="3200" i="1" spc="-165" dirty="0">
                <a:latin typeface="Times New Roman"/>
                <a:cs typeface="Times New Roman"/>
              </a:rPr>
              <a:t>a </a:t>
            </a:r>
            <a:r>
              <a:rPr lang="es-ES" sz="3200" i="1" spc="-140" dirty="0">
                <a:latin typeface="Times New Roman"/>
                <a:cs typeface="Times New Roman"/>
              </a:rPr>
              <a:t>d</a:t>
            </a:r>
            <a:r>
              <a:rPr lang="es-ES" sz="3200" i="1" spc="-120" dirty="0">
                <a:latin typeface="Times New Roman"/>
                <a:cs typeface="Times New Roman"/>
              </a:rPr>
              <a:t>e</a:t>
            </a:r>
            <a:r>
              <a:rPr lang="es-ES" sz="3200" i="1" spc="-165" dirty="0">
                <a:latin typeface="Times New Roman"/>
                <a:cs typeface="Times New Roman"/>
              </a:rPr>
              <a:t> </a:t>
            </a:r>
            <a:r>
              <a:rPr lang="es-ES" sz="3200" i="1" spc="-530" dirty="0" smtClean="0">
                <a:latin typeface="Times New Roman"/>
                <a:cs typeface="Times New Roman"/>
              </a:rPr>
              <a:t>EIE  </a:t>
            </a:r>
            <a:r>
              <a:rPr lang="es-ES" sz="3200" i="1" spc="-95" dirty="0" smtClean="0">
                <a:latin typeface="Times New Roman"/>
                <a:cs typeface="Times New Roman"/>
              </a:rPr>
              <a:t>e</a:t>
            </a:r>
            <a:r>
              <a:rPr lang="es-ES" sz="3200" i="1" spc="-100" dirty="0" smtClean="0">
                <a:latin typeface="Times New Roman"/>
                <a:cs typeface="Times New Roman"/>
              </a:rPr>
              <a:t>n</a:t>
            </a:r>
            <a:r>
              <a:rPr lang="es-ES" sz="3200" i="1" spc="-165" dirty="0" smtClean="0">
                <a:latin typeface="Times New Roman"/>
                <a:cs typeface="Times New Roman"/>
              </a:rPr>
              <a:t> </a:t>
            </a:r>
            <a:r>
              <a:rPr lang="es-ES" sz="3200" i="1" spc="-190" dirty="0">
                <a:latin typeface="Times New Roman"/>
                <a:cs typeface="Times New Roman"/>
              </a:rPr>
              <a:t>e</a:t>
            </a:r>
            <a:r>
              <a:rPr lang="es-ES" sz="3200" i="1" spc="-120" dirty="0">
                <a:latin typeface="Times New Roman"/>
                <a:cs typeface="Times New Roman"/>
              </a:rPr>
              <a:t>l</a:t>
            </a:r>
            <a:r>
              <a:rPr lang="es-ES" sz="3200" i="1" spc="-165" dirty="0">
                <a:latin typeface="Times New Roman"/>
                <a:cs typeface="Times New Roman"/>
              </a:rPr>
              <a:t> </a:t>
            </a:r>
            <a:r>
              <a:rPr lang="es-ES" sz="3200" i="1" spc="-140" dirty="0">
                <a:latin typeface="Times New Roman"/>
                <a:cs typeface="Times New Roman"/>
              </a:rPr>
              <a:t>curs</a:t>
            </a:r>
            <a:r>
              <a:rPr lang="es-ES" sz="3200" i="1" spc="-155" dirty="0">
                <a:latin typeface="Times New Roman"/>
                <a:cs typeface="Times New Roman"/>
              </a:rPr>
              <a:t>o</a:t>
            </a:r>
            <a:r>
              <a:rPr lang="es-ES" sz="3200" i="1" spc="-165" dirty="0">
                <a:latin typeface="Times New Roman"/>
                <a:cs typeface="Times New Roman"/>
              </a:rPr>
              <a:t> </a:t>
            </a:r>
            <a:r>
              <a:rPr lang="es-ES" sz="3200" i="1" spc="-285" dirty="0">
                <a:latin typeface="Times New Roman"/>
                <a:cs typeface="Times New Roman"/>
              </a:rPr>
              <a:t>2024-25</a:t>
            </a:r>
            <a:endParaRPr lang="es-ES" sz="3200" dirty="0">
              <a:latin typeface="Times New Roman"/>
              <a:cs typeface="Times New Roman"/>
            </a:endParaRPr>
          </a:p>
          <a:p>
            <a:pPr>
              <a:lnSpc>
                <a:spcPct val="100000"/>
              </a:lnSpc>
            </a:pPr>
            <a:endParaRPr lang="es-ES" sz="3300" dirty="0">
              <a:latin typeface="Times New Roman"/>
              <a:cs typeface="Times New Roman"/>
            </a:endParaRPr>
          </a:p>
          <a:p>
            <a:pPr marL="1615440" marR="2771775" indent="-1347470" algn="ctr">
              <a:lnSpc>
                <a:spcPct val="100000"/>
              </a:lnSpc>
            </a:pPr>
            <a:r>
              <a:rPr lang="es-ES" sz="2400" spc="-5" dirty="0">
                <a:latin typeface="Arial MT"/>
                <a:cs typeface="Arial MT"/>
              </a:rPr>
              <a:t>Diplomada en Relaciones Laborales y Empresariales</a:t>
            </a:r>
          </a:p>
          <a:p>
            <a:pPr marL="1615440" marR="2771775" indent="-1347470" algn="ctr">
              <a:lnSpc>
                <a:spcPct val="100000"/>
              </a:lnSpc>
            </a:pPr>
            <a:r>
              <a:rPr lang="es-ES" sz="2400" spc="-5" dirty="0">
                <a:latin typeface="Arial MT"/>
                <a:cs typeface="Arial MT"/>
              </a:rPr>
              <a:t>Licenciada en Ciencias del Trabajo  </a:t>
            </a:r>
          </a:p>
          <a:p>
            <a:pPr marL="1615440" marR="2771775" indent="-1347470" algn="ctr">
              <a:lnSpc>
                <a:spcPct val="100000"/>
              </a:lnSpc>
            </a:pPr>
            <a:r>
              <a:rPr lang="es-ES" sz="2400" spc="-5" dirty="0">
                <a:latin typeface="Arial MT"/>
                <a:cs typeface="Arial MT"/>
              </a:rPr>
              <a:t>Master en Prevención de Riesgos Laborales</a:t>
            </a:r>
            <a:endParaRPr lang="es-ES" sz="2400" dirty="0">
              <a:latin typeface="Arial MT"/>
              <a:cs typeface="Arial MT"/>
            </a:endParaRPr>
          </a:p>
        </p:txBody>
      </p:sp>
      <p:sp>
        <p:nvSpPr>
          <p:cNvPr id="17410" name="AutoShape 2" descr="EiE - Museum of Science, Boston | Faceboo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_tradnl"/>
          </a:p>
        </p:txBody>
      </p:sp>
      <p:sp>
        <p:nvSpPr>
          <p:cNvPr id="17412" name="AutoShape 4" descr="EiE - Museum of Science, Boston | Faceboo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_tradnl"/>
          </a:p>
        </p:txBody>
      </p:sp>
      <p:pic>
        <p:nvPicPr>
          <p:cNvPr id="17414" name="Picture 6" descr="EIE-F"/>
          <p:cNvPicPr>
            <a:picLocks noChangeAspect="1" noChangeArrowheads="1"/>
          </p:cNvPicPr>
          <p:nvPr/>
        </p:nvPicPr>
        <p:blipFill>
          <a:blip r:embed="rId4" cstate="print"/>
          <a:srcRect/>
          <a:stretch>
            <a:fillRect/>
          </a:stretch>
        </p:blipFill>
        <p:spPr bwMode="auto">
          <a:xfrm>
            <a:off x="6483350" y="349250"/>
            <a:ext cx="2927107" cy="167640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54150" y="469709"/>
            <a:ext cx="8001000" cy="1120820"/>
          </a:xfrm>
          <a:prstGeom prst="rect">
            <a:avLst/>
          </a:prstGeom>
        </p:spPr>
        <p:txBody>
          <a:bodyPr vert="horz" wrap="square" lIns="0" tIns="12700" rIns="0" bIns="0" rtlCol="0">
            <a:spAutoFit/>
          </a:bodyPr>
          <a:lstStyle/>
          <a:p>
            <a:pPr marL="2425065" marR="5080" indent="-2413000" algn="just">
              <a:lnSpc>
                <a:spcPct val="100000"/>
              </a:lnSpc>
              <a:spcBef>
                <a:spcPts val="100"/>
              </a:spcBef>
            </a:pPr>
            <a:r>
              <a:rPr lang="es-ES_tradnl" spc="-5" dirty="0" smtClean="0"/>
              <a:t>EMPRESA E INICIATIVA EMPRENDEDORA</a:t>
            </a:r>
            <a:endParaRPr spc="-5" dirty="0"/>
          </a:p>
        </p:txBody>
      </p:sp>
      <p:sp>
        <p:nvSpPr>
          <p:cNvPr id="3" name="object 3"/>
          <p:cNvSpPr txBox="1"/>
          <p:nvPr/>
        </p:nvSpPr>
        <p:spPr>
          <a:xfrm>
            <a:off x="1342219" y="1879282"/>
            <a:ext cx="8022590" cy="1628651"/>
          </a:xfrm>
          <a:prstGeom prst="rect">
            <a:avLst/>
          </a:prstGeom>
        </p:spPr>
        <p:txBody>
          <a:bodyPr vert="horz" wrap="square" lIns="0" tIns="12700" rIns="0" bIns="0" rtlCol="0">
            <a:spAutoFit/>
          </a:bodyPr>
          <a:lstStyle/>
          <a:p>
            <a:pPr algn="ctr">
              <a:lnSpc>
                <a:spcPct val="100000"/>
              </a:lnSpc>
              <a:spcBef>
                <a:spcPts val="100"/>
              </a:spcBef>
            </a:pPr>
            <a:r>
              <a:rPr sz="3500" b="1" spc="-5" dirty="0">
                <a:latin typeface="Calibri"/>
                <a:cs typeface="Calibri"/>
              </a:rPr>
              <a:t>¿QUÉ</a:t>
            </a:r>
            <a:r>
              <a:rPr sz="3500" b="1" spc="-10" dirty="0">
                <a:latin typeface="Calibri"/>
                <a:cs typeface="Calibri"/>
              </a:rPr>
              <a:t> </a:t>
            </a:r>
            <a:r>
              <a:rPr sz="3500" b="1" spc="-20" dirty="0">
                <a:latin typeface="Calibri"/>
                <a:cs typeface="Calibri"/>
              </a:rPr>
              <a:t>ES</a:t>
            </a:r>
            <a:r>
              <a:rPr sz="3500" b="1" spc="-10" dirty="0">
                <a:latin typeface="Calibri"/>
                <a:cs typeface="Calibri"/>
              </a:rPr>
              <a:t> </a:t>
            </a:r>
            <a:r>
              <a:rPr sz="3500" b="1" spc="-5" dirty="0">
                <a:latin typeface="Calibri"/>
                <a:cs typeface="Calibri"/>
              </a:rPr>
              <a:t>EL</a:t>
            </a:r>
            <a:r>
              <a:rPr sz="3500" b="1" spc="-15" dirty="0">
                <a:latin typeface="Calibri"/>
                <a:cs typeface="Calibri"/>
              </a:rPr>
              <a:t> MÓDULO</a:t>
            </a:r>
            <a:r>
              <a:rPr sz="3500" b="1" spc="-10" dirty="0">
                <a:latin typeface="Calibri"/>
                <a:cs typeface="Calibri"/>
              </a:rPr>
              <a:t> </a:t>
            </a:r>
            <a:r>
              <a:rPr sz="3500" b="1" spc="-5" dirty="0">
                <a:latin typeface="Calibri"/>
                <a:cs typeface="Calibri"/>
              </a:rPr>
              <a:t>DE</a:t>
            </a:r>
            <a:r>
              <a:rPr sz="3500" b="1" spc="-10" dirty="0">
                <a:latin typeface="Calibri"/>
                <a:cs typeface="Calibri"/>
              </a:rPr>
              <a:t> </a:t>
            </a:r>
            <a:r>
              <a:rPr lang="es-ES_tradnl" sz="3500" b="1" spc="-15" dirty="0" smtClean="0">
                <a:latin typeface="Calibri"/>
                <a:cs typeface="Calibri"/>
              </a:rPr>
              <a:t>EIE</a:t>
            </a:r>
            <a:r>
              <a:rPr sz="3500" b="1" spc="-10" dirty="0" smtClean="0">
                <a:latin typeface="Calibri"/>
                <a:cs typeface="Calibri"/>
              </a:rPr>
              <a:t> </a:t>
            </a:r>
            <a:r>
              <a:rPr sz="3500" b="1" dirty="0">
                <a:latin typeface="Calibri"/>
                <a:cs typeface="Calibri"/>
              </a:rPr>
              <a:t>y</a:t>
            </a:r>
            <a:r>
              <a:rPr sz="3500" b="1" spc="-10" dirty="0">
                <a:latin typeface="Calibri"/>
                <a:cs typeface="Calibri"/>
              </a:rPr>
              <a:t> </a:t>
            </a:r>
            <a:r>
              <a:rPr sz="3500" b="1" spc="-5" dirty="0">
                <a:latin typeface="Calibri"/>
                <a:cs typeface="Calibri"/>
              </a:rPr>
              <a:t>QUÉ</a:t>
            </a:r>
            <a:r>
              <a:rPr sz="3500" b="1" spc="-10" dirty="0">
                <a:latin typeface="Calibri"/>
                <a:cs typeface="Calibri"/>
              </a:rPr>
              <a:t> </a:t>
            </a:r>
            <a:r>
              <a:rPr sz="3500" b="1" spc="-50" dirty="0">
                <a:latin typeface="Calibri"/>
                <a:cs typeface="Calibri"/>
              </a:rPr>
              <a:t>VAMOS</a:t>
            </a:r>
            <a:endParaRPr sz="3500" dirty="0">
              <a:latin typeface="Calibri"/>
              <a:cs typeface="Calibri"/>
            </a:endParaRPr>
          </a:p>
          <a:p>
            <a:pPr marL="339090" algn="ctr">
              <a:lnSpc>
                <a:spcPct val="100000"/>
              </a:lnSpc>
            </a:pPr>
            <a:r>
              <a:rPr sz="3500" b="1" dirty="0">
                <a:latin typeface="Calibri"/>
                <a:cs typeface="Calibri"/>
              </a:rPr>
              <a:t>A</a:t>
            </a:r>
            <a:r>
              <a:rPr sz="3500" b="1" spc="-55" dirty="0">
                <a:latin typeface="Calibri"/>
                <a:cs typeface="Calibri"/>
              </a:rPr>
              <a:t> </a:t>
            </a:r>
            <a:r>
              <a:rPr sz="3500" b="1" spc="-5" dirty="0">
                <a:latin typeface="Calibri"/>
                <a:cs typeface="Calibri"/>
              </a:rPr>
              <a:t>VER</a:t>
            </a:r>
            <a:r>
              <a:rPr sz="3500" b="1" spc="-5" dirty="0" smtClean="0">
                <a:latin typeface="Calibri"/>
                <a:cs typeface="Calibri"/>
              </a:rPr>
              <a:t>?</a:t>
            </a:r>
            <a:endParaRPr lang="es-ES_tradnl" sz="3500" b="1" spc="-5" dirty="0" smtClean="0">
              <a:latin typeface="Calibri"/>
              <a:cs typeface="Calibri"/>
            </a:endParaRPr>
          </a:p>
          <a:p>
            <a:pPr marL="339090" algn="ctr">
              <a:lnSpc>
                <a:spcPct val="100000"/>
              </a:lnSpc>
            </a:pPr>
            <a:endParaRPr sz="3500" dirty="0">
              <a:latin typeface="Calibri"/>
              <a:cs typeface="Calibri"/>
            </a:endParaRPr>
          </a:p>
        </p:txBody>
      </p:sp>
      <p:sp>
        <p:nvSpPr>
          <p:cNvPr id="7" name="6 CuadroTexto"/>
          <p:cNvSpPr txBox="1"/>
          <p:nvPr/>
        </p:nvSpPr>
        <p:spPr>
          <a:xfrm>
            <a:off x="1758950" y="2940050"/>
            <a:ext cx="7315200" cy="3785652"/>
          </a:xfrm>
          <a:prstGeom prst="rect">
            <a:avLst/>
          </a:prstGeom>
          <a:noFill/>
        </p:spPr>
        <p:txBody>
          <a:bodyPr wrap="square" rtlCol="0">
            <a:spAutoFit/>
          </a:bodyPr>
          <a:lstStyle/>
          <a:p>
            <a:endParaRPr lang="es-ES" sz="2400" b="1" dirty="0" smtClean="0"/>
          </a:p>
          <a:p>
            <a:r>
              <a:rPr lang="es-ES" sz="2400" b="1" dirty="0" smtClean="0"/>
              <a:t>UNIDAD 1: INICIATIVA EMPRENDEDORA </a:t>
            </a:r>
          </a:p>
          <a:p>
            <a:r>
              <a:rPr lang="es-ES" sz="2400" b="1" dirty="0" smtClean="0"/>
              <a:t>UNIDAD 2- LA EMPRESA Y SU ENTORNO</a:t>
            </a:r>
          </a:p>
          <a:p>
            <a:r>
              <a:rPr lang="es-ES" sz="2400" b="1" dirty="0" smtClean="0"/>
              <a:t>UNIDAD 3 MERCADO Y PLAN DE MARKETING</a:t>
            </a:r>
          </a:p>
          <a:p>
            <a:r>
              <a:rPr lang="es-ES" sz="2400" b="1" dirty="0" smtClean="0"/>
              <a:t>UNIDAD 4: TIPOS DE EMPRESA</a:t>
            </a:r>
          </a:p>
          <a:p>
            <a:r>
              <a:rPr lang="es-ES" sz="2400" b="1" dirty="0" smtClean="0"/>
              <a:t>UNIDAD 5: LA CREACIÓN DE UNA EMPRESA</a:t>
            </a:r>
          </a:p>
          <a:p>
            <a:r>
              <a:rPr lang="es-ES" sz="2400" b="1" dirty="0" smtClean="0"/>
              <a:t>UNIDAD 6: TRÁMITES PARA LA CREACIÓN DE UNA EMPRESA</a:t>
            </a:r>
          </a:p>
          <a:p>
            <a:r>
              <a:rPr lang="es-ES" sz="2400" b="1" dirty="0" smtClean="0"/>
              <a:t>UNIDAD 7: CONTABILIDAD Y ANÁLISIS CONTABLE</a:t>
            </a:r>
          </a:p>
          <a:p>
            <a:r>
              <a:rPr lang="es-ES" sz="2400" b="1" dirty="0" smtClean="0"/>
              <a:t>UNIDAD 8: LA GESTIÓN DE LA EMPRESA</a:t>
            </a:r>
            <a:endParaRPr lang="es-ES_tradnl" sz="2400"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78150" y="1797050"/>
            <a:ext cx="4815840" cy="406400"/>
          </a:xfrm>
          <a:prstGeom prst="rect">
            <a:avLst/>
          </a:prstGeom>
        </p:spPr>
        <p:txBody>
          <a:bodyPr vert="horz" wrap="square" lIns="0" tIns="12700" rIns="0" bIns="0" rtlCol="0">
            <a:spAutoFit/>
          </a:bodyPr>
          <a:lstStyle/>
          <a:p>
            <a:pPr marL="12700">
              <a:lnSpc>
                <a:spcPct val="100000"/>
              </a:lnSpc>
              <a:spcBef>
                <a:spcPts val="100"/>
              </a:spcBef>
            </a:pPr>
            <a:r>
              <a:rPr sz="2500" b="1" spc="-5" dirty="0">
                <a:solidFill>
                  <a:srgbClr val="000000"/>
                </a:solidFill>
                <a:latin typeface="Comic Sans MS"/>
                <a:cs typeface="Comic Sans MS"/>
              </a:rPr>
              <a:t>¿CÓMO</a:t>
            </a:r>
            <a:r>
              <a:rPr sz="2500" b="1" spc="-35" dirty="0">
                <a:solidFill>
                  <a:srgbClr val="000000"/>
                </a:solidFill>
                <a:latin typeface="Comic Sans MS"/>
                <a:cs typeface="Comic Sans MS"/>
              </a:rPr>
              <a:t> </a:t>
            </a:r>
            <a:r>
              <a:rPr sz="2500" b="1" spc="-5" dirty="0">
                <a:solidFill>
                  <a:srgbClr val="000000"/>
                </a:solidFill>
                <a:latin typeface="Comic Sans MS"/>
                <a:cs typeface="Comic Sans MS"/>
              </a:rPr>
              <a:t>ME</a:t>
            </a:r>
            <a:r>
              <a:rPr sz="2500" b="1" spc="-30" dirty="0">
                <a:solidFill>
                  <a:srgbClr val="000000"/>
                </a:solidFill>
                <a:latin typeface="Comic Sans MS"/>
                <a:cs typeface="Comic Sans MS"/>
              </a:rPr>
              <a:t> </a:t>
            </a:r>
            <a:r>
              <a:rPr sz="2500" b="1" spc="-5" dirty="0">
                <a:solidFill>
                  <a:srgbClr val="000000"/>
                </a:solidFill>
                <a:latin typeface="Comic Sans MS"/>
                <a:cs typeface="Comic Sans MS"/>
              </a:rPr>
              <a:t>VAN</a:t>
            </a:r>
            <a:r>
              <a:rPr sz="2500" b="1" spc="-30" dirty="0">
                <a:solidFill>
                  <a:srgbClr val="000000"/>
                </a:solidFill>
                <a:latin typeface="Comic Sans MS"/>
                <a:cs typeface="Comic Sans MS"/>
              </a:rPr>
              <a:t> </a:t>
            </a:r>
            <a:r>
              <a:rPr sz="2500" b="1" dirty="0">
                <a:solidFill>
                  <a:srgbClr val="000000"/>
                </a:solidFill>
                <a:latin typeface="Comic Sans MS"/>
                <a:cs typeface="Comic Sans MS"/>
              </a:rPr>
              <a:t>A</a:t>
            </a:r>
            <a:r>
              <a:rPr sz="2500" b="1" spc="-25" dirty="0">
                <a:solidFill>
                  <a:srgbClr val="000000"/>
                </a:solidFill>
                <a:latin typeface="Comic Sans MS"/>
                <a:cs typeface="Comic Sans MS"/>
              </a:rPr>
              <a:t> </a:t>
            </a:r>
            <a:r>
              <a:rPr sz="2500" b="1" spc="-5" dirty="0">
                <a:solidFill>
                  <a:srgbClr val="000000"/>
                </a:solidFill>
                <a:latin typeface="Comic Sans MS"/>
                <a:cs typeface="Comic Sans MS"/>
              </a:rPr>
              <a:t>EVALUAR?</a:t>
            </a:r>
            <a:endParaRPr sz="2500" dirty="0">
              <a:latin typeface="Comic Sans MS"/>
              <a:cs typeface="Comic Sans MS"/>
            </a:endParaRPr>
          </a:p>
        </p:txBody>
      </p:sp>
      <p:sp>
        <p:nvSpPr>
          <p:cNvPr id="3" name="object 3"/>
          <p:cNvSpPr txBox="1"/>
          <p:nvPr/>
        </p:nvSpPr>
        <p:spPr>
          <a:xfrm>
            <a:off x="1149350" y="2330450"/>
            <a:ext cx="8458200" cy="3980577"/>
          </a:xfrm>
          <a:prstGeom prst="rect">
            <a:avLst/>
          </a:prstGeom>
        </p:spPr>
        <p:txBody>
          <a:bodyPr vert="horz" wrap="square" lIns="0" tIns="12700" rIns="0" bIns="0" rtlCol="0">
            <a:spAutoFit/>
          </a:bodyPr>
          <a:lstStyle/>
          <a:p>
            <a:pPr marL="489584" marR="128270" algn="ctr">
              <a:lnSpc>
                <a:spcPct val="100000"/>
              </a:lnSpc>
              <a:spcBef>
                <a:spcPts val="100"/>
              </a:spcBef>
            </a:pPr>
            <a:r>
              <a:rPr lang="es-ES" sz="2800" b="1" u="sng" dirty="0" smtClean="0"/>
              <a:t>1ª EVALUACIÓN 40%</a:t>
            </a:r>
          </a:p>
          <a:p>
            <a:pPr marL="489584" marR="128270" algn="ctr">
              <a:lnSpc>
                <a:spcPct val="100000"/>
              </a:lnSpc>
              <a:spcBef>
                <a:spcPts val="100"/>
              </a:spcBef>
            </a:pPr>
            <a:endParaRPr lang="es-ES" sz="2800" b="1" u="sng" dirty="0" smtClean="0"/>
          </a:p>
          <a:p>
            <a:pPr marL="489584" marR="128270" algn="just">
              <a:lnSpc>
                <a:spcPct val="100000"/>
              </a:lnSpc>
              <a:spcBef>
                <a:spcPts val="100"/>
              </a:spcBef>
            </a:pPr>
            <a:r>
              <a:rPr lang="es-ES" sz="2800" dirty="0" smtClean="0"/>
              <a:t>T= T1*0,15 + T2*0,25+ 3*0,5+ T4*0,1 </a:t>
            </a:r>
          </a:p>
          <a:p>
            <a:pPr marL="489584" marR="128270" algn="just">
              <a:lnSpc>
                <a:spcPct val="100000"/>
              </a:lnSpc>
              <a:spcBef>
                <a:spcPts val="100"/>
              </a:spcBef>
            </a:pPr>
            <a:r>
              <a:rPr lang="es-ES" sz="2800" dirty="0" smtClean="0"/>
              <a:t>E= E1*0,05 + E2*0,05 +E3*0.05+E4*0.05 +</a:t>
            </a:r>
            <a:r>
              <a:rPr lang="es-ES" sz="2800" dirty="0" err="1" smtClean="0"/>
              <a:t>Ep</a:t>
            </a:r>
            <a:r>
              <a:rPr lang="es-ES" sz="2800" dirty="0" smtClean="0"/>
              <a:t> * 0,8</a:t>
            </a:r>
          </a:p>
          <a:p>
            <a:pPr marL="489584" marR="128270" algn="just">
              <a:lnSpc>
                <a:spcPct val="100000"/>
              </a:lnSpc>
              <a:spcBef>
                <a:spcPts val="100"/>
              </a:spcBef>
            </a:pPr>
            <a:endParaRPr lang="es-ES" sz="2800" dirty="0" smtClean="0"/>
          </a:p>
          <a:p>
            <a:pPr marL="489584" marR="128270" algn="just">
              <a:lnSpc>
                <a:spcPct val="100000"/>
              </a:lnSpc>
              <a:spcBef>
                <a:spcPts val="100"/>
              </a:spcBef>
            </a:pPr>
            <a:r>
              <a:rPr lang="es-ES" sz="2800" dirty="0" smtClean="0"/>
              <a:t>*T1, T2,T3 y T4 son las tareas de las unidades.</a:t>
            </a:r>
          </a:p>
          <a:p>
            <a:pPr marL="489584" marR="128270" algn="just">
              <a:lnSpc>
                <a:spcPct val="100000"/>
              </a:lnSpc>
              <a:spcBef>
                <a:spcPts val="100"/>
              </a:spcBef>
            </a:pPr>
            <a:r>
              <a:rPr lang="es-ES" sz="2800" dirty="0" smtClean="0"/>
              <a:t>*E1, E2, E3 y E4 son los exámenes on-line de los   temas </a:t>
            </a:r>
          </a:p>
          <a:p>
            <a:pPr marL="489584" marR="128270" algn="just">
              <a:lnSpc>
                <a:spcPct val="100000"/>
              </a:lnSpc>
              <a:spcBef>
                <a:spcPts val="100"/>
              </a:spcBef>
            </a:pPr>
            <a:r>
              <a:rPr lang="es-ES" sz="2800" b="1" dirty="0" smtClean="0"/>
              <a:t>*</a:t>
            </a:r>
            <a:r>
              <a:rPr lang="es-ES" sz="2800" b="1" dirty="0" err="1" smtClean="0"/>
              <a:t>Ep</a:t>
            </a:r>
            <a:r>
              <a:rPr lang="es-ES" sz="2800" dirty="0" smtClean="0"/>
              <a:t> es el examen presencial de la evaluación.</a:t>
            </a:r>
            <a:endParaRPr sz="2400" dirty="0">
              <a:latin typeface="Arial MT"/>
              <a:cs typeface="Arial MT"/>
            </a:endParaRPr>
          </a:p>
        </p:txBody>
      </p:sp>
      <p:sp>
        <p:nvSpPr>
          <p:cNvPr id="5" name="object 2"/>
          <p:cNvSpPr txBox="1">
            <a:spLocks/>
          </p:cNvSpPr>
          <p:nvPr/>
        </p:nvSpPr>
        <p:spPr>
          <a:xfrm>
            <a:off x="1454150" y="469709"/>
            <a:ext cx="8001000" cy="1120820"/>
          </a:xfrm>
          <a:prstGeom prst="rect">
            <a:avLst/>
          </a:prstGeom>
        </p:spPr>
        <p:txBody>
          <a:bodyPr vert="horz" wrap="square" lIns="0" tIns="12700" rIns="0" bIns="0" rtlCol="0">
            <a:spAutoFit/>
          </a:bodyPr>
          <a:lstStyle/>
          <a:p>
            <a:pPr marL="2425065" marR="5080" lvl="0" indent="-2413000" algn="just" defTabSz="914400" eaLnBrk="1" fontAlgn="auto" latinLnBrk="0" hangingPunct="1">
              <a:lnSpc>
                <a:spcPct val="100000"/>
              </a:lnSpc>
              <a:spcBef>
                <a:spcPts val="100"/>
              </a:spcBef>
              <a:spcAft>
                <a:spcPts val="0"/>
              </a:spcAft>
              <a:buClrTx/>
              <a:buSzTx/>
              <a:buFontTx/>
              <a:buNone/>
              <a:tabLst/>
              <a:defRPr/>
            </a:pPr>
            <a:r>
              <a:rPr kumimoji="0" lang="es-ES_tradnl" sz="3600" b="0" i="0" u="none" strike="noStrike" kern="0" cap="none" spc="-5" normalizeH="0" baseline="0" noProof="0" smtClean="0">
                <a:ln>
                  <a:noFill/>
                </a:ln>
                <a:solidFill>
                  <a:srgbClr val="221304"/>
                </a:solidFill>
                <a:effectLst/>
                <a:uLnTx/>
                <a:uFillTx/>
                <a:latin typeface="Comic Sans MS"/>
                <a:ea typeface="+mj-ea"/>
                <a:cs typeface="Comic Sans MS"/>
              </a:rPr>
              <a:t>EMPRESA E INICIATIVA EMPRENDEDORA</a:t>
            </a:r>
            <a:endParaRPr kumimoji="0" lang="es-ES_tradnl" sz="3600" b="0" i="0" u="none" strike="noStrike" kern="0" cap="none" spc="-5" normalizeH="0" baseline="0" noProof="0" dirty="0">
              <a:ln>
                <a:noFill/>
              </a:ln>
              <a:solidFill>
                <a:srgbClr val="221304"/>
              </a:solidFill>
              <a:effectLst/>
              <a:uLnTx/>
              <a:uFillTx/>
              <a:latin typeface="Comic Sans MS"/>
              <a:ea typeface="+mj-ea"/>
              <a:cs typeface="Comic Sans M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78150" y="1797050"/>
            <a:ext cx="4815840" cy="406400"/>
          </a:xfrm>
          <a:prstGeom prst="rect">
            <a:avLst/>
          </a:prstGeom>
        </p:spPr>
        <p:txBody>
          <a:bodyPr vert="horz" wrap="square" lIns="0" tIns="12700" rIns="0" bIns="0" rtlCol="0">
            <a:spAutoFit/>
          </a:bodyPr>
          <a:lstStyle/>
          <a:p>
            <a:pPr marL="12700">
              <a:lnSpc>
                <a:spcPct val="100000"/>
              </a:lnSpc>
              <a:spcBef>
                <a:spcPts val="100"/>
              </a:spcBef>
            </a:pPr>
            <a:r>
              <a:rPr sz="2500" b="1" spc="-5" dirty="0">
                <a:solidFill>
                  <a:srgbClr val="000000"/>
                </a:solidFill>
                <a:latin typeface="Comic Sans MS"/>
                <a:cs typeface="Comic Sans MS"/>
              </a:rPr>
              <a:t>¿CÓMO</a:t>
            </a:r>
            <a:r>
              <a:rPr sz="2500" b="1" spc="-35" dirty="0">
                <a:solidFill>
                  <a:srgbClr val="000000"/>
                </a:solidFill>
                <a:latin typeface="Comic Sans MS"/>
                <a:cs typeface="Comic Sans MS"/>
              </a:rPr>
              <a:t> </a:t>
            </a:r>
            <a:r>
              <a:rPr sz="2500" b="1" spc="-5" dirty="0">
                <a:solidFill>
                  <a:srgbClr val="000000"/>
                </a:solidFill>
                <a:latin typeface="Comic Sans MS"/>
                <a:cs typeface="Comic Sans MS"/>
              </a:rPr>
              <a:t>ME</a:t>
            </a:r>
            <a:r>
              <a:rPr sz="2500" b="1" spc="-30" dirty="0">
                <a:solidFill>
                  <a:srgbClr val="000000"/>
                </a:solidFill>
                <a:latin typeface="Comic Sans MS"/>
                <a:cs typeface="Comic Sans MS"/>
              </a:rPr>
              <a:t> </a:t>
            </a:r>
            <a:r>
              <a:rPr sz="2500" b="1" spc="-5" dirty="0">
                <a:solidFill>
                  <a:srgbClr val="000000"/>
                </a:solidFill>
                <a:latin typeface="Comic Sans MS"/>
                <a:cs typeface="Comic Sans MS"/>
              </a:rPr>
              <a:t>VAN</a:t>
            </a:r>
            <a:r>
              <a:rPr sz="2500" b="1" spc="-30" dirty="0">
                <a:solidFill>
                  <a:srgbClr val="000000"/>
                </a:solidFill>
                <a:latin typeface="Comic Sans MS"/>
                <a:cs typeface="Comic Sans MS"/>
              </a:rPr>
              <a:t> </a:t>
            </a:r>
            <a:r>
              <a:rPr sz="2500" b="1" dirty="0">
                <a:solidFill>
                  <a:srgbClr val="000000"/>
                </a:solidFill>
                <a:latin typeface="Comic Sans MS"/>
                <a:cs typeface="Comic Sans MS"/>
              </a:rPr>
              <a:t>A</a:t>
            </a:r>
            <a:r>
              <a:rPr sz="2500" b="1" spc="-25" dirty="0">
                <a:solidFill>
                  <a:srgbClr val="000000"/>
                </a:solidFill>
                <a:latin typeface="Comic Sans MS"/>
                <a:cs typeface="Comic Sans MS"/>
              </a:rPr>
              <a:t> </a:t>
            </a:r>
            <a:r>
              <a:rPr sz="2500" b="1" spc="-5" dirty="0">
                <a:solidFill>
                  <a:srgbClr val="000000"/>
                </a:solidFill>
                <a:latin typeface="Comic Sans MS"/>
                <a:cs typeface="Comic Sans MS"/>
              </a:rPr>
              <a:t>EVALUAR?</a:t>
            </a:r>
            <a:endParaRPr sz="2500" dirty="0">
              <a:latin typeface="Comic Sans MS"/>
              <a:cs typeface="Comic Sans MS"/>
            </a:endParaRPr>
          </a:p>
        </p:txBody>
      </p:sp>
      <p:sp>
        <p:nvSpPr>
          <p:cNvPr id="3" name="object 3"/>
          <p:cNvSpPr txBox="1"/>
          <p:nvPr/>
        </p:nvSpPr>
        <p:spPr>
          <a:xfrm>
            <a:off x="1149350" y="2330450"/>
            <a:ext cx="8458200" cy="4806444"/>
          </a:xfrm>
          <a:prstGeom prst="rect">
            <a:avLst/>
          </a:prstGeom>
        </p:spPr>
        <p:txBody>
          <a:bodyPr vert="horz" wrap="square" lIns="0" tIns="12700" rIns="0" bIns="0" rtlCol="0">
            <a:spAutoFit/>
          </a:bodyPr>
          <a:lstStyle/>
          <a:p>
            <a:pPr marL="489584" marR="128270" algn="ctr">
              <a:lnSpc>
                <a:spcPct val="100000"/>
              </a:lnSpc>
              <a:spcBef>
                <a:spcPts val="100"/>
              </a:spcBef>
            </a:pPr>
            <a:r>
              <a:rPr lang="es-ES" sz="2800" b="1" u="sng" dirty="0" smtClean="0"/>
              <a:t>2ª EVALUACIÓN 40%</a:t>
            </a:r>
          </a:p>
          <a:p>
            <a:pPr marL="489584" marR="128270" algn="just">
              <a:lnSpc>
                <a:spcPct val="100000"/>
              </a:lnSpc>
              <a:spcBef>
                <a:spcPts val="100"/>
              </a:spcBef>
            </a:pPr>
            <a:endParaRPr lang="es-ES" sz="2800" b="1" u="sng" dirty="0" smtClean="0"/>
          </a:p>
          <a:p>
            <a:pPr marL="489584" marR="128270" algn="just">
              <a:lnSpc>
                <a:spcPct val="100000"/>
              </a:lnSpc>
              <a:spcBef>
                <a:spcPts val="100"/>
              </a:spcBef>
            </a:pPr>
            <a:r>
              <a:rPr lang="es-ES" sz="2800" dirty="0" smtClean="0"/>
              <a:t>T= T5*0,3 + T6*0,1+ T7*0,4 + T8*0,2 </a:t>
            </a:r>
          </a:p>
          <a:p>
            <a:pPr marL="489584" marR="128270" algn="just">
              <a:lnSpc>
                <a:spcPct val="100000"/>
              </a:lnSpc>
              <a:spcBef>
                <a:spcPts val="100"/>
              </a:spcBef>
            </a:pPr>
            <a:r>
              <a:rPr lang="es-ES" sz="2800" dirty="0" smtClean="0"/>
              <a:t>E=E5*0,05 + E6*0,05 +E7*0.05+E8*0.05 +</a:t>
            </a:r>
            <a:r>
              <a:rPr lang="es-ES" sz="2800" dirty="0" err="1" smtClean="0"/>
              <a:t>Ep</a:t>
            </a:r>
            <a:r>
              <a:rPr lang="es-ES" sz="2800" dirty="0" smtClean="0"/>
              <a:t> * 0,8 </a:t>
            </a:r>
          </a:p>
          <a:p>
            <a:pPr marL="489584" marR="128270" algn="just">
              <a:lnSpc>
                <a:spcPct val="100000"/>
              </a:lnSpc>
              <a:spcBef>
                <a:spcPts val="100"/>
              </a:spcBef>
            </a:pPr>
            <a:endParaRPr lang="es-ES" sz="2800" dirty="0" smtClean="0"/>
          </a:p>
          <a:p>
            <a:pPr marL="489584" marR="128270" algn="just">
              <a:spcBef>
                <a:spcPts val="100"/>
              </a:spcBef>
            </a:pPr>
            <a:r>
              <a:rPr lang="es-ES" sz="2800" dirty="0" smtClean="0"/>
              <a:t>*T5, T6, T7 y T8 son las tareas de las unidades </a:t>
            </a:r>
          </a:p>
          <a:p>
            <a:pPr marL="489584" marR="128270" algn="just">
              <a:spcBef>
                <a:spcPts val="100"/>
              </a:spcBef>
            </a:pPr>
            <a:r>
              <a:rPr lang="es-ES" sz="2800" dirty="0" smtClean="0"/>
              <a:t>*E5, E6, E7 y E8 son los exámenes on-line de las unidades </a:t>
            </a:r>
          </a:p>
          <a:p>
            <a:pPr marL="489584" marR="128270" algn="just">
              <a:spcBef>
                <a:spcPts val="100"/>
              </a:spcBef>
            </a:pPr>
            <a:r>
              <a:rPr lang="es-ES" sz="2800" b="1" dirty="0" smtClean="0"/>
              <a:t>*</a:t>
            </a:r>
            <a:r>
              <a:rPr lang="es-ES" sz="2800" b="1" dirty="0" err="1" smtClean="0"/>
              <a:t>Ep</a:t>
            </a:r>
            <a:r>
              <a:rPr lang="es-ES" sz="2800" dirty="0" smtClean="0"/>
              <a:t> es el examen presencial de la evaluación.</a:t>
            </a:r>
            <a:endParaRPr lang="es-ES" sz="2400" dirty="0" smtClean="0">
              <a:latin typeface="Arial MT"/>
              <a:cs typeface="Arial MT"/>
            </a:endParaRPr>
          </a:p>
          <a:p>
            <a:pPr marL="489584" marR="128270" algn="just">
              <a:lnSpc>
                <a:spcPct val="100000"/>
              </a:lnSpc>
              <a:spcBef>
                <a:spcPts val="100"/>
              </a:spcBef>
            </a:pPr>
            <a:endParaRPr lang="es-ES" sz="2800" dirty="0" smtClean="0"/>
          </a:p>
          <a:p>
            <a:pPr marL="489584" marR="128270" algn="just">
              <a:lnSpc>
                <a:spcPct val="100000"/>
              </a:lnSpc>
              <a:spcBef>
                <a:spcPts val="100"/>
              </a:spcBef>
            </a:pPr>
            <a:endParaRPr sz="2400" dirty="0">
              <a:latin typeface="Arial MT"/>
              <a:cs typeface="Arial MT"/>
            </a:endParaRPr>
          </a:p>
        </p:txBody>
      </p:sp>
      <p:sp>
        <p:nvSpPr>
          <p:cNvPr id="5" name="object 2"/>
          <p:cNvSpPr txBox="1">
            <a:spLocks/>
          </p:cNvSpPr>
          <p:nvPr/>
        </p:nvSpPr>
        <p:spPr>
          <a:xfrm>
            <a:off x="1454150" y="469709"/>
            <a:ext cx="8001000" cy="1120820"/>
          </a:xfrm>
          <a:prstGeom prst="rect">
            <a:avLst/>
          </a:prstGeom>
        </p:spPr>
        <p:txBody>
          <a:bodyPr vert="horz" wrap="square" lIns="0" tIns="12700" rIns="0" bIns="0" rtlCol="0">
            <a:spAutoFit/>
          </a:bodyPr>
          <a:lstStyle/>
          <a:p>
            <a:pPr marL="2425065" marR="5080" lvl="0" indent="-2413000" algn="just" defTabSz="914400" eaLnBrk="1" fontAlgn="auto" latinLnBrk="0" hangingPunct="1">
              <a:lnSpc>
                <a:spcPct val="100000"/>
              </a:lnSpc>
              <a:spcBef>
                <a:spcPts val="100"/>
              </a:spcBef>
              <a:spcAft>
                <a:spcPts val="0"/>
              </a:spcAft>
              <a:buClrTx/>
              <a:buSzTx/>
              <a:buFontTx/>
              <a:buNone/>
              <a:tabLst/>
              <a:defRPr/>
            </a:pPr>
            <a:r>
              <a:rPr kumimoji="0" lang="es-ES_tradnl" sz="3600" b="0" i="0" u="none" strike="noStrike" kern="0" cap="none" spc="-5" normalizeH="0" baseline="0" noProof="0" smtClean="0">
                <a:ln>
                  <a:noFill/>
                </a:ln>
                <a:solidFill>
                  <a:srgbClr val="221304"/>
                </a:solidFill>
                <a:effectLst/>
                <a:uLnTx/>
                <a:uFillTx/>
                <a:latin typeface="Comic Sans MS"/>
                <a:ea typeface="+mj-ea"/>
                <a:cs typeface="Comic Sans MS"/>
              </a:rPr>
              <a:t>EMPRESA E INICIATIVA EMPRENDEDORA</a:t>
            </a:r>
            <a:endParaRPr kumimoji="0" lang="es-ES_tradnl" sz="3600" b="0" i="0" u="none" strike="noStrike" kern="0" cap="none" spc="-5" normalizeH="0" baseline="0" noProof="0" dirty="0">
              <a:ln>
                <a:noFill/>
              </a:ln>
              <a:solidFill>
                <a:srgbClr val="221304"/>
              </a:solidFill>
              <a:effectLst/>
              <a:uLnTx/>
              <a:uFillTx/>
              <a:latin typeface="Comic Sans MS"/>
              <a:ea typeface="+mj-ea"/>
              <a:cs typeface="Comic Sans M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78150" y="1797050"/>
            <a:ext cx="4815840" cy="406400"/>
          </a:xfrm>
          <a:prstGeom prst="rect">
            <a:avLst/>
          </a:prstGeom>
        </p:spPr>
        <p:txBody>
          <a:bodyPr vert="horz" wrap="square" lIns="0" tIns="12700" rIns="0" bIns="0" rtlCol="0">
            <a:spAutoFit/>
          </a:bodyPr>
          <a:lstStyle/>
          <a:p>
            <a:pPr marL="12700">
              <a:lnSpc>
                <a:spcPct val="100000"/>
              </a:lnSpc>
              <a:spcBef>
                <a:spcPts val="100"/>
              </a:spcBef>
            </a:pPr>
            <a:r>
              <a:rPr sz="2500" b="1" spc="-5" dirty="0">
                <a:solidFill>
                  <a:srgbClr val="000000"/>
                </a:solidFill>
                <a:latin typeface="Comic Sans MS"/>
                <a:cs typeface="Comic Sans MS"/>
              </a:rPr>
              <a:t>¿CÓMO</a:t>
            </a:r>
            <a:r>
              <a:rPr sz="2500" b="1" spc="-35" dirty="0">
                <a:solidFill>
                  <a:srgbClr val="000000"/>
                </a:solidFill>
                <a:latin typeface="Comic Sans MS"/>
                <a:cs typeface="Comic Sans MS"/>
              </a:rPr>
              <a:t> </a:t>
            </a:r>
            <a:r>
              <a:rPr sz="2500" b="1" spc="-5" dirty="0">
                <a:solidFill>
                  <a:srgbClr val="000000"/>
                </a:solidFill>
                <a:latin typeface="Comic Sans MS"/>
                <a:cs typeface="Comic Sans MS"/>
              </a:rPr>
              <a:t>ME</a:t>
            </a:r>
            <a:r>
              <a:rPr sz="2500" b="1" spc="-30" dirty="0">
                <a:solidFill>
                  <a:srgbClr val="000000"/>
                </a:solidFill>
                <a:latin typeface="Comic Sans MS"/>
                <a:cs typeface="Comic Sans MS"/>
              </a:rPr>
              <a:t> </a:t>
            </a:r>
            <a:r>
              <a:rPr sz="2500" b="1" spc="-5" dirty="0">
                <a:solidFill>
                  <a:srgbClr val="000000"/>
                </a:solidFill>
                <a:latin typeface="Comic Sans MS"/>
                <a:cs typeface="Comic Sans MS"/>
              </a:rPr>
              <a:t>VAN</a:t>
            </a:r>
            <a:r>
              <a:rPr sz="2500" b="1" spc="-30" dirty="0">
                <a:solidFill>
                  <a:srgbClr val="000000"/>
                </a:solidFill>
                <a:latin typeface="Comic Sans MS"/>
                <a:cs typeface="Comic Sans MS"/>
              </a:rPr>
              <a:t> </a:t>
            </a:r>
            <a:r>
              <a:rPr sz="2500" b="1" dirty="0">
                <a:solidFill>
                  <a:srgbClr val="000000"/>
                </a:solidFill>
                <a:latin typeface="Comic Sans MS"/>
                <a:cs typeface="Comic Sans MS"/>
              </a:rPr>
              <a:t>A</a:t>
            </a:r>
            <a:r>
              <a:rPr sz="2500" b="1" spc="-25" dirty="0">
                <a:solidFill>
                  <a:srgbClr val="000000"/>
                </a:solidFill>
                <a:latin typeface="Comic Sans MS"/>
                <a:cs typeface="Comic Sans MS"/>
              </a:rPr>
              <a:t> </a:t>
            </a:r>
            <a:r>
              <a:rPr sz="2500" b="1" spc="-5" dirty="0">
                <a:solidFill>
                  <a:srgbClr val="000000"/>
                </a:solidFill>
                <a:latin typeface="Comic Sans MS"/>
                <a:cs typeface="Comic Sans MS"/>
              </a:rPr>
              <a:t>EVALUAR?</a:t>
            </a:r>
            <a:endParaRPr sz="2500" dirty="0">
              <a:latin typeface="Comic Sans MS"/>
              <a:cs typeface="Comic Sans MS"/>
            </a:endParaRPr>
          </a:p>
        </p:txBody>
      </p:sp>
      <p:sp>
        <p:nvSpPr>
          <p:cNvPr id="3" name="object 3"/>
          <p:cNvSpPr txBox="1"/>
          <p:nvPr/>
        </p:nvSpPr>
        <p:spPr>
          <a:xfrm>
            <a:off x="1149350" y="2330450"/>
            <a:ext cx="8458200" cy="5198859"/>
          </a:xfrm>
          <a:prstGeom prst="rect">
            <a:avLst/>
          </a:prstGeom>
        </p:spPr>
        <p:txBody>
          <a:bodyPr vert="horz" wrap="square" lIns="0" tIns="12700" rIns="0" bIns="0" rtlCol="0">
            <a:spAutoFit/>
          </a:bodyPr>
          <a:lstStyle/>
          <a:p>
            <a:pPr marL="489584" marR="128270" algn="ctr">
              <a:lnSpc>
                <a:spcPct val="100000"/>
              </a:lnSpc>
              <a:spcBef>
                <a:spcPts val="100"/>
              </a:spcBef>
            </a:pPr>
            <a:r>
              <a:rPr lang="es-ES" sz="2800" b="1" dirty="0" smtClean="0"/>
              <a:t>Plan de empresa</a:t>
            </a:r>
            <a:r>
              <a:rPr lang="es-ES" sz="2800" dirty="0" smtClean="0"/>
              <a:t>  20%</a:t>
            </a:r>
          </a:p>
          <a:p>
            <a:pPr marL="489584" marR="128270" algn="just">
              <a:lnSpc>
                <a:spcPct val="100000"/>
              </a:lnSpc>
              <a:spcBef>
                <a:spcPts val="100"/>
              </a:spcBef>
            </a:pPr>
            <a:r>
              <a:rPr lang="es-ES" sz="2800" dirty="0" smtClean="0"/>
              <a:t>*A la finalización del curso deberéis presentar </a:t>
            </a:r>
            <a:r>
              <a:rPr lang="es-ES" sz="2800" u="sng" dirty="0" smtClean="0"/>
              <a:t>un plan de empresa basado en las actividades realizadas a lo largo del curso</a:t>
            </a:r>
            <a:r>
              <a:rPr lang="es-ES" sz="2800" dirty="0" smtClean="0"/>
              <a:t> sobre una idea de negocio. </a:t>
            </a:r>
          </a:p>
          <a:p>
            <a:pPr marL="489584" marR="128270" algn="just">
              <a:lnSpc>
                <a:spcPct val="100000"/>
              </a:lnSpc>
              <a:spcBef>
                <a:spcPts val="100"/>
              </a:spcBef>
            </a:pPr>
            <a:endParaRPr lang="es-ES" sz="2800" dirty="0" smtClean="0"/>
          </a:p>
          <a:p>
            <a:pPr marL="489584" marR="128270" algn="just">
              <a:lnSpc>
                <a:spcPct val="100000"/>
              </a:lnSpc>
              <a:spcBef>
                <a:spcPts val="100"/>
              </a:spcBef>
            </a:pPr>
            <a:r>
              <a:rPr lang="es-ES" sz="2800" dirty="0" smtClean="0"/>
              <a:t>*Esta actividad supondrá un 20% de la calificación final del curso para quienes hayan realizado las tareas.</a:t>
            </a:r>
          </a:p>
          <a:p>
            <a:pPr marL="489584" marR="128270" algn="just">
              <a:lnSpc>
                <a:spcPct val="100000"/>
              </a:lnSpc>
              <a:spcBef>
                <a:spcPts val="100"/>
              </a:spcBef>
            </a:pPr>
            <a:r>
              <a:rPr lang="es-ES" sz="2800" dirty="0" smtClean="0"/>
              <a:t> </a:t>
            </a:r>
          </a:p>
          <a:p>
            <a:pPr marL="489584" marR="128270" algn="just">
              <a:lnSpc>
                <a:spcPct val="100000"/>
              </a:lnSpc>
              <a:spcBef>
                <a:spcPts val="100"/>
              </a:spcBef>
            </a:pPr>
            <a:r>
              <a:rPr lang="es-ES" sz="2800" dirty="0" smtClean="0"/>
              <a:t>*Quienes no hayan realizado las tareas a lo largo del curso también deberán presentar el plan de empresa, el cual será calificado como Apto o No Apto</a:t>
            </a:r>
          </a:p>
          <a:p>
            <a:pPr marL="489584" marR="128270" algn="just">
              <a:lnSpc>
                <a:spcPct val="100000"/>
              </a:lnSpc>
              <a:spcBef>
                <a:spcPts val="100"/>
              </a:spcBef>
            </a:pPr>
            <a:endParaRPr sz="2400" dirty="0">
              <a:latin typeface="Arial MT"/>
              <a:cs typeface="Arial MT"/>
            </a:endParaRPr>
          </a:p>
        </p:txBody>
      </p:sp>
      <p:sp>
        <p:nvSpPr>
          <p:cNvPr id="5" name="object 2"/>
          <p:cNvSpPr txBox="1">
            <a:spLocks/>
          </p:cNvSpPr>
          <p:nvPr/>
        </p:nvSpPr>
        <p:spPr>
          <a:xfrm>
            <a:off x="1454150" y="469709"/>
            <a:ext cx="8001000" cy="1120820"/>
          </a:xfrm>
          <a:prstGeom prst="rect">
            <a:avLst/>
          </a:prstGeom>
        </p:spPr>
        <p:txBody>
          <a:bodyPr vert="horz" wrap="square" lIns="0" tIns="12700" rIns="0" bIns="0" rtlCol="0">
            <a:spAutoFit/>
          </a:bodyPr>
          <a:lstStyle/>
          <a:p>
            <a:pPr marL="2425065" marR="5080" lvl="0" indent="-2413000" algn="just" defTabSz="914400" eaLnBrk="1" fontAlgn="auto" latinLnBrk="0" hangingPunct="1">
              <a:lnSpc>
                <a:spcPct val="100000"/>
              </a:lnSpc>
              <a:spcBef>
                <a:spcPts val="100"/>
              </a:spcBef>
              <a:spcAft>
                <a:spcPts val="0"/>
              </a:spcAft>
              <a:buClrTx/>
              <a:buSzTx/>
              <a:buFontTx/>
              <a:buNone/>
              <a:tabLst/>
              <a:defRPr/>
            </a:pPr>
            <a:r>
              <a:rPr kumimoji="0" lang="es-ES_tradnl" sz="3600" b="0" i="0" u="none" strike="noStrike" kern="0" cap="none" spc="-5" normalizeH="0" baseline="0" noProof="0" smtClean="0">
                <a:ln>
                  <a:noFill/>
                </a:ln>
                <a:solidFill>
                  <a:srgbClr val="221304"/>
                </a:solidFill>
                <a:effectLst/>
                <a:uLnTx/>
                <a:uFillTx/>
                <a:latin typeface="Comic Sans MS"/>
                <a:ea typeface="+mj-ea"/>
                <a:cs typeface="Comic Sans MS"/>
              </a:rPr>
              <a:t>EMPRESA E INICIATIVA EMPRENDEDORA</a:t>
            </a:r>
            <a:endParaRPr kumimoji="0" lang="es-ES_tradnl" sz="3600" b="0" i="0" u="none" strike="noStrike" kern="0" cap="none" spc="-5" normalizeH="0" baseline="0" noProof="0" dirty="0">
              <a:ln>
                <a:noFill/>
              </a:ln>
              <a:solidFill>
                <a:srgbClr val="221304"/>
              </a:solidFill>
              <a:effectLst/>
              <a:uLnTx/>
              <a:uFillTx/>
              <a:latin typeface="Comic Sans MS"/>
              <a:ea typeface="+mj-ea"/>
              <a:cs typeface="Comic Sans M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073150" y="2254250"/>
            <a:ext cx="8458200" cy="3413755"/>
          </a:xfrm>
          <a:prstGeom prst="rect">
            <a:avLst/>
          </a:prstGeom>
        </p:spPr>
        <p:txBody>
          <a:bodyPr vert="horz" wrap="square" lIns="0" tIns="12700" rIns="0" bIns="0" rtlCol="0">
            <a:spAutoFit/>
          </a:bodyPr>
          <a:lstStyle/>
          <a:p>
            <a:pPr marL="489584" marR="128270" algn="ctr">
              <a:lnSpc>
                <a:spcPct val="100000"/>
              </a:lnSpc>
              <a:spcBef>
                <a:spcPts val="100"/>
              </a:spcBef>
            </a:pPr>
            <a:r>
              <a:rPr lang="es-ES" sz="2400" b="1" dirty="0" smtClean="0"/>
              <a:t>Exámenes presenciales </a:t>
            </a:r>
          </a:p>
          <a:p>
            <a:pPr marL="489584" marR="128270" algn="ctr">
              <a:lnSpc>
                <a:spcPct val="100000"/>
              </a:lnSpc>
              <a:spcBef>
                <a:spcPts val="100"/>
              </a:spcBef>
            </a:pPr>
            <a:endParaRPr lang="es-ES" sz="2400" b="1" dirty="0" smtClean="0"/>
          </a:p>
          <a:p>
            <a:pPr marL="489584" marR="128270" algn="just">
              <a:lnSpc>
                <a:spcPct val="100000"/>
              </a:lnSpc>
              <a:spcBef>
                <a:spcPts val="100"/>
              </a:spcBef>
            </a:pPr>
            <a:r>
              <a:rPr lang="es-ES" sz="2400" dirty="0" smtClean="0"/>
              <a:t>*Se realizará un examen parcial presencial en cada una de las </a:t>
            </a:r>
            <a:r>
              <a:rPr lang="es-ES" sz="2400" dirty="0" smtClean="0"/>
              <a:t>evaluaciones. </a:t>
            </a:r>
          </a:p>
          <a:p>
            <a:pPr marL="489584" marR="128270" algn="just">
              <a:lnSpc>
                <a:spcPct val="100000"/>
              </a:lnSpc>
              <a:spcBef>
                <a:spcPts val="100"/>
              </a:spcBef>
            </a:pPr>
            <a:r>
              <a:rPr lang="es-ES" sz="2400" dirty="0"/>
              <a:t>	</a:t>
            </a:r>
            <a:r>
              <a:rPr lang="es-ES" sz="2400" dirty="0" smtClean="0"/>
              <a:t>1ª </a:t>
            </a:r>
            <a:r>
              <a:rPr lang="es-ES" sz="2400" dirty="0" err="1" smtClean="0"/>
              <a:t>eval</a:t>
            </a:r>
            <a:r>
              <a:rPr lang="es-ES" sz="2400" dirty="0" smtClean="0"/>
              <a:t> 13,14 y 15 de enero</a:t>
            </a:r>
          </a:p>
          <a:p>
            <a:pPr marL="489584" marR="128270" algn="just">
              <a:lnSpc>
                <a:spcPct val="100000"/>
              </a:lnSpc>
              <a:spcBef>
                <a:spcPts val="100"/>
              </a:spcBef>
            </a:pPr>
            <a:r>
              <a:rPr lang="es-ES" sz="2400" dirty="0"/>
              <a:t>	</a:t>
            </a:r>
            <a:r>
              <a:rPr lang="es-ES" sz="2400" dirty="0" smtClean="0"/>
              <a:t>2ª </a:t>
            </a:r>
            <a:r>
              <a:rPr lang="es-ES" sz="2400" dirty="0" err="1" smtClean="0"/>
              <a:t>eval</a:t>
            </a:r>
            <a:r>
              <a:rPr lang="es-ES" sz="2400" dirty="0" smtClean="0"/>
              <a:t> 5,6 y 7 de mayo</a:t>
            </a:r>
            <a:endParaRPr lang="es-ES" sz="2400" dirty="0" smtClean="0"/>
          </a:p>
          <a:p>
            <a:pPr marL="489584" marR="128270" algn="just">
              <a:lnSpc>
                <a:spcPct val="100000"/>
              </a:lnSpc>
              <a:spcBef>
                <a:spcPts val="100"/>
              </a:spcBef>
            </a:pPr>
            <a:endParaRPr lang="es-ES" sz="2400" dirty="0" smtClean="0"/>
          </a:p>
          <a:p>
            <a:pPr marL="489584" marR="128270" algn="just">
              <a:lnSpc>
                <a:spcPct val="100000"/>
              </a:lnSpc>
              <a:spcBef>
                <a:spcPts val="100"/>
              </a:spcBef>
            </a:pPr>
            <a:r>
              <a:rPr lang="es-ES" sz="2400" dirty="0" smtClean="0"/>
              <a:t>*Además un examen final en primera convocatoria </a:t>
            </a:r>
            <a:r>
              <a:rPr lang="es-ES" sz="2400" dirty="0" smtClean="0"/>
              <a:t>(</a:t>
            </a:r>
            <a:r>
              <a:rPr lang="es-ES" sz="2400" dirty="0" smtClean="0"/>
              <a:t>26, 27 y 28 de mayo</a:t>
            </a:r>
            <a:r>
              <a:rPr lang="es-ES" sz="2400" dirty="0" smtClean="0"/>
              <a:t>) </a:t>
            </a:r>
            <a:r>
              <a:rPr lang="es-ES" sz="2400" dirty="0" smtClean="0"/>
              <a:t>y otro en segunda convocatoria </a:t>
            </a:r>
            <a:r>
              <a:rPr lang="es-ES" sz="2400" dirty="0" smtClean="0"/>
              <a:t>(9,10 y 11 de junio). </a:t>
            </a:r>
            <a:endParaRPr lang="es-ES" sz="2400" dirty="0" smtClean="0"/>
          </a:p>
        </p:txBody>
      </p:sp>
      <p:sp>
        <p:nvSpPr>
          <p:cNvPr id="5" name="object 2"/>
          <p:cNvSpPr txBox="1">
            <a:spLocks/>
          </p:cNvSpPr>
          <p:nvPr/>
        </p:nvSpPr>
        <p:spPr>
          <a:xfrm>
            <a:off x="1454150" y="469709"/>
            <a:ext cx="8001000" cy="1120820"/>
          </a:xfrm>
          <a:prstGeom prst="rect">
            <a:avLst/>
          </a:prstGeom>
        </p:spPr>
        <p:txBody>
          <a:bodyPr vert="horz" wrap="square" lIns="0" tIns="12700" rIns="0" bIns="0" rtlCol="0">
            <a:spAutoFit/>
          </a:bodyPr>
          <a:lstStyle/>
          <a:p>
            <a:pPr marL="2425065" marR="5080" lvl="0" indent="-2413000" algn="just" defTabSz="914400" eaLnBrk="1" fontAlgn="auto" latinLnBrk="0" hangingPunct="1">
              <a:lnSpc>
                <a:spcPct val="100000"/>
              </a:lnSpc>
              <a:spcBef>
                <a:spcPts val="100"/>
              </a:spcBef>
              <a:spcAft>
                <a:spcPts val="0"/>
              </a:spcAft>
              <a:buClrTx/>
              <a:buSzTx/>
              <a:buFontTx/>
              <a:buNone/>
              <a:tabLst/>
              <a:defRPr/>
            </a:pPr>
            <a:r>
              <a:rPr kumimoji="0" lang="es-ES_tradnl" sz="3600" b="0" i="0" u="none" strike="noStrike" kern="0" cap="none" spc="-5" normalizeH="0" baseline="0" noProof="0" smtClean="0">
                <a:ln>
                  <a:noFill/>
                </a:ln>
                <a:solidFill>
                  <a:srgbClr val="221304"/>
                </a:solidFill>
                <a:effectLst/>
                <a:uLnTx/>
                <a:uFillTx/>
                <a:latin typeface="Comic Sans MS"/>
                <a:ea typeface="+mj-ea"/>
                <a:cs typeface="Comic Sans MS"/>
              </a:rPr>
              <a:t>EMPRESA E INICIATIVA EMPRENDEDORA</a:t>
            </a:r>
            <a:endParaRPr kumimoji="0" lang="es-ES_tradnl" sz="3600" b="0" i="0" u="none" strike="noStrike" kern="0" cap="none" spc="-5" normalizeH="0" baseline="0" noProof="0" dirty="0">
              <a:ln>
                <a:noFill/>
              </a:ln>
              <a:solidFill>
                <a:srgbClr val="221304"/>
              </a:solidFill>
              <a:effectLst/>
              <a:uLnTx/>
              <a:uFillTx/>
              <a:latin typeface="Comic Sans MS"/>
              <a:ea typeface="+mj-ea"/>
              <a:cs typeface="Comic Sans M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149350" y="1797050"/>
            <a:ext cx="8458200" cy="4878259"/>
          </a:xfrm>
          <a:prstGeom prst="rect">
            <a:avLst/>
          </a:prstGeom>
        </p:spPr>
        <p:txBody>
          <a:bodyPr vert="horz" wrap="square" lIns="0" tIns="12700" rIns="0" bIns="0" rtlCol="0">
            <a:spAutoFit/>
          </a:bodyPr>
          <a:lstStyle/>
          <a:p>
            <a:pPr marL="489584" marR="128270" algn="ctr">
              <a:lnSpc>
                <a:spcPct val="100000"/>
              </a:lnSpc>
              <a:spcBef>
                <a:spcPts val="100"/>
              </a:spcBef>
            </a:pPr>
            <a:r>
              <a:rPr lang="es-ES" sz="2400" b="1" dirty="0" smtClean="0"/>
              <a:t>Exámenes presenciales </a:t>
            </a:r>
          </a:p>
          <a:p>
            <a:pPr marL="489584" marR="128270" algn="just">
              <a:lnSpc>
                <a:spcPct val="100000"/>
              </a:lnSpc>
              <a:spcBef>
                <a:spcPts val="100"/>
              </a:spcBef>
            </a:pPr>
            <a:r>
              <a:rPr lang="es-ES" sz="2400" dirty="0" smtClean="0"/>
              <a:t>*Los exámenes finales serán diferentes para quienes hayan entregado las tareas y quienes no lo hayan hecho. </a:t>
            </a:r>
          </a:p>
          <a:p>
            <a:pPr marL="489584" marR="128270" algn="just">
              <a:lnSpc>
                <a:spcPct val="100000"/>
              </a:lnSpc>
              <a:spcBef>
                <a:spcPts val="100"/>
              </a:spcBef>
            </a:pPr>
            <a:endParaRPr lang="es-ES" sz="2400" dirty="0" smtClean="0"/>
          </a:p>
          <a:p>
            <a:pPr marL="489584" marR="128270" algn="just">
              <a:lnSpc>
                <a:spcPct val="100000"/>
              </a:lnSpc>
              <a:spcBef>
                <a:spcPts val="100"/>
              </a:spcBef>
              <a:buFontTx/>
              <a:buChar char="-"/>
            </a:pPr>
            <a:r>
              <a:rPr lang="es-ES" sz="2400" dirty="0" smtClean="0"/>
              <a:t>El examen </a:t>
            </a:r>
            <a:r>
              <a:rPr lang="es-ES" sz="2400" u="sng" dirty="0" smtClean="0"/>
              <a:t>para quienes las hayan entregado y obtenido al menos 3,5</a:t>
            </a:r>
            <a:r>
              <a:rPr lang="es-ES" sz="2400" dirty="0" smtClean="0"/>
              <a:t> de media en las tareas de cada evaluación, se compondrá de dos partes, una por cada evaluación parcial. Cada parte deberá aprobarse de forma independiente. Quien en las evaluaciones parciales hubiera superado alguna, ya no deberá examinarse de la misma en el examen final. </a:t>
            </a:r>
          </a:p>
          <a:p>
            <a:pPr marL="489584" marR="128270" algn="just">
              <a:lnSpc>
                <a:spcPct val="100000"/>
              </a:lnSpc>
              <a:spcBef>
                <a:spcPts val="100"/>
              </a:spcBef>
            </a:pPr>
            <a:endParaRPr lang="es-ES" sz="2400" dirty="0" smtClean="0"/>
          </a:p>
          <a:p>
            <a:pPr marL="489584" marR="128270" algn="just">
              <a:lnSpc>
                <a:spcPct val="100000"/>
              </a:lnSpc>
              <a:spcBef>
                <a:spcPts val="100"/>
              </a:spcBef>
            </a:pPr>
            <a:r>
              <a:rPr lang="es-ES" sz="2400" dirty="0" smtClean="0"/>
              <a:t>- El examen </a:t>
            </a:r>
            <a:r>
              <a:rPr lang="es-ES" sz="2400" u="sng" dirty="0" smtClean="0"/>
              <a:t>para quienes no hayan obtenido al menos 3,5</a:t>
            </a:r>
            <a:r>
              <a:rPr lang="es-ES" sz="2400" dirty="0" smtClean="0"/>
              <a:t> en las tareas será un examen global de todo el módulo.</a:t>
            </a:r>
            <a:endParaRPr lang="es-ES" sz="2400" dirty="0">
              <a:latin typeface="Arial MT"/>
              <a:cs typeface="Arial MT"/>
            </a:endParaRPr>
          </a:p>
        </p:txBody>
      </p:sp>
      <p:sp>
        <p:nvSpPr>
          <p:cNvPr id="5" name="object 2"/>
          <p:cNvSpPr txBox="1">
            <a:spLocks/>
          </p:cNvSpPr>
          <p:nvPr/>
        </p:nvSpPr>
        <p:spPr>
          <a:xfrm>
            <a:off x="1454150" y="469709"/>
            <a:ext cx="8001000" cy="1120820"/>
          </a:xfrm>
          <a:prstGeom prst="rect">
            <a:avLst/>
          </a:prstGeom>
        </p:spPr>
        <p:txBody>
          <a:bodyPr vert="horz" wrap="square" lIns="0" tIns="12700" rIns="0" bIns="0" rtlCol="0">
            <a:spAutoFit/>
          </a:bodyPr>
          <a:lstStyle/>
          <a:p>
            <a:pPr marL="2425065" marR="5080" lvl="0" indent="-2413000" algn="just" defTabSz="914400" eaLnBrk="1" fontAlgn="auto" latinLnBrk="0" hangingPunct="1">
              <a:lnSpc>
                <a:spcPct val="100000"/>
              </a:lnSpc>
              <a:spcBef>
                <a:spcPts val="100"/>
              </a:spcBef>
              <a:spcAft>
                <a:spcPts val="0"/>
              </a:spcAft>
              <a:buClrTx/>
              <a:buSzTx/>
              <a:buFontTx/>
              <a:buNone/>
              <a:tabLst/>
              <a:defRPr/>
            </a:pPr>
            <a:r>
              <a:rPr kumimoji="0" lang="es-ES_tradnl" sz="3600" b="0" i="0" u="none" strike="noStrike" kern="0" cap="none" spc="-5" normalizeH="0" baseline="0" noProof="0" smtClean="0">
                <a:ln>
                  <a:noFill/>
                </a:ln>
                <a:solidFill>
                  <a:srgbClr val="221304"/>
                </a:solidFill>
                <a:effectLst/>
                <a:uLnTx/>
                <a:uFillTx/>
                <a:latin typeface="Comic Sans MS"/>
                <a:ea typeface="+mj-ea"/>
                <a:cs typeface="Comic Sans MS"/>
              </a:rPr>
              <a:t>EMPRESA E INICIATIVA EMPRENDEDORA</a:t>
            </a:r>
            <a:endParaRPr kumimoji="0" lang="es-ES_tradnl" sz="3600" b="0" i="0" u="none" strike="noStrike" kern="0" cap="none" spc="-5" normalizeH="0" baseline="0" noProof="0" dirty="0">
              <a:ln>
                <a:noFill/>
              </a:ln>
              <a:solidFill>
                <a:srgbClr val="221304"/>
              </a:solidFill>
              <a:effectLst/>
              <a:uLnTx/>
              <a:uFillTx/>
              <a:latin typeface="Comic Sans MS"/>
              <a:ea typeface="+mj-ea"/>
              <a:cs typeface="Comic Sans M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149350" y="1797050"/>
            <a:ext cx="8458200" cy="5260414"/>
          </a:xfrm>
          <a:prstGeom prst="rect">
            <a:avLst/>
          </a:prstGeom>
        </p:spPr>
        <p:txBody>
          <a:bodyPr vert="horz" wrap="square" lIns="0" tIns="12700" rIns="0" bIns="0" rtlCol="0">
            <a:spAutoFit/>
          </a:bodyPr>
          <a:lstStyle/>
          <a:p>
            <a:pPr marL="489584" marR="128270" algn="ctr">
              <a:lnSpc>
                <a:spcPct val="100000"/>
              </a:lnSpc>
              <a:spcBef>
                <a:spcPts val="100"/>
              </a:spcBef>
            </a:pPr>
            <a:r>
              <a:rPr lang="es-ES" sz="2400" dirty="0" smtClean="0"/>
              <a:t>ALUMNOS QUE PIERDAN O RENUNCIEN A LA EVALUACIÓN CONTINUA </a:t>
            </a:r>
            <a:r>
              <a:rPr lang="es-ES" sz="2400" b="1" dirty="0" smtClean="0"/>
              <a:t>(Alumnado con menos de 3,5 en las tareas)</a:t>
            </a:r>
          </a:p>
          <a:p>
            <a:pPr marL="489584" marR="128270" algn="ctr">
              <a:lnSpc>
                <a:spcPct val="100000"/>
              </a:lnSpc>
              <a:spcBef>
                <a:spcPts val="100"/>
              </a:spcBef>
            </a:pPr>
            <a:endParaRPr lang="es-ES" sz="2400" b="1" dirty="0" smtClean="0"/>
          </a:p>
          <a:p>
            <a:pPr marL="489584" marR="128270" algn="just">
              <a:lnSpc>
                <a:spcPct val="100000"/>
              </a:lnSpc>
              <a:spcBef>
                <a:spcPts val="100"/>
              </a:spcBef>
            </a:pPr>
            <a:r>
              <a:rPr lang="es-ES" sz="2400" dirty="0" smtClean="0"/>
              <a:t>*La evaluación de quienes antes del examen de la segunda evaluación no hayan entregado las tareas, obteniendo en ellas al menos un 3,5 de media en cada evaluación se hará a través de la presentación y defensa oral de un plan de empresa original elaborado por el alumno o alumna y la superación de un examen global de todo el curso. </a:t>
            </a:r>
          </a:p>
          <a:p>
            <a:pPr marL="489584" marR="128270" algn="just">
              <a:lnSpc>
                <a:spcPct val="100000"/>
              </a:lnSpc>
              <a:spcBef>
                <a:spcPts val="100"/>
              </a:spcBef>
            </a:pPr>
            <a:endParaRPr lang="es-ES" sz="2400" dirty="0" smtClean="0"/>
          </a:p>
          <a:p>
            <a:pPr marL="489584" marR="128270" algn="just">
              <a:lnSpc>
                <a:spcPct val="100000"/>
              </a:lnSpc>
              <a:spcBef>
                <a:spcPts val="100"/>
              </a:spcBef>
            </a:pPr>
            <a:r>
              <a:rPr lang="es-ES" sz="2400" dirty="0" smtClean="0"/>
              <a:t>*El plan de empresa será calificado como APTO o no APTO, y será necesario obtener la calificación de APTO </a:t>
            </a:r>
          </a:p>
          <a:p>
            <a:pPr marL="489584" marR="128270" algn="just">
              <a:lnSpc>
                <a:spcPct val="100000"/>
              </a:lnSpc>
              <a:spcBef>
                <a:spcPts val="100"/>
              </a:spcBef>
            </a:pPr>
            <a:endParaRPr lang="es-ES" sz="2400" dirty="0" smtClean="0"/>
          </a:p>
          <a:p>
            <a:pPr marL="489584" marR="128270" algn="just">
              <a:lnSpc>
                <a:spcPct val="100000"/>
              </a:lnSpc>
              <a:spcBef>
                <a:spcPts val="100"/>
              </a:spcBef>
            </a:pPr>
            <a:r>
              <a:rPr lang="es-ES" sz="2400" dirty="0" smtClean="0"/>
              <a:t>*El examen será calificado de 1 a 10</a:t>
            </a:r>
            <a:endParaRPr lang="es-ES" sz="2400" b="1" dirty="0">
              <a:latin typeface="Arial MT"/>
              <a:cs typeface="Arial MT"/>
            </a:endParaRPr>
          </a:p>
        </p:txBody>
      </p:sp>
      <p:sp>
        <p:nvSpPr>
          <p:cNvPr id="5" name="object 2"/>
          <p:cNvSpPr txBox="1">
            <a:spLocks/>
          </p:cNvSpPr>
          <p:nvPr/>
        </p:nvSpPr>
        <p:spPr>
          <a:xfrm>
            <a:off x="1454150" y="469709"/>
            <a:ext cx="8001000" cy="1120820"/>
          </a:xfrm>
          <a:prstGeom prst="rect">
            <a:avLst/>
          </a:prstGeom>
        </p:spPr>
        <p:txBody>
          <a:bodyPr vert="horz" wrap="square" lIns="0" tIns="12700" rIns="0" bIns="0" rtlCol="0">
            <a:spAutoFit/>
          </a:bodyPr>
          <a:lstStyle/>
          <a:p>
            <a:pPr marL="2425065" marR="5080" lvl="0" indent="-2413000" algn="just" defTabSz="914400" eaLnBrk="1" fontAlgn="auto" latinLnBrk="0" hangingPunct="1">
              <a:lnSpc>
                <a:spcPct val="100000"/>
              </a:lnSpc>
              <a:spcBef>
                <a:spcPts val="100"/>
              </a:spcBef>
              <a:spcAft>
                <a:spcPts val="0"/>
              </a:spcAft>
              <a:buClrTx/>
              <a:buSzTx/>
              <a:buFontTx/>
              <a:buNone/>
              <a:tabLst/>
              <a:defRPr/>
            </a:pPr>
            <a:r>
              <a:rPr kumimoji="0" lang="es-ES_tradnl" sz="3600" b="0" i="0" u="none" strike="noStrike" kern="0" cap="none" spc="-5" normalizeH="0" baseline="0" noProof="0" smtClean="0">
                <a:ln>
                  <a:noFill/>
                </a:ln>
                <a:solidFill>
                  <a:srgbClr val="221304"/>
                </a:solidFill>
                <a:effectLst/>
                <a:uLnTx/>
                <a:uFillTx/>
                <a:latin typeface="Comic Sans MS"/>
                <a:ea typeface="+mj-ea"/>
                <a:cs typeface="Comic Sans MS"/>
              </a:rPr>
              <a:t>EMPRESA E INICIATIVA EMPRENDEDORA</a:t>
            </a:r>
            <a:endParaRPr kumimoji="0" lang="es-ES_tradnl" sz="3600" b="0" i="0" u="none" strike="noStrike" kern="0" cap="none" spc="-5" normalizeH="0" baseline="0" noProof="0" dirty="0">
              <a:ln>
                <a:noFill/>
              </a:ln>
              <a:solidFill>
                <a:srgbClr val="221304"/>
              </a:solidFill>
              <a:effectLst/>
              <a:uLnTx/>
              <a:uFillTx/>
              <a:latin typeface="Comic Sans MS"/>
              <a:ea typeface="+mj-ea"/>
              <a:cs typeface="Comic Sans M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066925" y="396875"/>
            <a:ext cx="6613525" cy="6653530"/>
            <a:chOff x="2066925" y="396875"/>
            <a:chExt cx="6613525" cy="6653530"/>
          </a:xfrm>
        </p:grpSpPr>
        <p:pic>
          <p:nvPicPr>
            <p:cNvPr id="3" name="object 3"/>
            <p:cNvPicPr/>
            <p:nvPr/>
          </p:nvPicPr>
          <p:blipFill>
            <a:blip r:embed="rId2" cstate="print"/>
            <a:stretch>
              <a:fillRect/>
            </a:stretch>
          </p:blipFill>
          <p:spPr>
            <a:xfrm>
              <a:off x="2303462" y="1835150"/>
              <a:ext cx="6121399" cy="5214936"/>
            </a:xfrm>
            <a:prstGeom prst="rect">
              <a:avLst/>
            </a:prstGeom>
          </p:spPr>
        </p:pic>
        <p:pic>
          <p:nvPicPr>
            <p:cNvPr id="4" name="object 4"/>
            <p:cNvPicPr/>
            <p:nvPr/>
          </p:nvPicPr>
          <p:blipFill>
            <a:blip r:embed="rId3" cstate="print"/>
            <a:stretch>
              <a:fillRect/>
            </a:stretch>
          </p:blipFill>
          <p:spPr>
            <a:xfrm>
              <a:off x="2066925" y="396875"/>
              <a:ext cx="6613524" cy="1565274"/>
            </a:xfrm>
            <a:prstGeom prst="rect">
              <a:avLst/>
            </a:prstGeom>
          </p:spPr>
        </p:pic>
      </p:gr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CCCC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96</TotalTime>
  <Words>591</Words>
  <Application>Microsoft Office PowerPoint</Application>
  <PresentationFormat>Personalizado</PresentationFormat>
  <Paragraphs>71</Paragraphs>
  <Slides>9</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9</vt:i4>
      </vt:variant>
    </vt:vector>
  </HeadingPairs>
  <TitlesOfParts>
    <vt:vector size="15" baseType="lpstr">
      <vt:lpstr>Arial</vt:lpstr>
      <vt:lpstr>Arial MT</vt:lpstr>
      <vt:lpstr>Calibri</vt:lpstr>
      <vt:lpstr>Comic Sans MS</vt:lpstr>
      <vt:lpstr>Times New Roman</vt:lpstr>
      <vt:lpstr>Office Theme</vt:lpstr>
      <vt:lpstr>BIENVENIDOS </vt:lpstr>
      <vt:lpstr>EMPRESA E INICIATIVA EMPRENDEDORA</vt:lpstr>
      <vt:lpstr>¿CÓMO ME VAN A EVALUAR?</vt:lpstr>
      <vt:lpstr>¿CÓMO ME VAN A EVALUAR?</vt:lpstr>
      <vt:lpstr>¿CÓMO ME VAN A EVALUAR?</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PRESENTACION MODULO FOL DISTANCIA</dc:title>
  <dc:creator>Noelia Campo Nuño</dc:creator>
  <cp:lastModifiedBy>M DEL CARMEN LECHA ORTIZ</cp:lastModifiedBy>
  <cp:revision>8</cp:revision>
  <dcterms:created xsi:type="dcterms:W3CDTF">2023-09-26T07:28:47Z</dcterms:created>
  <dcterms:modified xsi:type="dcterms:W3CDTF">2024-10-03T09:45:39Z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