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77" r:id="rId1"/>
  </p:sldMasterIdLst>
  <p:notesMasterIdLst>
    <p:notesMasterId r:id="rId16"/>
  </p:notesMasterIdLst>
  <p:sldIdLst>
    <p:sldId id="322" r:id="rId2"/>
    <p:sldId id="324" r:id="rId3"/>
    <p:sldId id="258" r:id="rId4"/>
    <p:sldId id="260" r:id="rId5"/>
    <p:sldId id="328" r:id="rId6"/>
    <p:sldId id="279" r:id="rId7"/>
    <p:sldId id="282" r:id="rId8"/>
    <p:sldId id="283" r:id="rId9"/>
    <p:sldId id="284" r:id="rId10"/>
    <p:sldId id="305" r:id="rId11"/>
    <p:sldId id="323" r:id="rId12"/>
    <p:sldId id="325" r:id="rId13"/>
    <p:sldId id="326" r:id="rId14"/>
    <p:sldId id="327" r:id="rId15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ABA77B46-A79E-4B3E-B8D1-9414AB1F4D8B}">
          <p14:sldIdLst>
            <p14:sldId id="322"/>
            <p14:sldId id="324"/>
            <p14:sldId id="258"/>
            <p14:sldId id="260"/>
            <p14:sldId id="328"/>
            <p14:sldId id="279"/>
            <p14:sldId id="282"/>
            <p14:sldId id="283"/>
            <p14:sldId id="284"/>
            <p14:sldId id="305"/>
            <p14:sldId id="323"/>
            <p14:sldId id="325"/>
            <p14:sldId id="326"/>
            <p14:sldId id="32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92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95BD0-F5F7-4FA0-988A-FDA1706C4CE7}" type="datetimeFigureOut">
              <a:rPr lang="es-ES" smtClean="0"/>
              <a:t>01/10/2024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3C1B93-9A85-4D95-B0E5-A81A2CD5071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9192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6CF8E-6B54-49C4-B023-69818C69D9BC}" type="datetime1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614"/>
              </a:lnSpc>
            </a:pPr>
            <a:r>
              <a:rPr lang="es-ES" spc="-45"/>
              <a:t>.</a:t>
            </a:r>
            <a:endParaRPr lang="es-E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t>‹Nº›</a:t>
            </a:fld>
            <a:endParaRPr lang="es-E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5231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C7384-3FDA-4680-820E-D2487998F7BB}" type="datetime1">
              <a:rPr lang="en-US" smtClean="0"/>
              <a:t>10/1/2024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614"/>
              </a:lnSpc>
            </a:pPr>
            <a:r>
              <a:rPr lang="es-ES" spc="-45"/>
              <a:t>.</a:t>
            </a:r>
            <a:endParaRPr lang="es-ES" spc="-5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153153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C7384-3FDA-4680-820E-D2487998F7BB}" type="datetime1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614"/>
              </a:lnSpc>
            </a:pPr>
            <a:r>
              <a:rPr lang="es-ES" spc="-45"/>
              <a:t>.</a:t>
            </a:r>
            <a:endParaRPr lang="es-E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633977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C7384-3FDA-4680-820E-D2487998F7BB}" type="datetime1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614"/>
              </a:lnSpc>
            </a:pPr>
            <a:r>
              <a:rPr lang="es-ES" spc="-45"/>
              <a:t>.</a:t>
            </a:r>
            <a:endParaRPr lang="es-E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t>‹Nº›</a:t>
            </a:fld>
            <a:endParaRPr lang="es-E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7654660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C7384-3FDA-4680-820E-D2487998F7BB}" type="datetime1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614"/>
              </a:lnSpc>
            </a:pPr>
            <a:r>
              <a:rPr lang="es-ES" spc="-45"/>
              <a:t>.</a:t>
            </a:r>
            <a:endParaRPr lang="es-E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674416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C7384-3FDA-4680-820E-D2487998F7BB}" type="datetime1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614"/>
              </a:lnSpc>
            </a:pPr>
            <a:r>
              <a:rPr lang="es-ES" spc="-45"/>
              <a:t>.</a:t>
            </a:r>
            <a:endParaRPr lang="es-E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6506175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C7384-3FDA-4680-820E-D2487998F7BB}" type="datetime1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614"/>
              </a:lnSpc>
            </a:pPr>
            <a:r>
              <a:rPr lang="es-ES" spc="-45"/>
              <a:t>.</a:t>
            </a:r>
            <a:endParaRPr lang="es-E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406762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F65B5-E0B5-420E-A4AE-E01DB50893AF}" type="datetime1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614"/>
              </a:lnSpc>
            </a:pPr>
            <a:r>
              <a:rPr lang="es-ES" spc="-45"/>
              <a:t>.</a:t>
            </a:r>
            <a:endParaRPr lang="es-E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35276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56AF7-1415-4775-B761-CFF614D8D3D7}" type="datetime1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614"/>
              </a:lnSpc>
            </a:pPr>
            <a:r>
              <a:rPr lang="es-ES" spc="-45"/>
              <a:t>.</a:t>
            </a:r>
            <a:endParaRPr lang="es-E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2671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84C0C-E4CB-489C-B8A4-C2B7B7B5EB6C}" type="datetime1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614"/>
              </a:lnSpc>
            </a:pPr>
            <a:r>
              <a:rPr lang="es-ES" spc="-45"/>
              <a:t>.</a:t>
            </a:r>
            <a:endParaRPr lang="es-E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9089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3F40B-190A-4184-A8E7-22D1289E986D}" type="datetime1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614"/>
              </a:lnSpc>
            </a:pPr>
            <a:r>
              <a:rPr lang="es-ES" spc="-45"/>
              <a:t>.</a:t>
            </a:r>
            <a:endParaRPr lang="es-E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0479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D866E-7608-42D3-95BF-3CF3A9C7041F}" type="datetime1">
              <a:rPr lang="en-US" smtClean="0"/>
              <a:t>10/1/2024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614"/>
              </a:lnSpc>
            </a:pPr>
            <a:r>
              <a:rPr lang="es-ES" spc="-45"/>
              <a:t>.</a:t>
            </a:r>
            <a:endParaRPr lang="es-ES" spc="-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7148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3458-433D-4290-9CF3-26D7BF9D7D55}" type="datetime1">
              <a:rPr lang="en-US" smtClean="0"/>
              <a:t>10/1/2024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614"/>
              </a:lnSpc>
            </a:pPr>
            <a:r>
              <a:rPr lang="es-ES" spc="-45"/>
              <a:t>.</a:t>
            </a:r>
            <a:endParaRPr lang="es-ES" spc="-5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6351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28C97-CE76-4B93-8B7E-FDABC332ECCF}" type="datetime1">
              <a:rPr lang="en-US" smtClean="0"/>
              <a:t>10/1/2024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614"/>
              </a:lnSpc>
            </a:pPr>
            <a:r>
              <a:rPr lang="es-ES" spc="-45"/>
              <a:t>.</a:t>
            </a:r>
            <a:endParaRPr lang="es-ES" spc="-5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6995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45814-D1E6-4F54-BB85-A5B898083DB0}" type="datetime1">
              <a:rPr lang="en-US" smtClean="0"/>
              <a:t>10/1/2024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614"/>
              </a:lnSpc>
            </a:pPr>
            <a:r>
              <a:rPr lang="es-ES" spc="-45"/>
              <a:t>.</a:t>
            </a:r>
            <a:endParaRPr lang="es-ES" spc="-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9077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C0B8-4535-4CC0-AC9B-3A9DBF5D5808}" type="datetime1">
              <a:rPr lang="en-US" smtClean="0"/>
              <a:t>10/1/2024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614"/>
              </a:lnSpc>
            </a:pPr>
            <a:r>
              <a:rPr lang="es-ES" spc="-45"/>
              <a:t>.</a:t>
            </a:r>
            <a:endParaRPr lang="es-ES" spc="-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741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3490-A029-498F-B167-ED487D5E8462}" type="datetime1">
              <a:rPr lang="en-US" smtClean="0"/>
              <a:t>10/1/2024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614"/>
              </a:lnSpc>
            </a:pPr>
            <a:r>
              <a:rPr lang="es-ES" spc="-45"/>
              <a:t>.</a:t>
            </a:r>
            <a:endParaRPr lang="es-ES" spc="-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2793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A5C7384-3FDA-4680-820E-D2487998F7BB}" type="datetime1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marL="12700">
              <a:lnSpc>
                <a:spcPts val="1614"/>
              </a:lnSpc>
            </a:pPr>
            <a:r>
              <a:rPr lang="es-ES" spc="-45"/>
              <a:t>.</a:t>
            </a:r>
            <a:endParaRPr lang="es-E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F15528-21DE-4FAA-801E-634DDDAF4B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02738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8" r:id="rId1"/>
    <p:sldLayoutId id="2147483879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  <p:sldLayoutId id="2147483889" r:id="rId12"/>
    <p:sldLayoutId id="2147483890" r:id="rId13"/>
    <p:sldLayoutId id="2147483891" r:id="rId14"/>
    <p:sldLayoutId id="2147483892" r:id="rId15"/>
    <p:sldLayoutId id="2147483893" r:id="rId16"/>
    <p:sldLayoutId id="2147483894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pifpbajoaragon.com/?wpfb_dl=790" TargetMode="External"/><Relationship Id="rId7" Type="http://schemas.openxmlformats.org/officeDocument/2006/relationships/hyperlink" Target="mailto:administraci&#243;n@cpifpbajoaragon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pifpbajoaragon.com/?wpfb_dl=438" TargetMode="External"/><Relationship Id="rId5" Type="http://schemas.openxmlformats.org/officeDocument/2006/relationships/hyperlink" Target="https://cpifpbajoaragon.com/?wpfb_dl=61092" TargetMode="External"/><Relationship Id="rId4" Type="http://schemas.openxmlformats.org/officeDocument/2006/relationships/hyperlink" Target="https://cpifpbajoaragon.com/?wpfb_dl=963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eginer06@gmail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eginer@cpifpbajoaragon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pifpbajoaragon.com/dptos-form-integrada/informatica-comunicaciones/ensenanzas/ifc302/" TargetMode="External"/><Relationship Id="rId2" Type="http://schemas.openxmlformats.org/officeDocument/2006/relationships/hyperlink" Target="https://cpifpbajoaragon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fpvirtualaragon.es/login/index.php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fpvirtualaragon.es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9838F0-9996-3796-3C6E-820F16A41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050" y="228600"/>
            <a:ext cx="11401349" cy="685800"/>
          </a:xfrm>
        </p:spPr>
        <p:txBody>
          <a:bodyPr>
            <a:normAutofit fontScale="90000"/>
          </a:bodyPr>
          <a:lstStyle/>
          <a:p>
            <a:r>
              <a:rPr lang="es-ES" sz="2800" b="1" spc="-10" dirty="0">
                <a:solidFill>
                  <a:srgbClr val="0070C0"/>
                </a:solidFill>
              </a:rPr>
              <a:t>PRESENTACION DEL CICLO:</a:t>
            </a:r>
            <a:br>
              <a:rPr lang="es-ES" sz="2800" b="1" spc="-10" dirty="0">
                <a:solidFill>
                  <a:srgbClr val="0070C0"/>
                </a:solidFill>
              </a:rPr>
            </a:br>
            <a:r>
              <a:rPr lang="es-ES" sz="2800" b="1" spc="-10" dirty="0">
                <a:solidFill>
                  <a:srgbClr val="0070C0"/>
                </a:solidFill>
              </a:rPr>
              <a:t>				DESARROLLO DE APLICACIONES MULTIPLAFORMA:</a:t>
            </a:r>
            <a:br>
              <a:rPr lang="es-ES" sz="2800" b="1" spc="-10" dirty="0">
                <a:solidFill>
                  <a:srgbClr val="0070C0"/>
                </a:solidFill>
              </a:rPr>
            </a:br>
            <a:r>
              <a:rPr lang="es-ES" sz="2800" b="1" spc="-10" dirty="0">
                <a:solidFill>
                  <a:srgbClr val="0070C0"/>
                </a:solidFill>
              </a:rPr>
              <a:t>								LEY LOE</a:t>
            </a:r>
            <a:endParaRPr lang="es-ES" sz="2800" b="1" dirty="0">
              <a:solidFill>
                <a:srgbClr val="0070C0"/>
              </a:solidFill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6B18278-D9B2-863C-2632-EFA0CDE08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825" y="1600200"/>
            <a:ext cx="11020349" cy="2057400"/>
          </a:xfrm>
        </p:spPr>
        <p:txBody>
          <a:bodyPr>
            <a:normAutofit lnSpcReduction="10000"/>
          </a:bodyPr>
          <a:lstStyle/>
          <a:p>
            <a:r>
              <a:rPr lang="es-ES" b="1" dirty="0"/>
              <a:t>Tutora- Coordinadora</a:t>
            </a:r>
            <a:r>
              <a:rPr lang="es-ES" dirty="0"/>
              <a:t>: Esther Giner Millán</a:t>
            </a:r>
          </a:p>
          <a:p>
            <a:r>
              <a:rPr lang="es-ES" b="1" dirty="0"/>
              <a:t>Profesorado:  </a:t>
            </a:r>
          </a:p>
          <a:p>
            <a:endParaRPr lang="es-ES" b="1" dirty="0"/>
          </a:p>
          <a:p>
            <a:r>
              <a:rPr lang="es-ES" dirty="0"/>
              <a:t>	</a:t>
            </a:r>
          </a:p>
          <a:p>
            <a:pPr marL="292608" lvl="1" indent="0">
              <a:buNone/>
            </a:pPr>
            <a:r>
              <a:rPr lang="es-ES" dirty="0"/>
              <a:t>	</a:t>
            </a:r>
          </a:p>
          <a:p>
            <a:pPr marL="292608" lvl="1" indent="0">
              <a:buNone/>
            </a:pPr>
            <a:endParaRPr lang="es-E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dirty="0"/>
          </a:p>
        </p:txBody>
      </p:sp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310D9D38-E4A8-FFB5-F15D-10EFFD79D9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2219441"/>
              </p:ext>
            </p:extLst>
          </p:nvPr>
        </p:nvGraphicFramePr>
        <p:xfrm>
          <a:off x="485852" y="1981201"/>
          <a:ext cx="11401350" cy="4325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0675">
                  <a:extLst>
                    <a:ext uri="{9D8B030D-6E8A-4147-A177-3AD203B41FA5}">
                      <a16:colId xmlns:a16="http://schemas.microsoft.com/office/drawing/2014/main" val="476685334"/>
                    </a:ext>
                  </a:extLst>
                </a:gridCol>
                <a:gridCol w="5700675">
                  <a:extLst>
                    <a:ext uri="{9D8B030D-6E8A-4147-A177-3AD203B41FA5}">
                      <a16:colId xmlns:a16="http://schemas.microsoft.com/office/drawing/2014/main" val="402971961"/>
                    </a:ext>
                  </a:extLst>
                </a:gridCol>
              </a:tblGrid>
              <a:tr h="6388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/>
                        <a:t>Primer Curso: </a:t>
                      </a:r>
                    </a:p>
                    <a:p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Segundo Curso: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711332"/>
                  </a:ext>
                </a:extLst>
              </a:tr>
              <a:tr h="808915">
                <a:tc>
                  <a:txBody>
                    <a:bodyPr/>
                    <a:lstStyle/>
                    <a:p>
                      <a:r>
                        <a:rPr lang="es-ES" sz="1600" dirty="0"/>
                        <a:t>Programación, Lenguaje de Marcas, Entornos de Desarrollo: </a:t>
                      </a:r>
                      <a:r>
                        <a:rPr lang="es-ES" sz="1600" b="1" dirty="0"/>
                        <a:t>Raúl </a:t>
                      </a:r>
                      <a:r>
                        <a:rPr lang="es-ES" sz="1600" b="1" dirty="0" err="1"/>
                        <a:t>Olles</a:t>
                      </a:r>
                      <a:r>
                        <a:rPr lang="es-ES" sz="1600" dirty="0"/>
                        <a:t>.		</a:t>
                      </a:r>
                    </a:p>
                    <a:p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Desarrollo de Interfaces, FCT</a:t>
                      </a:r>
                      <a:r>
                        <a:rPr lang="es-ES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Esther Giner</a:t>
                      </a:r>
                    </a:p>
                    <a:p>
                      <a:pPr marL="0" algn="l" defTabSz="914400" rtl="0" eaLnBrk="1" latinLnBrk="0" hangingPunct="1"/>
                      <a:endParaRPr lang="es-E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0615631"/>
                  </a:ext>
                </a:extLst>
              </a:tr>
              <a:tr h="671755">
                <a:tc>
                  <a:txBody>
                    <a:bodyPr/>
                    <a:lstStyle/>
                    <a:p>
                      <a:r>
                        <a:rPr lang="es-ES" sz="1600" dirty="0"/>
                        <a:t>Sistemas Informáticos: </a:t>
                      </a:r>
                      <a:r>
                        <a:rPr lang="es-ES" sz="1600" b="1" dirty="0"/>
                        <a:t>Alberto Torres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/>
                        <a:t>Acceso a Datos, Programación Multimedia y Dispositivos Móviles, Proyecto: </a:t>
                      </a:r>
                      <a:r>
                        <a:rPr lang="es-ES" sz="1600" b="1" dirty="0"/>
                        <a:t>Omar </a:t>
                      </a:r>
                      <a:r>
                        <a:rPr lang="es-ES" sz="1600" b="1" dirty="0" err="1"/>
                        <a:t>Cester</a:t>
                      </a:r>
                      <a:endParaRPr lang="es-ES" sz="1600" b="1" dirty="0"/>
                    </a:p>
                    <a:p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0497444"/>
                  </a:ext>
                </a:extLst>
              </a:tr>
              <a:tr h="4583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/>
                        <a:t>Bases de Datos: </a:t>
                      </a:r>
                      <a:r>
                        <a:rPr lang="es-ES" sz="1600" b="1" dirty="0"/>
                        <a:t>Omar </a:t>
                      </a:r>
                      <a:r>
                        <a:rPr lang="es-ES" sz="1600" b="1" dirty="0" err="1"/>
                        <a:t>Cester</a:t>
                      </a:r>
                      <a:endParaRPr lang="es-ES" sz="1600" b="1" dirty="0"/>
                    </a:p>
                    <a:p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/>
                        <a:t>Programación de Servicios y Procesos: </a:t>
                      </a:r>
                      <a:r>
                        <a:rPr lang="es-ES" sz="1600" b="1" dirty="0"/>
                        <a:t>Jonatan </a:t>
                      </a:r>
                      <a:r>
                        <a:rPr lang="es-ES" sz="1600" b="1" dirty="0" err="1"/>
                        <a:t>Segurana</a:t>
                      </a:r>
                      <a:endParaRPr lang="es-ES" sz="1600" b="1" dirty="0"/>
                    </a:p>
                    <a:p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954375"/>
                  </a:ext>
                </a:extLst>
              </a:tr>
              <a:tr h="4888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 err="1"/>
                        <a:t>Fol</a:t>
                      </a:r>
                      <a:r>
                        <a:rPr lang="es-ES" sz="1600" dirty="0"/>
                        <a:t> : </a:t>
                      </a:r>
                      <a:r>
                        <a:rPr lang="es-ES" sz="1600" b="1" dirty="0" err="1"/>
                        <a:t>Mª</a:t>
                      </a:r>
                      <a:r>
                        <a:rPr lang="es-ES" sz="1600" b="1" dirty="0"/>
                        <a:t> Carmen Lecha</a:t>
                      </a:r>
                    </a:p>
                    <a:p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/>
                        <a:t> E.I.E : </a:t>
                      </a:r>
                      <a:r>
                        <a:rPr lang="es-ES" sz="1600" b="1" dirty="0" err="1"/>
                        <a:t>Mª</a:t>
                      </a:r>
                      <a:r>
                        <a:rPr lang="es-ES" sz="1600" b="1" dirty="0"/>
                        <a:t> Carmen Lecha</a:t>
                      </a:r>
                    </a:p>
                    <a:p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279033"/>
                  </a:ext>
                </a:extLst>
              </a:tr>
              <a:tr h="6388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/>
                        <a:t>Inglés I : </a:t>
                      </a:r>
                      <a:r>
                        <a:rPr lang="es-ES" sz="1600" b="1" dirty="0"/>
                        <a:t>Rut Rodríguez</a:t>
                      </a:r>
                    </a:p>
                    <a:p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/>
                        <a:t>Inglés II : </a:t>
                      </a:r>
                      <a:r>
                        <a:rPr lang="es-ES" sz="1600" b="1" dirty="0"/>
                        <a:t>Rut  Rodríguez</a:t>
                      </a:r>
                    </a:p>
                    <a:p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07280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5311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6907" y="771196"/>
            <a:ext cx="868621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25" dirty="0"/>
              <a:t>Atención</a:t>
            </a:r>
            <a:r>
              <a:rPr sz="3600" spc="-5" dirty="0"/>
              <a:t> </a:t>
            </a:r>
            <a:r>
              <a:rPr sz="2800" dirty="0"/>
              <a:t>al</a:t>
            </a:r>
            <a:r>
              <a:rPr sz="2800" spc="-25" dirty="0"/>
              <a:t> </a:t>
            </a:r>
            <a:r>
              <a:rPr sz="2800" spc="-5" dirty="0"/>
              <a:t>alumnado</a:t>
            </a:r>
            <a:endParaRPr sz="2800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10671" y="231647"/>
            <a:ext cx="1226820" cy="91135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23391" y="1573529"/>
            <a:ext cx="4595495" cy="497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69265" algn="l"/>
                <a:tab pos="1018540" algn="l"/>
                <a:tab pos="3231515" algn="l"/>
              </a:tabLst>
            </a:pPr>
            <a:r>
              <a:rPr sz="3100" spc="-5" dirty="0">
                <a:latin typeface="Calibri"/>
                <a:cs typeface="Calibri"/>
              </a:rPr>
              <a:t>-	El	</a:t>
            </a:r>
            <a:r>
              <a:rPr sz="3100" spc="-20" dirty="0">
                <a:latin typeface="Calibri"/>
                <a:cs typeface="Calibri"/>
              </a:rPr>
              <a:t>profesorado	</a:t>
            </a:r>
            <a:r>
              <a:rPr sz="3100" spc="-25" dirty="0">
                <a:latin typeface="Calibri"/>
                <a:cs typeface="Calibri"/>
              </a:rPr>
              <a:t>realizará</a:t>
            </a:r>
            <a:endParaRPr sz="31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61203" y="1573529"/>
            <a:ext cx="3931920" cy="4892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58165" algn="l"/>
                <a:tab pos="2240915" algn="l"/>
                <a:tab pos="3638550" algn="l"/>
              </a:tabLst>
            </a:pPr>
            <a:r>
              <a:rPr sz="3100" spc="-10" dirty="0">
                <a:latin typeface="Calibri"/>
                <a:cs typeface="Calibri"/>
              </a:rPr>
              <a:t>l</a:t>
            </a:r>
            <a:r>
              <a:rPr sz="3100" spc="-5" dirty="0">
                <a:latin typeface="Calibri"/>
                <a:cs typeface="Calibri"/>
              </a:rPr>
              <a:t>a</a:t>
            </a:r>
            <a:r>
              <a:rPr sz="3100" dirty="0">
                <a:latin typeface="Calibri"/>
                <a:cs typeface="Calibri"/>
              </a:rPr>
              <a:t>	</a:t>
            </a:r>
            <a:r>
              <a:rPr sz="3100" b="1" spc="-35" dirty="0">
                <a:latin typeface="Calibri"/>
                <a:cs typeface="Calibri"/>
              </a:rPr>
              <a:t>a</a:t>
            </a:r>
            <a:r>
              <a:rPr sz="3100" b="1" spc="-50" dirty="0">
                <a:latin typeface="Calibri"/>
                <a:cs typeface="Calibri"/>
              </a:rPr>
              <a:t>t</a:t>
            </a:r>
            <a:r>
              <a:rPr sz="3100" b="1" spc="-10" dirty="0">
                <a:latin typeface="Calibri"/>
                <a:cs typeface="Calibri"/>
              </a:rPr>
              <a:t>en</a:t>
            </a:r>
            <a:r>
              <a:rPr sz="3100" b="1" spc="-5" dirty="0">
                <a:latin typeface="Calibri"/>
                <a:cs typeface="Calibri"/>
              </a:rPr>
              <a:t>ción</a:t>
            </a:r>
            <a:r>
              <a:rPr sz="3100" b="1" dirty="0">
                <a:latin typeface="Calibri"/>
                <a:cs typeface="Calibri"/>
              </a:rPr>
              <a:t>	</a:t>
            </a:r>
            <a:r>
              <a:rPr lang="es-ES" sz="3100" b="1" spc="-5" dirty="0">
                <a:latin typeface="Calibri"/>
                <a:cs typeface="Calibri"/>
              </a:rPr>
              <a:t>telefónica </a:t>
            </a:r>
            <a:endParaRPr sz="31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3391" y="1969414"/>
            <a:ext cx="8772525" cy="1700466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469265">
              <a:lnSpc>
                <a:spcPct val="100000"/>
              </a:lnSpc>
              <a:spcBef>
                <a:spcPts val="700"/>
              </a:spcBef>
            </a:pPr>
            <a:r>
              <a:rPr lang="es-ES" sz="3100" spc="-5" dirty="0">
                <a:latin typeface="Calibri"/>
                <a:cs typeface="Calibri"/>
              </a:rPr>
              <a:t>al </a:t>
            </a:r>
            <a:r>
              <a:rPr sz="3100" spc="-5" dirty="0" err="1">
                <a:latin typeface="Calibri"/>
                <a:cs typeface="Calibri"/>
              </a:rPr>
              <a:t>alumnado</a:t>
            </a:r>
            <a:r>
              <a:rPr sz="3100" spc="-5" dirty="0">
                <a:latin typeface="Calibri"/>
                <a:cs typeface="Calibri"/>
              </a:rPr>
              <a:t> </a:t>
            </a:r>
            <a:r>
              <a:rPr lang="es-ES" sz="31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 través del número:    </a:t>
            </a:r>
          </a:p>
          <a:p>
            <a:pPr marL="469265">
              <a:lnSpc>
                <a:spcPct val="100000"/>
              </a:lnSpc>
              <a:spcBef>
                <a:spcPts val="700"/>
              </a:spcBef>
            </a:pPr>
            <a:r>
              <a:rPr lang="es-ES" sz="3200" spc="-5" dirty="0">
                <a:latin typeface="Calibri"/>
                <a:cs typeface="Calibri"/>
              </a:rPr>
              <a:t>						978281211</a:t>
            </a:r>
            <a:endParaRPr lang="es-ES" sz="3100" b="1" u="heavy" spc="-5" dirty="0">
              <a:uFill>
                <a:solidFill>
                  <a:srgbClr val="000000"/>
                </a:solidFill>
              </a:uFill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  <a:spcBef>
                <a:spcPts val="700"/>
              </a:spcBef>
            </a:pPr>
            <a:r>
              <a:rPr lang="es-ES" sz="31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en le horario que se especifica a continuación:</a:t>
            </a:r>
            <a:endParaRPr sz="3100" b="1" dirty="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96997" y="3285500"/>
            <a:ext cx="1970541" cy="174546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6907" y="771196"/>
            <a:ext cx="8718093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25" dirty="0"/>
              <a:t>Atención</a:t>
            </a:r>
            <a:r>
              <a:rPr sz="3600" spc="-5" dirty="0"/>
              <a:t> </a:t>
            </a:r>
            <a:r>
              <a:rPr sz="2800" dirty="0"/>
              <a:t>al</a:t>
            </a:r>
            <a:r>
              <a:rPr sz="2800" spc="-25" dirty="0"/>
              <a:t> </a:t>
            </a:r>
            <a:r>
              <a:rPr sz="2800" spc="-5" dirty="0" err="1"/>
              <a:t>alumnado</a:t>
            </a:r>
            <a:r>
              <a:rPr lang="es-ES" sz="2800" spc="-5" dirty="0"/>
              <a:t> : HORARIO TUTORIAS</a:t>
            </a:r>
            <a:endParaRPr sz="2800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10671" y="231647"/>
            <a:ext cx="1226820" cy="91135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020BF079-F89D-7631-717E-98E09CF3B2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600200"/>
            <a:ext cx="10896599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564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243611"/>
            <a:ext cx="8718093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z="2800" spc="-25" dirty="0"/>
              <a:t>Tramites administrativos</a:t>
            </a:r>
            <a:endParaRPr sz="2800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10671" y="231647"/>
            <a:ext cx="1226820" cy="911351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2722EA07-7AC7-F3B1-5F0B-EF0D1A428E35}"/>
              </a:ext>
            </a:extLst>
          </p:cNvPr>
          <p:cNvSpPr txBox="1"/>
          <p:nvPr/>
        </p:nvSpPr>
        <p:spPr>
          <a:xfrm>
            <a:off x="990600" y="889843"/>
            <a:ext cx="10591800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pc="-5" dirty="0">
                <a:latin typeface="Calibri"/>
                <a:cs typeface="Calibri"/>
              </a:rPr>
              <a:t>Convalidaciones: </a:t>
            </a:r>
          </a:p>
          <a:p>
            <a:pPr lvl="1"/>
            <a:r>
              <a:rPr lang="es-ES" spc="-5" dirty="0">
                <a:latin typeface="Calibri"/>
                <a:cs typeface="Calibri"/>
              </a:rPr>
              <a:t>Rellenar Documento : </a:t>
            </a:r>
            <a:r>
              <a:rPr lang="es-ES" spc="-5" dirty="0">
                <a:latin typeface="Calibri"/>
                <a:cs typeface="Calibri"/>
                <a:hlinkClick r:id="rId3"/>
              </a:rPr>
              <a:t>https://cpifpbajoaragon.com/?wpfb_dl=790</a:t>
            </a:r>
            <a:endParaRPr lang="es-ES" spc="-5" dirty="0">
              <a:latin typeface="Calibri"/>
              <a:cs typeface="Calibri"/>
            </a:endParaRPr>
          </a:p>
          <a:p>
            <a:pPr lvl="1"/>
            <a:endParaRPr lang="es-ES" spc="-5" dirty="0">
              <a:latin typeface="Calibri"/>
              <a:cs typeface="Calibri"/>
            </a:endParaRPr>
          </a:p>
          <a:p>
            <a:pPr algn="l"/>
            <a:endParaRPr lang="es-E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pc="-5" dirty="0">
                <a:latin typeface="Calibri"/>
                <a:cs typeface="Calibri"/>
              </a:rPr>
              <a:t>Solicitud de exención FCT y periodo de Formación en Empresa u Organismo Equiparado.</a:t>
            </a:r>
          </a:p>
          <a:p>
            <a:pPr lvl="1"/>
            <a:r>
              <a:rPr lang="es-ES" spc="-5" dirty="0">
                <a:latin typeface="Calibri"/>
                <a:cs typeface="Calibri"/>
              </a:rPr>
              <a:t> Rellenar Documento: </a:t>
            </a:r>
            <a:r>
              <a:rPr lang="es-ES" spc="-5" dirty="0">
                <a:latin typeface="Calibri"/>
                <a:cs typeface="Calibri"/>
                <a:hlinkClick r:id="rId4"/>
              </a:rPr>
              <a:t>https://cpifpbajoaragon.com/?wpfb_dl=963</a:t>
            </a:r>
            <a:endParaRPr lang="es-ES" spc="-5" dirty="0">
              <a:latin typeface="Calibri"/>
              <a:cs typeface="Calibri"/>
            </a:endParaRPr>
          </a:p>
          <a:p>
            <a:pPr algn="l"/>
            <a:endParaRPr lang="es-E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pc="-5" dirty="0">
                <a:latin typeface="Calibri"/>
                <a:cs typeface="Calibri"/>
              </a:rPr>
              <a:t>Solicitud de renuncia a convocatoria o Anulación de matricula: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pc="-5" dirty="0">
                <a:latin typeface="Calibri"/>
                <a:cs typeface="Calibri"/>
              </a:rPr>
              <a:t>Rellenar Documento: </a:t>
            </a:r>
            <a:r>
              <a:rPr lang="es-ES" spc="-5" dirty="0">
                <a:latin typeface="Calibri"/>
                <a:cs typeface="Calibri"/>
                <a:hlinkClick r:id="rId5"/>
              </a:rPr>
              <a:t>https://cpifpbajoaragon.com/?wpfb_dl=61092</a:t>
            </a:r>
            <a:endParaRPr lang="es-ES" spc="-5" dirty="0">
              <a:latin typeface="Calibri"/>
              <a:cs typeface="Calibri"/>
            </a:endParaRPr>
          </a:p>
          <a:p>
            <a:pPr lvl="1"/>
            <a:endParaRPr lang="es-ES" spc="-5" dirty="0">
              <a:latin typeface="Calibri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pc="-5" dirty="0">
                <a:latin typeface="Calibri"/>
                <a:cs typeface="Calibri"/>
              </a:rPr>
              <a:t>Reclamación a la calificación final: </a:t>
            </a:r>
            <a:r>
              <a:rPr lang="es-ES" spc="-5" dirty="0">
                <a:latin typeface="Calibri"/>
                <a:cs typeface="Calibri"/>
                <a:hlinkClick r:id="rId6"/>
              </a:rPr>
              <a:t>https://cpifpbajoaragon.com/?wpfb_dl=438</a:t>
            </a:r>
            <a:endParaRPr lang="es-ES" spc="-5" dirty="0">
              <a:latin typeface="Calibri"/>
              <a:cs typeface="Calibri"/>
            </a:endParaRPr>
          </a:p>
          <a:p>
            <a:pPr lvl="1"/>
            <a:endParaRPr lang="es-ES" spc="-5" dirty="0">
              <a:latin typeface="Calibri"/>
              <a:cs typeface="Calibri"/>
            </a:endParaRPr>
          </a:p>
          <a:p>
            <a:r>
              <a:rPr lang="es-ES" spc="-5" dirty="0">
                <a:latin typeface="Calibri"/>
                <a:cs typeface="Calibri"/>
              </a:rPr>
              <a:t>Cada uno de estos documentos se encuentra en la página web del centro, apartado Secretaria, Documentación de Interés.</a:t>
            </a:r>
          </a:p>
          <a:p>
            <a:endParaRPr lang="es-ES" dirty="0"/>
          </a:p>
          <a:p>
            <a:r>
              <a:rPr lang="es-ES" spc="-5" dirty="0">
                <a:latin typeface="Calibri"/>
                <a:cs typeface="Calibri"/>
              </a:rPr>
              <a:t>Una vez rellenado el documento correspondiente, habrá que remitirlo junto con la documentación necesaria a la siguiente dirección de correo electrónico: </a:t>
            </a:r>
            <a:r>
              <a:rPr lang="es-ES" b="1" spc="-5" dirty="0">
                <a:latin typeface="Calibri"/>
                <a:cs typeface="Calibri"/>
                <a:hlinkClick r:id="rId7"/>
              </a:rPr>
              <a:t>administración@cpifpbajoaragon.com</a:t>
            </a:r>
            <a:endParaRPr lang="es-ES" b="1" spc="-5" dirty="0">
              <a:latin typeface="Calibri"/>
              <a:cs typeface="Calibri"/>
            </a:endParaRPr>
          </a:p>
          <a:p>
            <a:endParaRPr lang="es-ES" b="1" spc="-5" dirty="0">
              <a:latin typeface="Calibri"/>
              <a:cs typeface="Calibri"/>
            </a:endParaRPr>
          </a:p>
          <a:p>
            <a:r>
              <a:rPr lang="es-ES" spc="-5" dirty="0">
                <a:latin typeface="Calibri"/>
                <a:cs typeface="Calibri"/>
              </a:rPr>
              <a:t>El número de convocatorias por módulo excepto </a:t>
            </a:r>
            <a:r>
              <a:rPr lang="es-ES" spc="-5" dirty="0" err="1">
                <a:latin typeface="Calibri"/>
                <a:cs typeface="Calibri"/>
              </a:rPr>
              <a:t>fct</a:t>
            </a:r>
            <a:r>
              <a:rPr lang="es-ES" spc="-5" dirty="0">
                <a:latin typeface="Calibri"/>
                <a:cs typeface="Calibri"/>
              </a:rPr>
              <a:t> es de cuatros, para la </a:t>
            </a:r>
            <a:r>
              <a:rPr lang="es-ES" spc="-5" dirty="0" err="1">
                <a:latin typeface="Calibri"/>
                <a:cs typeface="Calibri"/>
              </a:rPr>
              <a:t>fct</a:t>
            </a:r>
            <a:r>
              <a:rPr lang="es-ES" spc="-5" dirty="0">
                <a:latin typeface="Calibri"/>
                <a:cs typeface="Calibri"/>
              </a:rPr>
              <a:t> es de dos. La renuncia a convocatoria o la baja de un módulo debe hacerse dos meses antes de la convocatoria oficial.</a:t>
            </a:r>
          </a:p>
          <a:p>
            <a:endParaRPr lang="es-ES" spc="-5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64236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243611"/>
            <a:ext cx="8718093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z="2800" spc="-25" dirty="0"/>
              <a:t>Tramites administrativos</a:t>
            </a:r>
            <a:endParaRPr sz="2800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10671" y="231647"/>
            <a:ext cx="1226820" cy="911351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2722EA07-7AC7-F3B1-5F0B-EF0D1A428E35}"/>
              </a:ext>
            </a:extLst>
          </p:cNvPr>
          <p:cNvSpPr txBox="1"/>
          <p:nvPr/>
        </p:nvSpPr>
        <p:spPr>
          <a:xfrm>
            <a:off x="609600" y="1524000"/>
            <a:ext cx="105918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spc="-5" dirty="0">
                <a:latin typeface="Calibri"/>
                <a:cs typeface="Calibri"/>
              </a:rPr>
              <a:t>Anulación de matricula por inactividad: 30 días sin actividad en un periodo de 30.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pc="-5" dirty="0">
              <a:latin typeface="Calibri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pc="-5" dirty="0">
                <a:latin typeface="Calibri"/>
                <a:cs typeface="Calibri"/>
              </a:rPr>
              <a:t>Condiciones para cursar FCT / Proyecto en LOE o Formación en empresa u organismo equiparado / Proyecto </a:t>
            </a:r>
            <a:r>
              <a:rPr lang="es-ES" spc="-5" dirty="0" err="1">
                <a:latin typeface="Calibri"/>
                <a:cs typeface="Calibri"/>
              </a:rPr>
              <a:t>Intermodular</a:t>
            </a:r>
            <a:r>
              <a:rPr lang="es-ES" spc="-5" dirty="0">
                <a:latin typeface="Calibri"/>
                <a:cs typeface="Calibri"/>
              </a:rPr>
              <a:t> en LFP. Exención de FCT</a:t>
            </a:r>
          </a:p>
          <a:p>
            <a:pPr algn="l"/>
            <a:endParaRPr lang="es-E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pc="-5" dirty="0">
                <a:latin typeface="Calibri"/>
                <a:cs typeface="Calibri"/>
              </a:rPr>
              <a:t>Solicitud de título:  https://cpifpbajoaragon.com/secretaria/solicitud-de-titulos/</a:t>
            </a:r>
          </a:p>
          <a:p>
            <a:endParaRPr lang="es-ES" spc="-5" dirty="0">
              <a:latin typeface="Calibri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pc="-5" dirty="0">
              <a:latin typeface="Calibri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pc="-5" dirty="0">
              <a:latin typeface="Calibri"/>
              <a:cs typeface="Calibri"/>
            </a:endParaRPr>
          </a:p>
          <a:p>
            <a:pPr algn="l"/>
            <a:endParaRPr lang="es-E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pc="-5" dirty="0">
              <a:latin typeface="Calibri"/>
              <a:cs typeface="Calibri"/>
            </a:endParaRPr>
          </a:p>
          <a:p>
            <a:endParaRPr lang="es-ES" spc="-5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18820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243611"/>
            <a:ext cx="8718093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z="2800" spc="-25" dirty="0"/>
              <a:t>Horario de atención tutoría</a:t>
            </a:r>
            <a:endParaRPr sz="2800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10671" y="231647"/>
            <a:ext cx="1226820" cy="911351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2722EA07-7AC7-F3B1-5F0B-EF0D1A428E35}"/>
              </a:ext>
            </a:extLst>
          </p:cNvPr>
          <p:cNvSpPr txBox="1"/>
          <p:nvPr/>
        </p:nvSpPr>
        <p:spPr>
          <a:xfrm>
            <a:off x="609600" y="1524000"/>
            <a:ext cx="10591800" cy="67710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spc="-5" dirty="0">
                <a:latin typeface="Calibri"/>
                <a:cs typeface="Calibri"/>
              </a:rPr>
              <a:t>  </a:t>
            </a:r>
            <a:r>
              <a:rPr lang="es-ES" sz="2800" spc="-5" dirty="0">
                <a:latin typeface="Calibri"/>
                <a:cs typeface="Calibri"/>
              </a:rPr>
              <a:t>Martes :   de 15:00 a 15:50 y de 15:55 a 16:45   a través del teléfono   								</a:t>
            </a:r>
          </a:p>
          <a:p>
            <a:pPr lvl="6"/>
            <a:r>
              <a:rPr lang="es-ES" sz="2800" spc="-5" dirty="0">
                <a:latin typeface="Calibri"/>
                <a:cs typeface="Calibri"/>
              </a:rPr>
              <a:t>978281211</a:t>
            </a:r>
          </a:p>
          <a:p>
            <a:pPr algn="l"/>
            <a:endParaRPr lang="es-ES" sz="2800" spc="-5" dirty="0">
              <a:latin typeface="Calibri"/>
              <a:cs typeface="Calibri"/>
            </a:endParaRPr>
          </a:p>
          <a:p>
            <a:pPr algn="l"/>
            <a:r>
              <a:rPr lang="es-ES" sz="2800" spc="-5" dirty="0">
                <a:latin typeface="Calibri"/>
                <a:cs typeface="Calibri"/>
              </a:rPr>
              <a:t>Por correo electrónico :</a:t>
            </a:r>
          </a:p>
          <a:p>
            <a:pPr algn="l"/>
            <a:endParaRPr lang="es-ES" sz="2800" spc="-5" dirty="0">
              <a:latin typeface="Calibri"/>
              <a:cs typeface="Calibri"/>
            </a:endParaRPr>
          </a:p>
          <a:p>
            <a:pPr algn="l"/>
            <a:r>
              <a:rPr lang="es-ES" sz="2800" spc="-5" dirty="0">
                <a:latin typeface="Calibri"/>
                <a:cs typeface="Calibri"/>
                <a:hlinkClick r:id="rId3"/>
              </a:rPr>
              <a:t>eginer06@gmail.com</a:t>
            </a:r>
            <a:endParaRPr lang="es-ES" sz="2800" spc="-5" dirty="0">
              <a:latin typeface="Calibri"/>
              <a:cs typeface="Calibri"/>
            </a:endParaRPr>
          </a:p>
          <a:p>
            <a:pPr algn="l"/>
            <a:r>
              <a:rPr lang="es-ES" sz="2800" spc="-5" dirty="0">
                <a:latin typeface="Calibri"/>
                <a:cs typeface="Calibri"/>
                <a:hlinkClick r:id="rId4"/>
              </a:rPr>
              <a:t>eginer@cpifpbajoaragon.com</a:t>
            </a:r>
            <a:endParaRPr lang="es-ES" sz="2800" spc="-5" dirty="0">
              <a:latin typeface="Calibri"/>
              <a:cs typeface="Calibri"/>
            </a:endParaRPr>
          </a:p>
          <a:p>
            <a:pPr algn="l"/>
            <a:endParaRPr lang="es-ES" sz="2800" spc="-5" dirty="0">
              <a:latin typeface="Calibri"/>
              <a:cs typeface="Calibri"/>
            </a:endParaRPr>
          </a:p>
          <a:p>
            <a:pPr algn="l"/>
            <a:endParaRPr lang="es-ES" sz="2800" spc="-5" dirty="0">
              <a:latin typeface="Calibri"/>
              <a:cs typeface="Calibri"/>
            </a:endParaRPr>
          </a:p>
          <a:p>
            <a:pPr algn="l"/>
            <a:r>
              <a:rPr lang="es-ES" sz="2800" spc="-5" dirty="0">
                <a:latin typeface="Calibri"/>
                <a:cs typeface="Calibri"/>
              </a:rPr>
              <a:t>A través del curso : Coordinación-Tutoría</a:t>
            </a:r>
          </a:p>
          <a:p>
            <a:endParaRPr lang="es-ES" spc="-5" dirty="0">
              <a:latin typeface="Calibri"/>
              <a:cs typeface="Calibri"/>
            </a:endParaRPr>
          </a:p>
          <a:p>
            <a:endParaRPr lang="es-ES" spc="-5" dirty="0">
              <a:latin typeface="Calibri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pc="-5" dirty="0">
              <a:latin typeface="Calibri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pc="-5" dirty="0">
              <a:latin typeface="Calibri"/>
              <a:cs typeface="Calibri"/>
            </a:endParaRPr>
          </a:p>
          <a:p>
            <a:pPr algn="l"/>
            <a:endParaRPr lang="es-E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pc="-5" dirty="0">
              <a:latin typeface="Calibri"/>
              <a:cs typeface="Calibri"/>
            </a:endParaRPr>
          </a:p>
          <a:p>
            <a:endParaRPr lang="es-ES" spc="-5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40462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9838F0-9996-3796-3C6E-820F16A41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050" y="228600"/>
            <a:ext cx="11401349" cy="685800"/>
          </a:xfrm>
        </p:spPr>
        <p:txBody>
          <a:bodyPr>
            <a:normAutofit fontScale="90000"/>
          </a:bodyPr>
          <a:lstStyle/>
          <a:p>
            <a:r>
              <a:rPr lang="es-ES" sz="2800" b="1" spc="-10" dirty="0">
                <a:solidFill>
                  <a:srgbClr val="0070C0"/>
                </a:solidFill>
              </a:rPr>
              <a:t>PRESENTACION DEL CICLO:</a:t>
            </a:r>
            <a:br>
              <a:rPr lang="es-ES" sz="2800" b="1" spc="-10" dirty="0">
                <a:solidFill>
                  <a:srgbClr val="0070C0"/>
                </a:solidFill>
              </a:rPr>
            </a:br>
            <a:r>
              <a:rPr lang="es-ES" sz="2800" b="1" spc="-10" dirty="0">
                <a:solidFill>
                  <a:srgbClr val="0070C0"/>
                </a:solidFill>
              </a:rPr>
              <a:t>				DESARROLLO DE APLICACIONES MULTIPLAFORMA</a:t>
            </a:r>
            <a:endParaRPr lang="es-ES" sz="2800" b="1" dirty="0">
              <a:solidFill>
                <a:srgbClr val="0070C0"/>
              </a:solidFill>
            </a:endParaRP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C818D8D9-7255-8718-0FC2-A79C50D77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840" y="1219200"/>
            <a:ext cx="10616559" cy="5030233"/>
          </a:xfrm>
        </p:spPr>
        <p:txBody>
          <a:bodyPr>
            <a:normAutofit fontScale="92500" lnSpcReduction="20000"/>
          </a:bodyPr>
          <a:lstStyle/>
          <a:p>
            <a:r>
              <a:rPr lang="es-ES" b="1" dirty="0"/>
              <a:t>INFORMACIÓN DEL CENTRO:</a:t>
            </a:r>
          </a:p>
          <a:p>
            <a:pPr lvl="1"/>
            <a:r>
              <a:rPr lang="es-ES" dirty="0"/>
              <a:t>Página Web: </a:t>
            </a:r>
            <a:r>
              <a:rPr lang="es-ES" dirty="0">
                <a:hlinkClick r:id="rId2"/>
              </a:rPr>
              <a:t>https://cpifpbajoaragon.com/</a:t>
            </a:r>
            <a:endParaRPr lang="es-ES" dirty="0"/>
          </a:p>
          <a:p>
            <a:pPr lvl="2"/>
            <a:r>
              <a:rPr lang="es-ES" dirty="0"/>
              <a:t>Inicio</a:t>
            </a:r>
          </a:p>
          <a:p>
            <a:pPr lvl="3"/>
            <a:r>
              <a:rPr lang="es-ES" dirty="0"/>
              <a:t>Situación</a:t>
            </a:r>
          </a:p>
          <a:p>
            <a:pPr lvl="3"/>
            <a:r>
              <a:rPr lang="es-ES" dirty="0"/>
              <a:t>Dirección</a:t>
            </a:r>
          </a:p>
          <a:p>
            <a:pPr lvl="3"/>
            <a:r>
              <a:rPr lang="es-ES" dirty="0"/>
              <a:t>Calendario Escolar</a:t>
            </a:r>
          </a:p>
          <a:p>
            <a:pPr lvl="3"/>
            <a:r>
              <a:rPr lang="es-ES" dirty="0"/>
              <a:t>Reglamento de Régimen Interior</a:t>
            </a:r>
          </a:p>
          <a:p>
            <a:pPr lvl="2"/>
            <a:r>
              <a:rPr lang="es-ES" dirty="0"/>
              <a:t>Secretaría</a:t>
            </a:r>
          </a:p>
          <a:p>
            <a:pPr lvl="2"/>
            <a:r>
              <a:rPr lang="es-ES" dirty="0"/>
              <a:t>Contacto</a:t>
            </a:r>
          </a:p>
          <a:p>
            <a:pPr lvl="2"/>
            <a:r>
              <a:rPr lang="es-ES" dirty="0"/>
              <a:t>Acceso al </a:t>
            </a:r>
            <a:r>
              <a:rPr lang="es-ES" dirty="0" err="1"/>
              <a:t>Sigad</a:t>
            </a:r>
            <a:endParaRPr lang="es-ES" dirty="0"/>
          </a:p>
          <a:p>
            <a:r>
              <a:rPr lang="es-ES" b="1" dirty="0"/>
              <a:t>INFORMACIÓN DEL CICLO:</a:t>
            </a:r>
          </a:p>
          <a:p>
            <a:pPr marL="457200" lvl="1" indent="0">
              <a:buNone/>
            </a:pPr>
            <a:r>
              <a:rPr lang="es-ES" dirty="0">
                <a:hlinkClick r:id="rId3"/>
              </a:rPr>
              <a:t>https://cpifpbajoaragon.com/dptos-form-integrada/informatica-comunicaciones/ensenanzas/ifc302/</a:t>
            </a:r>
            <a:endParaRPr lang="es-ES" dirty="0"/>
          </a:p>
          <a:p>
            <a:r>
              <a:rPr lang="es-ES" b="1" dirty="0"/>
              <a:t>INFORMACIÓN ACCESO A LA PLATAFORMA:</a:t>
            </a:r>
          </a:p>
          <a:p>
            <a:pPr marL="0" indent="0">
              <a:buNone/>
            </a:pPr>
            <a:r>
              <a:rPr lang="es-ES" dirty="0"/>
              <a:t>			</a:t>
            </a:r>
            <a:r>
              <a:rPr lang="es-ES" dirty="0">
                <a:hlinkClick r:id="rId4"/>
              </a:rPr>
              <a:t>https://www.fpvirtualaragon.es/login/index.php</a:t>
            </a:r>
            <a:endParaRPr lang="es-ES" dirty="0"/>
          </a:p>
          <a:p>
            <a:pPr marL="0" indent="0">
              <a:buNone/>
            </a:pPr>
            <a:endParaRPr lang="es-ES" dirty="0"/>
          </a:p>
          <a:p>
            <a:endParaRPr lang="es-ES" dirty="0"/>
          </a:p>
        </p:txBody>
      </p:sp>
      <p:sp>
        <p:nvSpPr>
          <p:cNvPr id="6" name="Marcador de contenido 4">
            <a:extLst>
              <a:ext uri="{FF2B5EF4-FFF2-40B4-BE49-F238E27FC236}">
                <a16:creationId xmlns:a16="http://schemas.microsoft.com/office/drawing/2014/main" id="{E5D9162F-7BB9-32DE-6C02-0A75CAC5FE35}"/>
              </a:ext>
            </a:extLst>
          </p:cNvPr>
          <p:cNvSpPr txBox="1">
            <a:spLocks/>
          </p:cNvSpPr>
          <p:nvPr/>
        </p:nvSpPr>
        <p:spPr>
          <a:xfrm>
            <a:off x="684212" y="4135966"/>
            <a:ext cx="8534400" cy="3158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1DAE539-42D0-D7DB-54AD-F3EC53C32795}"/>
              </a:ext>
            </a:extLst>
          </p:cNvPr>
          <p:cNvSpPr txBox="1"/>
          <p:nvPr/>
        </p:nvSpPr>
        <p:spPr>
          <a:xfrm>
            <a:off x="3810000" y="5880101"/>
            <a:ext cx="6105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60316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6907" y="884047"/>
            <a:ext cx="58883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Cambios</a:t>
            </a:r>
            <a:r>
              <a:rPr sz="4000" spc="10" dirty="0"/>
              <a:t> </a:t>
            </a:r>
            <a:r>
              <a:rPr sz="4000" spc="-30" dirty="0"/>
              <a:t>relevantes</a:t>
            </a:r>
            <a:r>
              <a:rPr sz="4000" spc="30" dirty="0"/>
              <a:t> </a:t>
            </a:r>
            <a:r>
              <a:rPr sz="4000" spc="-5" dirty="0"/>
              <a:t>en la</a:t>
            </a:r>
            <a:r>
              <a:rPr sz="4000" dirty="0"/>
              <a:t> </a:t>
            </a:r>
            <a:r>
              <a:rPr sz="4000" spc="-5" dirty="0"/>
              <a:t>FP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509422" y="1850262"/>
            <a:ext cx="3074035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95"/>
              </a:spcBef>
            </a:pPr>
            <a:r>
              <a:rPr sz="2800" b="1" i="1" spc="-15" dirty="0">
                <a:solidFill>
                  <a:srgbClr val="00669C"/>
                </a:solidFill>
                <a:latin typeface="Calibri"/>
                <a:cs typeface="Calibri"/>
              </a:rPr>
              <a:t>Ley</a:t>
            </a:r>
            <a:r>
              <a:rPr sz="2800" b="1" i="1" spc="-25" dirty="0">
                <a:solidFill>
                  <a:srgbClr val="00669C"/>
                </a:solidFill>
                <a:latin typeface="Calibri"/>
                <a:cs typeface="Calibri"/>
              </a:rPr>
              <a:t> </a:t>
            </a:r>
            <a:r>
              <a:rPr sz="2800" b="1" i="1" spc="-10" dirty="0">
                <a:solidFill>
                  <a:srgbClr val="00669C"/>
                </a:solidFill>
                <a:latin typeface="Calibri"/>
                <a:cs typeface="Calibri"/>
              </a:rPr>
              <a:t>Orgánica</a:t>
            </a:r>
            <a:r>
              <a:rPr sz="2800" b="1" i="1" dirty="0">
                <a:solidFill>
                  <a:srgbClr val="00669C"/>
                </a:solidFill>
                <a:latin typeface="Calibri"/>
                <a:cs typeface="Calibri"/>
              </a:rPr>
              <a:t> </a:t>
            </a:r>
            <a:r>
              <a:rPr sz="2800" b="1" i="1" spc="-10" dirty="0">
                <a:solidFill>
                  <a:srgbClr val="00669C"/>
                </a:solidFill>
                <a:latin typeface="Calibri"/>
                <a:cs typeface="Calibri"/>
              </a:rPr>
              <a:t>3/</a:t>
            </a:r>
            <a:r>
              <a:rPr sz="2800" b="1" i="1" spc="-10" dirty="0">
                <a:solidFill>
                  <a:srgbClr val="0F4761"/>
                </a:solidFill>
                <a:latin typeface="Calibri"/>
                <a:cs typeface="Calibri"/>
              </a:rPr>
              <a:t>2022 </a:t>
            </a:r>
            <a:r>
              <a:rPr sz="2800" b="1" i="1" spc="-620" dirty="0">
                <a:solidFill>
                  <a:srgbClr val="0F4761"/>
                </a:solidFill>
                <a:latin typeface="Calibri"/>
                <a:cs typeface="Calibri"/>
              </a:rPr>
              <a:t> </a:t>
            </a:r>
            <a:r>
              <a:rPr sz="2800" i="1" spc="-5" dirty="0">
                <a:latin typeface="Calibri"/>
                <a:cs typeface="Calibri"/>
              </a:rPr>
              <a:t>de </a:t>
            </a:r>
            <a:r>
              <a:rPr sz="2800" i="1" spc="-10" dirty="0">
                <a:latin typeface="Calibri"/>
                <a:cs typeface="Calibri"/>
              </a:rPr>
              <a:t>ordenación </a:t>
            </a:r>
            <a:r>
              <a:rPr sz="2800" i="1" spc="-5" dirty="0">
                <a:latin typeface="Calibri"/>
                <a:cs typeface="Calibri"/>
              </a:rPr>
              <a:t>e </a:t>
            </a:r>
            <a:r>
              <a:rPr sz="2800" i="1" dirty="0">
                <a:latin typeface="Calibri"/>
                <a:cs typeface="Calibri"/>
              </a:rPr>
              <a:t> </a:t>
            </a:r>
            <a:r>
              <a:rPr sz="2800" i="1" spc="-10" dirty="0">
                <a:latin typeface="Calibri"/>
                <a:cs typeface="Calibri"/>
              </a:rPr>
              <a:t>integración </a:t>
            </a:r>
            <a:r>
              <a:rPr sz="2800" i="1" spc="-5" dirty="0">
                <a:latin typeface="Calibri"/>
                <a:cs typeface="Calibri"/>
              </a:rPr>
              <a:t>de la</a:t>
            </a:r>
            <a:r>
              <a:rPr sz="2800" i="1" spc="-30" dirty="0">
                <a:latin typeface="Calibri"/>
                <a:cs typeface="Calibri"/>
              </a:rPr>
              <a:t> </a:t>
            </a:r>
            <a:r>
              <a:rPr sz="2800" i="1" spc="-10" dirty="0">
                <a:latin typeface="Calibri"/>
                <a:cs typeface="Calibri"/>
              </a:rPr>
              <a:t>FP</a:t>
            </a:r>
            <a:endParaRPr sz="2800" dirty="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10671" y="231647"/>
            <a:ext cx="1226820" cy="91135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316095" y="1843786"/>
            <a:ext cx="3362960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2800" b="1" i="1" spc="-5" dirty="0">
                <a:solidFill>
                  <a:srgbClr val="00669C"/>
                </a:solidFill>
                <a:latin typeface="Calibri"/>
                <a:cs typeface="Calibri"/>
              </a:rPr>
              <a:t>RD</a:t>
            </a:r>
            <a:r>
              <a:rPr sz="2800" b="1" i="1" spc="-35" dirty="0">
                <a:solidFill>
                  <a:srgbClr val="00669C"/>
                </a:solidFill>
                <a:latin typeface="Calibri"/>
                <a:cs typeface="Calibri"/>
              </a:rPr>
              <a:t> </a:t>
            </a:r>
            <a:r>
              <a:rPr sz="2800" b="1" i="1" spc="-5" dirty="0">
                <a:solidFill>
                  <a:srgbClr val="00669C"/>
                </a:solidFill>
                <a:latin typeface="Calibri"/>
                <a:cs typeface="Calibri"/>
              </a:rPr>
              <a:t>659/2023</a:t>
            </a:r>
            <a:endParaRPr sz="2800">
              <a:latin typeface="Calibri"/>
              <a:cs typeface="Calibri"/>
            </a:endParaRPr>
          </a:p>
          <a:p>
            <a:pPr marL="12700" marR="5080" indent="-1270" algn="ctr">
              <a:lnSpc>
                <a:spcPct val="100000"/>
              </a:lnSpc>
            </a:pPr>
            <a:r>
              <a:rPr sz="2800" i="1" spc="-10" dirty="0">
                <a:latin typeface="Calibri"/>
                <a:cs typeface="Calibri"/>
              </a:rPr>
              <a:t>desarrolla</a:t>
            </a:r>
            <a:r>
              <a:rPr sz="2800" i="1" spc="5" dirty="0">
                <a:latin typeface="Calibri"/>
                <a:cs typeface="Calibri"/>
              </a:rPr>
              <a:t> </a:t>
            </a:r>
            <a:r>
              <a:rPr sz="2800" i="1" spc="-5" dirty="0">
                <a:latin typeface="Calibri"/>
                <a:cs typeface="Calibri"/>
              </a:rPr>
              <a:t>la </a:t>
            </a:r>
            <a:r>
              <a:rPr sz="2800" i="1" dirty="0">
                <a:latin typeface="Calibri"/>
                <a:cs typeface="Calibri"/>
              </a:rPr>
              <a:t> </a:t>
            </a:r>
            <a:r>
              <a:rPr sz="2800" i="1" spc="-5" dirty="0">
                <a:latin typeface="Calibri"/>
                <a:cs typeface="Calibri"/>
              </a:rPr>
              <a:t>ordenación</a:t>
            </a:r>
            <a:r>
              <a:rPr sz="2800" i="1" spc="-30" dirty="0">
                <a:latin typeface="Calibri"/>
                <a:cs typeface="Calibri"/>
              </a:rPr>
              <a:t> </a:t>
            </a:r>
            <a:r>
              <a:rPr sz="2800" i="1" dirty="0">
                <a:latin typeface="Calibri"/>
                <a:cs typeface="Calibri"/>
              </a:rPr>
              <a:t>del</a:t>
            </a:r>
            <a:r>
              <a:rPr sz="2800" i="1" spc="-45" dirty="0">
                <a:latin typeface="Calibri"/>
                <a:cs typeface="Calibri"/>
              </a:rPr>
              <a:t> </a:t>
            </a:r>
            <a:r>
              <a:rPr sz="2800" i="1" spc="-15" dirty="0">
                <a:latin typeface="Calibri"/>
                <a:cs typeface="Calibri"/>
              </a:rPr>
              <a:t>Sistema </a:t>
            </a:r>
            <a:r>
              <a:rPr sz="2800" i="1" spc="-620" dirty="0">
                <a:latin typeface="Calibri"/>
                <a:cs typeface="Calibri"/>
              </a:rPr>
              <a:t> </a:t>
            </a:r>
            <a:r>
              <a:rPr sz="2800" i="1" spc="-5" dirty="0">
                <a:latin typeface="Calibri"/>
                <a:cs typeface="Calibri"/>
              </a:rPr>
              <a:t>de </a:t>
            </a:r>
            <a:r>
              <a:rPr sz="2800" i="1" spc="-10" dirty="0">
                <a:latin typeface="Calibri"/>
                <a:cs typeface="Calibri"/>
              </a:rPr>
              <a:t>FP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18703" y="1849881"/>
            <a:ext cx="3424554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indent="-635" algn="ctr">
              <a:lnSpc>
                <a:spcPct val="100000"/>
              </a:lnSpc>
              <a:spcBef>
                <a:spcPts val="95"/>
              </a:spcBef>
            </a:pPr>
            <a:r>
              <a:rPr sz="2800" b="1" i="1" spc="-15" dirty="0">
                <a:solidFill>
                  <a:srgbClr val="205F9A"/>
                </a:solidFill>
                <a:latin typeface="Calibri"/>
                <a:cs typeface="Calibri"/>
              </a:rPr>
              <a:t>Decreto</a:t>
            </a:r>
            <a:r>
              <a:rPr sz="2800" b="1" i="1" spc="10" dirty="0">
                <a:solidFill>
                  <a:srgbClr val="205F9A"/>
                </a:solidFill>
                <a:latin typeface="Calibri"/>
                <a:cs typeface="Calibri"/>
              </a:rPr>
              <a:t> </a:t>
            </a:r>
            <a:r>
              <a:rPr sz="2800" b="1" i="1" spc="-10" dirty="0">
                <a:solidFill>
                  <a:srgbClr val="205F9A"/>
                </a:solidFill>
                <a:latin typeface="Calibri"/>
                <a:cs typeface="Calibri"/>
              </a:rPr>
              <a:t>91/</a:t>
            </a:r>
            <a:r>
              <a:rPr sz="2800" b="1" i="1" spc="-10" dirty="0">
                <a:solidFill>
                  <a:srgbClr val="0F4761"/>
                </a:solidFill>
                <a:latin typeface="Calibri"/>
                <a:cs typeface="Calibri"/>
              </a:rPr>
              <a:t>2024 </a:t>
            </a:r>
            <a:r>
              <a:rPr sz="2800" b="1" i="1" spc="-5" dirty="0">
                <a:solidFill>
                  <a:srgbClr val="0F4761"/>
                </a:solidFill>
                <a:latin typeface="Calibri"/>
                <a:cs typeface="Calibri"/>
              </a:rPr>
              <a:t> </a:t>
            </a:r>
            <a:r>
              <a:rPr sz="2800" i="1" spc="-10" dirty="0">
                <a:latin typeface="Calibri"/>
                <a:cs typeface="Calibri"/>
              </a:rPr>
              <a:t>Ordenación</a:t>
            </a:r>
            <a:r>
              <a:rPr sz="2800" i="1" spc="15" dirty="0">
                <a:latin typeface="Calibri"/>
                <a:cs typeface="Calibri"/>
              </a:rPr>
              <a:t> </a:t>
            </a:r>
            <a:r>
              <a:rPr sz="2800" i="1" spc="-5" dirty="0">
                <a:latin typeface="Calibri"/>
                <a:cs typeface="Calibri"/>
              </a:rPr>
              <a:t>de</a:t>
            </a:r>
            <a:r>
              <a:rPr sz="2800" i="1" spc="-10" dirty="0">
                <a:latin typeface="Calibri"/>
                <a:cs typeface="Calibri"/>
              </a:rPr>
              <a:t> </a:t>
            </a:r>
            <a:r>
              <a:rPr sz="2800" i="1" spc="-5" dirty="0">
                <a:latin typeface="Calibri"/>
                <a:cs typeface="Calibri"/>
              </a:rPr>
              <a:t>la</a:t>
            </a:r>
            <a:r>
              <a:rPr sz="2800" i="1" spc="-15" dirty="0">
                <a:latin typeface="Calibri"/>
                <a:cs typeface="Calibri"/>
              </a:rPr>
              <a:t> </a:t>
            </a:r>
            <a:r>
              <a:rPr sz="2800" i="1" spc="-5" dirty="0">
                <a:latin typeface="Calibri"/>
                <a:cs typeface="Calibri"/>
              </a:rPr>
              <a:t>FP</a:t>
            </a:r>
            <a:r>
              <a:rPr sz="2800" i="1" spc="5" dirty="0">
                <a:latin typeface="Calibri"/>
                <a:cs typeface="Calibri"/>
              </a:rPr>
              <a:t> </a:t>
            </a:r>
            <a:r>
              <a:rPr sz="2800" i="1" spc="-10" dirty="0">
                <a:latin typeface="Calibri"/>
                <a:cs typeface="Calibri"/>
              </a:rPr>
              <a:t>de </a:t>
            </a:r>
            <a:r>
              <a:rPr sz="2800" i="1" spc="-5" dirty="0">
                <a:latin typeface="Calibri"/>
                <a:cs typeface="Calibri"/>
              </a:rPr>
              <a:t> Grados</a:t>
            </a:r>
            <a:r>
              <a:rPr sz="2800" i="1" spc="-15" dirty="0">
                <a:latin typeface="Calibri"/>
                <a:cs typeface="Calibri"/>
              </a:rPr>
              <a:t> </a:t>
            </a:r>
            <a:r>
              <a:rPr sz="2800" i="1" spc="-5" dirty="0">
                <a:latin typeface="Calibri"/>
                <a:cs typeface="Calibri"/>
              </a:rPr>
              <a:t>D</a:t>
            </a:r>
            <a:r>
              <a:rPr sz="2800" i="1" spc="5" dirty="0">
                <a:latin typeface="Calibri"/>
                <a:cs typeface="Calibri"/>
              </a:rPr>
              <a:t> </a:t>
            </a:r>
            <a:r>
              <a:rPr sz="2800" i="1" spc="-5" dirty="0">
                <a:latin typeface="Calibri"/>
                <a:cs typeface="Calibri"/>
              </a:rPr>
              <a:t>y E en</a:t>
            </a:r>
            <a:r>
              <a:rPr sz="2800" i="1" spc="-10" dirty="0">
                <a:latin typeface="Calibri"/>
                <a:cs typeface="Calibri"/>
              </a:rPr>
              <a:t> </a:t>
            </a:r>
            <a:r>
              <a:rPr sz="2800" i="1" spc="-5" dirty="0">
                <a:latin typeface="Calibri"/>
                <a:cs typeface="Calibri"/>
              </a:rPr>
              <a:t>Aragón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02258" y="4360926"/>
            <a:ext cx="3248025" cy="554990"/>
          </a:xfrm>
          <a:prstGeom prst="rect">
            <a:avLst/>
          </a:prstGeom>
          <a:ln w="38100">
            <a:solidFill>
              <a:srgbClr val="00669C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386715">
              <a:lnSpc>
                <a:spcPct val="100000"/>
              </a:lnSpc>
              <a:spcBef>
                <a:spcPts val="170"/>
              </a:spcBef>
            </a:pPr>
            <a:r>
              <a:rPr sz="3000" b="1" dirty="0">
                <a:latin typeface="Calibri"/>
                <a:cs typeface="Calibri"/>
              </a:rPr>
              <a:t>FP</a:t>
            </a:r>
            <a:r>
              <a:rPr sz="3000" b="1" spc="-20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A</a:t>
            </a:r>
            <a:r>
              <a:rPr sz="3000" b="1" spc="-30" dirty="0">
                <a:latin typeface="Calibri"/>
                <a:cs typeface="Calibri"/>
              </a:rPr>
              <a:t> </a:t>
            </a:r>
            <a:r>
              <a:rPr sz="3000" b="1" spc="-35" dirty="0">
                <a:latin typeface="Calibri"/>
                <a:cs typeface="Calibri"/>
              </a:rPr>
              <a:t>DISTANCIA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404354" y="4130802"/>
            <a:ext cx="3540760" cy="1015365"/>
          </a:xfrm>
          <a:prstGeom prst="rect">
            <a:avLst/>
          </a:prstGeom>
          <a:ln w="38100">
            <a:solidFill>
              <a:srgbClr val="00669C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412750" marR="403860" indent="306070">
              <a:lnSpc>
                <a:spcPct val="100000"/>
              </a:lnSpc>
              <a:spcBef>
                <a:spcPts val="165"/>
              </a:spcBef>
            </a:pPr>
            <a:r>
              <a:rPr sz="3000" b="1" dirty="0">
                <a:latin typeface="Calibri"/>
                <a:cs typeface="Calibri"/>
              </a:rPr>
              <a:t>FP </a:t>
            </a:r>
            <a:r>
              <a:rPr sz="3000" b="1" spc="-20" dirty="0">
                <a:latin typeface="Calibri"/>
                <a:cs typeface="Calibri"/>
              </a:rPr>
              <a:t>VIRTUAL </a:t>
            </a:r>
            <a:r>
              <a:rPr sz="3000" b="1" dirty="0">
                <a:latin typeface="Calibri"/>
                <a:cs typeface="Calibri"/>
              </a:rPr>
              <a:t>Y </a:t>
            </a:r>
            <a:r>
              <a:rPr sz="3000" b="1" spc="5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SEMIP</a:t>
            </a:r>
            <a:r>
              <a:rPr sz="3000" b="1" spc="5" dirty="0">
                <a:latin typeface="Calibri"/>
                <a:cs typeface="Calibri"/>
              </a:rPr>
              <a:t>R</a:t>
            </a:r>
            <a:r>
              <a:rPr sz="3000" b="1" spc="-25" dirty="0">
                <a:latin typeface="Calibri"/>
                <a:cs typeface="Calibri"/>
              </a:rPr>
              <a:t>E</a:t>
            </a:r>
            <a:r>
              <a:rPr sz="3000" b="1" dirty="0">
                <a:latin typeface="Calibri"/>
                <a:cs typeface="Calibri"/>
              </a:rPr>
              <a:t>SENCIAL</a:t>
            </a:r>
            <a:endParaRPr sz="30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381244" y="4035552"/>
            <a:ext cx="1430020" cy="1205865"/>
            <a:chOff x="5381244" y="4035552"/>
            <a:chExt cx="1430020" cy="1205865"/>
          </a:xfrm>
        </p:grpSpPr>
        <p:sp>
          <p:nvSpPr>
            <p:cNvPr id="11" name="object 11"/>
            <p:cNvSpPr/>
            <p:nvPr/>
          </p:nvSpPr>
          <p:spPr>
            <a:xfrm>
              <a:off x="5391150" y="4045458"/>
              <a:ext cx="1409700" cy="1186180"/>
            </a:xfrm>
            <a:custGeom>
              <a:avLst/>
              <a:gdLst/>
              <a:ahLst/>
              <a:cxnLst/>
              <a:rect l="l" t="t" r="r" b="b"/>
              <a:pathLst>
                <a:path w="1409700" h="1186179">
                  <a:moveTo>
                    <a:pt x="37084" y="296418"/>
                  </a:moveTo>
                  <a:lnTo>
                    <a:pt x="0" y="296418"/>
                  </a:lnTo>
                  <a:lnTo>
                    <a:pt x="0" y="889254"/>
                  </a:lnTo>
                  <a:lnTo>
                    <a:pt x="37084" y="889254"/>
                  </a:lnTo>
                  <a:lnTo>
                    <a:pt x="37084" y="296418"/>
                  </a:lnTo>
                  <a:close/>
                </a:path>
                <a:path w="1409700" h="1186179">
                  <a:moveTo>
                    <a:pt x="148209" y="296418"/>
                  </a:moveTo>
                  <a:lnTo>
                    <a:pt x="74040" y="296418"/>
                  </a:lnTo>
                  <a:lnTo>
                    <a:pt x="74040" y="889254"/>
                  </a:lnTo>
                  <a:lnTo>
                    <a:pt x="148209" y="889254"/>
                  </a:lnTo>
                  <a:lnTo>
                    <a:pt x="148209" y="296418"/>
                  </a:lnTo>
                  <a:close/>
                </a:path>
                <a:path w="1409700" h="1186179">
                  <a:moveTo>
                    <a:pt x="816863" y="0"/>
                  </a:moveTo>
                  <a:lnTo>
                    <a:pt x="816863" y="296418"/>
                  </a:lnTo>
                  <a:lnTo>
                    <a:pt x="185292" y="296418"/>
                  </a:lnTo>
                  <a:lnTo>
                    <a:pt x="185292" y="889254"/>
                  </a:lnTo>
                  <a:lnTo>
                    <a:pt x="816863" y="889254"/>
                  </a:lnTo>
                  <a:lnTo>
                    <a:pt x="816863" y="1185672"/>
                  </a:lnTo>
                  <a:lnTo>
                    <a:pt x="1409700" y="592836"/>
                  </a:lnTo>
                  <a:lnTo>
                    <a:pt x="816863" y="0"/>
                  </a:lnTo>
                  <a:close/>
                </a:path>
              </a:pathLst>
            </a:custGeom>
            <a:solidFill>
              <a:srgbClr val="155F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391150" y="4045458"/>
              <a:ext cx="1409700" cy="1186180"/>
            </a:xfrm>
            <a:custGeom>
              <a:avLst/>
              <a:gdLst/>
              <a:ahLst/>
              <a:cxnLst/>
              <a:rect l="l" t="t" r="r" b="b"/>
              <a:pathLst>
                <a:path w="1409700" h="1186179">
                  <a:moveTo>
                    <a:pt x="0" y="296418"/>
                  </a:moveTo>
                  <a:lnTo>
                    <a:pt x="37084" y="296418"/>
                  </a:lnTo>
                  <a:lnTo>
                    <a:pt x="37084" y="889254"/>
                  </a:lnTo>
                  <a:lnTo>
                    <a:pt x="0" y="889254"/>
                  </a:lnTo>
                  <a:lnTo>
                    <a:pt x="0" y="296418"/>
                  </a:lnTo>
                  <a:close/>
                </a:path>
                <a:path w="1409700" h="1186179">
                  <a:moveTo>
                    <a:pt x="74040" y="296418"/>
                  </a:moveTo>
                  <a:lnTo>
                    <a:pt x="148209" y="296418"/>
                  </a:lnTo>
                  <a:lnTo>
                    <a:pt x="148209" y="889254"/>
                  </a:lnTo>
                  <a:lnTo>
                    <a:pt x="74040" y="889254"/>
                  </a:lnTo>
                  <a:lnTo>
                    <a:pt x="74040" y="296418"/>
                  </a:lnTo>
                  <a:close/>
                </a:path>
                <a:path w="1409700" h="1186179">
                  <a:moveTo>
                    <a:pt x="185292" y="296418"/>
                  </a:moveTo>
                  <a:lnTo>
                    <a:pt x="816863" y="296418"/>
                  </a:lnTo>
                  <a:lnTo>
                    <a:pt x="816863" y="0"/>
                  </a:lnTo>
                  <a:lnTo>
                    <a:pt x="1409700" y="592836"/>
                  </a:lnTo>
                  <a:lnTo>
                    <a:pt x="816863" y="1185672"/>
                  </a:lnTo>
                  <a:lnTo>
                    <a:pt x="816863" y="889254"/>
                  </a:lnTo>
                  <a:lnTo>
                    <a:pt x="185292" y="889254"/>
                  </a:lnTo>
                  <a:lnTo>
                    <a:pt x="185292" y="296418"/>
                  </a:lnTo>
                  <a:close/>
                </a:path>
              </a:pathLst>
            </a:custGeom>
            <a:ln w="19812">
              <a:solidFill>
                <a:srgbClr val="0C445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6907" y="980012"/>
            <a:ext cx="586232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0" dirty="0"/>
              <a:t>Características</a:t>
            </a:r>
            <a:r>
              <a:rPr sz="2800" spc="-10" dirty="0"/>
              <a:t> </a:t>
            </a:r>
            <a:r>
              <a:rPr sz="2800" spc="-15" dirty="0"/>
              <a:t>diferenciales</a:t>
            </a:r>
            <a:endParaRPr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723391" y="1769110"/>
            <a:ext cx="11135995" cy="34410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3200" spc="-15" dirty="0">
                <a:latin typeface="Calibri"/>
                <a:cs typeface="Calibri"/>
              </a:rPr>
              <a:t>Permite</a:t>
            </a:r>
            <a:r>
              <a:rPr sz="3200" spc="-10" dirty="0">
                <a:latin typeface="Calibri"/>
                <a:cs typeface="Calibri"/>
              </a:rPr>
              <a:t> estudiar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sin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acudir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habitualmente</a:t>
            </a:r>
            <a:r>
              <a:rPr sz="3200" spc="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al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centro.</a:t>
            </a:r>
            <a:endParaRPr sz="3200" dirty="0">
              <a:latin typeface="Calibri"/>
              <a:cs typeface="Calibri"/>
            </a:endParaRPr>
          </a:p>
          <a:p>
            <a:pPr marL="469265" marR="7620" indent="-457200">
              <a:lnSpc>
                <a:spcPts val="3870"/>
              </a:lnSpc>
              <a:spcBef>
                <a:spcPts val="100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3200" b="1" spc="-15" dirty="0">
                <a:latin typeface="Calibri"/>
                <a:cs typeface="Calibri"/>
              </a:rPr>
              <a:t>Plataforma</a:t>
            </a:r>
            <a:r>
              <a:rPr sz="3200" b="1" spc="7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informática</a:t>
            </a:r>
            <a:r>
              <a:rPr sz="3200" spc="9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con</a:t>
            </a:r>
            <a:r>
              <a:rPr sz="3200" spc="8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materiales</a:t>
            </a:r>
            <a:r>
              <a:rPr sz="3200" spc="6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didácticos</a:t>
            </a:r>
            <a:r>
              <a:rPr sz="3200" spc="9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y</a:t>
            </a:r>
            <a:r>
              <a:rPr sz="3200" spc="8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conectividad </a:t>
            </a:r>
            <a:r>
              <a:rPr sz="3200" spc="-70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con </a:t>
            </a:r>
            <a:r>
              <a:rPr sz="3200" spc="-20" dirty="0">
                <a:latin typeface="Calibri"/>
                <a:cs typeface="Calibri"/>
              </a:rPr>
              <a:t>profesorado </a:t>
            </a:r>
            <a:r>
              <a:rPr sz="3200" dirty="0">
                <a:latin typeface="Wingdings"/>
                <a:cs typeface="Wingdings"/>
              </a:rPr>
              <a:t></a:t>
            </a:r>
            <a:r>
              <a:rPr sz="3200" spc="-75" dirty="0">
                <a:solidFill>
                  <a:srgbClr val="205F9A"/>
                </a:solidFill>
                <a:latin typeface="Times New Roman"/>
                <a:cs typeface="Times New Roman"/>
              </a:rPr>
              <a:t> </a:t>
            </a:r>
            <a:r>
              <a:rPr sz="3200" u="heavy" spc="-15" dirty="0">
                <a:solidFill>
                  <a:srgbClr val="205F9A"/>
                </a:solidFill>
                <a:uFill>
                  <a:solidFill>
                    <a:srgbClr val="205F9A"/>
                  </a:solidFill>
                </a:uFill>
                <a:latin typeface="Calibri"/>
                <a:cs typeface="Calibri"/>
                <a:hlinkClick r:id="rId2"/>
              </a:rPr>
              <a:t>https://www.fpvirtualaragon.es</a:t>
            </a:r>
            <a:endParaRPr sz="3200" dirty="0">
              <a:latin typeface="Calibri"/>
              <a:cs typeface="Calibri"/>
            </a:endParaRPr>
          </a:p>
          <a:p>
            <a:pPr marL="469900" indent="-457200">
              <a:lnSpc>
                <a:spcPts val="3679"/>
              </a:lnSpc>
              <a:buFont typeface="Arial MT"/>
              <a:buChar char="•"/>
              <a:tabLst>
                <a:tab pos="469265" algn="l"/>
                <a:tab pos="469900" algn="l"/>
                <a:tab pos="2639695" algn="l"/>
                <a:tab pos="4941570" algn="l"/>
                <a:tab pos="7242809" algn="l"/>
                <a:tab pos="8090534" algn="l"/>
                <a:tab pos="8712835" algn="l"/>
                <a:tab pos="10140950" algn="l"/>
              </a:tabLst>
            </a:pPr>
            <a:r>
              <a:rPr sz="3200" b="1" dirty="0">
                <a:latin typeface="Calibri"/>
                <a:cs typeface="Calibri"/>
              </a:rPr>
              <a:t>Activid</a:t>
            </a:r>
            <a:r>
              <a:rPr sz="3200" b="1" spc="-20" dirty="0">
                <a:latin typeface="Calibri"/>
                <a:cs typeface="Calibri"/>
              </a:rPr>
              <a:t>a</a:t>
            </a:r>
            <a:r>
              <a:rPr sz="3200" b="1" dirty="0">
                <a:latin typeface="Calibri"/>
                <a:cs typeface="Calibri"/>
              </a:rPr>
              <a:t>des	p</a:t>
            </a:r>
            <a:r>
              <a:rPr sz="3200" b="1" spc="-40" dirty="0">
                <a:latin typeface="Calibri"/>
                <a:cs typeface="Calibri"/>
              </a:rPr>
              <a:t>r</a:t>
            </a:r>
            <a:r>
              <a:rPr sz="3200" b="1" spc="-5" dirty="0">
                <a:latin typeface="Calibri"/>
                <a:cs typeface="Calibri"/>
              </a:rPr>
              <a:t>e</a:t>
            </a:r>
            <a:r>
              <a:rPr sz="3200" b="1" spc="-15" dirty="0">
                <a:latin typeface="Calibri"/>
                <a:cs typeface="Calibri"/>
              </a:rPr>
              <a:t>s</a:t>
            </a:r>
            <a:r>
              <a:rPr sz="3200" b="1" spc="-5" dirty="0">
                <a:latin typeface="Calibri"/>
                <a:cs typeface="Calibri"/>
              </a:rPr>
              <a:t>enc</a:t>
            </a:r>
            <a:r>
              <a:rPr sz="3200" b="1" spc="-15" dirty="0">
                <a:latin typeface="Calibri"/>
                <a:cs typeface="Calibri"/>
              </a:rPr>
              <a:t>i</a:t>
            </a:r>
            <a:r>
              <a:rPr sz="3200" b="1" dirty="0">
                <a:latin typeface="Calibri"/>
                <a:cs typeface="Calibri"/>
              </a:rPr>
              <a:t>ales	obli</a:t>
            </a:r>
            <a:r>
              <a:rPr sz="3200" b="1" spc="-60" dirty="0">
                <a:latin typeface="Calibri"/>
                <a:cs typeface="Calibri"/>
              </a:rPr>
              <a:t>g</a:t>
            </a:r>
            <a:r>
              <a:rPr sz="3200" b="1" spc="-35" dirty="0">
                <a:latin typeface="Calibri"/>
                <a:cs typeface="Calibri"/>
              </a:rPr>
              <a:t>a</a:t>
            </a:r>
            <a:r>
              <a:rPr sz="3200" b="1" spc="-45" dirty="0">
                <a:latin typeface="Calibri"/>
                <a:cs typeface="Calibri"/>
              </a:rPr>
              <a:t>t</a:t>
            </a:r>
            <a:r>
              <a:rPr sz="3200" b="1" dirty="0">
                <a:latin typeface="Calibri"/>
                <a:cs typeface="Calibri"/>
              </a:rPr>
              <a:t>oria</a:t>
            </a:r>
            <a:r>
              <a:rPr sz="3200" b="1" spc="-10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,	</a:t>
            </a:r>
            <a:r>
              <a:rPr sz="3200" spc="-5" dirty="0">
                <a:latin typeface="Calibri"/>
                <a:cs typeface="Calibri"/>
              </a:rPr>
              <a:t>qu</a:t>
            </a:r>
            <a:r>
              <a:rPr sz="3200" dirty="0">
                <a:latin typeface="Calibri"/>
                <a:cs typeface="Calibri"/>
              </a:rPr>
              <a:t>e	</a:t>
            </a:r>
            <a:r>
              <a:rPr sz="3200" i="1" spc="5" dirty="0">
                <a:latin typeface="Calibri"/>
                <a:cs typeface="Calibri"/>
              </a:rPr>
              <a:t>e</a:t>
            </a:r>
            <a:r>
              <a:rPr sz="3200" i="1" dirty="0">
                <a:latin typeface="Calibri"/>
                <a:cs typeface="Calibri"/>
              </a:rPr>
              <a:t>n	Aragón	</a:t>
            </a:r>
            <a:r>
              <a:rPr sz="3200" i="1" spc="5" dirty="0">
                <a:latin typeface="Calibri"/>
                <a:cs typeface="Calibri"/>
              </a:rPr>
              <a:t>s</a:t>
            </a:r>
            <a:r>
              <a:rPr sz="3200" i="1" dirty="0">
                <a:latin typeface="Calibri"/>
                <a:cs typeface="Calibri"/>
              </a:rPr>
              <a:t>i</a:t>
            </a:r>
            <a:r>
              <a:rPr sz="3200" i="1" spc="30" dirty="0">
                <a:latin typeface="Calibri"/>
                <a:cs typeface="Calibri"/>
              </a:rPr>
              <a:t>r</a:t>
            </a:r>
            <a:r>
              <a:rPr sz="3200" i="1" dirty="0">
                <a:latin typeface="Calibri"/>
                <a:cs typeface="Calibri"/>
              </a:rPr>
              <a:t>ven</a:t>
            </a:r>
            <a:endParaRPr sz="3200" dirty="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  <a:spcBef>
                <a:spcPts val="5"/>
              </a:spcBef>
            </a:pPr>
            <a:r>
              <a:rPr sz="3200" i="1" spc="-5" dirty="0">
                <a:latin typeface="Calibri"/>
                <a:cs typeface="Calibri"/>
              </a:rPr>
              <a:t>para</a:t>
            </a:r>
            <a:r>
              <a:rPr sz="3200" i="1" dirty="0">
                <a:latin typeface="Calibri"/>
                <a:cs typeface="Calibri"/>
              </a:rPr>
              <a:t> </a:t>
            </a:r>
            <a:r>
              <a:rPr sz="3200" i="1" spc="-5" dirty="0">
                <a:latin typeface="Calibri"/>
                <a:cs typeface="Calibri"/>
              </a:rPr>
              <a:t>definir la</a:t>
            </a:r>
            <a:r>
              <a:rPr sz="3200" i="1" spc="-10" dirty="0">
                <a:latin typeface="Calibri"/>
                <a:cs typeface="Calibri"/>
              </a:rPr>
              <a:t> </a:t>
            </a:r>
            <a:r>
              <a:rPr sz="3200" i="1" spc="-5" dirty="0">
                <a:latin typeface="Calibri"/>
                <a:cs typeface="Calibri"/>
              </a:rPr>
              <a:t>modalidad</a:t>
            </a:r>
            <a:r>
              <a:rPr sz="3200" spc="-5" dirty="0">
                <a:latin typeface="Calibri"/>
                <a:cs typeface="Calibri"/>
              </a:rPr>
              <a:t>:</a:t>
            </a:r>
            <a:endParaRPr sz="3200" dirty="0">
              <a:latin typeface="Calibri"/>
              <a:cs typeface="Calibri"/>
            </a:endParaRPr>
          </a:p>
          <a:p>
            <a:pPr marL="927100" lvl="1" indent="-458470">
              <a:lnSpc>
                <a:spcPct val="100000"/>
              </a:lnSpc>
              <a:buFont typeface="Courier New"/>
              <a:buChar char="o"/>
              <a:tabLst>
                <a:tab pos="927735" algn="l"/>
              </a:tabLst>
            </a:pPr>
            <a:r>
              <a:rPr sz="3200" spc="-5" dirty="0">
                <a:latin typeface="Calibri"/>
                <a:cs typeface="Calibri"/>
              </a:rPr>
              <a:t>Virtual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(&lt;10%)</a:t>
            </a:r>
          </a:p>
          <a:p>
            <a:pPr marL="927100" lvl="1" indent="-458470">
              <a:lnSpc>
                <a:spcPct val="100000"/>
              </a:lnSpc>
              <a:buFont typeface="Courier New"/>
              <a:buChar char="o"/>
              <a:tabLst>
                <a:tab pos="927735" algn="l"/>
              </a:tabLst>
            </a:pPr>
            <a:r>
              <a:rPr sz="3200" spc="-5" dirty="0">
                <a:latin typeface="Calibri"/>
                <a:cs typeface="Calibri"/>
              </a:rPr>
              <a:t>Semipresencial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(15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–</a:t>
            </a:r>
            <a:r>
              <a:rPr sz="3200" spc="-5" dirty="0">
                <a:latin typeface="Calibri"/>
                <a:cs typeface="Calibri"/>
              </a:rPr>
              <a:t> 40%)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6691" y="212852"/>
            <a:ext cx="6613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0" dirty="0">
                <a:solidFill>
                  <a:srgbClr val="00669C"/>
                </a:solidFill>
                <a:latin typeface="Calibri"/>
                <a:cs typeface="Calibri"/>
              </a:rPr>
              <a:t>Tomando</a:t>
            </a:r>
            <a:r>
              <a:rPr sz="2400" b="1" spc="-25" dirty="0">
                <a:solidFill>
                  <a:srgbClr val="00669C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00669C"/>
                </a:solidFill>
                <a:latin typeface="Calibri"/>
                <a:cs typeface="Calibri"/>
              </a:rPr>
              <a:t>contacto </a:t>
            </a:r>
            <a:r>
              <a:rPr sz="2400" b="1" spc="-5" dirty="0">
                <a:solidFill>
                  <a:srgbClr val="00669C"/>
                </a:solidFill>
                <a:latin typeface="Calibri"/>
                <a:cs typeface="Calibri"/>
              </a:rPr>
              <a:t>con</a:t>
            </a:r>
            <a:r>
              <a:rPr sz="2400" b="1" spc="-20" dirty="0">
                <a:solidFill>
                  <a:srgbClr val="00669C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669C"/>
                </a:solidFill>
                <a:latin typeface="Calibri"/>
                <a:cs typeface="Calibri"/>
              </a:rPr>
              <a:t>la</a:t>
            </a:r>
            <a:r>
              <a:rPr sz="2400" b="1" spc="-5" dirty="0">
                <a:solidFill>
                  <a:srgbClr val="00669C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669C"/>
                </a:solidFill>
                <a:latin typeface="Calibri"/>
                <a:cs typeface="Calibri"/>
              </a:rPr>
              <a:t>FP</a:t>
            </a:r>
            <a:r>
              <a:rPr sz="2400" b="1" spc="-25" dirty="0">
                <a:solidFill>
                  <a:srgbClr val="00669C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669C"/>
                </a:solidFill>
                <a:latin typeface="Calibri"/>
                <a:cs typeface="Calibri"/>
              </a:rPr>
              <a:t>virtual</a:t>
            </a:r>
            <a:r>
              <a:rPr sz="2400" b="1" spc="5" dirty="0">
                <a:solidFill>
                  <a:srgbClr val="00669C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669C"/>
                </a:solidFill>
                <a:latin typeface="Calibri"/>
                <a:cs typeface="Calibri"/>
              </a:rPr>
              <a:t>y</a:t>
            </a:r>
            <a:r>
              <a:rPr sz="2400" b="1" spc="-20" dirty="0">
                <a:solidFill>
                  <a:srgbClr val="00669C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669C"/>
                </a:solidFill>
                <a:latin typeface="Calibri"/>
                <a:cs typeface="Calibri"/>
              </a:rPr>
              <a:t>semipresencial</a:t>
            </a:r>
            <a:endParaRPr sz="2400" dirty="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710671" y="231647"/>
            <a:ext cx="1226820" cy="91135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6907" y="980012"/>
            <a:ext cx="586232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0" dirty="0"/>
              <a:t>Características</a:t>
            </a:r>
            <a:r>
              <a:rPr sz="2800" spc="-10" dirty="0"/>
              <a:t> </a:t>
            </a:r>
            <a:r>
              <a:rPr sz="2800" spc="-15" dirty="0"/>
              <a:t>diferenciales</a:t>
            </a:r>
            <a:endParaRPr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723391" y="1769110"/>
            <a:ext cx="11135995" cy="200888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lang="es-ES" sz="3200" b="1" spc="-15" dirty="0">
                <a:latin typeface="Calibri"/>
                <a:cs typeface="Calibri"/>
              </a:rPr>
              <a:t>Ojo muy importante</a:t>
            </a:r>
            <a:r>
              <a:rPr lang="es-ES" sz="3200" spc="-15" dirty="0">
                <a:latin typeface="Calibri"/>
                <a:cs typeface="Calibri"/>
              </a:rPr>
              <a:t>: tiempo para terminar el ciclo:</a:t>
            </a:r>
          </a:p>
          <a:p>
            <a:pPr marL="927100" lvl="1" indent="-457200">
              <a:spcBef>
                <a:spcPts val="10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lang="es-ES" sz="3200" spc="-15" dirty="0">
                <a:latin typeface="Calibri"/>
                <a:cs typeface="Calibri"/>
              </a:rPr>
              <a:t>CURSO 24/25 Y CURSO 25/26 tiempo para terminar los módulos teóricos.</a:t>
            </a:r>
          </a:p>
          <a:p>
            <a:pPr marL="927100" lvl="1" indent="-457200">
              <a:spcBef>
                <a:spcPts val="10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lang="es-ES" sz="3200" spc="-15" dirty="0">
                <a:latin typeface="Calibri"/>
                <a:cs typeface="Calibri"/>
              </a:rPr>
              <a:t>CURSO 26/27 sólo para FCT Y proyecto.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6691" y="212852"/>
            <a:ext cx="6613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0" dirty="0">
                <a:solidFill>
                  <a:srgbClr val="00669C"/>
                </a:solidFill>
                <a:latin typeface="Calibri"/>
                <a:cs typeface="Calibri"/>
              </a:rPr>
              <a:t>Tomando</a:t>
            </a:r>
            <a:r>
              <a:rPr sz="2400" b="1" spc="-25" dirty="0">
                <a:solidFill>
                  <a:srgbClr val="00669C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00669C"/>
                </a:solidFill>
                <a:latin typeface="Calibri"/>
                <a:cs typeface="Calibri"/>
              </a:rPr>
              <a:t>contacto </a:t>
            </a:r>
            <a:r>
              <a:rPr sz="2400" b="1" spc="-5" dirty="0">
                <a:solidFill>
                  <a:srgbClr val="00669C"/>
                </a:solidFill>
                <a:latin typeface="Calibri"/>
                <a:cs typeface="Calibri"/>
              </a:rPr>
              <a:t>con</a:t>
            </a:r>
            <a:r>
              <a:rPr sz="2400" b="1" spc="-20" dirty="0">
                <a:solidFill>
                  <a:srgbClr val="00669C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669C"/>
                </a:solidFill>
                <a:latin typeface="Calibri"/>
                <a:cs typeface="Calibri"/>
              </a:rPr>
              <a:t>la</a:t>
            </a:r>
            <a:r>
              <a:rPr sz="2400" b="1" spc="-5" dirty="0">
                <a:solidFill>
                  <a:srgbClr val="00669C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669C"/>
                </a:solidFill>
                <a:latin typeface="Calibri"/>
                <a:cs typeface="Calibri"/>
              </a:rPr>
              <a:t>FP</a:t>
            </a:r>
            <a:r>
              <a:rPr sz="2400" b="1" spc="-25" dirty="0">
                <a:solidFill>
                  <a:srgbClr val="00669C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669C"/>
                </a:solidFill>
                <a:latin typeface="Calibri"/>
                <a:cs typeface="Calibri"/>
              </a:rPr>
              <a:t>virtual</a:t>
            </a:r>
            <a:r>
              <a:rPr sz="2400" b="1" spc="5" dirty="0">
                <a:solidFill>
                  <a:srgbClr val="00669C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669C"/>
                </a:solidFill>
                <a:latin typeface="Calibri"/>
                <a:cs typeface="Calibri"/>
              </a:rPr>
              <a:t>y</a:t>
            </a:r>
            <a:r>
              <a:rPr sz="2400" b="1" spc="-20" dirty="0">
                <a:solidFill>
                  <a:srgbClr val="00669C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669C"/>
                </a:solidFill>
                <a:latin typeface="Calibri"/>
                <a:cs typeface="Calibri"/>
              </a:rPr>
              <a:t>semipresencial</a:t>
            </a:r>
            <a:endParaRPr sz="2400" dirty="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10671" y="231647"/>
            <a:ext cx="1226820" cy="911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018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6906" y="771197"/>
            <a:ext cx="8794293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z="3600" dirty="0"/>
              <a:t>Evaluación del alumnado</a:t>
            </a:r>
            <a:endParaRPr sz="3600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10671" y="231647"/>
            <a:ext cx="1226820" cy="91135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06907" y="2140584"/>
            <a:ext cx="10917555" cy="4398640"/>
          </a:xfrm>
          <a:prstGeom prst="rect">
            <a:avLst/>
          </a:prstGeom>
        </p:spPr>
        <p:txBody>
          <a:bodyPr vert="horz" wrap="square" lIns="0" tIns="241300" rIns="0" bIns="0" rtlCol="0">
            <a:spAutoFit/>
          </a:bodyPr>
          <a:lstStyle/>
          <a:p>
            <a:pPr marL="469900" indent="-457834">
              <a:lnSpc>
                <a:spcPct val="100000"/>
              </a:lnSpc>
              <a:buFont typeface="Calibri"/>
              <a:buChar char="-"/>
              <a:tabLst>
                <a:tab pos="469265" algn="l"/>
                <a:tab pos="470534" algn="l"/>
              </a:tabLst>
            </a:pPr>
            <a:r>
              <a:rPr sz="3000" b="1" spc="-10" dirty="0">
                <a:latin typeface="Calibri"/>
                <a:cs typeface="Calibri"/>
              </a:rPr>
              <a:t>Continua</a:t>
            </a:r>
            <a:r>
              <a:rPr sz="3000" b="1" spc="5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y</a:t>
            </a:r>
            <a:r>
              <a:rPr sz="3000" b="1" spc="-5" dirty="0">
                <a:latin typeface="Calibri"/>
                <a:cs typeface="Calibri"/>
              </a:rPr>
              <a:t> </a:t>
            </a:r>
            <a:r>
              <a:rPr sz="3000" b="1" spc="-10" dirty="0">
                <a:latin typeface="Calibri"/>
                <a:cs typeface="Calibri"/>
              </a:rPr>
              <a:t>personalizada</a:t>
            </a:r>
            <a:r>
              <a:rPr sz="3000" spc="-10" dirty="0">
                <a:latin typeface="Calibri"/>
                <a:cs typeface="Calibri"/>
              </a:rPr>
              <a:t>,</a:t>
            </a:r>
            <a:r>
              <a:rPr sz="3000" spc="1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dirigida 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-5" dirty="0">
                <a:latin typeface="Calibri"/>
                <a:cs typeface="Calibri"/>
              </a:rPr>
              <a:t> la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b="1" spc="-15" dirty="0">
                <a:latin typeface="Calibri"/>
                <a:cs typeface="Calibri"/>
              </a:rPr>
              <a:t>mejora</a:t>
            </a:r>
            <a:r>
              <a:rPr sz="3000" spc="-15" dirty="0">
                <a:latin typeface="Calibri"/>
                <a:cs typeface="Calibri"/>
              </a:rPr>
              <a:t>.</a:t>
            </a:r>
            <a:endParaRPr sz="3000" dirty="0">
              <a:latin typeface="Calibri"/>
              <a:cs typeface="Calibri"/>
            </a:endParaRPr>
          </a:p>
          <a:p>
            <a:pPr marL="469900" marR="6350" indent="-457834">
              <a:lnSpc>
                <a:spcPct val="100000"/>
              </a:lnSpc>
              <a:buFont typeface="Calibri"/>
              <a:buChar char="-"/>
              <a:tabLst>
                <a:tab pos="469265" algn="l"/>
                <a:tab pos="470534" algn="l"/>
              </a:tabLst>
            </a:pPr>
            <a:r>
              <a:rPr sz="3000" b="1" spc="-10" dirty="0">
                <a:latin typeface="Calibri"/>
                <a:cs typeface="Calibri"/>
              </a:rPr>
              <a:t>Informar</a:t>
            </a:r>
            <a:r>
              <a:rPr sz="3000" b="1" spc="2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al</a:t>
            </a:r>
            <a:r>
              <a:rPr sz="3000" spc="3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alumnado</a:t>
            </a:r>
            <a:r>
              <a:rPr sz="3000" spc="40" dirty="0">
                <a:latin typeface="Calibri"/>
                <a:cs typeface="Calibri"/>
              </a:rPr>
              <a:t> </a:t>
            </a:r>
            <a:r>
              <a:rPr sz="30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cuatrimestralmente</a:t>
            </a:r>
            <a:r>
              <a:rPr sz="3000" b="1" spc="5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acerca</a:t>
            </a:r>
            <a:r>
              <a:rPr sz="3000" spc="3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de</a:t>
            </a:r>
            <a:r>
              <a:rPr sz="3000" spc="3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su</a:t>
            </a:r>
            <a:r>
              <a:rPr sz="3000" spc="3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proceso</a:t>
            </a:r>
            <a:r>
              <a:rPr sz="3000" spc="5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de </a:t>
            </a:r>
            <a:r>
              <a:rPr sz="3000" spc="-66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enseñanza </a:t>
            </a:r>
            <a:r>
              <a:rPr sz="3000" spc="-15" dirty="0">
                <a:latin typeface="Calibri"/>
                <a:cs typeface="Calibri"/>
              </a:rPr>
              <a:t>aprendizaje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y </a:t>
            </a:r>
            <a:r>
              <a:rPr sz="3000" spc="-10" dirty="0">
                <a:latin typeface="Calibri"/>
                <a:cs typeface="Calibri"/>
              </a:rPr>
              <a:t>recomendar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medidas </a:t>
            </a:r>
            <a:r>
              <a:rPr sz="3000" spc="-20" dirty="0">
                <a:latin typeface="Calibri"/>
                <a:cs typeface="Calibri"/>
              </a:rPr>
              <a:t>para</a:t>
            </a:r>
            <a:r>
              <a:rPr sz="3000" spc="1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la </a:t>
            </a:r>
            <a:r>
              <a:rPr sz="3000" spc="-10" dirty="0" err="1">
                <a:latin typeface="Calibri"/>
                <a:cs typeface="Calibri"/>
              </a:rPr>
              <a:t>mejora</a:t>
            </a:r>
            <a:r>
              <a:rPr sz="3000" spc="-10" dirty="0">
                <a:latin typeface="Calibri"/>
                <a:cs typeface="Calibri"/>
              </a:rPr>
              <a:t>.</a:t>
            </a:r>
            <a:endParaRPr lang="es-ES" sz="3000" spc="-10" dirty="0">
              <a:latin typeface="Calibri"/>
              <a:cs typeface="Calibri"/>
            </a:endParaRPr>
          </a:p>
          <a:p>
            <a:pPr marL="469900" marR="6350" indent="-457834">
              <a:buFont typeface="Calibri"/>
              <a:buChar char="-"/>
              <a:tabLst>
                <a:tab pos="469265" algn="l"/>
                <a:tab pos="470534" algn="l"/>
              </a:tabLst>
            </a:pPr>
            <a:r>
              <a:rPr lang="es-ES" sz="3000" spc="-5" dirty="0">
                <a:latin typeface="Calibri"/>
                <a:cs typeface="Calibri"/>
              </a:rPr>
              <a:t>En </a:t>
            </a:r>
            <a:r>
              <a:rPr lang="es-ES" sz="30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virtual</a:t>
            </a:r>
            <a:r>
              <a:rPr lang="es-ES" sz="3000" b="1" spc="-10" dirty="0">
                <a:latin typeface="Calibri"/>
                <a:cs typeface="Calibri"/>
              </a:rPr>
              <a:t> </a:t>
            </a:r>
            <a:r>
              <a:rPr lang="es-ES" sz="3000" dirty="0">
                <a:latin typeface="Wingdings"/>
                <a:cs typeface="Wingdings"/>
              </a:rPr>
              <a:t></a:t>
            </a:r>
            <a:r>
              <a:rPr lang="es-ES" sz="3000" dirty="0">
                <a:latin typeface="Times New Roman"/>
                <a:cs typeface="Times New Roman"/>
              </a:rPr>
              <a:t> </a:t>
            </a:r>
            <a:r>
              <a:rPr lang="es-ES" sz="3000" spc="-5" dirty="0">
                <a:latin typeface="Calibri"/>
                <a:cs typeface="Calibri"/>
              </a:rPr>
              <a:t>además de </a:t>
            </a:r>
            <a:r>
              <a:rPr lang="es-ES" sz="3000" spc="-10" dirty="0">
                <a:latin typeface="Calibri"/>
                <a:cs typeface="Calibri"/>
              </a:rPr>
              <a:t>seguimiento analizando </a:t>
            </a:r>
            <a:r>
              <a:rPr lang="es-ES" sz="3000" dirty="0">
                <a:latin typeface="Calibri"/>
                <a:cs typeface="Calibri"/>
              </a:rPr>
              <a:t>las </a:t>
            </a:r>
            <a:r>
              <a:rPr lang="es-ES" sz="3000" spc="5" dirty="0">
                <a:latin typeface="Calibri"/>
                <a:cs typeface="Calibri"/>
              </a:rPr>
              <a:t> </a:t>
            </a:r>
            <a:r>
              <a:rPr lang="es-ES" sz="3000" spc="-5" dirty="0">
                <a:latin typeface="Calibri"/>
                <a:cs typeface="Calibri"/>
              </a:rPr>
              <a:t>actividades</a:t>
            </a:r>
            <a:r>
              <a:rPr lang="es-ES" sz="3000" spc="240" dirty="0">
                <a:latin typeface="Calibri"/>
                <a:cs typeface="Calibri"/>
              </a:rPr>
              <a:t> </a:t>
            </a:r>
            <a:r>
              <a:rPr lang="es-ES" sz="3000" dirty="0">
                <a:latin typeface="Calibri"/>
                <a:cs typeface="Calibri"/>
              </a:rPr>
              <a:t>y</a:t>
            </a:r>
            <a:r>
              <a:rPr lang="es-ES" sz="3000" spc="240" dirty="0">
                <a:latin typeface="Calibri"/>
                <a:cs typeface="Calibri"/>
              </a:rPr>
              <a:t> </a:t>
            </a:r>
            <a:r>
              <a:rPr lang="es-ES" sz="3000" spc="-10" dirty="0">
                <a:latin typeface="Calibri"/>
                <a:cs typeface="Calibri"/>
              </a:rPr>
              <a:t>trabajos</a:t>
            </a:r>
            <a:r>
              <a:rPr lang="es-ES" sz="3000" spc="254" dirty="0">
                <a:latin typeface="Calibri"/>
                <a:cs typeface="Calibri"/>
              </a:rPr>
              <a:t> </a:t>
            </a:r>
            <a:r>
              <a:rPr lang="es-ES" sz="3000" spc="-15" dirty="0">
                <a:latin typeface="Calibri"/>
                <a:cs typeface="Calibri"/>
              </a:rPr>
              <a:t>presentados</a:t>
            </a:r>
            <a:r>
              <a:rPr lang="es-ES" sz="3000" spc="245" dirty="0">
                <a:latin typeface="Calibri"/>
                <a:cs typeface="Calibri"/>
              </a:rPr>
              <a:t> </a:t>
            </a:r>
            <a:r>
              <a:rPr lang="es-ES" sz="3000" spc="-10" dirty="0">
                <a:latin typeface="Calibri"/>
                <a:cs typeface="Calibri"/>
              </a:rPr>
              <a:t>de</a:t>
            </a:r>
            <a:r>
              <a:rPr lang="es-ES" sz="3000" spc="235" dirty="0">
                <a:latin typeface="Calibri"/>
                <a:cs typeface="Calibri"/>
              </a:rPr>
              <a:t> </a:t>
            </a:r>
            <a:r>
              <a:rPr lang="es-ES" sz="3000" spc="-15" dirty="0">
                <a:latin typeface="Calibri"/>
                <a:cs typeface="Calibri"/>
              </a:rPr>
              <a:t>forma</a:t>
            </a:r>
            <a:r>
              <a:rPr lang="es-ES" sz="3000" spc="245" dirty="0">
                <a:latin typeface="Calibri"/>
                <a:cs typeface="Calibri"/>
              </a:rPr>
              <a:t> </a:t>
            </a:r>
            <a:r>
              <a:rPr lang="es-ES" sz="3000" spc="-5" dirty="0">
                <a:latin typeface="Calibri"/>
                <a:cs typeface="Calibri"/>
              </a:rPr>
              <a:t>virtual </a:t>
            </a:r>
            <a:r>
              <a:rPr lang="es-ES" sz="3000" spc="-665" dirty="0">
                <a:latin typeface="Calibri"/>
                <a:cs typeface="Calibri"/>
              </a:rPr>
              <a:t> </a:t>
            </a:r>
            <a:r>
              <a:rPr lang="es-ES" sz="3000" dirty="0">
                <a:latin typeface="Calibri"/>
                <a:cs typeface="Calibri"/>
              </a:rPr>
              <a:t>y </a:t>
            </a:r>
            <a:r>
              <a:rPr lang="es-ES" sz="3000" spc="-5" dirty="0">
                <a:latin typeface="Calibri"/>
                <a:cs typeface="Calibri"/>
              </a:rPr>
              <a:t>la participación </a:t>
            </a:r>
            <a:r>
              <a:rPr lang="es-ES" sz="3000" spc="-10" dirty="0">
                <a:latin typeface="Calibri"/>
                <a:cs typeface="Calibri"/>
              </a:rPr>
              <a:t>en </a:t>
            </a:r>
            <a:r>
              <a:rPr lang="es-ES" sz="3000" spc="-15" dirty="0">
                <a:latin typeface="Calibri"/>
                <a:cs typeface="Calibri"/>
              </a:rPr>
              <a:t>herramientas </a:t>
            </a:r>
            <a:r>
              <a:rPr lang="es-ES" sz="3000" spc="-5" dirty="0">
                <a:latin typeface="Calibri"/>
                <a:cs typeface="Calibri"/>
              </a:rPr>
              <a:t>de </a:t>
            </a:r>
            <a:r>
              <a:rPr lang="es-ES" sz="3000" spc="-10" dirty="0">
                <a:latin typeface="Calibri"/>
                <a:cs typeface="Calibri"/>
              </a:rPr>
              <a:t>comunicación, </a:t>
            </a:r>
            <a:r>
              <a:rPr lang="es-ES" sz="3000" spc="-665" dirty="0">
                <a:latin typeface="Calibri"/>
                <a:cs typeface="Calibri"/>
              </a:rPr>
              <a:t> </a:t>
            </a:r>
            <a:r>
              <a:rPr lang="es-ES" sz="3000" spc="-5" dirty="0">
                <a:latin typeface="Calibri"/>
                <a:cs typeface="Calibri"/>
              </a:rPr>
              <a:t>es</a:t>
            </a:r>
            <a:r>
              <a:rPr lang="es-ES" sz="3000" dirty="0">
                <a:latin typeface="Calibri"/>
                <a:cs typeface="Calibri"/>
              </a:rPr>
              <a:t> </a:t>
            </a:r>
            <a:r>
              <a:rPr lang="es-ES" sz="3000" spc="-5" dirty="0">
                <a:latin typeface="Calibri"/>
                <a:cs typeface="Calibri"/>
              </a:rPr>
              <a:t>necesario</a:t>
            </a:r>
            <a:r>
              <a:rPr lang="es-ES" sz="3000" dirty="0">
                <a:latin typeface="Calibri"/>
                <a:cs typeface="Calibri"/>
              </a:rPr>
              <a:t> </a:t>
            </a:r>
            <a:r>
              <a:rPr lang="es-ES" sz="3000" spc="-20" dirty="0">
                <a:latin typeface="Calibri"/>
                <a:cs typeface="Calibri"/>
              </a:rPr>
              <a:t>organizar</a:t>
            </a:r>
            <a:r>
              <a:rPr lang="es-ES" sz="3000" spc="-15" dirty="0">
                <a:latin typeface="Calibri"/>
                <a:cs typeface="Calibri"/>
              </a:rPr>
              <a:t> </a:t>
            </a:r>
            <a:r>
              <a:rPr lang="es-ES" sz="30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pruebas</a:t>
            </a:r>
            <a:r>
              <a:rPr lang="es-ES" sz="3000" b="1" u="heavy" spc="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lang="es-ES" sz="30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de</a:t>
            </a:r>
            <a:r>
              <a:rPr lang="es-ES" sz="30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lang="es-ES" sz="30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evaluación</a:t>
            </a:r>
            <a:r>
              <a:rPr lang="es-ES" sz="30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de </a:t>
            </a:r>
            <a:r>
              <a:rPr lang="es-ES" sz="3000" b="1" spc="-665" dirty="0">
                <a:latin typeface="Calibri"/>
                <a:cs typeface="Calibri"/>
              </a:rPr>
              <a:t> </a:t>
            </a:r>
            <a:r>
              <a:rPr lang="es-ES" sz="3000" b="1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carácter</a:t>
            </a:r>
            <a:r>
              <a:rPr lang="es-ES" sz="3000" b="1" u="heavy" spc="-4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lang="es-ES" sz="30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presencial</a:t>
            </a:r>
            <a:r>
              <a:rPr lang="es-ES" sz="3000" spc="-10" dirty="0">
                <a:latin typeface="Calibri"/>
                <a:cs typeface="Calibri"/>
              </a:rPr>
              <a:t>.</a:t>
            </a:r>
          </a:p>
          <a:p>
            <a:pPr marL="469900" marR="6350" indent="-457834">
              <a:buFont typeface="Calibri"/>
              <a:buChar char="-"/>
              <a:tabLst>
                <a:tab pos="469265" algn="l"/>
                <a:tab pos="470534" algn="l"/>
              </a:tabLst>
            </a:pPr>
            <a:endParaRPr lang="es-ES" sz="3000" dirty="0">
              <a:latin typeface="Calibri"/>
              <a:cs typeface="Calibri"/>
            </a:endParaRPr>
          </a:p>
          <a:p>
            <a:pPr marL="469900" marR="6350" indent="-457834">
              <a:lnSpc>
                <a:spcPct val="100000"/>
              </a:lnSpc>
              <a:buFont typeface="Calibri"/>
              <a:buChar char="-"/>
              <a:tabLst>
                <a:tab pos="469265" algn="l"/>
                <a:tab pos="470534" algn="l"/>
              </a:tabLst>
            </a:pPr>
            <a:endParaRPr sz="3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6906" y="771197"/>
            <a:ext cx="7727493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z="3600" dirty="0"/>
              <a:t>Evaluación del alumnado</a:t>
            </a:r>
            <a:endParaRPr sz="3600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10671" y="231647"/>
            <a:ext cx="1226820" cy="91135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06907" y="1454658"/>
            <a:ext cx="6983730" cy="1628651"/>
          </a:xfrm>
          <a:prstGeom prst="rect">
            <a:avLst/>
          </a:prstGeom>
        </p:spPr>
        <p:txBody>
          <a:bodyPr vert="horz" wrap="square" lIns="0" tIns="2413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0"/>
              </a:spcBef>
            </a:pPr>
            <a:r>
              <a:rPr sz="3000" dirty="0">
                <a:latin typeface="Calibri"/>
                <a:cs typeface="Calibri"/>
              </a:rPr>
              <a:t>Art.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23.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b="1" spc="-5" dirty="0">
                <a:latin typeface="Calibri"/>
                <a:cs typeface="Calibri"/>
              </a:rPr>
              <a:t>Sesiones</a:t>
            </a:r>
            <a:r>
              <a:rPr sz="3000" b="1" spc="5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de</a:t>
            </a:r>
            <a:r>
              <a:rPr sz="3000" b="1" spc="-10" dirty="0">
                <a:latin typeface="Calibri"/>
                <a:cs typeface="Calibri"/>
              </a:rPr>
              <a:t> </a:t>
            </a:r>
            <a:r>
              <a:rPr sz="3000" b="1" spc="-15" dirty="0">
                <a:latin typeface="Calibri"/>
                <a:cs typeface="Calibri"/>
              </a:rPr>
              <a:t>evaluación</a:t>
            </a:r>
            <a:endParaRPr sz="3000" dirty="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buChar char="-"/>
              <a:tabLst>
                <a:tab pos="469265" algn="l"/>
                <a:tab pos="470534" algn="l"/>
              </a:tabLst>
            </a:pPr>
            <a:r>
              <a:rPr sz="3000" spc="-5" dirty="0">
                <a:latin typeface="Calibri"/>
                <a:cs typeface="Calibri"/>
              </a:rPr>
              <a:t>Dos </a:t>
            </a:r>
            <a:r>
              <a:rPr sz="3000" spc="-10" dirty="0">
                <a:latin typeface="Calibri"/>
                <a:cs typeface="Calibri"/>
              </a:rPr>
              <a:t>evaluaciones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parciales (cuatrimestre).</a:t>
            </a:r>
            <a:endParaRPr sz="3000" dirty="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buChar char="-"/>
              <a:tabLst>
                <a:tab pos="469265" algn="l"/>
                <a:tab pos="470534" algn="l"/>
              </a:tabLst>
            </a:pPr>
            <a:r>
              <a:rPr sz="3000" spc="-5" dirty="0">
                <a:latin typeface="Calibri"/>
                <a:cs typeface="Calibri"/>
              </a:rPr>
              <a:t>Dos </a:t>
            </a:r>
            <a:r>
              <a:rPr sz="3000" spc="-10" dirty="0">
                <a:latin typeface="Calibri"/>
                <a:cs typeface="Calibri"/>
              </a:rPr>
              <a:t>evaluaciones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finales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5" dirty="0">
                <a:latin typeface="Calibri"/>
                <a:cs typeface="Calibri"/>
              </a:rPr>
              <a:t>(junio).</a:t>
            </a:r>
            <a:endParaRPr sz="3000" dirty="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72349" y="2224582"/>
            <a:ext cx="2134355" cy="239790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3074" y="704394"/>
            <a:ext cx="928532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z="3600" dirty="0"/>
              <a:t> calendario de evaluaciones</a:t>
            </a:r>
            <a:endParaRPr sz="3600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10671" y="231647"/>
            <a:ext cx="1226820" cy="91135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06907" y="1407033"/>
            <a:ext cx="11046460" cy="705321"/>
          </a:xfrm>
          <a:prstGeom prst="rect">
            <a:avLst/>
          </a:prstGeom>
        </p:spPr>
        <p:txBody>
          <a:bodyPr vert="horz" wrap="square" lIns="0" tIns="2413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0"/>
              </a:spcBef>
            </a:pPr>
            <a:r>
              <a:rPr sz="3000" spc="-10" dirty="0">
                <a:latin typeface="Calibri"/>
                <a:cs typeface="Calibri"/>
              </a:rPr>
              <a:t>.</a:t>
            </a:r>
            <a:endParaRPr sz="3000" dirty="0">
              <a:latin typeface="Calibri"/>
              <a:cs typeface="Calibri"/>
            </a:endParaRPr>
          </a:p>
        </p:txBody>
      </p:sp>
      <p:graphicFrame>
        <p:nvGraphicFramePr>
          <p:cNvPr id="8" name="Objeto 7">
            <a:extLst>
              <a:ext uri="{FF2B5EF4-FFF2-40B4-BE49-F238E27FC236}">
                <a16:creationId xmlns:a16="http://schemas.microsoft.com/office/drawing/2014/main" id="{88A8F7E4-BBEA-CF16-FCB8-55F72A248C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6894150"/>
              </p:ext>
            </p:extLst>
          </p:nvPr>
        </p:nvGraphicFramePr>
        <p:xfrm>
          <a:off x="984231" y="1535251"/>
          <a:ext cx="8863012" cy="5091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8863518" imgH="5090940" progId="Word.Document.12">
                  <p:embed/>
                </p:oleObj>
              </mc:Choice>
              <mc:Fallback>
                <p:oleObj name="Document" r:id="rId3" imgW="8863518" imgH="509094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84231" y="1535251"/>
                        <a:ext cx="8863012" cy="5091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3074" y="704394"/>
            <a:ext cx="875192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z="3600" dirty="0"/>
              <a:t>Evaluación del alumnado</a:t>
            </a:r>
            <a:r>
              <a:rPr sz="3600" dirty="0"/>
              <a:t>.</a:t>
            </a:r>
            <a:r>
              <a:rPr sz="3600" spc="-45" dirty="0"/>
              <a:t> 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456691" y="212852"/>
            <a:ext cx="7546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669C"/>
                </a:solidFill>
                <a:latin typeface="Calibri"/>
                <a:cs typeface="Calibri"/>
              </a:rPr>
              <a:t>l</a:t>
            </a:r>
            <a:endParaRPr sz="24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10671" y="231647"/>
            <a:ext cx="1226820" cy="91135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06907" y="1482623"/>
            <a:ext cx="10380980" cy="2705869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300"/>
              </a:spcBef>
            </a:pPr>
            <a:r>
              <a:rPr sz="3100" spc="-5" dirty="0">
                <a:latin typeface="Calibri"/>
                <a:cs typeface="Calibri"/>
              </a:rPr>
              <a:t>.</a:t>
            </a:r>
            <a:r>
              <a:rPr sz="3100" spc="5" dirty="0">
                <a:latin typeface="Calibri"/>
                <a:cs typeface="Calibri"/>
              </a:rPr>
              <a:t> </a:t>
            </a:r>
            <a:r>
              <a:rPr sz="3100" spc="-5" dirty="0">
                <a:latin typeface="Calibri"/>
                <a:cs typeface="Calibri"/>
              </a:rPr>
              <a:t>En el</a:t>
            </a:r>
            <a:r>
              <a:rPr sz="3100" spc="5" dirty="0">
                <a:latin typeface="Calibri"/>
                <a:cs typeface="Calibri"/>
              </a:rPr>
              <a:t> </a:t>
            </a:r>
            <a:r>
              <a:rPr sz="3100" spc="-20" dirty="0">
                <a:latin typeface="Calibri"/>
                <a:cs typeface="Calibri"/>
              </a:rPr>
              <a:t>marco</a:t>
            </a:r>
            <a:r>
              <a:rPr sz="3100" spc="-5" dirty="0">
                <a:latin typeface="Calibri"/>
                <a:cs typeface="Calibri"/>
              </a:rPr>
              <a:t> </a:t>
            </a:r>
            <a:r>
              <a:rPr sz="3100" dirty="0">
                <a:latin typeface="Calibri"/>
                <a:cs typeface="Calibri"/>
              </a:rPr>
              <a:t>de</a:t>
            </a:r>
            <a:r>
              <a:rPr sz="3100" spc="-5" dirty="0">
                <a:latin typeface="Calibri"/>
                <a:cs typeface="Calibri"/>
              </a:rPr>
              <a:t> un</a:t>
            </a:r>
            <a:r>
              <a:rPr sz="3100" spc="-10" dirty="0">
                <a:latin typeface="Calibri"/>
                <a:cs typeface="Calibri"/>
              </a:rPr>
              <a:t> </a:t>
            </a:r>
            <a:r>
              <a:rPr sz="3100" spc="-15" dirty="0">
                <a:latin typeface="Calibri"/>
                <a:cs typeface="Calibri"/>
              </a:rPr>
              <a:t>proceso</a:t>
            </a:r>
            <a:r>
              <a:rPr sz="3100" spc="-5" dirty="0">
                <a:latin typeface="Calibri"/>
                <a:cs typeface="Calibri"/>
              </a:rPr>
              <a:t> </a:t>
            </a:r>
            <a:r>
              <a:rPr sz="3100" dirty="0">
                <a:latin typeface="Calibri"/>
                <a:cs typeface="Calibri"/>
              </a:rPr>
              <a:t>de</a:t>
            </a:r>
            <a:r>
              <a:rPr sz="3100" spc="10" dirty="0">
                <a:latin typeface="Calibri"/>
                <a:cs typeface="Calibri"/>
              </a:rPr>
              <a:t> </a:t>
            </a:r>
            <a:r>
              <a:rPr sz="310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evaluación</a:t>
            </a:r>
            <a:r>
              <a:rPr sz="3100" u="heavy" spc="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310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continua</a:t>
            </a:r>
            <a:r>
              <a:rPr sz="3100" spc="-10" dirty="0">
                <a:latin typeface="Calibri"/>
                <a:cs typeface="Calibri"/>
              </a:rPr>
              <a:t>:</a:t>
            </a:r>
            <a:endParaRPr sz="3100" dirty="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  <a:spcBef>
                <a:spcPts val="1200"/>
              </a:spcBef>
            </a:pPr>
            <a:r>
              <a:rPr sz="3100" i="1" spc="-5" dirty="0">
                <a:latin typeface="Calibri"/>
                <a:cs typeface="Calibri"/>
              </a:rPr>
              <a:t>Se</a:t>
            </a:r>
            <a:r>
              <a:rPr sz="3100" i="1" dirty="0">
                <a:latin typeface="Calibri"/>
                <a:cs typeface="Calibri"/>
              </a:rPr>
              <a:t> </a:t>
            </a:r>
            <a:r>
              <a:rPr sz="3100" i="1" spc="-5" dirty="0">
                <a:latin typeface="Calibri"/>
                <a:cs typeface="Calibri"/>
              </a:rPr>
              <a:t>programarán</a:t>
            </a:r>
            <a:r>
              <a:rPr sz="3100" i="1" dirty="0">
                <a:latin typeface="Calibri"/>
                <a:cs typeface="Calibri"/>
              </a:rPr>
              <a:t> </a:t>
            </a:r>
            <a:r>
              <a:rPr sz="3100" i="1" spc="-5" dirty="0">
                <a:latin typeface="Calibri"/>
                <a:cs typeface="Calibri"/>
              </a:rPr>
              <a:t>para</a:t>
            </a:r>
            <a:r>
              <a:rPr sz="3100" i="1" dirty="0">
                <a:latin typeface="Calibri"/>
                <a:cs typeface="Calibri"/>
              </a:rPr>
              <a:t> </a:t>
            </a:r>
            <a:r>
              <a:rPr sz="3100" i="1" spc="-10" dirty="0">
                <a:latin typeface="Calibri"/>
                <a:cs typeface="Calibri"/>
              </a:rPr>
              <a:t>cada</a:t>
            </a:r>
            <a:r>
              <a:rPr sz="3100" i="1" spc="-5" dirty="0">
                <a:latin typeface="Calibri"/>
                <a:cs typeface="Calibri"/>
              </a:rPr>
              <a:t> módulo</a:t>
            </a:r>
            <a:r>
              <a:rPr sz="3100" i="1" dirty="0">
                <a:latin typeface="Calibri"/>
                <a:cs typeface="Calibri"/>
              </a:rPr>
              <a:t> </a:t>
            </a:r>
            <a:r>
              <a:rPr sz="3100" i="1" spc="-5" dirty="0">
                <a:latin typeface="Calibri"/>
                <a:cs typeface="Calibri"/>
              </a:rPr>
              <a:t>al</a:t>
            </a:r>
            <a:r>
              <a:rPr sz="3100" i="1" dirty="0">
                <a:latin typeface="Calibri"/>
                <a:cs typeface="Calibri"/>
              </a:rPr>
              <a:t> </a:t>
            </a:r>
            <a:r>
              <a:rPr sz="3100" i="1" spc="-5" dirty="0">
                <a:latin typeface="Calibri"/>
                <a:cs typeface="Calibri"/>
              </a:rPr>
              <a:t>menos</a:t>
            </a:r>
            <a:r>
              <a:rPr sz="3100" i="1" dirty="0">
                <a:latin typeface="Calibri"/>
                <a:cs typeface="Calibri"/>
              </a:rPr>
              <a:t> </a:t>
            </a:r>
            <a:r>
              <a:rPr sz="3100" b="1" i="1" spc="-5" dirty="0">
                <a:latin typeface="Calibri"/>
                <a:cs typeface="Calibri"/>
              </a:rPr>
              <a:t>dos</a:t>
            </a:r>
            <a:r>
              <a:rPr sz="3100" b="1" i="1" dirty="0">
                <a:latin typeface="Calibri"/>
                <a:cs typeface="Calibri"/>
              </a:rPr>
              <a:t> </a:t>
            </a:r>
            <a:r>
              <a:rPr sz="3100" b="1" i="1" spc="-5" dirty="0">
                <a:latin typeface="Calibri"/>
                <a:cs typeface="Calibri"/>
              </a:rPr>
              <a:t>pruebas </a:t>
            </a:r>
            <a:r>
              <a:rPr sz="3100" b="1" i="1" dirty="0">
                <a:latin typeface="Calibri"/>
                <a:cs typeface="Calibri"/>
              </a:rPr>
              <a:t> </a:t>
            </a:r>
            <a:r>
              <a:rPr sz="3100" b="1" i="1" spc="-5" dirty="0">
                <a:latin typeface="Calibri"/>
                <a:cs typeface="Calibri"/>
              </a:rPr>
              <a:t>parciales</a:t>
            </a:r>
            <a:r>
              <a:rPr sz="3100" b="1" i="1" dirty="0">
                <a:latin typeface="Calibri"/>
                <a:cs typeface="Calibri"/>
              </a:rPr>
              <a:t> </a:t>
            </a:r>
            <a:r>
              <a:rPr sz="3100" b="1" i="1" spc="-5" dirty="0">
                <a:latin typeface="Calibri"/>
                <a:cs typeface="Calibri"/>
              </a:rPr>
              <a:t>de</a:t>
            </a:r>
            <a:r>
              <a:rPr sz="3100" b="1" i="1" dirty="0">
                <a:latin typeface="Calibri"/>
                <a:cs typeface="Calibri"/>
              </a:rPr>
              <a:t> </a:t>
            </a:r>
            <a:r>
              <a:rPr sz="3100" b="1" i="1" spc="-10" dirty="0">
                <a:latin typeface="Calibri"/>
                <a:cs typeface="Calibri"/>
              </a:rPr>
              <a:t>carácter</a:t>
            </a:r>
            <a:r>
              <a:rPr sz="3100" b="1" i="1" spc="-5" dirty="0">
                <a:latin typeface="Calibri"/>
                <a:cs typeface="Calibri"/>
              </a:rPr>
              <a:t> presencial</a:t>
            </a:r>
            <a:r>
              <a:rPr sz="3100" i="1" spc="-5" dirty="0">
                <a:latin typeface="Calibri"/>
                <a:cs typeface="Calibri"/>
              </a:rPr>
              <a:t>,</a:t>
            </a:r>
            <a:r>
              <a:rPr sz="3100" i="1" dirty="0">
                <a:latin typeface="Calibri"/>
                <a:cs typeface="Calibri"/>
              </a:rPr>
              <a:t> </a:t>
            </a:r>
            <a:r>
              <a:rPr sz="3100" i="1" spc="-5" dirty="0">
                <a:latin typeface="Calibri"/>
                <a:cs typeface="Calibri"/>
              </a:rPr>
              <a:t>que</a:t>
            </a:r>
            <a:r>
              <a:rPr sz="3100" i="1" dirty="0">
                <a:latin typeface="Calibri"/>
                <a:cs typeface="Calibri"/>
              </a:rPr>
              <a:t> </a:t>
            </a:r>
            <a:r>
              <a:rPr sz="3100" i="1" spc="5" dirty="0">
                <a:latin typeface="Calibri"/>
                <a:cs typeface="Calibri"/>
              </a:rPr>
              <a:t>no</a:t>
            </a:r>
            <a:r>
              <a:rPr sz="3100" i="1" spc="10" dirty="0">
                <a:latin typeface="Calibri"/>
                <a:cs typeface="Calibri"/>
              </a:rPr>
              <a:t> </a:t>
            </a:r>
            <a:r>
              <a:rPr sz="3100" i="1" spc="-10" dirty="0">
                <a:latin typeface="Calibri"/>
                <a:cs typeface="Calibri"/>
              </a:rPr>
              <a:t>serán</a:t>
            </a:r>
            <a:r>
              <a:rPr sz="3100" i="1" spc="-5" dirty="0">
                <a:latin typeface="Calibri"/>
                <a:cs typeface="Calibri"/>
              </a:rPr>
              <a:t> de</a:t>
            </a:r>
            <a:r>
              <a:rPr sz="3100" i="1" dirty="0">
                <a:latin typeface="Calibri"/>
                <a:cs typeface="Calibri"/>
              </a:rPr>
              <a:t> </a:t>
            </a:r>
            <a:r>
              <a:rPr sz="3100" i="1" spc="-5" dirty="0">
                <a:latin typeface="Calibri"/>
                <a:cs typeface="Calibri"/>
              </a:rPr>
              <a:t>obligada </a:t>
            </a:r>
            <a:r>
              <a:rPr sz="3100" i="1" dirty="0">
                <a:latin typeface="Calibri"/>
                <a:cs typeface="Calibri"/>
              </a:rPr>
              <a:t> </a:t>
            </a:r>
            <a:r>
              <a:rPr sz="3100" i="1" spc="-10" dirty="0">
                <a:latin typeface="Calibri"/>
                <a:cs typeface="Calibri"/>
              </a:rPr>
              <a:t>realización </a:t>
            </a:r>
            <a:r>
              <a:rPr sz="3100" i="1" spc="-5" dirty="0">
                <a:latin typeface="Calibri"/>
                <a:cs typeface="Calibri"/>
              </a:rPr>
              <a:t>para el </a:t>
            </a:r>
            <a:r>
              <a:rPr sz="3100" i="1" spc="-10" dirty="0">
                <a:latin typeface="Calibri"/>
                <a:cs typeface="Calibri"/>
              </a:rPr>
              <a:t>alumnado, </a:t>
            </a:r>
            <a:r>
              <a:rPr sz="3100" i="1" spc="-5" dirty="0">
                <a:latin typeface="Calibri"/>
                <a:cs typeface="Calibri"/>
              </a:rPr>
              <a:t>pero </a:t>
            </a:r>
            <a:r>
              <a:rPr sz="3100" i="1" dirty="0">
                <a:latin typeface="Calibri"/>
                <a:cs typeface="Calibri"/>
              </a:rPr>
              <a:t>que </a:t>
            </a:r>
            <a:r>
              <a:rPr sz="3100" i="1" spc="-5" dirty="0">
                <a:latin typeface="Calibri"/>
                <a:cs typeface="Calibri"/>
              </a:rPr>
              <a:t>le </a:t>
            </a:r>
            <a:r>
              <a:rPr sz="3100" b="1" i="1" spc="-5" dirty="0">
                <a:latin typeface="Calibri"/>
                <a:cs typeface="Calibri"/>
              </a:rPr>
              <a:t>permitirá </a:t>
            </a:r>
            <a:r>
              <a:rPr sz="3100" b="1" i="1" dirty="0">
                <a:latin typeface="Calibri"/>
                <a:cs typeface="Calibri"/>
              </a:rPr>
              <a:t>superar </a:t>
            </a:r>
            <a:r>
              <a:rPr sz="3100" b="1" i="1" spc="-5" dirty="0">
                <a:latin typeface="Calibri"/>
                <a:cs typeface="Calibri"/>
              </a:rPr>
              <a:t>el </a:t>
            </a:r>
            <a:r>
              <a:rPr sz="3100" b="1" i="1" dirty="0">
                <a:latin typeface="Calibri"/>
                <a:cs typeface="Calibri"/>
              </a:rPr>
              <a:t> </a:t>
            </a:r>
            <a:r>
              <a:rPr sz="3100" b="1" i="1" spc="-5" dirty="0">
                <a:latin typeface="Calibri"/>
                <a:cs typeface="Calibri"/>
              </a:rPr>
              <a:t>módulo</a:t>
            </a:r>
            <a:r>
              <a:rPr sz="3100" b="1" i="1" spc="25" dirty="0">
                <a:latin typeface="Calibri"/>
                <a:cs typeface="Calibri"/>
              </a:rPr>
              <a:t> </a:t>
            </a:r>
            <a:r>
              <a:rPr sz="3100" i="1" spc="-5" dirty="0">
                <a:latin typeface="Calibri"/>
                <a:cs typeface="Calibri"/>
              </a:rPr>
              <a:t>sin</a:t>
            </a:r>
            <a:r>
              <a:rPr sz="3100" i="1" spc="30" dirty="0">
                <a:latin typeface="Calibri"/>
                <a:cs typeface="Calibri"/>
              </a:rPr>
              <a:t> </a:t>
            </a:r>
            <a:r>
              <a:rPr sz="3100" i="1" spc="-15" dirty="0">
                <a:latin typeface="Calibri"/>
                <a:cs typeface="Calibri"/>
              </a:rPr>
              <a:t>tener</a:t>
            </a:r>
            <a:r>
              <a:rPr sz="3100" i="1" spc="5" dirty="0">
                <a:latin typeface="Calibri"/>
                <a:cs typeface="Calibri"/>
              </a:rPr>
              <a:t> </a:t>
            </a:r>
            <a:r>
              <a:rPr sz="3100" i="1" spc="-5" dirty="0">
                <a:latin typeface="Calibri"/>
                <a:cs typeface="Calibri"/>
              </a:rPr>
              <a:t>que</a:t>
            </a:r>
            <a:r>
              <a:rPr sz="3100" i="1" spc="10" dirty="0">
                <a:latin typeface="Calibri"/>
                <a:cs typeface="Calibri"/>
              </a:rPr>
              <a:t> </a:t>
            </a:r>
            <a:r>
              <a:rPr sz="3100" i="1" spc="-15" dirty="0">
                <a:latin typeface="Calibri"/>
                <a:cs typeface="Calibri"/>
              </a:rPr>
              <a:t>presentarse</a:t>
            </a:r>
            <a:r>
              <a:rPr sz="3100" i="1" spc="50" dirty="0">
                <a:latin typeface="Calibri"/>
                <a:cs typeface="Calibri"/>
              </a:rPr>
              <a:t> </a:t>
            </a:r>
            <a:r>
              <a:rPr sz="3100" i="1" spc="-5" dirty="0">
                <a:latin typeface="Calibri"/>
                <a:cs typeface="Calibri"/>
              </a:rPr>
              <a:t>a</a:t>
            </a:r>
            <a:r>
              <a:rPr sz="3100" i="1" spc="15" dirty="0">
                <a:latin typeface="Calibri"/>
                <a:cs typeface="Calibri"/>
              </a:rPr>
              <a:t> </a:t>
            </a:r>
            <a:r>
              <a:rPr sz="3100" i="1" spc="-5" dirty="0">
                <a:latin typeface="Calibri"/>
                <a:cs typeface="Calibri"/>
              </a:rPr>
              <a:t>las</a:t>
            </a:r>
            <a:r>
              <a:rPr sz="3100" i="1" spc="10" dirty="0">
                <a:latin typeface="Calibri"/>
                <a:cs typeface="Calibri"/>
              </a:rPr>
              <a:t> </a:t>
            </a:r>
            <a:r>
              <a:rPr sz="3100" i="1" spc="-20" dirty="0">
                <a:latin typeface="Calibri"/>
                <a:cs typeface="Calibri"/>
              </a:rPr>
              <a:t>convocatorias</a:t>
            </a:r>
            <a:r>
              <a:rPr sz="3100" i="1" spc="55" dirty="0">
                <a:latin typeface="Calibri"/>
                <a:cs typeface="Calibri"/>
              </a:rPr>
              <a:t> </a:t>
            </a:r>
            <a:r>
              <a:rPr sz="3100" i="1" spc="-10" dirty="0">
                <a:latin typeface="Calibri"/>
                <a:cs typeface="Calibri"/>
              </a:rPr>
              <a:t>finales.</a:t>
            </a:r>
            <a:endParaRPr sz="31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Secto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o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o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393</TotalTime>
  <Words>821</Words>
  <Application>Microsoft Office PowerPoint</Application>
  <PresentationFormat>Panorámica</PresentationFormat>
  <Paragraphs>118</Paragraphs>
  <Slides>14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4" baseType="lpstr">
      <vt:lpstr>Arial</vt:lpstr>
      <vt:lpstr>Arial MT</vt:lpstr>
      <vt:lpstr>Calibri</vt:lpstr>
      <vt:lpstr>Century Gothic</vt:lpstr>
      <vt:lpstr>Courier New</vt:lpstr>
      <vt:lpstr>Times New Roman</vt:lpstr>
      <vt:lpstr>Wingdings</vt:lpstr>
      <vt:lpstr>Wingdings 3</vt:lpstr>
      <vt:lpstr>Sector</vt:lpstr>
      <vt:lpstr>Document</vt:lpstr>
      <vt:lpstr>PRESENTACION DEL CICLO:     DESARROLLO DE APLICACIONES MULTIPLAFORMA:         LEY LOE</vt:lpstr>
      <vt:lpstr>PRESENTACION DEL CICLO:     DESARROLLO DE APLICACIONES MULTIPLAFORMA</vt:lpstr>
      <vt:lpstr>Cambios relevantes en la FP</vt:lpstr>
      <vt:lpstr>Características diferenciales</vt:lpstr>
      <vt:lpstr>Características diferenciales</vt:lpstr>
      <vt:lpstr>Evaluación del alumnado</vt:lpstr>
      <vt:lpstr>Evaluación del alumnado</vt:lpstr>
      <vt:lpstr> calendario de evaluaciones</vt:lpstr>
      <vt:lpstr>Evaluación del alumnado. </vt:lpstr>
      <vt:lpstr>Atención al alumnado</vt:lpstr>
      <vt:lpstr>Atención al alumnado : HORARIO TUTORIAS</vt:lpstr>
      <vt:lpstr>Tramites administrativos</vt:lpstr>
      <vt:lpstr>Tramites administrativos</vt:lpstr>
      <vt:lpstr>Horario de atención tutoría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Carmen Porta</dc:creator>
  <cp:lastModifiedBy>Esther Giner Millán</cp:lastModifiedBy>
  <cp:revision>27</cp:revision>
  <dcterms:created xsi:type="dcterms:W3CDTF">2024-09-28T09:33:38Z</dcterms:created>
  <dcterms:modified xsi:type="dcterms:W3CDTF">2024-10-01T12:00:58Z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2024-09-24T00:00:00Z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2024-09-28T00:00:00Z</vt:filetime>
  </property>
</Properties>
</file>