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73" r:id="rId5"/>
    <p:sldId id="263" r:id="rId6"/>
    <p:sldId id="265" r:id="rId7"/>
    <p:sldId id="262" r:id="rId8"/>
    <p:sldId id="266" r:id="rId9"/>
    <p:sldId id="267" r:id="rId10"/>
    <p:sldId id="271" r:id="rId11"/>
    <p:sldId id="268" r:id="rId12"/>
    <p:sldId id="269" r:id="rId13"/>
    <p:sldId id="270" r:id="rId14"/>
    <p:sldId id="275" r:id="rId15"/>
    <p:sldId id="274" r:id="rId16"/>
    <p:sldId id="259" r:id="rId17"/>
    <p:sldId id="260" r:id="rId18"/>
    <p:sldId id="261"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5E737-86DD-822B-44D4-B084C72336D3}" v="15" dt="2022-06-27T20:57:58.086"/>
    <p1510:client id="{59D53BC1-2963-7195-248E-D26AC4B50B17}" v="664" dt="2022-06-27T17:37:58.693"/>
    <p1510:client id="{5A30B468-4231-4F96-B75B-472DE30E4FB3}" v="57" dt="2022-01-12T13:17:20.011"/>
    <p1510:client id="{915C7CC5-0C26-E55F-2AE4-F04B69875071}" v="155" dt="2022-06-27T18:24:05.374"/>
    <p1510:client id="{C0F5B1E3-56A3-1024-DCCF-FFFB7EE5C65B}" v="547" dt="2022-06-24T02:52:06.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Swift to Racket Compiler</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Kevin Zhang</a:t>
            </a:r>
          </a:p>
          <a:p>
            <a:r>
              <a:rPr lang="en-US" dirty="0">
                <a:cs typeface="Calibri"/>
              </a:rPr>
              <a:t>Advisor: Charles Wilkes</a:t>
            </a:r>
          </a:p>
          <a:p>
            <a:r>
              <a:rPr lang="en-US" dirty="0">
                <a:cs typeface="Calibri"/>
              </a:rPr>
              <a:t>Co-advisor: Kevin Willett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974B-CEBC-92FF-D07D-D56BD796904A}"/>
              </a:ext>
            </a:extLst>
          </p:cNvPr>
          <p:cNvSpPr>
            <a:spLocks noGrp="1"/>
          </p:cNvSpPr>
          <p:nvPr>
            <p:ph type="title"/>
          </p:nvPr>
        </p:nvSpPr>
        <p:spPr/>
        <p:txBody>
          <a:bodyPr/>
          <a:lstStyle/>
          <a:p>
            <a:r>
              <a:rPr lang="en-US" dirty="0">
                <a:ea typeface="+mj-lt"/>
                <a:cs typeface="+mj-lt"/>
              </a:rPr>
              <a:t>Example of Swift to Sil</a:t>
            </a:r>
          </a:p>
        </p:txBody>
      </p:sp>
      <p:sp>
        <p:nvSpPr>
          <p:cNvPr id="3" name="Text Placeholder 2">
            <a:extLst>
              <a:ext uri="{FF2B5EF4-FFF2-40B4-BE49-F238E27FC236}">
                <a16:creationId xmlns:a16="http://schemas.microsoft.com/office/drawing/2014/main" id="{2DF6F944-63BD-24A8-6AA2-1FE2E5C75AA9}"/>
              </a:ext>
            </a:extLst>
          </p:cNvPr>
          <p:cNvSpPr>
            <a:spLocks noGrp="1"/>
          </p:cNvSpPr>
          <p:nvPr>
            <p:ph type="body" idx="1"/>
          </p:nvPr>
        </p:nvSpPr>
        <p:spPr/>
        <p:txBody>
          <a:bodyPr/>
          <a:lstStyle/>
          <a:p>
            <a:r>
              <a:rPr lang="en-US" dirty="0">
                <a:cs typeface="Calibri"/>
              </a:rPr>
              <a:t>Swift</a:t>
            </a:r>
            <a:endParaRPr lang="en-US" dirty="0"/>
          </a:p>
        </p:txBody>
      </p:sp>
      <p:sp>
        <p:nvSpPr>
          <p:cNvPr id="4" name="Content Placeholder 3">
            <a:extLst>
              <a:ext uri="{FF2B5EF4-FFF2-40B4-BE49-F238E27FC236}">
                <a16:creationId xmlns:a16="http://schemas.microsoft.com/office/drawing/2014/main" id="{8DDCDD2E-9759-AF4C-2609-D8BBECC84044}"/>
              </a:ext>
            </a:extLst>
          </p:cNvPr>
          <p:cNvSpPr>
            <a:spLocks noGrp="1"/>
          </p:cNvSpPr>
          <p:nvPr>
            <p:ph sz="half" idx="2"/>
          </p:nvPr>
        </p:nvSpPr>
        <p:spPr/>
        <p:txBody>
          <a:bodyPr vert="horz" lIns="91440" tIns="45720" rIns="91440" bIns="45720" rtlCol="0" anchor="t">
            <a:normAutofit fontScale="47500" lnSpcReduction="20000"/>
          </a:bodyPr>
          <a:lstStyle/>
          <a:p>
            <a:pPr>
              <a:buNone/>
            </a:pPr>
            <a:r>
              <a:rPr lang="en-US" dirty="0">
                <a:ea typeface="+mn-lt"/>
                <a:cs typeface="+mn-lt"/>
              </a:rPr>
              <a:t>var </a:t>
            </a:r>
            <a:r>
              <a:rPr lang="en-US" dirty="0" err="1">
                <a:ea typeface="+mn-lt"/>
                <a:cs typeface="+mn-lt"/>
              </a:rPr>
              <a:t>tfewfw</a:t>
            </a:r>
            <a:r>
              <a:rPr lang="en-US" dirty="0">
                <a:ea typeface="+mn-lt"/>
                <a:cs typeface="+mn-lt"/>
              </a:rPr>
              <a:t> = false</a:t>
            </a:r>
          </a:p>
        </p:txBody>
      </p:sp>
      <p:sp>
        <p:nvSpPr>
          <p:cNvPr id="5" name="Text Placeholder 4">
            <a:extLst>
              <a:ext uri="{FF2B5EF4-FFF2-40B4-BE49-F238E27FC236}">
                <a16:creationId xmlns:a16="http://schemas.microsoft.com/office/drawing/2014/main" id="{A5B5DFE5-A492-87A0-C032-2F98E884556B}"/>
              </a:ext>
            </a:extLst>
          </p:cNvPr>
          <p:cNvSpPr>
            <a:spLocks noGrp="1"/>
          </p:cNvSpPr>
          <p:nvPr>
            <p:ph type="body" sz="quarter" idx="3"/>
          </p:nvPr>
        </p:nvSpPr>
        <p:spPr/>
        <p:txBody>
          <a:bodyPr/>
          <a:lstStyle/>
          <a:p>
            <a:r>
              <a:rPr lang="en-US" dirty="0">
                <a:ea typeface="+mn-lt"/>
                <a:cs typeface="+mn-lt"/>
              </a:rPr>
              <a:t>Swift Intermediate Language (SIL)</a:t>
            </a:r>
            <a:endParaRPr lang="en-US" b="0" dirty="0">
              <a:ea typeface="+mn-lt"/>
              <a:cs typeface="+mn-lt"/>
            </a:endParaRPr>
          </a:p>
        </p:txBody>
      </p:sp>
      <p:sp>
        <p:nvSpPr>
          <p:cNvPr id="6" name="Content Placeholder 5">
            <a:extLst>
              <a:ext uri="{FF2B5EF4-FFF2-40B4-BE49-F238E27FC236}">
                <a16:creationId xmlns:a16="http://schemas.microsoft.com/office/drawing/2014/main" id="{D5C45CF0-1583-73D0-3A43-AC26AA111A35}"/>
              </a:ext>
            </a:extLst>
          </p:cNvPr>
          <p:cNvSpPr>
            <a:spLocks noGrp="1"/>
          </p:cNvSpPr>
          <p:nvPr>
            <p:ph sz="quarter" idx="4"/>
          </p:nvPr>
        </p:nvSpPr>
        <p:spPr/>
        <p:txBody>
          <a:bodyPr vert="horz" lIns="91440" tIns="45720" rIns="91440" bIns="45720" rtlCol="0" anchor="t">
            <a:normAutofit fontScale="47500" lnSpcReduction="20000"/>
          </a:bodyPr>
          <a:lstStyle/>
          <a:p>
            <a:pPr>
              <a:buNone/>
            </a:pPr>
            <a:r>
              <a:rPr lang="en-US" dirty="0">
                <a:ea typeface="+mn-lt"/>
                <a:cs typeface="+mn-lt"/>
              </a:rPr>
              <a:t>// main</a:t>
            </a:r>
            <a:endParaRPr lang="en-US" dirty="0"/>
          </a:p>
          <a:p>
            <a:pPr>
              <a:buNone/>
            </a:pPr>
            <a:r>
              <a:rPr lang="en-US" dirty="0" err="1">
                <a:ea typeface="+mn-lt"/>
                <a:cs typeface="+mn-lt"/>
              </a:rPr>
              <a:t>sil</a:t>
            </a:r>
            <a:r>
              <a:rPr lang="en-US" dirty="0">
                <a:ea typeface="+mn-lt"/>
                <a:cs typeface="+mn-lt"/>
              </a:rPr>
              <a:t> @main : $@convention(c) (Int32,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 -&gt; Int32 {</a:t>
            </a:r>
            <a:endParaRPr lang="en-US" dirty="0"/>
          </a:p>
          <a:p>
            <a:pPr>
              <a:buNone/>
            </a:pPr>
            <a:r>
              <a:rPr lang="en-US" dirty="0">
                <a:ea typeface="+mn-lt"/>
                <a:cs typeface="+mn-lt"/>
              </a:rPr>
              <a:t>bb0(%0 : $Int32, %1 :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a:t>
            </a:r>
            <a:endParaRPr lang="en-US" dirty="0"/>
          </a:p>
          <a:p>
            <a:pPr>
              <a:buNone/>
            </a:pPr>
            <a:r>
              <a:rPr lang="en-US" dirty="0">
                <a:ea typeface="+mn-lt"/>
                <a:cs typeface="+mn-lt"/>
              </a:rPr>
              <a:t>  </a:t>
            </a:r>
            <a:r>
              <a:rPr lang="en-US" dirty="0" err="1">
                <a:ea typeface="+mn-lt"/>
                <a:cs typeface="+mn-lt"/>
              </a:rPr>
              <a:t>alloc_global</a:t>
            </a:r>
            <a:r>
              <a:rPr lang="en-US" dirty="0">
                <a:ea typeface="+mn-lt"/>
                <a:cs typeface="+mn-lt"/>
              </a:rPr>
              <a:t> @_T08Example16tfewfwSbvp           // id: %2</a:t>
            </a:r>
            <a:endParaRPr lang="en-US" dirty="0"/>
          </a:p>
          <a:p>
            <a:pPr>
              <a:buNone/>
            </a:pPr>
            <a:r>
              <a:rPr lang="en-US" dirty="0">
                <a:ea typeface="+mn-lt"/>
                <a:cs typeface="+mn-lt"/>
              </a:rPr>
              <a:t>  %3 = </a:t>
            </a:r>
            <a:r>
              <a:rPr lang="en-US" dirty="0" err="1">
                <a:ea typeface="+mn-lt"/>
                <a:cs typeface="+mn-lt"/>
              </a:rPr>
              <a:t>global_addr</a:t>
            </a:r>
            <a:r>
              <a:rPr lang="en-US" dirty="0">
                <a:ea typeface="+mn-lt"/>
                <a:cs typeface="+mn-lt"/>
              </a:rPr>
              <a:t> @_T08Example16</a:t>
            </a:r>
            <a:r>
              <a:rPr lang="en-US" dirty="0">
                <a:highlight>
                  <a:srgbClr val="FFFF00"/>
                </a:highlight>
                <a:ea typeface="+mn-lt"/>
                <a:cs typeface="+mn-lt"/>
              </a:rPr>
              <a:t>tfewfw</a:t>
            </a:r>
            <a:r>
              <a:rPr lang="en-US" dirty="0">
                <a:ea typeface="+mn-lt"/>
                <a:cs typeface="+mn-lt"/>
              </a:rPr>
              <a:t>Sbvp : $*Bool // user: %6</a:t>
            </a:r>
            <a:endParaRPr lang="en-US" dirty="0"/>
          </a:p>
          <a:p>
            <a:pPr>
              <a:buNone/>
            </a:pPr>
            <a:r>
              <a:rPr lang="en-US" dirty="0">
                <a:ea typeface="+mn-lt"/>
                <a:cs typeface="+mn-lt"/>
              </a:rPr>
              <a:t>  %4 = </a:t>
            </a:r>
            <a:r>
              <a:rPr lang="en-US" dirty="0" err="1">
                <a:ea typeface="+mn-lt"/>
                <a:cs typeface="+mn-lt"/>
              </a:rPr>
              <a:t>integer_literal</a:t>
            </a:r>
            <a:r>
              <a:rPr lang="en-US" dirty="0">
                <a:ea typeface="+mn-lt"/>
                <a:cs typeface="+mn-lt"/>
              </a:rPr>
              <a:t> $Builtin.Int1, </a:t>
            </a:r>
            <a:r>
              <a:rPr lang="en-US" dirty="0">
                <a:highlight>
                  <a:srgbClr val="FFFF00"/>
                </a:highlight>
                <a:ea typeface="+mn-lt"/>
                <a:cs typeface="+mn-lt"/>
              </a:rPr>
              <a:t>0</a:t>
            </a:r>
            <a:r>
              <a:rPr lang="en-US" dirty="0">
                <a:ea typeface="+mn-lt"/>
                <a:cs typeface="+mn-lt"/>
              </a:rPr>
              <a:t>           // user: %5</a:t>
            </a:r>
            <a:endParaRPr lang="en-US" dirty="0"/>
          </a:p>
          <a:p>
            <a:pPr>
              <a:buNone/>
            </a:pPr>
            <a:r>
              <a:rPr lang="en-US" dirty="0">
                <a:ea typeface="+mn-lt"/>
                <a:cs typeface="+mn-lt"/>
              </a:rPr>
              <a:t>  %5 = struct $Bool (%4 : $Builtin.Int1)          // user: %6</a:t>
            </a:r>
            <a:endParaRPr lang="en-US" dirty="0"/>
          </a:p>
          <a:p>
            <a:pPr>
              <a:buNone/>
            </a:pPr>
            <a:r>
              <a:rPr lang="en-US" dirty="0">
                <a:ea typeface="+mn-lt"/>
                <a:cs typeface="+mn-lt"/>
              </a:rPr>
              <a:t>  store %5 to %3 : $*Bool                         // id: %6</a:t>
            </a:r>
            <a:endParaRPr lang="en-US" dirty="0"/>
          </a:p>
          <a:p>
            <a:pPr>
              <a:buNone/>
            </a:pPr>
            <a:r>
              <a:rPr lang="en-US" dirty="0">
                <a:ea typeface="+mn-lt"/>
                <a:cs typeface="+mn-lt"/>
              </a:rPr>
              <a:t>  %7 = </a:t>
            </a:r>
            <a:r>
              <a:rPr lang="en-US" dirty="0" err="1">
                <a:ea typeface="+mn-lt"/>
                <a:cs typeface="+mn-lt"/>
              </a:rPr>
              <a:t>integer_literal</a:t>
            </a:r>
            <a:r>
              <a:rPr lang="en-US" dirty="0">
                <a:ea typeface="+mn-lt"/>
                <a:cs typeface="+mn-lt"/>
              </a:rPr>
              <a:t> $Builtin.Int32, 0          // user: %8</a:t>
            </a:r>
            <a:endParaRPr lang="en-US" dirty="0"/>
          </a:p>
          <a:p>
            <a:pPr>
              <a:buNone/>
            </a:pPr>
            <a:r>
              <a:rPr lang="en-US" dirty="0">
                <a:ea typeface="+mn-lt"/>
                <a:cs typeface="+mn-lt"/>
              </a:rPr>
              <a:t>  %8 = struct $Int32 (%7 : $Builtin.Int32)        // user: %9</a:t>
            </a:r>
            <a:endParaRPr lang="en-US" dirty="0"/>
          </a:p>
          <a:p>
            <a:pPr>
              <a:buNone/>
            </a:pPr>
            <a:r>
              <a:rPr lang="en-US" dirty="0">
                <a:ea typeface="+mn-lt"/>
                <a:cs typeface="+mn-lt"/>
              </a:rPr>
              <a:t>  return %8 : $Int32                              // id: %9</a:t>
            </a:r>
            <a:endParaRPr lang="en-US" dirty="0"/>
          </a:p>
          <a:p>
            <a:pPr marL="0" indent="0">
              <a:buNone/>
            </a:pPr>
            <a:r>
              <a:rPr lang="en-US" dirty="0">
                <a:ea typeface="+mn-lt"/>
                <a:cs typeface="+mn-lt"/>
              </a:rPr>
              <a:t>} // end </a:t>
            </a:r>
            <a:r>
              <a:rPr lang="en-US" dirty="0" err="1">
                <a:ea typeface="+mn-lt"/>
                <a:cs typeface="+mn-lt"/>
              </a:rPr>
              <a:t>sil</a:t>
            </a:r>
            <a:r>
              <a:rPr lang="en-US" dirty="0">
                <a:ea typeface="+mn-lt"/>
                <a:cs typeface="+mn-lt"/>
              </a:rPr>
              <a:t> function 'main'</a:t>
            </a:r>
            <a:endParaRPr lang="en-US" dirty="0"/>
          </a:p>
        </p:txBody>
      </p:sp>
    </p:spTree>
    <p:extLst>
      <p:ext uri="{BB962C8B-B14F-4D97-AF65-F5344CB8AC3E}">
        <p14:creationId xmlns:p14="http://schemas.microsoft.com/office/powerpoint/2010/main" val="98263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C844-6423-CD1A-2050-89B26A64C688}"/>
              </a:ext>
            </a:extLst>
          </p:cNvPr>
          <p:cNvSpPr>
            <a:spLocks noGrp="1"/>
          </p:cNvSpPr>
          <p:nvPr>
            <p:ph type="title"/>
          </p:nvPr>
        </p:nvSpPr>
        <p:spPr/>
        <p:txBody>
          <a:bodyPr/>
          <a:lstStyle/>
          <a:p>
            <a:r>
              <a:rPr lang="en-US">
                <a:ea typeface="+mj-lt"/>
                <a:cs typeface="+mj-lt"/>
              </a:rPr>
              <a:t>Example of Swift to Sil for print</a:t>
            </a:r>
            <a:endParaRPr lang="en-US" dirty="0">
              <a:ea typeface="+mj-lt"/>
              <a:cs typeface="+mj-lt"/>
            </a:endParaRPr>
          </a:p>
        </p:txBody>
      </p:sp>
      <p:sp>
        <p:nvSpPr>
          <p:cNvPr id="3" name="Content Placeholder 2">
            <a:extLst>
              <a:ext uri="{FF2B5EF4-FFF2-40B4-BE49-F238E27FC236}">
                <a16:creationId xmlns:a16="http://schemas.microsoft.com/office/drawing/2014/main" id="{1F86606F-A934-0FF5-FE4E-C0E585C0CC68}"/>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The Sil translation for a Swift print statement is significantly more complicated than defining and setting a Swift variable.</a:t>
            </a:r>
          </a:p>
          <a:p>
            <a:pPr marL="0" indent="0">
              <a:buNone/>
            </a:pPr>
            <a:endParaRPr lang="en-US" dirty="0">
              <a:cs typeface="Calibri" panose="020F0502020204030204"/>
            </a:endParaRPr>
          </a:p>
          <a:p>
            <a:pPr marL="0" indent="0">
              <a:buNone/>
            </a:pPr>
            <a:r>
              <a:rPr lang="en-US" dirty="0">
                <a:cs typeface="Calibri" panose="020F0502020204030204"/>
              </a:rPr>
              <a:t>I will show a Sil translation for </a:t>
            </a:r>
            <a:r>
              <a:rPr lang="en-US" dirty="0">
                <a:ea typeface="+mn-lt"/>
                <a:cs typeface="+mn-lt"/>
              </a:rPr>
              <a:t>print(5777) which prints out the integer 5777.</a:t>
            </a:r>
            <a:endParaRPr lang="en-US" dirty="0">
              <a:cs typeface="Calibri" panose="020F0502020204030204"/>
            </a:endParaRPr>
          </a:p>
        </p:txBody>
      </p:sp>
    </p:spTree>
    <p:extLst>
      <p:ext uri="{BB962C8B-B14F-4D97-AF65-F5344CB8AC3E}">
        <p14:creationId xmlns:p14="http://schemas.microsoft.com/office/powerpoint/2010/main" val="393903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460-FFBC-5B50-1C91-D4C5C1FBE7BC}"/>
              </a:ext>
            </a:extLst>
          </p:cNvPr>
          <p:cNvSpPr>
            <a:spLocks noGrp="1"/>
          </p:cNvSpPr>
          <p:nvPr>
            <p:ph type="title"/>
          </p:nvPr>
        </p:nvSpPr>
        <p:spPr/>
        <p:txBody>
          <a:bodyPr/>
          <a:lstStyle/>
          <a:p>
            <a:r>
              <a:rPr lang="en-US" dirty="0">
                <a:cs typeface="Calibri Light"/>
              </a:rPr>
              <a:t>Sil Translation</a:t>
            </a:r>
            <a:endParaRPr lang="en-US" dirty="0"/>
          </a:p>
        </p:txBody>
      </p:sp>
      <p:sp>
        <p:nvSpPr>
          <p:cNvPr id="3" name="Content Placeholder 2">
            <a:extLst>
              <a:ext uri="{FF2B5EF4-FFF2-40B4-BE49-F238E27FC236}">
                <a16:creationId xmlns:a16="http://schemas.microsoft.com/office/drawing/2014/main" id="{C17833A3-5928-3172-5827-38D555778902}"/>
              </a:ext>
            </a:extLst>
          </p:cNvPr>
          <p:cNvSpPr>
            <a:spLocks noGrp="1"/>
          </p:cNvSpPr>
          <p:nvPr>
            <p:ph idx="1"/>
          </p:nvPr>
        </p:nvSpPr>
        <p:spPr/>
        <p:txBody>
          <a:bodyPr vert="horz" lIns="91440" tIns="45720" rIns="91440" bIns="45720" rtlCol="0" anchor="t">
            <a:normAutofit fontScale="40000" lnSpcReduction="20000"/>
          </a:bodyPr>
          <a:lstStyle/>
          <a:p>
            <a:r>
              <a:rPr lang="en-US" dirty="0">
                <a:ea typeface="+mn-lt"/>
                <a:cs typeface="+mn-lt"/>
              </a:rPr>
              <a:t>// main</a:t>
            </a:r>
            <a:endParaRPr lang="en-US" dirty="0">
              <a:cs typeface="Calibri" panose="020F0502020204030204"/>
            </a:endParaRPr>
          </a:p>
          <a:p>
            <a:r>
              <a:rPr lang="en-US" dirty="0" err="1">
                <a:ea typeface="+mn-lt"/>
                <a:cs typeface="+mn-lt"/>
              </a:rPr>
              <a:t>sil</a:t>
            </a:r>
            <a:r>
              <a:rPr lang="en-US" dirty="0">
                <a:ea typeface="+mn-lt"/>
                <a:cs typeface="+mn-lt"/>
              </a:rPr>
              <a:t> @main : $@convention(c) (Int32,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 -&gt; Int32 {</a:t>
            </a:r>
            <a:endParaRPr lang="en-US" dirty="0"/>
          </a:p>
          <a:p>
            <a:r>
              <a:rPr lang="en-US" dirty="0">
                <a:ea typeface="+mn-lt"/>
                <a:cs typeface="+mn-lt"/>
              </a:rPr>
              <a:t>bb0(%0 : $Int32, %1 :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a:t>
            </a:r>
            <a:endParaRPr lang="en-US" dirty="0"/>
          </a:p>
          <a:p>
            <a:r>
              <a:rPr lang="en-US" dirty="0">
                <a:ea typeface="+mn-lt"/>
                <a:cs typeface="+mn-lt"/>
              </a:rPr>
              <a:t>  %2 = </a:t>
            </a:r>
            <a:r>
              <a:rPr lang="en-US" dirty="0" err="1">
                <a:ea typeface="+mn-lt"/>
                <a:cs typeface="+mn-lt"/>
              </a:rPr>
              <a:t>integer_literal</a:t>
            </a:r>
            <a:r>
              <a:rPr lang="en-US" dirty="0">
                <a:ea typeface="+mn-lt"/>
                <a:cs typeface="+mn-lt"/>
              </a:rPr>
              <a:t> $</a:t>
            </a:r>
            <a:r>
              <a:rPr lang="en-US" dirty="0" err="1">
                <a:ea typeface="+mn-lt"/>
                <a:cs typeface="+mn-lt"/>
              </a:rPr>
              <a:t>Builtin.Word</a:t>
            </a:r>
            <a:r>
              <a:rPr lang="en-US" dirty="0">
                <a:ea typeface="+mn-lt"/>
                <a:cs typeface="+mn-lt"/>
              </a:rPr>
              <a:t>, 1           // user: %4</a:t>
            </a:r>
            <a:endParaRPr lang="en-US" dirty="0"/>
          </a:p>
          <a:p>
            <a:r>
              <a:rPr lang="en-US" dirty="0">
                <a:ea typeface="+mn-lt"/>
                <a:cs typeface="+mn-lt"/>
              </a:rPr>
              <a:t>  // </a:t>
            </a:r>
            <a:r>
              <a:rPr lang="en-US" dirty="0" err="1">
                <a:ea typeface="+mn-lt"/>
                <a:cs typeface="+mn-lt"/>
              </a:rPr>
              <a:t>function_ref</a:t>
            </a:r>
            <a:r>
              <a:rPr lang="en-US" dirty="0">
                <a:ea typeface="+mn-lt"/>
                <a:cs typeface="+mn-lt"/>
              </a:rPr>
              <a:t> specialized _</a:t>
            </a:r>
            <a:r>
              <a:rPr lang="en-US" dirty="0" err="1">
                <a:ea typeface="+mn-lt"/>
                <a:cs typeface="+mn-lt"/>
              </a:rPr>
              <a:t>allocateUninitializedArray</a:t>
            </a:r>
            <a:r>
              <a:rPr lang="en-US" dirty="0">
                <a:ea typeface="+mn-lt"/>
                <a:cs typeface="+mn-lt"/>
              </a:rPr>
              <a:t>&lt;A&gt;(_:)</a:t>
            </a:r>
            <a:endParaRPr lang="en-US" dirty="0"/>
          </a:p>
          <a:p>
            <a:r>
              <a:rPr lang="en-US" dirty="0">
                <a:ea typeface="+mn-lt"/>
                <a:cs typeface="+mn-lt"/>
              </a:rPr>
              <a:t>  %3 = </a:t>
            </a:r>
            <a:r>
              <a:rPr lang="en-US" dirty="0" err="1">
                <a:ea typeface="+mn-lt"/>
                <a:cs typeface="+mn-lt"/>
              </a:rPr>
              <a:t>function_ref</a:t>
            </a:r>
            <a:r>
              <a:rPr lang="en-US" dirty="0">
                <a:ea typeface="+mn-lt"/>
                <a:cs typeface="+mn-lt"/>
              </a:rPr>
              <a:t> @_T0s27_allocateUninitializedArraySayxG_BptBwlFyp_Tg5 : $@convention(thin) (</a:t>
            </a:r>
            <a:r>
              <a:rPr lang="en-US" dirty="0" err="1">
                <a:ea typeface="+mn-lt"/>
                <a:cs typeface="+mn-lt"/>
              </a:rPr>
              <a:t>Builtin.Word</a:t>
            </a:r>
            <a:r>
              <a:rPr lang="en-US" dirty="0">
                <a:ea typeface="+mn-lt"/>
                <a:cs typeface="+mn-lt"/>
              </a:rPr>
              <a:t>) -&gt; (@owned Array&lt;Any&gt;, </a:t>
            </a:r>
            <a:r>
              <a:rPr lang="en-US" dirty="0" err="1">
                <a:ea typeface="+mn-lt"/>
                <a:cs typeface="+mn-lt"/>
              </a:rPr>
              <a:t>Builtin.RawPointer</a:t>
            </a:r>
            <a:r>
              <a:rPr lang="en-US" dirty="0">
                <a:ea typeface="+mn-lt"/>
                <a:cs typeface="+mn-lt"/>
              </a:rPr>
              <a:t>) // user: %4</a:t>
            </a:r>
            <a:endParaRPr lang="en-US" dirty="0"/>
          </a:p>
          <a:p>
            <a:r>
              <a:rPr lang="en-US" dirty="0">
                <a:ea typeface="+mn-lt"/>
                <a:cs typeface="+mn-lt"/>
              </a:rPr>
              <a:t>  %4 = apply %3(%2) : $@convention(thin) (</a:t>
            </a:r>
            <a:r>
              <a:rPr lang="en-US" dirty="0" err="1">
                <a:ea typeface="+mn-lt"/>
                <a:cs typeface="+mn-lt"/>
              </a:rPr>
              <a:t>Builtin.Word</a:t>
            </a:r>
            <a:r>
              <a:rPr lang="en-US" dirty="0">
                <a:ea typeface="+mn-lt"/>
                <a:cs typeface="+mn-lt"/>
              </a:rPr>
              <a:t>) -&gt; (@owned Array&lt;Any&gt;, </a:t>
            </a:r>
            <a:r>
              <a:rPr lang="en-US" dirty="0" err="1">
                <a:ea typeface="+mn-lt"/>
                <a:cs typeface="+mn-lt"/>
              </a:rPr>
              <a:t>Builtin.RawPointer</a:t>
            </a:r>
            <a:r>
              <a:rPr lang="en-US" dirty="0">
                <a:ea typeface="+mn-lt"/>
                <a:cs typeface="+mn-lt"/>
              </a:rPr>
              <a:t>) // users: %7, %5, %8</a:t>
            </a:r>
            <a:endParaRPr lang="en-US" dirty="0"/>
          </a:p>
          <a:p>
            <a:r>
              <a:rPr lang="en-US" dirty="0">
                <a:ea typeface="+mn-lt"/>
                <a:cs typeface="+mn-lt"/>
              </a:rPr>
              <a:t>  %5 = </a:t>
            </a:r>
            <a:r>
              <a:rPr lang="en-US" dirty="0" err="1">
                <a:ea typeface="+mn-lt"/>
                <a:cs typeface="+mn-lt"/>
              </a:rPr>
              <a:t>tuple_extract</a:t>
            </a:r>
            <a:r>
              <a:rPr lang="en-US" dirty="0">
                <a:ea typeface="+mn-lt"/>
                <a:cs typeface="+mn-lt"/>
              </a:rPr>
              <a:t> %4 : $(Array&lt;Any&gt;, </a:t>
            </a:r>
            <a:r>
              <a:rPr lang="en-US" dirty="0" err="1">
                <a:ea typeface="+mn-lt"/>
                <a:cs typeface="+mn-lt"/>
              </a:rPr>
              <a:t>Builtin.RawPointer</a:t>
            </a:r>
            <a:r>
              <a:rPr lang="en-US" dirty="0">
                <a:ea typeface="+mn-lt"/>
                <a:cs typeface="+mn-lt"/>
              </a:rPr>
              <a:t>), 0 // users: %19, %6</a:t>
            </a:r>
            <a:endParaRPr lang="en-US" dirty="0"/>
          </a:p>
          <a:p>
            <a:r>
              <a:rPr lang="en-US" dirty="0">
                <a:ea typeface="+mn-lt"/>
                <a:cs typeface="+mn-lt"/>
              </a:rPr>
              <a:t>  </a:t>
            </a:r>
            <a:r>
              <a:rPr lang="en-US" dirty="0" err="1">
                <a:ea typeface="+mn-lt"/>
                <a:cs typeface="+mn-lt"/>
              </a:rPr>
              <a:t>retain_value</a:t>
            </a:r>
            <a:r>
              <a:rPr lang="en-US" dirty="0">
                <a:ea typeface="+mn-lt"/>
                <a:cs typeface="+mn-lt"/>
              </a:rPr>
              <a:t> %5 : $Array&lt;Any&gt;                   // id: %6</a:t>
            </a:r>
            <a:endParaRPr lang="en-US" dirty="0"/>
          </a:p>
          <a:p>
            <a:r>
              <a:rPr lang="en-US" dirty="0">
                <a:ea typeface="+mn-lt"/>
                <a:cs typeface="+mn-lt"/>
              </a:rPr>
              <a:t>  %7 = </a:t>
            </a:r>
            <a:r>
              <a:rPr lang="en-US" dirty="0" err="1">
                <a:ea typeface="+mn-lt"/>
                <a:cs typeface="+mn-lt"/>
              </a:rPr>
              <a:t>tuple_extract</a:t>
            </a:r>
            <a:r>
              <a:rPr lang="en-US" dirty="0">
                <a:ea typeface="+mn-lt"/>
                <a:cs typeface="+mn-lt"/>
              </a:rPr>
              <a:t> %4 : $(Array&lt;Any&gt;, </a:t>
            </a:r>
            <a:r>
              <a:rPr lang="en-US" dirty="0" err="1">
                <a:ea typeface="+mn-lt"/>
                <a:cs typeface="+mn-lt"/>
              </a:rPr>
              <a:t>Builtin.RawPointer</a:t>
            </a:r>
            <a:r>
              <a:rPr lang="en-US" dirty="0">
                <a:ea typeface="+mn-lt"/>
                <a:cs typeface="+mn-lt"/>
              </a:rPr>
              <a:t>), 1 // user: %9</a:t>
            </a:r>
            <a:endParaRPr lang="en-US" dirty="0"/>
          </a:p>
          <a:p>
            <a:r>
              <a:rPr lang="en-US" dirty="0">
                <a:ea typeface="+mn-lt"/>
                <a:cs typeface="+mn-lt"/>
              </a:rPr>
              <a:t>  </a:t>
            </a:r>
            <a:r>
              <a:rPr lang="en-US" dirty="0" err="1">
                <a:ea typeface="+mn-lt"/>
                <a:cs typeface="+mn-lt"/>
              </a:rPr>
              <a:t>release_value</a:t>
            </a:r>
            <a:r>
              <a:rPr lang="en-US" dirty="0">
                <a:ea typeface="+mn-lt"/>
                <a:cs typeface="+mn-lt"/>
              </a:rPr>
              <a:t> %4 : $(Array&lt;Any&gt;, </a:t>
            </a:r>
            <a:r>
              <a:rPr lang="en-US" dirty="0" err="1">
                <a:ea typeface="+mn-lt"/>
                <a:cs typeface="+mn-lt"/>
              </a:rPr>
              <a:t>Builtin.RawPointer</a:t>
            </a:r>
            <a:r>
              <a:rPr lang="en-US" dirty="0">
                <a:ea typeface="+mn-lt"/>
                <a:cs typeface="+mn-lt"/>
              </a:rPr>
              <a:t>) // id: %8</a:t>
            </a:r>
            <a:endParaRPr lang="en-US" dirty="0"/>
          </a:p>
          <a:p>
            <a:r>
              <a:rPr lang="en-US" dirty="0">
                <a:ea typeface="+mn-lt"/>
                <a:cs typeface="+mn-lt"/>
              </a:rPr>
              <a:t>  %9 = </a:t>
            </a:r>
            <a:r>
              <a:rPr lang="en-US" dirty="0" err="1">
                <a:ea typeface="+mn-lt"/>
                <a:cs typeface="+mn-lt"/>
              </a:rPr>
              <a:t>pointer_to_address</a:t>
            </a:r>
            <a:r>
              <a:rPr lang="en-US" dirty="0">
                <a:ea typeface="+mn-lt"/>
                <a:cs typeface="+mn-lt"/>
              </a:rPr>
              <a:t> %7 : $</a:t>
            </a:r>
            <a:r>
              <a:rPr lang="en-US" dirty="0" err="1">
                <a:ea typeface="+mn-lt"/>
                <a:cs typeface="+mn-lt"/>
              </a:rPr>
              <a:t>Builtin.RawPointer</a:t>
            </a:r>
            <a:r>
              <a:rPr lang="en-US" dirty="0">
                <a:ea typeface="+mn-lt"/>
                <a:cs typeface="+mn-lt"/>
              </a:rPr>
              <a:t> to [strict] $*Any // user: %10</a:t>
            </a:r>
            <a:endParaRPr lang="en-US" dirty="0"/>
          </a:p>
          <a:p>
            <a:r>
              <a:rPr lang="en-US" dirty="0">
                <a:ea typeface="+mn-lt"/>
                <a:cs typeface="+mn-lt"/>
              </a:rPr>
              <a:t>  %10 = </a:t>
            </a:r>
            <a:r>
              <a:rPr lang="en-US" dirty="0" err="1">
                <a:ea typeface="+mn-lt"/>
                <a:cs typeface="+mn-lt"/>
              </a:rPr>
              <a:t>init_existential_addr</a:t>
            </a:r>
            <a:r>
              <a:rPr lang="en-US" dirty="0">
                <a:ea typeface="+mn-lt"/>
                <a:cs typeface="+mn-lt"/>
              </a:rPr>
              <a:t> %9 : $*Any, $Int    // user: %13</a:t>
            </a:r>
            <a:endParaRPr lang="en-US" dirty="0"/>
          </a:p>
          <a:p>
            <a:r>
              <a:rPr lang="en-US" dirty="0">
                <a:ea typeface="+mn-lt"/>
                <a:cs typeface="+mn-lt"/>
              </a:rPr>
              <a:t>  %11 = </a:t>
            </a:r>
            <a:r>
              <a:rPr lang="en-US" dirty="0" err="1">
                <a:ea typeface="+mn-lt"/>
                <a:cs typeface="+mn-lt"/>
              </a:rPr>
              <a:t>integer_literal</a:t>
            </a:r>
            <a:r>
              <a:rPr lang="en-US" dirty="0">
                <a:ea typeface="+mn-lt"/>
                <a:cs typeface="+mn-lt"/>
              </a:rPr>
              <a:t> $Builtin.Int64, 5777      // user: %12</a:t>
            </a:r>
            <a:endParaRPr lang="en-US" dirty="0"/>
          </a:p>
          <a:p>
            <a:r>
              <a:rPr lang="en-US" dirty="0">
                <a:ea typeface="+mn-lt"/>
                <a:cs typeface="+mn-lt"/>
              </a:rPr>
              <a:t>  %12 = struct $Int (%11 : $Builtin.Int64)        // user: %13</a:t>
            </a:r>
            <a:endParaRPr lang="en-US" dirty="0"/>
          </a:p>
          <a:p>
            <a:r>
              <a:rPr lang="en-US" dirty="0">
                <a:ea typeface="+mn-lt"/>
                <a:cs typeface="+mn-lt"/>
              </a:rPr>
              <a:t>  store %12 to %10 : $*Int                        // id: %13</a:t>
            </a:r>
            <a:endParaRPr lang="en-US"/>
          </a:p>
          <a:p>
            <a:r>
              <a:rPr lang="en-US" dirty="0">
                <a:ea typeface="+mn-lt"/>
                <a:cs typeface="+mn-lt"/>
              </a:rPr>
              <a:t>  // </a:t>
            </a:r>
            <a:r>
              <a:rPr lang="en-US" dirty="0" err="1">
                <a:ea typeface="+mn-lt"/>
                <a:cs typeface="+mn-lt"/>
              </a:rPr>
              <a:t>function_ref</a:t>
            </a:r>
            <a:r>
              <a:rPr lang="en-US" dirty="0">
                <a:ea typeface="+mn-lt"/>
                <a:cs typeface="+mn-lt"/>
              </a:rPr>
              <a:t> default argument 1 of print(_:</a:t>
            </a:r>
            <a:r>
              <a:rPr lang="en-US" dirty="0" err="1">
                <a:ea typeface="+mn-lt"/>
                <a:cs typeface="+mn-lt"/>
              </a:rPr>
              <a:t>separator:terminator</a:t>
            </a:r>
            <a:r>
              <a:rPr lang="en-US" dirty="0">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96615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63F6-F276-38DC-F8BD-F319BEC71C15}"/>
              </a:ext>
            </a:extLst>
          </p:cNvPr>
          <p:cNvSpPr>
            <a:spLocks noGrp="1"/>
          </p:cNvSpPr>
          <p:nvPr>
            <p:ph type="title"/>
          </p:nvPr>
        </p:nvSpPr>
        <p:spPr/>
        <p:txBody>
          <a:bodyPr/>
          <a:lstStyle/>
          <a:p>
            <a:r>
              <a:rPr lang="en-US" dirty="0">
                <a:cs typeface="Calibri Light"/>
              </a:rPr>
              <a:t>Continued</a:t>
            </a:r>
            <a:endParaRPr lang="en-US" dirty="0"/>
          </a:p>
        </p:txBody>
      </p:sp>
      <p:sp>
        <p:nvSpPr>
          <p:cNvPr id="3" name="Content Placeholder 2">
            <a:extLst>
              <a:ext uri="{FF2B5EF4-FFF2-40B4-BE49-F238E27FC236}">
                <a16:creationId xmlns:a16="http://schemas.microsoft.com/office/drawing/2014/main" id="{E09E1B75-26CF-83C5-F100-579CEE48E2FF}"/>
              </a:ext>
            </a:extLst>
          </p:cNvPr>
          <p:cNvSpPr>
            <a:spLocks noGrp="1"/>
          </p:cNvSpPr>
          <p:nvPr>
            <p:ph idx="1"/>
          </p:nvPr>
        </p:nvSpPr>
        <p:spPr/>
        <p:txBody>
          <a:bodyPr vert="horz" lIns="91440" tIns="45720" rIns="91440" bIns="45720" rtlCol="0" anchor="t">
            <a:normAutofit fontScale="55000" lnSpcReduction="20000"/>
          </a:bodyPr>
          <a:lstStyle/>
          <a:p>
            <a:pPr>
              <a:buFont typeface="Arial"/>
              <a:buChar char="•"/>
            </a:pPr>
            <a:r>
              <a:rPr lang="en-US" dirty="0">
                <a:cs typeface="Calibri" panose="020F0502020204030204"/>
              </a:rPr>
              <a:t>  %14 = </a:t>
            </a:r>
            <a:r>
              <a:rPr lang="en-US" dirty="0" err="1">
                <a:cs typeface="Calibri" panose="020F0502020204030204"/>
              </a:rPr>
              <a:t>function_ref</a:t>
            </a:r>
            <a:r>
              <a:rPr lang="en-US" dirty="0">
                <a:cs typeface="Calibri" panose="020F0502020204030204"/>
              </a:rPr>
              <a:t> @_T0s5printyypd_SS9separatorSS10terminatortFfA0_ : $@convention(thin) () -&gt; @owned String // user: %15</a:t>
            </a:r>
            <a:endParaRPr lang="en-US" dirty="0">
              <a:ea typeface="+mn-lt"/>
              <a:cs typeface="+mn-lt"/>
            </a:endParaRPr>
          </a:p>
          <a:p>
            <a:pPr>
              <a:buFont typeface="Arial"/>
              <a:buChar char="•"/>
            </a:pPr>
            <a:r>
              <a:rPr lang="en-US" dirty="0">
                <a:cs typeface="Calibri" panose="020F0502020204030204"/>
              </a:rPr>
              <a:t>  %15 = apply %14() : $@convention(thin) () -&gt; @owned String // user: %19</a:t>
            </a:r>
            <a:endParaRPr lang="en-US">
              <a:ea typeface="+mn-lt"/>
              <a:cs typeface="+mn-lt"/>
            </a:endParaRPr>
          </a:p>
          <a:p>
            <a:pPr>
              <a:buFont typeface="Arial"/>
              <a:buChar char="•"/>
            </a:pPr>
            <a:r>
              <a:rPr lang="en-US" dirty="0">
                <a:cs typeface="Calibri" panose="020F0502020204030204"/>
              </a:rPr>
              <a:t>  // </a:t>
            </a:r>
            <a:r>
              <a:rPr lang="en-US" dirty="0" err="1">
                <a:cs typeface="Calibri" panose="020F0502020204030204"/>
              </a:rPr>
              <a:t>function_ref</a:t>
            </a:r>
            <a:r>
              <a:rPr lang="en-US" dirty="0">
                <a:cs typeface="Calibri" panose="020F0502020204030204"/>
              </a:rPr>
              <a:t> default argument 2 of print(_:</a:t>
            </a:r>
            <a:r>
              <a:rPr lang="en-US" dirty="0" err="1">
                <a:cs typeface="Calibri" panose="020F0502020204030204"/>
              </a:rPr>
              <a:t>separator:terminator</a:t>
            </a:r>
            <a:r>
              <a:rPr lang="en-US" dirty="0">
                <a:cs typeface="Calibri" panose="020F0502020204030204"/>
              </a:rPr>
              <a:t>:)</a:t>
            </a:r>
            <a:endParaRPr lang="en-US">
              <a:ea typeface="+mn-lt"/>
              <a:cs typeface="+mn-lt"/>
            </a:endParaRPr>
          </a:p>
          <a:p>
            <a:pPr>
              <a:buFont typeface="Arial"/>
              <a:buChar char="•"/>
            </a:pPr>
            <a:r>
              <a:rPr lang="en-US" dirty="0">
                <a:cs typeface="Calibri" panose="020F0502020204030204"/>
              </a:rPr>
              <a:t>  %16 = </a:t>
            </a:r>
            <a:r>
              <a:rPr lang="en-US" dirty="0" err="1">
                <a:cs typeface="Calibri" panose="020F0502020204030204"/>
              </a:rPr>
              <a:t>function_ref</a:t>
            </a:r>
            <a:r>
              <a:rPr lang="en-US" dirty="0">
                <a:cs typeface="Calibri" panose="020F0502020204030204"/>
              </a:rPr>
              <a:t> @_T0s5printyypd_SS9separatorSS10terminatortFfA1_ : $@convention(thin) () -&gt; @owned String // user: %17</a:t>
            </a:r>
            <a:endParaRPr lang="en-US">
              <a:ea typeface="+mn-lt"/>
              <a:cs typeface="+mn-lt"/>
            </a:endParaRPr>
          </a:p>
          <a:p>
            <a:pPr>
              <a:buFont typeface="Arial"/>
              <a:buChar char="•"/>
            </a:pPr>
            <a:r>
              <a:rPr lang="en-US" dirty="0">
                <a:cs typeface="Calibri" panose="020F0502020204030204"/>
              </a:rPr>
              <a:t>  %17 = apply %16() : $@convention(thin) () -&gt; @owned String // user: %19</a:t>
            </a:r>
            <a:endParaRPr lang="en-US">
              <a:ea typeface="+mn-lt"/>
              <a:cs typeface="+mn-lt"/>
            </a:endParaRPr>
          </a:p>
          <a:p>
            <a:pPr>
              <a:buFont typeface="Arial"/>
              <a:buChar char="•"/>
            </a:pPr>
            <a:r>
              <a:rPr lang="en-US" dirty="0">
                <a:cs typeface="Calibri" panose="020F0502020204030204"/>
              </a:rPr>
              <a:t>  // </a:t>
            </a:r>
            <a:r>
              <a:rPr lang="en-US" dirty="0" err="1">
                <a:cs typeface="Calibri" panose="020F0502020204030204"/>
              </a:rPr>
              <a:t>function_ref</a:t>
            </a:r>
            <a:r>
              <a:rPr lang="en-US" dirty="0">
                <a:cs typeface="Calibri" panose="020F0502020204030204"/>
              </a:rPr>
              <a:t> print(_:</a:t>
            </a:r>
            <a:r>
              <a:rPr lang="en-US" dirty="0" err="1">
                <a:cs typeface="Calibri" panose="020F0502020204030204"/>
              </a:rPr>
              <a:t>separator:terminator</a:t>
            </a:r>
            <a:r>
              <a:rPr lang="en-US" dirty="0">
                <a:cs typeface="Calibri" panose="020F0502020204030204"/>
              </a:rPr>
              <a:t>:)</a:t>
            </a:r>
            <a:endParaRPr lang="en-US">
              <a:ea typeface="+mn-lt"/>
              <a:cs typeface="+mn-lt"/>
            </a:endParaRPr>
          </a:p>
          <a:p>
            <a:pPr>
              <a:buFont typeface="Arial"/>
              <a:buChar char="•"/>
            </a:pPr>
            <a:r>
              <a:rPr lang="en-US" dirty="0">
                <a:cs typeface="Calibri" panose="020F0502020204030204"/>
              </a:rPr>
              <a:t>  %18 = </a:t>
            </a:r>
            <a:r>
              <a:rPr lang="en-US" dirty="0" err="1">
                <a:cs typeface="Calibri" panose="020F0502020204030204"/>
              </a:rPr>
              <a:t>function_ref</a:t>
            </a:r>
            <a:r>
              <a:rPr lang="en-US" dirty="0">
                <a:cs typeface="Calibri" panose="020F0502020204030204"/>
              </a:rPr>
              <a:t> @_T0s5printyypd_SS9separatorSS10terminatortF : $@convention(thin) (@owned Array&lt;Any&gt;, @owned String, @owned String) -&gt; () // user: %19</a:t>
            </a:r>
            <a:endParaRPr lang="en-US">
              <a:ea typeface="+mn-lt"/>
              <a:cs typeface="+mn-lt"/>
            </a:endParaRPr>
          </a:p>
          <a:p>
            <a:pPr>
              <a:buFont typeface="Arial"/>
              <a:buChar char="•"/>
            </a:pPr>
            <a:r>
              <a:rPr lang="en-US" dirty="0">
                <a:cs typeface="Calibri" panose="020F0502020204030204"/>
              </a:rPr>
              <a:t>  %19 = apply %18(%5, %15, %17) : $@convention(thin) (@owned Array&lt;Any&gt;, @owned String, @owned String) -&gt; ()</a:t>
            </a:r>
            <a:endParaRPr lang="en-US">
              <a:ea typeface="+mn-lt"/>
              <a:cs typeface="+mn-lt"/>
            </a:endParaRPr>
          </a:p>
          <a:p>
            <a:pPr>
              <a:buFont typeface="Arial"/>
              <a:buChar char="•"/>
            </a:pPr>
            <a:r>
              <a:rPr lang="en-US" dirty="0">
                <a:cs typeface="Calibri" panose="020F0502020204030204"/>
              </a:rPr>
              <a:t>  %20 = </a:t>
            </a:r>
            <a:r>
              <a:rPr lang="en-US" dirty="0" err="1">
                <a:cs typeface="Calibri" panose="020F0502020204030204"/>
              </a:rPr>
              <a:t>integer_literal</a:t>
            </a:r>
            <a:r>
              <a:rPr lang="en-US" dirty="0">
                <a:cs typeface="Calibri" panose="020F0502020204030204"/>
              </a:rPr>
              <a:t> $Builtin.Int32, 0         // user: %21</a:t>
            </a:r>
            <a:endParaRPr lang="en-US">
              <a:ea typeface="+mn-lt"/>
              <a:cs typeface="+mn-lt"/>
            </a:endParaRPr>
          </a:p>
          <a:p>
            <a:pPr>
              <a:buFont typeface="Arial"/>
              <a:buChar char="•"/>
            </a:pPr>
            <a:r>
              <a:rPr lang="en-US" dirty="0">
                <a:cs typeface="Calibri" panose="020F0502020204030204"/>
              </a:rPr>
              <a:t>  %21 = struct $Int32 (%20 : $Builtin.Int32)      // user: %22</a:t>
            </a:r>
            <a:endParaRPr lang="en-US">
              <a:ea typeface="+mn-lt"/>
              <a:cs typeface="+mn-lt"/>
            </a:endParaRPr>
          </a:p>
          <a:p>
            <a:pPr>
              <a:buFont typeface="Arial"/>
              <a:buChar char="•"/>
            </a:pPr>
            <a:r>
              <a:rPr lang="en-US" dirty="0">
                <a:cs typeface="Calibri" panose="020F0502020204030204"/>
              </a:rPr>
              <a:t>  return %21 : $Int32                             // id: %22</a:t>
            </a:r>
            <a:endParaRPr lang="en-US">
              <a:ea typeface="+mn-lt"/>
              <a:cs typeface="+mn-lt"/>
            </a:endParaRPr>
          </a:p>
          <a:p>
            <a:pPr>
              <a:buFont typeface="Arial"/>
              <a:buChar char="•"/>
            </a:pPr>
            <a:r>
              <a:rPr lang="en-US" dirty="0">
                <a:cs typeface="Calibri" panose="020F0502020204030204"/>
              </a:rPr>
              <a:t>} // end </a:t>
            </a:r>
            <a:r>
              <a:rPr lang="en-US" dirty="0" err="1">
                <a:cs typeface="Calibri" panose="020F0502020204030204"/>
              </a:rPr>
              <a:t>sil</a:t>
            </a:r>
            <a:r>
              <a:rPr lang="en-US" dirty="0">
                <a:cs typeface="Calibri" panose="020F0502020204030204"/>
              </a:rPr>
              <a:t> function 'main'</a:t>
            </a:r>
            <a:endParaRPr lang="en-US" dirty="0"/>
          </a:p>
        </p:txBody>
      </p:sp>
    </p:spTree>
    <p:extLst>
      <p:ext uri="{BB962C8B-B14F-4D97-AF65-F5344CB8AC3E}">
        <p14:creationId xmlns:p14="http://schemas.microsoft.com/office/powerpoint/2010/main" val="274846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5836-A84A-121D-2D85-2F9B763230E2}"/>
              </a:ext>
            </a:extLst>
          </p:cNvPr>
          <p:cNvSpPr>
            <a:spLocks noGrp="1"/>
          </p:cNvSpPr>
          <p:nvPr>
            <p:ph type="title"/>
          </p:nvPr>
        </p:nvSpPr>
        <p:spPr/>
        <p:txBody>
          <a:bodyPr/>
          <a:lstStyle/>
          <a:p>
            <a:r>
              <a:rPr lang="en-US" dirty="0">
                <a:cs typeface="Calibri Light"/>
              </a:rPr>
              <a:t>Limitations of this Project</a:t>
            </a:r>
            <a:endParaRPr lang="en-US" dirty="0"/>
          </a:p>
        </p:txBody>
      </p:sp>
      <p:sp>
        <p:nvSpPr>
          <p:cNvPr id="3" name="Content Placeholder 2">
            <a:extLst>
              <a:ext uri="{FF2B5EF4-FFF2-40B4-BE49-F238E27FC236}">
                <a16:creationId xmlns:a16="http://schemas.microsoft.com/office/drawing/2014/main" id="{DB7C7ABF-4975-346E-7A6C-29367E20D018}"/>
              </a:ext>
            </a:extLst>
          </p:cNvPr>
          <p:cNvSpPr>
            <a:spLocks noGrp="1"/>
          </p:cNvSpPr>
          <p:nvPr>
            <p:ph idx="1"/>
          </p:nvPr>
        </p:nvSpPr>
        <p:spPr>
          <a:xfrm>
            <a:off x="838200" y="1825625"/>
            <a:ext cx="6152368" cy="4351338"/>
          </a:xfrm>
        </p:spPr>
        <p:txBody>
          <a:bodyPr vert="horz" lIns="91440" tIns="45720" rIns="91440" bIns="45720" rtlCol="0" anchor="t">
            <a:normAutofit fontScale="85000" lnSpcReduction="10000"/>
          </a:bodyPr>
          <a:lstStyle/>
          <a:p>
            <a:r>
              <a:rPr lang="en-US" dirty="0">
                <a:cs typeface="Calibri" panose="020F0502020204030204"/>
              </a:rPr>
              <a:t>Limitations include resources, time, and the complexity of something like this.</a:t>
            </a:r>
          </a:p>
          <a:p>
            <a:r>
              <a:rPr lang="en-US">
                <a:cs typeface="Calibri" panose="020F0502020204030204"/>
              </a:rPr>
              <a:t>Developing a new kind of compiler or translator requires years of countless full time effort from multiple computer science experts</a:t>
            </a:r>
            <a:endParaRPr lang="en-US" dirty="0">
              <a:cs typeface="Calibri" panose="020F0502020204030204"/>
            </a:endParaRPr>
          </a:p>
          <a:p>
            <a:r>
              <a:rPr lang="en-US" dirty="0">
                <a:cs typeface="Calibri" panose="020F0502020204030204"/>
              </a:rPr>
              <a:t>Even with all that, most compilers are built based on existing earlier designs, not from the bottom up, as I am doing</a:t>
            </a:r>
          </a:p>
          <a:p>
            <a:r>
              <a:rPr lang="en-US" dirty="0">
                <a:cs typeface="Calibri" panose="020F0502020204030204"/>
              </a:rPr>
              <a:t>Building something as complex as a compiler from its foundations requires countless generations of teams of computer </a:t>
            </a:r>
            <a:r>
              <a:rPr lang="en-US">
                <a:cs typeface="Calibri" panose="020F0502020204030204"/>
              </a:rPr>
              <a:t>experts and engineers </a:t>
            </a:r>
            <a:r>
              <a:rPr lang="en-US" dirty="0">
                <a:cs typeface="Calibri" panose="020F0502020204030204"/>
              </a:rPr>
              <a:t>in order to produce</a:t>
            </a:r>
          </a:p>
        </p:txBody>
      </p:sp>
      <p:pic>
        <p:nvPicPr>
          <p:cNvPr id="4" name="Picture 4" descr="Text&#10;&#10;Description automatically generated">
            <a:extLst>
              <a:ext uri="{FF2B5EF4-FFF2-40B4-BE49-F238E27FC236}">
                <a16:creationId xmlns:a16="http://schemas.microsoft.com/office/drawing/2014/main" id="{747C79AE-8B6C-A3E0-4E74-A84CD33D518E}"/>
              </a:ext>
            </a:extLst>
          </p:cNvPr>
          <p:cNvPicPr>
            <a:picLocks noChangeAspect="1"/>
          </p:cNvPicPr>
          <p:nvPr/>
        </p:nvPicPr>
        <p:blipFill>
          <a:blip r:embed="rId2"/>
          <a:stretch>
            <a:fillRect/>
          </a:stretch>
        </p:blipFill>
        <p:spPr>
          <a:xfrm>
            <a:off x="6947770" y="2401120"/>
            <a:ext cx="4987445" cy="3203978"/>
          </a:xfrm>
          <a:prstGeom prst="rect">
            <a:avLst/>
          </a:prstGeom>
        </p:spPr>
      </p:pic>
    </p:spTree>
    <p:extLst>
      <p:ext uri="{BB962C8B-B14F-4D97-AF65-F5344CB8AC3E}">
        <p14:creationId xmlns:p14="http://schemas.microsoft.com/office/powerpoint/2010/main" val="225879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CA1C-5811-E972-0A41-70C602B4A141}"/>
              </a:ext>
            </a:extLst>
          </p:cNvPr>
          <p:cNvSpPr>
            <a:spLocks noGrp="1"/>
          </p:cNvSpPr>
          <p:nvPr>
            <p:ph type="title"/>
          </p:nvPr>
        </p:nvSpPr>
        <p:spPr/>
        <p:txBody>
          <a:bodyPr/>
          <a:lstStyle/>
          <a:p>
            <a:r>
              <a:rPr lang="en-US" dirty="0">
                <a:cs typeface="Calibri Light"/>
              </a:rPr>
              <a:t>Business Aspect</a:t>
            </a:r>
            <a:endParaRPr lang="en-US" dirty="0"/>
          </a:p>
        </p:txBody>
      </p:sp>
      <p:sp>
        <p:nvSpPr>
          <p:cNvPr id="3" name="Content Placeholder 2">
            <a:extLst>
              <a:ext uri="{FF2B5EF4-FFF2-40B4-BE49-F238E27FC236}">
                <a16:creationId xmlns:a16="http://schemas.microsoft.com/office/drawing/2014/main" id="{392D9D5D-6675-3395-CDC1-4AC26DEEBA8B}"/>
              </a:ext>
            </a:extLst>
          </p:cNvPr>
          <p:cNvSpPr>
            <a:spLocks noGrp="1"/>
          </p:cNvSpPr>
          <p:nvPr>
            <p:ph idx="1"/>
          </p:nvPr>
        </p:nvSpPr>
        <p:spPr>
          <a:xfrm>
            <a:off x="838200" y="1825625"/>
            <a:ext cx="6505074" cy="4351338"/>
          </a:xfrm>
        </p:spPr>
        <p:txBody>
          <a:bodyPr vert="horz" lIns="91440" tIns="45720" rIns="91440" bIns="45720" rtlCol="0" anchor="t">
            <a:normAutofit lnSpcReduction="10000"/>
          </a:bodyPr>
          <a:lstStyle/>
          <a:p>
            <a:r>
              <a:rPr lang="en-US">
                <a:cs typeface="Calibri"/>
              </a:rPr>
              <a:t>As part of the requirements to get this course approved for RHED entrepreneurship, I looked into the business aspect of this programming language translator</a:t>
            </a:r>
          </a:p>
          <a:p>
            <a:r>
              <a:rPr lang="en-US">
                <a:cs typeface="Calibri"/>
              </a:rPr>
              <a:t>I determined this idea had some degree of potential for business success, but it ultimately depended on whether consumers would be willing to pay to buy this kind of translator according to their needs</a:t>
            </a:r>
            <a:endParaRPr lang="en-US" dirty="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59736812-44EA-620F-9308-1725FB617883}"/>
              </a:ext>
            </a:extLst>
          </p:cNvPr>
          <p:cNvPicPr>
            <a:picLocks noChangeAspect="1"/>
          </p:cNvPicPr>
          <p:nvPr/>
        </p:nvPicPr>
        <p:blipFill>
          <a:blip r:embed="rId2"/>
          <a:stretch>
            <a:fillRect/>
          </a:stretch>
        </p:blipFill>
        <p:spPr>
          <a:xfrm>
            <a:off x="7654697" y="1710510"/>
            <a:ext cx="4066391" cy="4065478"/>
          </a:xfrm>
          <a:prstGeom prst="rect">
            <a:avLst/>
          </a:prstGeom>
        </p:spPr>
      </p:pic>
    </p:spTree>
    <p:extLst>
      <p:ext uri="{BB962C8B-B14F-4D97-AF65-F5344CB8AC3E}">
        <p14:creationId xmlns:p14="http://schemas.microsoft.com/office/powerpoint/2010/main" val="408659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F09E-8A62-4E6E-9FBC-7EB14AD0BB19}"/>
              </a:ext>
            </a:extLst>
          </p:cNvPr>
          <p:cNvSpPr>
            <a:spLocks noGrp="1"/>
          </p:cNvSpPr>
          <p:nvPr>
            <p:ph type="title"/>
          </p:nvPr>
        </p:nvSpPr>
        <p:spPr/>
        <p:txBody>
          <a:bodyPr/>
          <a:lstStyle/>
          <a:p>
            <a:r>
              <a:rPr lang="en-US">
                <a:cs typeface="Calibri Light"/>
              </a:rPr>
              <a:t>What I learned</a:t>
            </a:r>
            <a:endParaRPr lang="en-US"/>
          </a:p>
        </p:txBody>
      </p:sp>
      <p:sp>
        <p:nvSpPr>
          <p:cNvPr id="3" name="Content Placeholder 2">
            <a:extLst>
              <a:ext uri="{FF2B5EF4-FFF2-40B4-BE49-F238E27FC236}">
                <a16:creationId xmlns:a16="http://schemas.microsoft.com/office/drawing/2014/main" id="{359F2B08-D2CC-4021-8562-F17AAE7A9782}"/>
              </a:ext>
            </a:extLst>
          </p:cNvPr>
          <p:cNvSpPr>
            <a:spLocks noGrp="1"/>
          </p:cNvSpPr>
          <p:nvPr>
            <p:ph idx="1"/>
          </p:nvPr>
        </p:nvSpPr>
        <p:spPr/>
        <p:txBody>
          <a:bodyPr vert="horz" lIns="91440" tIns="45720" rIns="91440" bIns="45720" rtlCol="0" anchor="t">
            <a:normAutofit/>
          </a:bodyPr>
          <a:lstStyle/>
          <a:p>
            <a:r>
              <a:rPr lang="en-US" dirty="0">
                <a:cs typeface="Calibri"/>
              </a:rPr>
              <a:t>This project taught me a lot about programming languages and how they work.</a:t>
            </a:r>
          </a:p>
          <a:p>
            <a:r>
              <a:rPr lang="en-US" dirty="0">
                <a:cs typeface="Calibri"/>
              </a:rPr>
              <a:t>I now know that the world of programming languages is a very complicated world</a:t>
            </a:r>
          </a:p>
          <a:p>
            <a:r>
              <a:rPr lang="en-US">
                <a:cs typeface="Calibri"/>
              </a:rPr>
              <a:t>I also learned a lot about business to </a:t>
            </a:r>
            <a:endParaRPr lang="en-US" dirty="0">
              <a:cs typeface="Calibri"/>
            </a:endParaRPr>
          </a:p>
          <a:p>
            <a:pPr marL="0" indent="0">
              <a:buNone/>
            </a:pPr>
            <a:r>
              <a:rPr lang="en-US">
                <a:cs typeface="Calibri"/>
              </a:rPr>
              <a:t>   supplement my learning</a:t>
            </a:r>
          </a:p>
        </p:txBody>
      </p:sp>
      <p:pic>
        <p:nvPicPr>
          <p:cNvPr id="4" name="Picture 4" descr="Text&#10;&#10;Description automatically generated">
            <a:extLst>
              <a:ext uri="{FF2B5EF4-FFF2-40B4-BE49-F238E27FC236}">
                <a16:creationId xmlns:a16="http://schemas.microsoft.com/office/drawing/2014/main" id="{1853C04F-2F47-ED7B-8FF5-1695B2BECFC6}"/>
              </a:ext>
            </a:extLst>
          </p:cNvPr>
          <p:cNvPicPr>
            <a:picLocks noChangeAspect="1"/>
          </p:cNvPicPr>
          <p:nvPr/>
        </p:nvPicPr>
        <p:blipFill>
          <a:blip r:embed="rId2"/>
          <a:stretch>
            <a:fillRect/>
          </a:stretch>
        </p:blipFill>
        <p:spPr>
          <a:xfrm>
            <a:off x="7290669" y="3251677"/>
            <a:ext cx="4332963" cy="3392206"/>
          </a:xfrm>
          <a:prstGeom prst="rect">
            <a:avLst/>
          </a:prstGeom>
        </p:spPr>
      </p:pic>
    </p:spTree>
    <p:extLst>
      <p:ext uri="{BB962C8B-B14F-4D97-AF65-F5344CB8AC3E}">
        <p14:creationId xmlns:p14="http://schemas.microsoft.com/office/powerpoint/2010/main" val="390318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0B06-F4DA-48C7-BB46-BA65AC327B9C}"/>
              </a:ext>
            </a:extLst>
          </p:cNvPr>
          <p:cNvSpPr>
            <a:spLocks noGrp="1"/>
          </p:cNvSpPr>
          <p:nvPr>
            <p:ph type="title"/>
          </p:nvPr>
        </p:nvSpPr>
        <p:spPr/>
        <p:txBody>
          <a:bodyPr/>
          <a:lstStyle/>
          <a:p>
            <a:r>
              <a:rPr lang="en-US" dirty="0">
                <a:cs typeface="Calibri Light"/>
              </a:rPr>
              <a:t>Future Development</a:t>
            </a:r>
            <a:endParaRPr lang="en-US" dirty="0"/>
          </a:p>
        </p:txBody>
      </p:sp>
      <p:sp>
        <p:nvSpPr>
          <p:cNvPr id="3" name="Content Placeholder 2">
            <a:extLst>
              <a:ext uri="{FF2B5EF4-FFF2-40B4-BE49-F238E27FC236}">
                <a16:creationId xmlns:a16="http://schemas.microsoft.com/office/drawing/2014/main" id="{E62DC2BC-C48F-4B73-808D-801D5F4831BE}"/>
              </a:ext>
            </a:extLst>
          </p:cNvPr>
          <p:cNvSpPr>
            <a:spLocks noGrp="1"/>
          </p:cNvSpPr>
          <p:nvPr>
            <p:ph idx="1"/>
          </p:nvPr>
        </p:nvSpPr>
        <p:spPr/>
        <p:txBody>
          <a:bodyPr vert="horz" lIns="91440" tIns="45720" rIns="91440" bIns="45720" rtlCol="0" anchor="t">
            <a:normAutofit/>
          </a:bodyPr>
          <a:lstStyle/>
          <a:p>
            <a:r>
              <a:rPr lang="en-US">
                <a:cs typeface="Calibri"/>
              </a:rPr>
              <a:t>I plan to make this into a real world project in the future. Regardless of whether it is profitable or not, I believe that this programming language translator are a really meaningful project to pursue</a:t>
            </a:r>
          </a:p>
          <a:p>
            <a:r>
              <a:rPr lang="en-US">
                <a:cs typeface="Calibri"/>
              </a:rPr>
              <a:t>Ways to improve on this include adding user friendly interface, expanding the translator functionalies, and making the translator better able to read Sil code</a:t>
            </a:r>
          </a:p>
        </p:txBody>
      </p:sp>
      <p:pic>
        <p:nvPicPr>
          <p:cNvPr id="4" name="Picture 4" descr="A picture containing text&#10;&#10;Description automatically generated">
            <a:extLst>
              <a:ext uri="{FF2B5EF4-FFF2-40B4-BE49-F238E27FC236}">
                <a16:creationId xmlns:a16="http://schemas.microsoft.com/office/drawing/2014/main" id="{1057E305-809C-4F7A-8FB2-793146240573}"/>
              </a:ext>
            </a:extLst>
          </p:cNvPr>
          <p:cNvPicPr>
            <a:picLocks noChangeAspect="1"/>
          </p:cNvPicPr>
          <p:nvPr/>
        </p:nvPicPr>
        <p:blipFill>
          <a:blip r:embed="rId2"/>
          <a:stretch>
            <a:fillRect/>
          </a:stretch>
        </p:blipFill>
        <p:spPr>
          <a:xfrm>
            <a:off x="8074068" y="4076178"/>
            <a:ext cx="2606979" cy="2606979"/>
          </a:xfrm>
          <a:prstGeom prst="rect">
            <a:avLst/>
          </a:prstGeom>
        </p:spPr>
      </p:pic>
    </p:spTree>
    <p:extLst>
      <p:ext uri="{BB962C8B-B14F-4D97-AF65-F5344CB8AC3E}">
        <p14:creationId xmlns:p14="http://schemas.microsoft.com/office/powerpoint/2010/main" val="202102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861D-3F3C-459B-AE69-F280216AA4DD}"/>
              </a:ext>
            </a:extLst>
          </p:cNvPr>
          <p:cNvSpPr>
            <a:spLocks noGrp="1"/>
          </p:cNvSpPr>
          <p:nvPr>
            <p:ph type="title"/>
          </p:nvPr>
        </p:nvSpPr>
        <p:spPr/>
        <p:txBody>
          <a:bodyPr/>
          <a:lstStyle/>
          <a:p>
            <a:r>
              <a:rPr lang="en-US" dirty="0">
                <a:cs typeface="Calibri Light"/>
              </a:rPr>
              <a:t>Thank you.</a:t>
            </a:r>
            <a:endParaRPr lang="en-US" dirty="0"/>
          </a:p>
        </p:txBody>
      </p:sp>
      <p:sp>
        <p:nvSpPr>
          <p:cNvPr id="3" name="Content Placeholder 2">
            <a:extLst>
              <a:ext uri="{FF2B5EF4-FFF2-40B4-BE49-F238E27FC236}">
                <a16:creationId xmlns:a16="http://schemas.microsoft.com/office/drawing/2014/main" id="{C1B472F6-4304-45E7-872E-6173C8061AFD}"/>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Any Questions or criticisms? We great thinkers always deserve to be criticized!</a:t>
            </a:r>
          </a:p>
        </p:txBody>
      </p:sp>
    </p:spTree>
    <p:extLst>
      <p:ext uri="{BB962C8B-B14F-4D97-AF65-F5344CB8AC3E}">
        <p14:creationId xmlns:p14="http://schemas.microsoft.com/office/powerpoint/2010/main" val="387073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77BF-5D0B-233F-65B0-5F6FAA44F88F}"/>
              </a:ext>
            </a:extLst>
          </p:cNvPr>
          <p:cNvSpPr>
            <a:spLocks noGrp="1"/>
          </p:cNvSpPr>
          <p:nvPr>
            <p:ph type="title"/>
          </p:nvPr>
        </p:nvSpPr>
        <p:spPr/>
        <p:txBody>
          <a:bodyPr/>
          <a:lstStyle/>
          <a:p>
            <a:r>
              <a:rPr lang="en-US" dirty="0">
                <a:cs typeface="Calibri Light"/>
              </a:rPr>
              <a:t>Special Acknowledgements to Professor </a:t>
            </a:r>
            <a:r>
              <a:rPr lang="en-US">
                <a:cs typeface="Calibri Light"/>
              </a:rPr>
              <a:t>Wilkes and Willett!</a:t>
            </a:r>
            <a:endParaRPr lang="en-US"/>
          </a:p>
        </p:txBody>
      </p:sp>
      <p:sp>
        <p:nvSpPr>
          <p:cNvPr id="3" name="Content Placeholder 2">
            <a:extLst>
              <a:ext uri="{FF2B5EF4-FFF2-40B4-BE49-F238E27FC236}">
                <a16:creationId xmlns:a16="http://schemas.microsoft.com/office/drawing/2014/main" id="{D1FF3009-207E-3218-3BAB-6B8A6C6803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863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425A-6EC5-4CFA-9359-37F50E664ED4}"/>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69D381A0-E88A-475D-BF58-5F1BBB6CC8B0}"/>
              </a:ext>
            </a:extLst>
          </p:cNvPr>
          <p:cNvSpPr>
            <a:spLocks noGrp="1"/>
          </p:cNvSpPr>
          <p:nvPr>
            <p:ph idx="1"/>
          </p:nvPr>
        </p:nvSpPr>
        <p:spPr/>
        <p:txBody>
          <a:bodyPr vert="horz" lIns="91440" tIns="45720" rIns="91440" bIns="45720" rtlCol="0" anchor="t">
            <a:normAutofit/>
          </a:bodyPr>
          <a:lstStyle/>
          <a:p>
            <a:r>
              <a:rPr lang="en-US" dirty="0">
                <a:cs typeface="Calibri" panose="020F0502020204030204"/>
              </a:rPr>
              <a:t>My project is a programming language translator that is meant to translate the Swift programming language to the Racket programming language.</a:t>
            </a:r>
          </a:p>
          <a:p>
            <a:r>
              <a:rPr lang="en-US" dirty="0">
                <a:cs typeface="Calibri" panose="020F0502020204030204"/>
              </a:rPr>
              <a:t>In addition, this project is also meant to give me a learning experience in as many fields as possible, including but not limited to business, user experience, etc.</a:t>
            </a:r>
          </a:p>
        </p:txBody>
      </p:sp>
      <p:pic>
        <p:nvPicPr>
          <p:cNvPr id="4" name="Picture 4">
            <a:extLst>
              <a:ext uri="{FF2B5EF4-FFF2-40B4-BE49-F238E27FC236}">
                <a16:creationId xmlns:a16="http://schemas.microsoft.com/office/drawing/2014/main" id="{4E5F2014-B23C-4EB3-F770-A2D1774E6636}"/>
              </a:ext>
            </a:extLst>
          </p:cNvPr>
          <p:cNvPicPr>
            <a:picLocks noChangeAspect="1"/>
          </p:cNvPicPr>
          <p:nvPr/>
        </p:nvPicPr>
        <p:blipFill>
          <a:blip r:embed="rId2"/>
          <a:stretch>
            <a:fillRect/>
          </a:stretch>
        </p:blipFill>
        <p:spPr>
          <a:xfrm>
            <a:off x="6801372" y="4207766"/>
            <a:ext cx="4914900" cy="2200275"/>
          </a:xfrm>
          <a:prstGeom prst="rect">
            <a:avLst/>
          </a:prstGeom>
        </p:spPr>
      </p:pic>
    </p:spTree>
    <p:extLst>
      <p:ext uri="{BB962C8B-B14F-4D97-AF65-F5344CB8AC3E}">
        <p14:creationId xmlns:p14="http://schemas.microsoft.com/office/powerpoint/2010/main" val="22546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4EA7-DB23-AC3D-0598-D20DA1CBF0E4}"/>
              </a:ext>
            </a:extLst>
          </p:cNvPr>
          <p:cNvSpPr>
            <a:spLocks noGrp="1"/>
          </p:cNvSpPr>
          <p:nvPr>
            <p:ph type="title"/>
          </p:nvPr>
        </p:nvSpPr>
        <p:spPr/>
        <p:txBody>
          <a:bodyPr/>
          <a:lstStyle/>
          <a:p>
            <a:r>
              <a:rPr lang="en-US" dirty="0">
                <a:cs typeface="Calibri Light"/>
              </a:rPr>
              <a:t>Overview of Swift</a:t>
            </a:r>
            <a:endParaRPr lang="en-US" dirty="0"/>
          </a:p>
        </p:txBody>
      </p:sp>
      <p:sp>
        <p:nvSpPr>
          <p:cNvPr id="3" name="Content Placeholder 2">
            <a:extLst>
              <a:ext uri="{FF2B5EF4-FFF2-40B4-BE49-F238E27FC236}">
                <a16:creationId xmlns:a16="http://schemas.microsoft.com/office/drawing/2014/main" id="{68506E2F-D549-973F-5069-39B7FF6404C3}"/>
              </a:ext>
            </a:extLst>
          </p:cNvPr>
          <p:cNvSpPr>
            <a:spLocks noGrp="1"/>
          </p:cNvSpPr>
          <p:nvPr>
            <p:ph idx="1"/>
          </p:nvPr>
        </p:nvSpPr>
        <p:spPr/>
        <p:txBody>
          <a:bodyPr vert="horz" lIns="91440" tIns="45720" rIns="91440" bIns="45720" rtlCol="0" anchor="t">
            <a:normAutofit/>
          </a:bodyPr>
          <a:lstStyle/>
          <a:p>
            <a:r>
              <a:rPr lang="en-US" dirty="0">
                <a:cs typeface="Calibri"/>
              </a:rPr>
              <a:t>Swift is the main programming language used and developed by Apple Inc</a:t>
            </a:r>
          </a:p>
          <a:p>
            <a:r>
              <a:rPr lang="en-US" dirty="0">
                <a:cs typeface="Calibri"/>
              </a:rPr>
              <a:t>It originated from several programming languages. Objective C was its </a:t>
            </a:r>
            <a:r>
              <a:rPr lang="en-US">
                <a:cs typeface="Calibri"/>
              </a:rPr>
              <a:t>predecessor. Objective C came from C language.</a:t>
            </a:r>
            <a:endParaRPr lang="en-US" dirty="0">
              <a:cs typeface="Calibri"/>
            </a:endParaRPr>
          </a:p>
          <a:p>
            <a:r>
              <a:rPr lang="en-US" dirty="0">
                <a:cs typeface="Calibri"/>
              </a:rPr>
              <a:t>It is meant to be easy to use and easy to learn. Originally the programming language is supposed to be for only developing iOS applications, Although now it's possible to use it as a regular programming language.</a:t>
            </a:r>
          </a:p>
        </p:txBody>
      </p:sp>
      <p:pic>
        <p:nvPicPr>
          <p:cNvPr id="4" name="Picture 4" descr="Icon&#10;&#10;Description automatically generated">
            <a:extLst>
              <a:ext uri="{FF2B5EF4-FFF2-40B4-BE49-F238E27FC236}">
                <a16:creationId xmlns:a16="http://schemas.microsoft.com/office/drawing/2014/main" id="{6FAE86DB-58C0-EA39-6D5C-381BB1A4A594}"/>
              </a:ext>
            </a:extLst>
          </p:cNvPr>
          <p:cNvPicPr>
            <a:picLocks noChangeAspect="1"/>
          </p:cNvPicPr>
          <p:nvPr/>
        </p:nvPicPr>
        <p:blipFill>
          <a:blip r:embed="rId2"/>
          <a:stretch>
            <a:fillRect/>
          </a:stretch>
        </p:blipFill>
        <p:spPr>
          <a:xfrm>
            <a:off x="8040515" y="3743077"/>
            <a:ext cx="5601496" cy="3858003"/>
          </a:xfrm>
          <a:prstGeom prst="rect">
            <a:avLst/>
          </a:prstGeom>
        </p:spPr>
      </p:pic>
    </p:spTree>
    <p:extLst>
      <p:ext uri="{BB962C8B-B14F-4D97-AF65-F5344CB8AC3E}">
        <p14:creationId xmlns:p14="http://schemas.microsoft.com/office/powerpoint/2010/main" val="391801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662C-0942-BD87-350C-2A504A0E8C09}"/>
              </a:ext>
            </a:extLst>
          </p:cNvPr>
          <p:cNvSpPr>
            <a:spLocks noGrp="1"/>
          </p:cNvSpPr>
          <p:nvPr>
            <p:ph type="title"/>
          </p:nvPr>
        </p:nvSpPr>
        <p:spPr/>
        <p:txBody>
          <a:bodyPr/>
          <a:lstStyle/>
          <a:p>
            <a:r>
              <a:rPr lang="en-US" dirty="0">
                <a:cs typeface="Calibri Light"/>
              </a:rPr>
              <a:t>Overview of Racket</a:t>
            </a:r>
            <a:endParaRPr lang="en-US" dirty="0"/>
          </a:p>
        </p:txBody>
      </p:sp>
      <p:sp>
        <p:nvSpPr>
          <p:cNvPr id="3" name="Content Placeholder 2">
            <a:extLst>
              <a:ext uri="{FF2B5EF4-FFF2-40B4-BE49-F238E27FC236}">
                <a16:creationId xmlns:a16="http://schemas.microsoft.com/office/drawing/2014/main" id="{7A8630E4-381E-F066-9B11-6FDA67A90802}"/>
              </a:ext>
            </a:extLst>
          </p:cNvPr>
          <p:cNvSpPr>
            <a:spLocks noGrp="1"/>
          </p:cNvSpPr>
          <p:nvPr>
            <p:ph idx="1"/>
          </p:nvPr>
        </p:nvSpPr>
        <p:spPr/>
        <p:txBody>
          <a:bodyPr vert="horz" lIns="91440" tIns="45720" rIns="91440" bIns="45720" rtlCol="0" anchor="t">
            <a:normAutofit/>
          </a:bodyPr>
          <a:lstStyle/>
          <a:p>
            <a:r>
              <a:rPr lang="en-US" dirty="0">
                <a:cs typeface="Calibri"/>
              </a:rPr>
              <a:t>The origin of Racket came from a research project</a:t>
            </a:r>
          </a:p>
          <a:p>
            <a:r>
              <a:rPr lang="en-US" dirty="0">
                <a:cs typeface="Calibri"/>
              </a:rPr>
              <a:t>Racket is a descendant of the Lisp programming language. Lisp is a functional language and one of the oldest programming languages still in use</a:t>
            </a:r>
          </a:p>
          <a:p>
            <a:r>
              <a:rPr lang="en-US" dirty="0">
                <a:cs typeface="Calibri"/>
              </a:rPr>
              <a:t>In Racket and/or Lisp, all programs are written in parenthesis list format</a:t>
            </a:r>
          </a:p>
        </p:txBody>
      </p:sp>
      <p:pic>
        <p:nvPicPr>
          <p:cNvPr id="4" name="Picture 4">
            <a:extLst>
              <a:ext uri="{FF2B5EF4-FFF2-40B4-BE49-F238E27FC236}">
                <a16:creationId xmlns:a16="http://schemas.microsoft.com/office/drawing/2014/main" id="{BD8A552F-632F-FBB3-E731-1105FDF6CDC3}"/>
              </a:ext>
            </a:extLst>
          </p:cNvPr>
          <p:cNvPicPr>
            <a:picLocks noChangeAspect="1"/>
          </p:cNvPicPr>
          <p:nvPr/>
        </p:nvPicPr>
        <p:blipFill>
          <a:blip r:embed="rId2"/>
          <a:stretch>
            <a:fillRect/>
          </a:stretch>
        </p:blipFill>
        <p:spPr>
          <a:xfrm>
            <a:off x="7764434" y="3747973"/>
            <a:ext cx="4431741" cy="2954495"/>
          </a:xfrm>
          <a:prstGeom prst="rect">
            <a:avLst/>
          </a:prstGeom>
        </p:spPr>
      </p:pic>
    </p:spTree>
    <p:extLst>
      <p:ext uri="{BB962C8B-B14F-4D97-AF65-F5344CB8AC3E}">
        <p14:creationId xmlns:p14="http://schemas.microsoft.com/office/powerpoint/2010/main" val="203019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D71B-ED2A-1EE4-E9F3-B9B817493695}"/>
              </a:ext>
            </a:extLst>
          </p:cNvPr>
          <p:cNvSpPr>
            <a:spLocks noGrp="1"/>
          </p:cNvSpPr>
          <p:nvPr>
            <p:ph type="title"/>
          </p:nvPr>
        </p:nvSpPr>
        <p:spPr/>
        <p:txBody>
          <a:bodyPr/>
          <a:lstStyle/>
          <a:p>
            <a:r>
              <a:rPr lang="en-US" dirty="0">
                <a:cs typeface="Calibri Light"/>
              </a:rPr>
              <a:t>Description of the Program</a:t>
            </a:r>
            <a:endParaRPr lang="en-US" dirty="0"/>
          </a:p>
        </p:txBody>
      </p:sp>
      <p:sp>
        <p:nvSpPr>
          <p:cNvPr id="3" name="Content Placeholder 2">
            <a:extLst>
              <a:ext uri="{FF2B5EF4-FFF2-40B4-BE49-F238E27FC236}">
                <a16:creationId xmlns:a16="http://schemas.microsoft.com/office/drawing/2014/main" id="{1DA2141D-2A5F-E7B1-D86D-6590E57DAF98}"/>
              </a:ext>
            </a:extLst>
          </p:cNvPr>
          <p:cNvSpPr>
            <a:spLocks noGrp="1"/>
          </p:cNvSpPr>
          <p:nvPr>
            <p:ph idx="1"/>
          </p:nvPr>
        </p:nvSpPr>
        <p:spPr/>
        <p:txBody>
          <a:bodyPr vert="horz" lIns="91440" tIns="45720" rIns="91440" bIns="45720" rtlCol="0" anchor="t">
            <a:normAutofit/>
          </a:bodyPr>
          <a:lstStyle/>
          <a:p>
            <a:r>
              <a:rPr lang="en-US" dirty="0">
                <a:cs typeface="Calibri"/>
              </a:rPr>
              <a:t>The program features two main parts, the command class and the translator class</a:t>
            </a:r>
          </a:p>
          <a:p>
            <a:r>
              <a:rPr lang="en-US" dirty="0">
                <a:cs typeface="Calibri"/>
              </a:rPr>
              <a:t>The command class interacts with the user and executes the command the user gives it</a:t>
            </a:r>
          </a:p>
          <a:p>
            <a:r>
              <a:rPr lang="en-US" dirty="0">
                <a:cs typeface="Calibri"/>
              </a:rPr>
              <a:t>The translator class translates the given Swift code into Racket code. It is able to handle variable declarations.</a:t>
            </a:r>
          </a:p>
        </p:txBody>
      </p:sp>
    </p:spTree>
    <p:extLst>
      <p:ext uri="{BB962C8B-B14F-4D97-AF65-F5344CB8AC3E}">
        <p14:creationId xmlns:p14="http://schemas.microsoft.com/office/powerpoint/2010/main" val="58694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0560-E502-B5AF-98F1-FA1863FE096C}"/>
              </a:ext>
            </a:extLst>
          </p:cNvPr>
          <p:cNvSpPr>
            <a:spLocks noGrp="1"/>
          </p:cNvSpPr>
          <p:nvPr>
            <p:ph type="title"/>
          </p:nvPr>
        </p:nvSpPr>
        <p:spPr/>
        <p:txBody>
          <a:bodyPr/>
          <a:lstStyle/>
          <a:p>
            <a:r>
              <a:rPr lang="en-US" dirty="0">
                <a:ea typeface="+mj-lt"/>
                <a:cs typeface="+mj-lt"/>
              </a:rPr>
              <a:t>Examples of Swift to Racket</a:t>
            </a:r>
          </a:p>
        </p:txBody>
      </p:sp>
      <p:sp>
        <p:nvSpPr>
          <p:cNvPr id="4" name="Text Placeholder 3">
            <a:extLst>
              <a:ext uri="{FF2B5EF4-FFF2-40B4-BE49-F238E27FC236}">
                <a16:creationId xmlns:a16="http://schemas.microsoft.com/office/drawing/2014/main" id="{E4A3B013-69D1-80EE-ADCD-CE26719B66F3}"/>
              </a:ext>
            </a:extLst>
          </p:cNvPr>
          <p:cNvSpPr>
            <a:spLocks noGrp="1"/>
          </p:cNvSpPr>
          <p:nvPr>
            <p:ph type="body" idx="1"/>
          </p:nvPr>
        </p:nvSpPr>
        <p:spPr/>
        <p:txBody>
          <a:bodyPr/>
          <a:lstStyle/>
          <a:p>
            <a:r>
              <a:rPr lang="en-US" dirty="0">
                <a:cs typeface="Calibri"/>
              </a:rPr>
              <a:t>Swift</a:t>
            </a:r>
            <a:endParaRPr lang="en-US" dirty="0"/>
          </a:p>
        </p:txBody>
      </p:sp>
      <p:sp>
        <p:nvSpPr>
          <p:cNvPr id="3" name="Content Placeholder 2">
            <a:extLst>
              <a:ext uri="{FF2B5EF4-FFF2-40B4-BE49-F238E27FC236}">
                <a16:creationId xmlns:a16="http://schemas.microsoft.com/office/drawing/2014/main" id="{813F0027-5799-892A-8C46-B8D88DE9C541}"/>
              </a:ext>
            </a:extLst>
          </p:cNvPr>
          <p:cNvSpPr>
            <a:spLocks noGrp="1"/>
          </p:cNvSpPr>
          <p:nvPr>
            <p:ph sz="half" idx="2"/>
          </p:nvPr>
        </p:nvSpPr>
        <p:spPr/>
        <p:txBody>
          <a:bodyPr vert="horz" lIns="91440" tIns="45720" rIns="91440" bIns="45720" rtlCol="0" anchor="t">
            <a:normAutofit fontScale="85000" lnSpcReduction="20000"/>
          </a:bodyPr>
          <a:lstStyle/>
          <a:p>
            <a:r>
              <a:rPr lang="en-US" dirty="0">
                <a:ea typeface="+mn-lt"/>
                <a:cs typeface="+mn-lt"/>
              </a:rPr>
              <a:t>let </a:t>
            </a:r>
            <a:r>
              <a:rPr lang="en-US" dirty="0" err="1">
                <a:ea typeface="+mn-lt"/>
                <a:cs typeface="+mn-lt"/>
              </a:rPr>
              <a:t>tfewfw</a:t>
            </a:r>
            <a:r>
              <a:rPr lang="en-US" dirty="0">
                <a:ea typeface="+mn-lt"/>
                <a:cs typeface="+mn-lt"/>
              </a:rPr>
              <a:t> = 5</a:t>
            </a:r>
            <a:endParaRPr lang="en-US" dirty="0">
              <a:cs typeface="Calibri" panose="020F0502020204030204"/>
            </a:endParaRPr>
          </a:p>
          <a:p>
            <a:r>
              <a:rPr lang="en-US" dirty="0">
                <a:ea typeface="+mn-lt"/>
                <a:cs typeface="+mn-lt"/>
              </a:rPr>
              <a:t>var </a:t>
            </a:r>
            <a:r>
              <a:rPr lang="en-US" dirty="0" err="1">
                <a:ea typeface="+mn-lt"/>
                <a:cs typeface="+mn-lt"/>
              </a:rPr>
              <a:t>tfewfw</a:t>
            </a:r>
            <a:r>
              <a:rPr lang="en-US" dirty="0">
                <a:ea typeface="+mn-lt"/>
                <a:cs typeface="+mn-lt"/>
              </a:rPr>
              <a:t> = 5</a:t>
            </a:r>
            <a:endParaRPr lang="en-US" dirty="0"/>
          </a:p>
          <a:p>
            <a:r>
              <a:rPr lang="en-US" dirty="0">
                <a:ea typeface="+mn-lt"/>
                <a:cs typeface="+mn-lt"/>
              </a:rPr>
              <a:t>var </a:t>
            </a:r>
            <a:r>
              <a:rPr lang="en-US" dirty="0" err="1">
                <a:ea typeface="+mn-lt"/>
                <a:cs typeface="+mn-lt"/>
              </a:rPr>
              <a:t>tfewfw</a:t>
            </a:r>
            <a:r>
              <a:rPr lang="en-US" dirty="0">
                <a:ea typeface="+mn-lt"/>
                <a:cs typeface="+mn-lt"/>
              </a:rPr>
              <a:t> = 5.5</a:t>
            </a:r>
            <a:endParaRPr lang="en-US" dirty="0"/>
          </a:p>
          <a:p>
            <a:r>
              <a:rPr lang="en-US" dirty="0">
                <a:ea typeface="+mn-lt"/>
                <a:cs typeface="+mn-lt"/>
              </a:rPr>
              <a:t>var </a:t>
            </a:r>
            <a:r>
              <a:rPr lang="en-US" dirty="0" err="1">
                <a:ea typeface="+mn-lt"/>
                <a:cs typeface="+mn-lt"/>
              </a:rPr>
              <a:t>tfewfw</a:t>
            </a:r>
            <a:r>
              <a:rPr lang="en-US" dirty="0">
                <a:ea typeface="+mn-lt"/>
                <a:cs typeface="+mn-lt"/>
              </a:rPr>
              <a:t> = true</a:t>
            </a:r>
            <a:endParaRPr lang="en-US" dirty="0"/>
          </a:p>
          <a:p>
            <a:r>
              <a:rPr lang="en-US" dirty="0">
                <a:ea typeface="+mn-lt"/>
                <a:cs typeface="+mn-lt"/>
              </a:rPr>
              <a:t>var </a:t>
            </a:r>
            <a:r>
              <a:rPr lang="en-US" dirty="0" err="1">
                <a:ea typeface="+mn-lt"/>
                <a:cs typeface="+mn-lt"/>
              </a:rPr>
              <a:t>tfewfw</a:t>
            </a:r>
            <a:r>
              <a:rPr lang="en-US" dirty="0">
                <a:ea typeface="+mn-lt"/>
                <a:cs typeface="+mn-lt"/>
              </a:rPr>
              <a:t> = false</a:t>
            </a:r>
            <a:endParaRPr lang="en-US" dirty="0"/>
          </a:p>
          <a:p>
            <a:r>
              <a:rPr lang="en-US" dirty="0">
                <a:ea typeface="+mn-lt"/>
                <a:cs typeface="+mn-lt"/>
              </a:rPr>
              <a:t>var </a:t>
            </a:r>
            <a:r>
              <a:rPr lang="en-US" dirty="0" err="1">
                <a:ea typeface="+mn-lt"/>
                <a:cs typeface="+mn-lt"/>
              </a:rPr>
              <a:t>tfewfw</a:t>
            </a:r>
            <a:r>
              <a:rPr lang="en-US" dirty="0">
                <a:ea typeface="+mn-lt"/>
                <a:cs typeface="+mn-lt"/>
              </a:rPr>
              <a:t> = "A"</a:t>
            </a:r>
            <a:endParaRPr lang="en-US" dirty="0"/>
          </a:p>
          <a:p>
            <a:r>
              <a:rPr lang="en-US" dirty="0">
                <a:ea typeface="+mn-lt"/>
                <a:cs typeface="+mn-lt"/>
              </a:rPr>
              <a:t>var </a:t>
            </a:r>
            <a:r>
              <a:rPr lang="en-US" dirty="0" err="1">
                <a:ea typeface="+mn-lt"/>
                <a:cs typeface="+mn-lt"/>
              </a:rPr>
              <a:t>tttttttt</a:t>
            </a:r>
            <a:r>
              <a:rPr lang="en-US" dirty="0">
                <a:ea typeface="+mn-lt"/>
                <a:cs typeface="+mn-lt"/>
              </a:rPr>
              <a:t> = 53434+54342</a:t>
            </a:r>
          </a:p>
          <a:p>
            <a:r>
              <a:rPr lang="en-US" dirty="0">
                <a:cs typeface="Calibri" panose="020F0502020204030204"/>
              </a:rPr>
              <a:t>var x = 1</a:t>
            </a:r>
          </a:p>
          <a:p>
            <a:r>
              <a:rPr lang="en-US" dirty="0">
                <a:cs typeface="Calibri" panose="020F0502020204030204"/>
              </a:rPr>
              <a:t>x=x+1</a:t>
            </a:r>
          </a:p>
          <a:p>
            <a:endParaRPr lang="en-US" dirty="0">
              <a:cs typeface="Calibri" panose="020F0502020204030204"/>
            </a:endParaRPr>
          </a:p>
        </p:txBody>
      </p:sp>
      <p:sp>
        <p:nvSpPr>
          <p:cNvPr id="5" name="Text Placeholder 4">
            <a:extLst>
              <a:ext uri="{FF2B5EF4-FFF2-40B4-BE49-F238E27FC236}">
                <a16:creationId xmlns:a16="http://schemas.microsoft.com/office/drawing/2014/main" id="{CA7F193C-850B-BE80-A108-B455CFA978D3}"/>
              </a:ext>
            </a:extLst>
          </p:cNvPr>
          <p:cNvSpPr>
            <a:spLocks noGrp="1"/>
          </p:cNvSpPr>
          <p:nvPr>
            <p:ph type="body" sz="quarter" idx="3"/>
          </p:nvPr>
        </p:nvSpPr>
        <p:spPr/>
        <p:txBody>
          <a:bodyPr/>
          <a:lstStyle/>
          <a:p>
            <a:r>
              <a:rPr lang="en-US" dirty="0">
                <a:cs typeface="Calibri"/>
              </a:rPr>
              <a:t>Racket</a:t>
            </a:r>
            <a:endParaRPr lang="en-US" dirty="0"/>
          </a:p>
        </p:txBody>
      </p:sp>
      <p:sp>
        <p:nvSpPr>
          <p:cNvPr id="6" name="Content Placeholder 5">
            <a:extLst>
              <a:ext uri="{FF2B5EF4-FFF2-40B4-BE49-F238E27FC236}">
                <a16:creationId xmlns:a16="http://schemas.microsoft.com/office/drawing/2014/main" id="{1B7CA874-0CFB-0446-2B63-546C6268881F}"/>
              </a:ext>
            </a:extLst>
          </p:cNvPr>
          <p:cNvSpPr>
            <a:spLocks noGrp="1"/>
          </p:cNvSpPr>
          <p:nvPr>
            <p:ph sz="quarter" idx="4"/>
          </p:nvPr>
        </p:nvSpPr>
        <p:spPr/>
        <p:txBody>
          <a:bodyPr vert="horz" lIns="91440" tIns="45720" rIns="91440" bIns="45720" rtlCol="0" anchor="t">
            <a:normAutofit fontScale="85000" lnSpcReduction="20000"/>
          </a:bodyPr>
          <a:lstStyle/>
          <a:p>
            <a:r>
              <a:rPr lang="en-US" dirty="0">
                <a:cs typeface="Calibri"/>
              </a:rPr>
              <a:t>(</a:t>
            </a:r>
            <a:r>
              <a:rPr lang="en-US" dirty="0" err="1">
                <a:cs typeface="Calibri"/>
              </a:rPr>
              <a:t>tfewfw</a:t>
            </a:r>
            <a:r>
              <a:rPr lang="en-US" dirty="0">
                <a:cs typeface="Calibri"/>
              </a:rPr>
              <a:t> 5)</a:t>
            </a:r>
          </a:p>
          <a:p>
            <a:r>
              <a:rPr lang="en-US" dirty="0">
                <a:cs typeface="Calibri"/>
              </a:rPr>
              <a:t>(</a:t>
            </a:r>
            <a:r>
              <a:rPr lang="en-US" dirty="0" err="1">
                <a:ea typeface="+mn-lt"/>
                <a:cs typeface="+mn-lt"/>
              </a:rPr>
              <a:t>tfewfw</a:t>
            </a:r>
            <a:r>
              <a:rPr lang="en-US" dirty="0">
                <a:ea typeface="+mn-lt"/>
                <a:cs typeface="+mn-lt"/>
              </a:rPr>
              <a:t> 5</a:t>
            </a:r>
            <a:r>
              <a:rPr lang="en-US" dirty="0">
                <a:cs typeface="Calibri"/>
              </a:rPr>
              <a:t>)</a:t>
            </a:r>
          </a:p>
          <a:p>
            <a:r>
              <a:rPr lang="en-US" dirty="0">
                <a:ea typeface="+mn-lt"/>
                <a:cs typeface="+mn-lt"/>
              </a:rPr>
              <a:t>(</a:t>
            </a:r>
            <a:r>
              <a:rPr lang="en-US" dirty="0" err="1">
                <a:ea typeface="+mn-lt"/>
                <a:cs typeface="+mn-lt"/>
              </a:rPr>
              <a:t>tfewfw</a:t>
            </a:r>
            <a:r>
              <a:rPr lang="en-US" dirty="0">
                <a:ea typeface="+mn-lt"/>
                <a:cs typeface="+mn-lt"/>
              </a:rPr>
              <a:t> 5.5)</a:t>
            </a:r>
          </a:p>
          <a:p>
            <a:r>
              <a:rPr lang="en-US" dirty="0">
                <a:ea typeface="+mn-lt"/>
                <a:cs typeface="+mn-lt"/>
              </a:rPr>
              <a:t>(</a:t>
            </a:r>
            <a:r>
              <a:rPr lang="en-US" dirty="0" err="1">
                <a:ea typeface="+mn-lt"/>
                <a:cs typeface="+mn-lt"/>
              </a:rPr>
              <a:t>tfewfw</a:t>
            </a:r>
            <a:r>
              <a:rPr lang="en-US" dirty="0">
                <a:ea typeface="+mn-lt"/>
                <a:cs typeface="+mn-lt"/>
              </a:rPr>
              <a:t> true)</a:t>
            </a:r>
          </a:p>
          <a:p>
            <a:r>
              <a:rPr lang="en-US" dirty="0">
                <a:ea typeface="+mn-lt"/>
                <a:cs typeface="+mn-lt"/>
              </a:rPr>
              <a:t>(</a:t>
            </a:r>
            <a:r>
              <a:rPr lang="en-US" dirty="0" err="1">
                <a:ea typeface="+mn-lt"/>
                <a:cs typeface="+mn-lt"/>
              </a:rPr>
              <a:t>tfewfw</a:t>
            </a:r>
            <a:r>
              <a:rPr lang="en-US" dirty="0">
                <a:ea typeface="+mn-lt"/>
                <a:cs typeface="+mn-lt"/>
              </a:rPr>
              <a:t> false)</a:t>
            </a:r>
          </a:p>
          <a:p>
            <a:r>
              <a:rPr lang="en-US" dirty="0">
                <a:ea typeface="+mn-lt"/>
                <a:cs typeface="+mn-lt"/>
              </a:rPr>
              <a:t>(</a:t>
            </a:r>
            <a:r>
              <a:rPr lang="en-US" dirty="0" err="1">
                <a:ea typeface="+mn-lt"/>
                <a:cs typeface="+mn-lt"/>
              </a:rPr>
              <a:t>tfewfw</a:t>
            </a:r>
            <a:r>
              <a:rPr lang="en-US" dirty="0">
                <a:ea typeface="+mn-lt"/>
                <a:cs typeface="+mn-lt"/>
              </a:rPr>
              <a:t> "A")</a:t>
            </a:r>
          </a:p>
          <a:p>
            <a:r>
              <a:rPr lang="en-US" dirty="0">
                <a:ea typeface="+mn-lt"/>
                <a:cs typeface="+mn-lt"/>
              </a:rPr>
              <a:t>(</a:t>
            </a:r>
            <a:r>
              <a:rPr lang="en-US" dirty="0" err="1">
                <a:ea typeface="+mn-lt"/>
                <a:cs typeface="+mn-lt"/>
              </a:rPr>
              <a:t>tttttttt</a:t>
            </a:r>
            <a:r>
              <a:rPr lang="en-US" dirty="0">
                <a:ea typeface="+mn-lt"/>
                <a:cs typeface="+mn-lt"/>
              </a:rPr>
              <a:t> 107776)</a:t>
            </a:r>
          </a:p>
          <a:p>
            <a:r>
              <a:rPr lang="en-US" dirty="0">
                <a:ea typeface="+mn-lt"/>
                <a:cs typeface="+mn-lt"/>
              </a:rPr>
              <a:t>(x (+ 1 (x 1)))</a:t>
            </a:r>
          </a:p>
          <a:p>
            <a:endParaRPr lang="en-US" dirty="0">
              <a:ea typeface="+mn-lt"/>
              <a:cs typeface="+mn-lt"/>
            </a:endParaRPr>
          </a:p>
        </p:txBody>
      </p:sp>
      <p:sp>
        <p:nvSpPr>
          <p:cNvPr id="7" name="TextBox 6">
            <a:extLst>
              <a:ext uri="{FF2B5EF4-FFF2-40B4-BE49-F238E27FC236}">
                <a16:creationId xmlns:a16="http://schemas.microsoft.com/office/drawing/2014/main" id="{1E2C11E8-10B7-8D38-C8C1-95D9E7652EF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42610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72E2-9511-D0F8-DC22-FF17995B9B40}"/>
              </a:ext>
            </a:extLst>
          </p:cNvPr>
          <p:cNvSpPr>
            <a:spLocks noGrp="1"/>
          </p:cNvSpPr>
          <p:nvPr>
            <p:ph type="title"/>
          </p:nvPr>
        </p:nvSpPr>
        <p:spPr/>
        <p:txBody>
          <a:bodyPr/>
          <a:lstStyle/>
          <a:p>
            <a:r>
              <a:rPr lang="en-US" dirty="0">
                <a:cs typeface="Calibri Light"/>
              </a:rPr>
              <a:t>Example of Swift to Sil</a:t>
            </a:r>
            <a:endParaRPr lang="en-US" dirty="0"/>
          </a:p>
        </p:txBody>
      </p:sp>
      <p:sp>
        <p:nvSpPr>
          <p:cNvPr id="4" name="Text Placeholder 3">
            <a:extLst>
              <a:ext uri="{FF2B5EF4-FFF2-40B4-BE49-F238E27FC236}">
                <a16:creationId xmlns:a16="http://schemas.microsoft.com/office/drawing/2014/main" id="{659AF5A2-4D58-9058-4E81-C4268B834FD4}"/>
              </a:ext>
            </a:extLst>
          </p:cNvPr>
          <p:cNvSpPr>
            <a:spLocks noGrp="1"/>
          </p:cNvSpPr>
          <p:nvPr>
            <p:ph type="body" idx="1"/>
          </p:nvPr>
        </p:nvSpPr>
        <p:spPr/>
        <p:txBody>
          <a:bodyPr/>
          <a:lstStyle/>
          <a:p>
            <a:r>
              <a:rPr lang="en-US" dirty="0">
                <a:cs typeface="Calibri"/>
              </a:rPr>
              <a:t>Swift</a:t>
            </a:r>
            <a:endParaRPr lang="en-US" dirty="0"/>
          </a:p>
        </p:txBody>
      </p:sp>
      <p:sp>
        <p:nvSpPr>
          <p:cNvPr id="3" name="Content Placeholder 2">
            <a:extLst>
              <a:ext uri="{FF2B5EF4-FFF2-40B4-BE49-F238E27FC236}">
                <a16:creationId xmlns:a16="http://schemas.microsoft.com/office/drawing/2014/main" id="{603F53C4-B4A7-E7C7-7CF9-72747E617FDD}"/>
              </a:ext>
            </a:extLst>
          </p:cNvPr>
          <p:cNvSpPr>
            <a:spLocks noGrp="1"/>
          </p:cNvSpPr>
          <p:nvPr>
            <p:ph sz="half" idx="2"/>
          </p:nvPr>
        </p:nvSpPr>
        <p:spPr/>
        <p:txBody>
          <a:bodyPr vert="horz" lIns="91440" tIns="45720" rIns="91440" bIns="45720" rtlCol="0" anchor="t">
            <a:normAutofit fontScale="47500" lnSpcReduction="20000"/>
          </a:bodyPr>
          <a:lstStyle/>
          <a:p>
            <a:pPr marL="0" indent="0">
              <a:buNone/>
            </a:pPr>
            <a:r>
              <a:rPr lang="en-US" dirty="0">
                <a:ea typeface="+mn-lt"/>
                <a:cs typeface="+mn-lt"/>
              </a:rPr>
              <a:t>var </a:t>
            </a:r>
            <a:r>
              <a:rPr lang="en-US" dirty="0" err="1">
                <a:ea typeface="+mn-lt"/>
                <a:cs typeface="+mn-lt"/>
              </a:rPr>
              <a:t>tfewfw</a:t>
            </a:r>
            <a:r>
              <a:rPr lang="en-US" dirty="0">
                <a:ea typeface="+mn-lt"/>
                <a:cs typeface="+mn-lt"/>
              </a:rPr>
              <a:t> = 5</a:t>
            </a:r>
            <a:endParaRPr lang="en-US" dirty="0">
              <a:cs typeface="Calibri" panose="020F0502020204030204"/>
            </a:endParaRPr>
          </a:p>
          <a:p>
            <a:pPr marL="0" indent="0">
              <a:buNone/>
            </a:pPr>
            <a:br>
              <a:rPr lang="en-US" dirty="0"/>
            </a:br>
            <a:endParaRPr lang="en-US" dirty="0">
              <a:cs typeface="Calibri" panose="020F0502020204030204"/>
            </a:endParaRPr>
          </a:p>
          <a:p>
            <a:endParaRPr lang="en-US" dirty="0">
              <a:cs typeface="Calibri" panose="020F0502020204030204"/>
            </a:endParaRPr>
          </a:p>
        </p:txBody>
      </p:sp>
      <p:sp>
        <p:nvSpPr>
          <p:cNvPr id="5" name="Text Placeholder 4">
            <a:extLst>
              <a:ext uri="{FF2B5EF4-FFF2-40B4-BE49-F238E27FC236}">
                <a16:creationId xmlns:a16="http://schemas.microsoft.com/office/drawing/2014/main" id="{58F26C8F-824D-6AA8-8A03-6D3D9EDB30AA}"/>
              </a:ext>
            </a:extLst>
          </p:cNvPr>
          <p:cNvSpPr>
            <a:spLocks noGrp="1"/>
          </p:cNvSpPr>
          <p:nvPr>
            <p:ph type="body" sz="quarter" idx="3"/>
          </p:nvPr>
        </p:nvSpPr>
        <p:spPr/>
        <p:txBody>
          <a:bodyPr/>
          <a:lstStyle/>
          <a:p>
            <a:r>
              <a:rPr lang="en-US" dirty="0">
                <a:cs typeface="Calibri"/>
              </a:rPr>
              <a:t>Swift Intermediate Language (SIL)</a:t>
            </a:r>
            <a:endParaRPr lang="en-US" dirty="0"/>
          </a:p>
        </p:txBody>
      </p:sp>
      <p:sp>
        <p:nvSpPr>
          <p:cNvPr id="6" name="Content Placeholder 5">
            <a:extLst>
              <a:ext uri="{FF2B5EF4-FFF2-40B4-BE49-F238E27FC236}">
                <a16:creationId xmlns:a16="http://schemas.microsoft.com/office/drawing/2014/main" id="{A26F689C-3D64-F43A-E542-D61DF8104E1B}"/>
              </a:ext>
            </a:extLst>
          </p:cNvPr>
          <p:cNvSpPr>
            <a:spLocks noGrp="1"/>
          </p:cNvSpPr>
          <p:nvPr>
            <p:ph sz="quarter" idx="4"/>
          </p:nvPr>
        </p:nvSpPr>
        <p:spPr/>
        <p:txBody>
          <a:bodyPr vert="horz" lIns="91440" tIns="45720" rIns="91440" bIns="45720" rtlCol="0" anchor="t">
            <a:normAutofit fontScale="47500" lnSpcReduction="20000"/>
          </a:bodyPr>
          <a:lstStyle/>
          <a:p>
            <a:pPr>
              <a:buNone/>
            </a:pPr>
            <a:r>
              <a:rPr lang="en-US" dirty="0">
                <a:ea typeface="+mn-lt"/>
                <a:cs typeface="+mn-lt"/>
              </a:rPr>
              <a:t>// main</a:t>
            </a:r>
            <a:endParaRPr lang="en-US" dirty="0"/>
          </a:p>
          <a:p>
            <a:pPr>
              <a:buNone/>
            </a:pPr>
            <a:r>
              <a:rPr lang="en-US" dirty="0" err="1">
                <a:ea typeface="+mn-lt"/>
                <a:cs typeface="+mn-lt"/>
              </a:rPr>
              <a:t>sil</a:t>
            </a:r>
            <a:r>
              <a:rPr lang="en-US" dirty="0">
                <a:ea typeface="+mn-lt"/>
                <a:cs typeface="+mn-lt"/>
              </a:rPr>
              <a:t> @main : $@convention(c) (Int32,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 -&gt; Int32 {</a:t>
            </a:r>
            <a:endParaRPr lang="en-US" dirty="0"/>
          </a:p>
          <a:p>
            <a:pPr>
              <a:buNone/>
            </a:pPr>
            <a:r>
              <a:rPr lang="en-US" dirty="0">
                <a:ea typeface="+mn-lt"/>
                <a:cs typeface="+mn-lt"/>
              </a:rPr>
              <a:t>bb0(%0 : $Int32, %1 :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a:t>
            </a:r>
            <a:endParaRPr lang="en-US" dirty="0"/>
          </a:p>
          <a:p>
            <a:pPr>
              <a:buNone/>
            </a:pPr>
            <a:r>
              <a:rPr lang="en-US" dirty="0">
                <a:ea typeface="+mn-lt"/>
                <a:cs typeface="+mn-lt"/>
              </a:rPr>
              <a:t>  </a:t>
            </a:r>
            <a:r>
              <a:rPr lang="en-US" dirty="0" err="1">
                <a:ea typeface="+mn-lt"/>
                <a:cs typeface="+mn-lt"/>
              </a:rPr>
              <a:t>alloc_global</a:t>
            </a:r>
            <a:r>
              <a:rPr lang="en-US" dirty="0">
                <a:ea typeface="+mn-lt"/>
                <a:cs typeface="+mn-lt"/>
              </a:rPr>
              <a:t> @_T08Example16tfewfwSivp           // id: %2</a:t>
            </a:r>
            <a:endParaRPr lang="en-US" dirty="0"/>
          </a:p>
          <a:p>
            <a:pPr>
              <a:buNone/>
            </a:pPr>
            <a:r>
              <a:rPr lang="en-US" dirty="0">
                <a:ea typeface="+mn-lt"/>
                <a:cs typeface="+mn-lt"/>
              </a:rPr>
              <a:t>  %3 = </a:t>
            </a:r>
            <a:r>
              <a:rPr lang="en-US" dirty="0" err="1">
                <a:ea typeface="+mn-lt"/>
                <a:cs typeface="+mn-lt"/>
              </a:rPr>
              <a:t>global_addr</a:t>
            </a:r>
            <a:r>
              <a:rPr lang="en-US" dirty="0">
                <a:ea typeface="+mn-lt"/>
                <a:cs typeface="+mn-lt"/>
              </a:rPr>
              <a:t> @_T08Example16</a:t>
            </a:r>
            <a:r>
              <a:rPr lang="en-US" dirty="0">
                <a:highlight>
                  <a:srgbClr val="FFFF00"/>
                </a:highlight>
                <a:ea typeface="+mn-lt"/>
                <a:cs typeface="+mn-lt"/>
              </a:rPr>
              <a:t>tfewfw</a:t>
            </a:r>
            <a:r>
              <a:rPr lang="en-US" dirty="0">
                <a:ea typeface="+mn-lt"/>
                <a:cs typeface="+mn-lt"/>
              </a:rPr>
              <a:t>Sivp : $*Int // user: %6</a:t>
            </a:r>
            <a:endParaRPr lang="en-US" dirty="0"/>
          </a:p>
          <a:p>
            <a:pPr>
              <a:buNone/>
            </a:pPr>
            <a:r>
              <a:rPr lang="en-US" dirty="0">
                <a:ea typeface="+mn-lt"/>
                <a:cs typeface="+mn-lt"/>
              </a:rPr>
              <a:t>  %4 = </a:t>
            </a:r>
            <a:r>
              <a:rPr lang="en-US" dirty="0" err="1">
                <a:ea typeface="+mn-lt"/>
                <a:cs typeface="+mn-lt"/>
              </a:rPr>
              <a:t>integer_literal</a:t>
            </a:r>
            <a:r>
              <a:rPr lang="en-US" dirty="0">
                <a:ea typeface="+mn-lt"/>
                <a:cs typeface="+mn-lt"/>
              </a:rPr>
              <a:t> $Builtin.Int64, </a:t>
            </a:r>
            <a:r>
              <a:rPr lang="en-US" dirty="0">
                <a:solidFill>
                  <a:srgbClr val="000000"/>
                </a:solidFill>
                <a:highlight>
                  <a:srgbClr val="FFFF00"/>
                </a:highlight>
                <a:ea typeface="+mn-lt"/>
                <a:cs typeface="+mn-lt"/>
              </a:rPr>
              <a:t>5</a:t>
            </a:r>
            <a:r>
              <a:rPr lang="en-US" dirty="0">
                <a:ea typeface="+mn-lt"/>
                <a:cs typeface="+mn-lt"/>
              </a:rPr>
              <a:t>          // user: %5</a:t>
            </a:r>
            <a:endParaRPr lang="en-US" dirty="0"/>
          </a:p>
          <a:p>
            <a:pPr>
              <a:buNone/>
            </a:pPr>
            <a:r>
              <a:rPr lang="en-US" dirty="0">
                <a:ea typeface="+mn-lt"/>
                <a:cs typeface="+mn-lt"/>
              </a:rPr>
              <a:t>  %5 = struct $Int (%4 : $Builtin.Int64)          // user: %6</a:t>
            </a:r>
            <a:endParaRPr lang="en-US" dirty="0"/>
          </a:p>
          <a:p>
            <a:pPr>
              <a:buNone/>
            </a:pPr>
            <a:r>
              <a:rPr lang="en-US" dirty="0">
                <a:ea typeface="+mn-lt"/>
                <a:cs typeface="+mn-lt"/>
              </a:rPr>
              <a:t>  store %5 to %3 : $*Int                          // id: %6</a:t>
            </a:r>
            <a:endParaRPr lang="en-US" dirty="0"/>
          </a:p>
          <a:p>
            <a:pPr>
              <a:buNone/>
            </a:pPr>
            <a:r>
              <a:rPr lang="en-US" dirty="0">
                <a:ea typeface="+mn-lt"/>
                <a:cs typeface="+mn-lt"/>
              </a:rPr>
              <a:t>  %7 = </a:t>
            </a:r>
            <a:r>
              <a:rPr lang="en-US" dirty="0" err="1">
                <a:ea typeface="+mn-lt"/>
                <a:cs typeface="+mn-lt"/>
              </a:rPr>
              <a:t>integer_literal</a:t>
            </a:r>
            <a:r>
              <a:rPr lang="en-US" dirty="0">
                <a:ea typeface="+mn-lt"/>
                <a:cs typeface="+mn-lt"/>
              </a:rPr>
              <a:t> $Builtin.Int32, 0          // user: %8</a:t>
            </a:r>
            <a:endParaRPr lang="en-US" dirty="0"/>
          </a:p>
          <a:p>
            <a:pPr>
              <a:buNone/>
            </a:pPr>
            <a:r>
              <a:rPr lang="en-US" dirty="0">
                <a:ea typeface="+mn-lt"/>
                <a:cs typeface="+mn-lt"/>
              </a:rPr>
              <a:t>  %8 = struct $Int32 (%7 : $Builtin.Int32)        // user: %9</a:t>
            </a:r>
            <a:endParaRPr lang="en-US" dirty="0"/>
          </a:p>
          <a:p>
            <a:pPr>
              <a:buNone/>
            </a:pPr>
            <a:r>
              <a:rPr lang="en-US" dirty="0">
                <a:ea typeface="+mn-lt"/>
                <a:cs typeface="+mn-lt"/>
              </a:rPr>
              <a:t>  return %8 : $Int32                              // id: %9</a:t>
            </a:r>
            <a:endParaRPr lang="en-US" dirty="0"/>
          </a:p>
          <a:p>
            <a:pPr>
              <a:buNone/>
            </a:pPr>
            <a:r>
              <a:rPr lang="en-US" dirty="0">
                <a:ea typeface="+mn-lt"/>
                <a:cs typeface="+mn-lt"/>
              </a:rPr>
              <a:t>} // end </a:t>
            </a:r>
            <a:r>
              <a:rPr lang="en-US" dirty="0" err="1">
                <a:ea typeface="+mn-lt"/>
                <a:cs typeface="+mn-lt"/>
              </a:rPr>
              <a:t>sil</a:t>
            </a:r>
            <a:r>
              <a:rPr lang="en-US" dirty="0">
                <a:ea typeface="+mn-lt"/>
                <a:cs typeface="+mn-lt"/>
              </a:rPr>
              <a:t> function 'main'</a:t>
            </a:r>
            <a:endParaRPr lang="en-US" dirty="0"/>
          </a:p>
          <a:p>
            <a:pPr marL="0" indent="0">
              <a:buNone/>
            </a:pPr>
            <a:endParaRPr lang="en-US" dirty="0">
              <a:cs typeface="Calibri" panose="020F0502020204030204"/>
            </a:endParaRPr>
          </a:p>
        </p:txBody>
      </p:sp>
    </p:spTree>
    <p:extLst>
      <p:ext uri="{BB962C8B-B14F-4D97-AF65-F5344CB8AC3E}">
        <p14:creationId xmlns:p14="http://schemas.microsoft.com/office/powerpoint/2010/main" val="417733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99C1-EDC3-014F-4C95-417843DC8D62}"/>
              </a:ext>
            </a:extLst>
          </p:cNvPr>
          <p:cNvSpPr>
            <a:spLocks noGrp="1"/>
          </p:cNvSpPr>
          <p:nvPr>
            <p:ph type="title"/>
          </p:nvPr>
        </p:nvSpPr>
        <p:spPr/>
        <p:txBody>
          <a:bodyPr/>
          <a:lstStyle/>
          <a:p>
            <a:r>
              <a:rPr lang="en-US" dirty="0">
                <a:ea typeface="+mj-lt"/>
                <a:cs typeface="+mj-lt"/>
              </a:rPr>
              <a:t>Example of Swift to Sil</a:t>
            </a:r>
          </a:p>
        </p:txBody>
      </p:sp>
      <p:sp>
        <p:nvSpPr>
          <p:cNvPr id="3" name="Text Placeholder 2">
            <a:extLst>
              <a:ext uri="{FF2B5EF4-FFF2-40B4-BE49-F238E27FC236}">
                <a16:creationId xmlns:a16="http://schemas.microsoft.com/office/drawing/2014/main" id="{8D126720-55A5-7D74-575A-896882B1A3F2}"/>
              </a:ext>
            </a:extLst>
          </p:cNvPr>
          <p:cNvSpPr>
            <a:spLocks noGrp="1"/>
          </p:cNvSpPr>
          <p:nvPr>
            <p:ph type="body" idx="1"/>
          </p:nvPr>
        </p:nvSpPr>
        <p:spPr/>
        <p:txBody>
          <a:bodyPr/>
          <a:lstStyle/>
          <a:p>
            <a:r>
              <a:rPr lang="en-US" dirty="0">
                <a:cs typeface="Calibri"/>
              </a:rPr>
              <a:t>Swift</a:t>
            </a:r>
            <a:endParaRPr lang="en-US" dirty="0"/>
          </a:p>
        </p:txBody>
      </p:sp>
      <p:sp>
        <p:nvSpPr>
          <p:cNvPr id="4" name="Content Placeholder 3">
            <a:extLst>
              <a:ext uri="{FF2B5EF4-FFF2-40B4-BE49-F238E27FC236}">
                <a16:creationId xmlns:a16="http://schemas.microsoft.com/office/drawing/2014/main" id="{76C8469F-AC59-30AD-D1D8-3A4AD160EA96}"/>
              </a:ext>
            </a:extLst>
          </p:cNvPr>
          <p:cNvSpPr>
            <a:spLocks noGrp="1"/>
          </p:cNvSpPr>
          <p:nvPr>
            <p:ph sz="half" idx="2"/>
          </p:nvPr>
        </p:nvSpPr>
        <p:spPr/>
        <p:txBody>
          <a:bodyPr vert="horz" lIns="91440" tIns="45720" rIns="91440" bIns="45720" rtlCol="0" anchor="t">
            <a:normAutofit fontScale="40000" lnSpcReduction="20000"/>
          </a:bodyPr>
          <a:lstStyle/>
          <a:p>
            <a:pPr marL="0" indent="0">
              <a:buNone/>
            </a:pPr>
            <a:r>
              <a:rPr lang="en-US" dirty="0">
                <a:ea typeface="+mn-lt"/>
                <a:cs typeface="+mn-lt"/>
              </a:rPr>
              <a:t>var </a:t>
            </a:r>
            <a:r>
              <a:rPr lang="en-US" dirty="0" err="1">
                <a:ea typeface="+mn-lt"/>
                <a:cs typeface="+mn-lt"/>
              </a:rPr>
              <a:t>tfewfw</a:t>
            </a:r>
            <a:r>
              <a:rPr lang="en-US" dirty="0">
                <a:ea typeface="+mn-lt"/>
                <a:cs typeface="+mn-lt"/>
              </a:rPr>
              <a:t> = 5.5</a:t>
            </a:r>
            <a:endParaRPr lang="en-US" dirty="0"/>
          </a:p>
        </p:txBody>
      </p:sp>
      <p:sp>
        <p:nvSpPr>
          <p:cNvPr id="5" name="Text Placeholder 4">
            <a:extLst>
              <a:ext uri="{FF2B5EF4-FFF2-40B4-BE49-F238E27FC236}">
                <a16:creationId xmlns:a16="http://schemas.microsoft.com/office/drawing/2014/main" id="{07F82008-994F-7258-CBE1-A6EDBCAF7506}"/>
              </a:ext>
            </a:extLst>
          </p:cNvPr>
          <p:cNvSpPr>
            <a:spLocks noGrp="1"/>
          </p:cNvSpPr>
          <p:nvPr>
            <p:ph type="body" sz="quarter" idx="3"/>
          </p:nvPr>
        </p:nvSpPr>
        <p:spPr/>
        <p:txBody>
          <a:bodyPr/>
          <a:lstStyle/>
          <a:p>
            <a:r>
              <a:rPr lang="en-US" dirty="0">
                <a:ea typeface="+mn-lt"/>
                <a:cs typeface="+mn-lt"/>
              </a:rPr>
              <a:t>Swift Intermediate Language (SIL)</a:t>
            </a:r>
            <a:endParaRPr lang="en-US" b="0" dirty="0">
              <a:ea typeface="+mn-lt"/>
              <a:cs typeface="+mn-lt"/>
            </a:endParaRPr>
          </a:p>
        </p:txBody>
      </p:sp>
      <p:sp>
        <p:nvSpPr>
          <p:cNvPr id="6" name="Content Placeholder 5">
            <a:extLst>
              <a:ext uri="{FF2B5EF4-FFF2-40B4-BE49-F238E27FC236}">
                <a16:creationId xmlns:a16="http://schemas.microsoft.com/office/drawing/2014/main" id="{A2B4A19E-31E9-0560-5B18-15AAB2BDE736}"/>
              </a:ext>
            </a:extLst>
          </p:cNvPr>
          <p:cNvSpPr>
            <a:spLocks noGrp="1"/>
          </p:cNvSpPr>
          <p:nvPr>
            <p:ph sz="quarter" idx="4"/>
          </p:nvPr>
        </p:nvSpPr>
        <p:spPr/>
        <p:txBody>
          <a:bodyPr vert="horz" lIns="91440" tIns="45720" rIns="91440" bIns="45720" rtlCol="0" anchor="t">
            <a:normAutofit fontScale="40000" lnSpcReduction="20000"/>
          </a:bodyPr>
          <a:lstStyle/>
          <a:p>
            <a:pPr>
              <a:buNone/>
            </a:pPr>
            <a:r>
              <a:rPr lang="en-US" dirty="0">
                <a:ea typeface="+mn-lt"/>
                <a:cs typeface="+mn-lt"/>
              </a:rPr>
              <a:t>// main</a:t>
            </a:r>
            <a:endParaRPr lang="en-US" dirty="0"/>
          </a:p>
          <a:p>
            <a:pPr>
              <a:buNone/>
            </a:pPr>
            <a:r>
              <a:rPr lang="en-US" dirty="0" err="1">
                <a:ea typeface="+mn-lt"/>
                <a:cs typeface="+mn-lt"/>
              </a:rPr>
              <a:t>sil</a:t>
            </a:r>
            <a:r>
              <a:rPr lang="en-US" dirty="0">
                <a:ea typeface="+mn-lt"/>
                <a:cs typeface="+mn-lt"/>
              </a:rPr>
              <a:t> @main : $@convention(c) (Int32,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 -&gt; Int32 {</a:t>
            </a:r>
            <a:endParaRPr lang="en-US" dirty="0"/>
          </a:p>
          <a:p>
            <a:pPr>
              <a:buNone/>
            </a:pPr>
            <a:r>
              <a:rPr lang="en-US" dirty="0">
                <a:ea typeface="+mn-lt"/>
                <a:cs typeface="+mn-lt"/>
              </a:rPr>
              <a:t>bb0(%0 : $Int32, %1 :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a:t>
            </a:r>
            <a:endParaRPr lang="en-US" dirty="0"/>
          </a:p>
          <a:p>
            <a:pPr>
              <a:buNone/>
            </a:pPr>
            <a:r>
              <a:rPr lang="en-US" dirty="0">
                <a:ea typeface="+mn-lt"/>
                <a:cs typeface="+mn-lt"/>
              </a:rPr>
              <a:t>  </a:t>
            </a:r>
            <a:r>
              <a:rPr lang="en-US" dirty="0" err="1">
                <a:ea typeface="+mn-lt"/>
                <a:cs typeface="+mn-lt"/>
              </a:rPr>
              <a:t>alloc_global</a:t>
            </a:r>
            <a:r>
              <a:rPr lang="en-US" dirty="0">
                <a:ea typeface="+mn-lt"/>
                <a:cs typeface="+mn-lt"/>
              </a:rPr>
              <a:t> @_T08Example16tfewfwSdvp           // id: %2</a:t>
            </a:r>
            <a:endParaRPr lang="en-US" dirty="0"/>
          </a:p>
          <a:p>
            <a:pPr>
              <a:buNone/>
            </a:pPr>
            <a:r>
              <a:rPr lang="en-US" dirty="0">
                <a:ea typeface="+mn-lt"/>
                <a:cs typeface="+mn-lt"/>
              </a:rPr>
              <a:t>  %3 = </a:t>
            </a:r>
            <a:r>
              <a:rPr lang="en-US" dirty="0" err="1">
                <a:ea typeface="+mn-lt"/>
                <a:cs typeface="+mn-lt"/>
              </a:rPr>
              <a:t>global_addr</a:t>
            </a:r>
            <a:r>
              <a:rPr lang="en-US" dirty="0">
                <a:ea typeface="+mn-lt"/>
                <a:cs typeface="+mn-lt"/>
              </a:rPr>
              <a:t> @_T08Example16</a:t>
            </a:r>
            <a:r>
              <a:rPr lang="en-US" dirty="0">
                <a:highlight>
                  <a:srgbClr val="FFFF00"/>
                </a:highlight>
                <a:ea typeface="+mn-lt"/>
                <a:cs typeface="+mn-lt"/>
              </a:rPr>
              <a:t>tfewfw</a:t>
            </a:r>
            <a:r>
              <a:rPr lang="en-US" dirty="0">
                <a:ea typeface="+mn-lt"/>
                <a:cs typeface="+mn-lt"/>
              </a:rPr>
              <a:t>Sdvp : $*Double // user: %6</a:t>
            </a:r>
            <a:endParaRPr lang="en-US" dirty="0"/>
          </a:p>
          <a:p>
            <a:pPr>
              <a:buNone/>
            </a:pPr>
            <a:r>
              <a:rPr lang="en-US" dirty="0">
                <a:ea typeface="+mn-lt"/>
                <a:cs typeface="+mn-lt"/>
              </a:rPr>
              <a:t>  %4 = </a:t>
            </a:r>
            <a:r>
              <a:rPr lang="en-US" dirty="0" err="1">
                <a:ea typeface="+mn-lt"/>
                <a:cs typeface="+mn-lt"/>
              </a:rPr>
              <a:t>float_literal</a:t>
            </a:r>
            <a:r>
              <a:rPr lang="en-US" dirty="0">
                <a:ea typeface="+mn-lt"/>
                <a:cs typeface="+mn-lt"/>
              </a:rPr>
              <a:t> $Builtin.FPIEEE64, 0x4016000000000000 // </a:t>
            </a:r>
            <a:r>
              <a:rPr lang="en-US" dirty="0">
                <a:highlight>
                  <a:srgbClr val="FFFF00"/>
                </a:highlight>
                <a:ea typeface="+mn-lt"/>
                <a:cs typeface="+mn-lt"/>
              </a:rPr>
              <a:t>5.5</a:t>
            </a:r>
            <a:r>
              <a:rPr lang="en-US" dirty="0">
                <a:ea typeface="+mn-lt"/>
                <a:cs typeface="+mn-lt"/>
              </a:rPr>
              <a:t> // user: %5</a:t>
            </a:r>
            <a:endParaRPr lang="en-US"/>
          </a:p>
          <a:p>
            <a:pPr>
              <a:buNone/>
            </a:pPr>
            <a:r>
              <a:rPr lang="en-US" dirty="0">
                <a:ea typeface="+mn-lt"/>
                <a:cs typeface="+mn-lt"/>
              </a:rPr>
              <a:t>  %5 = struct $Double (%4 : $Builtin.FPIEEE64)    // user: %6</a:t>
            </a:r>
            <a:endParaRPr lang="en-US" dirty="0"/>
          </a:p>
          <a:p>
            <a:pPr>
              <a:buNone/>
            </a:pPr>
            <a:r>
              <a:rPr lang="en-US" dirty="0">
                <a:ea typeface="+mn-lt"/>
                <a:cs typeface="+mn-lt"/>
              </a:rPr>
              <a:t>  store %5 to %3 : $*Double                       // id: %6</a:t>
            </a:r>
            <a:endParaRPr lang="en-US"/>
          </a:p>
          <a:p>
            <a:pPr>
              <a:buNone/>
            </a:pPr>
            <a:r>
              <a:rPr lang="en-US" dirty="0">
                <a:ea typeface="+mn-lt"/>
                <a:cs typeface="+mn-lt"/>
              </a:rPr>
              <a:t>  %7 = </a:t>
            </a:r>
            <a:r>
              <a:rPr lang="en-US" dirty="0" err="1">
                <a:ea typeface="+mn-lt"/>
                <a:cs typeface="+mn-lt"/>
              </a:rPr>
              <a:t>integer_literal</a:t>
            </a:r>
            <a:r>
              <a:rPr lang="en-US" dirty="0">
                <a:ea typeface="+mn-lt"/>
                <a:cs typeface="+mn-lt"/>
              </a:rPr>
              <a:t> $Builtin.Int32, 0          // user: %8</a:t>
            </a:r>
            <a:endParaRPr lang="en-US" dirty="0"/>
          </a:p>
          <a:p>
            <a:pPr>
              <a:buNone/>
            </a:pPr>
            <a:r>
              <a:rPr lang="en-US" dirty="0">
                <a:ea typeface="+mn-lt"/>
                <a:cs typeface="+mn-lt"/>
              </a:rPr>
              <a:t>  %8 = struct $Int32 (%7 : $Builtin.Int32)        // user: %9</a:t>
            </a:r>
            <a:endParaRPr lang="en-US"/>
          </a:p>
          <a:p>
            <a:pPr>
              <a:buNone/>
            </a:pPr>
            <a:r>
              <a:rPr lang="en-US" dirty="0">
                <a:ea typeface="+mn-lt"/>
                <a:cs typeface="+mn-lt"/>
              </a:rPr>
              <a:t>  return %8 : $Int32                              // id: %9</a:t>
            </a:r>
            <a:endParaRPr lang="en-US" dirty="0"/>
          </a:p>
          <a:p>
            <a:pPr marL="0" indent="0">
              <a:buNone/>
            </a:pPr>
            <a:r>
              <a:rPr lang="en-US" dirty="0">
                <a:ea typeface="+mn-lt"/>
                <a:cs typeface="+mn-lt"/>
              </a:rPr>
              <a:t>} // end </a:t>
            </a:r>
            <a:r>
              <a:rPr lang="en-US" dirty="0" err="1">
                <a:ea typeface="+mn-lt"/>
                <a:cs typeface="+mn-lt"/>
              </a:rPr>
              <a:t>sil</a:t>
            </a:r>
            <a:r>
              <a:rPr lang="en-US" dirty="0">
                <a:ea typeface="+mn-lt"/>
                <a:cs typeface="+mn-lt"/>
              </a:rPr>
              <a:t> function 'main'</a:t>
            </a:r>
            <a:endParaRPr lang="en-US" dirty="0"/>
          </a:p>
        </p:txBody>
      </p:sp>
    </p:spTree>
    <p:extLst>
      <p:ext uri="{BB962C8B-B14F-4D97-AF65-F5344CB8AC3E}">
        <p14:creationId xmlns:p14="http://schemas.microsoft.com/office/powerpoint/2010/main" val="188451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A562-1ECF-94CE-F984-412AB0696428}"/>
              </a:ext>
            </a:extLst>
          </p:cNvPr>
          <p:cNvSpPr>
            <a:spLocks noGrp="1"/>
          </p:cNvSpPr>
          <p:nvPr>
            <p:ph type="title"/>
          </p:nvPr>
        </p:nvSpPr>
        <p:spPr/>
        <p:txBody>
          <a:bodyPr/>
          <a:lstStyle/>
          <a:p>
            <a:r>
              <a:rPr lang="en-US" dirty="0">
                <a:cs typeface="Calibri Light"/>
              </a:rPr>
              <a:t>Example of Swift to Sil</a:t>
            </a:r>
            <a:endParaRPr lang="en-US" dirty="0"/>
          </a:p>
        </p:txBody>
      </p:sp>
      <p:sp>
        <p:nvSpPr>
          <p:cNvPr id="3" name="Text Placeholder 2">
            <a:extLst>
              <a:ext uri="{FF2B5EF4-FFF2-40B4-BE49-F238E27FC236}">
                <a16:creationId xmlns:a16="http://schemas.microsoft.com/office/drawing/2014/main" id="{3C8441B6-D2A9-3FA7-6E17-AEDF28C11ACF}"/>
              </a:ext>
            </a:extLst>
          </p:cNvPr>
          <p:cNvSpPr>
            <a:spLocks noGrp="1"/>
          </p:cNvSpPr>
          <p:nvPr>
            <p:ph type="body" idx="1"/>
          </p:nvPr>
        </p:nvSpPr>
        <p:spPr/>
        <p:txBody>
          <a:bodyPr/>
          <a:lstStyle/>
          <a:p>
            <a:r>
              <a:rPr lang="en-US" dirty="0">
                <a:cs typeface="Calibri"/>
              </a:rPr>
              <a:t>Swift</a:t>
            </a:r>
            <a:endParaRPr lang="en-US" dirty="0"/>
          </a:p>
        </p:txBody>
      </p:sp>
      <p:sp>
        <p:nvSpPr>
          <p:cNvPr id="4" name="Content Placeholder 3">
            <a:extLst>
              <a:ext uri="{FF2B5EF4-FFF2-40B4-BE49-F238E27FC236}">
                <a16:creationId xmlns:a16="http://schemas.microsoft.com/office/drawing/2014/main" id="{398C62D7-B7F3-BD46-7E14-140C59B4E8C7}"/>
              </a:ext>
            </a:extLst>
          </p:cNvPr>
          <p:cNvSpPr>
            <a:spLocks noGrp="1"/>
          </p:cNvSpPr>
          <p:nvPr>
            <p:ph sz="half" idx="2"/>
          </p:nvPr>
        </p:nvSpPr>
        <p:spPr/>
        <p:txBody>
          <a:bodyPr vert="horz" lIns="91440" tIns="45720" rIns="91440" bIns="45720" rtlCol="0" anchor="t">
            <a:normAutofit fontScale="47500" lnSpcReduction="20000"/>
          </a:bodyPr>
          <a:lstStyle/>
          <a:p>
            <a:pPr>
              <a:buNone/>
            </a:pPr>
            <a:r>
              <a:rPr lang="en-US" dirty="0">
                <a:ea typeface="+mn-lt"/>
                <a:cs typeface="+mn-lt"/>
              </a:rPr>
              <a:t>var </a:t>
            </a:r>
            <a:r>
              <a:rPr lang="en-US" dirty="0" err="1">
                <a:ea typeface="+mn-lt"/>
                <a:cs typeface="+mn-lt"/>
              </a:rPr>
              <a:t>tfewfw</a:t>
            </a:r>
            <a:r>
              <a:rPr lang="en-US" dirty="0">
                <a:ea typeface="+mn-lt"/>
                <a:cs typeface="+mn-lt"/>
              </a:rPr>
              <a:t> = true</a:t>
            </a:r>
          </a:p>
        </p:txBody>
      </p:sp>
      <p:sp>
        <p:nvSpPr>
          <p:cNvPr id="5" name="Text Placeholder 4">
            <a:extLst>
              <a:ext uri="{FF2B5EF4-FFF2-40B4-BE49-F238E27FC236}">
                <a16:creationId xmlns:a16="http://schemas.microsoft.com/office/drawing/2014/main" id="{F17A76B1-285E-693F-FBA9-115AD5C94298}"/>
              </a:ext>
            </a:extLst>
          </p:cNvPr>
          <p:cNvSpPr>
            <a:spLocks noGrp="1"/>
          </p:cNvSpPr>
          <p:nvPr>
            <p:ph type="body" sz="quarter" idx="3"/>
          </p:nvPr>
        </p:nvSpPr>
        <p:spPr/>
        <p:txBody>
          <a:bodyPr/>
          <a:lstStyle/>
          <a:p>
            <a:r>
              <a:rPr lang="en-US" dirty="0">
                <a:cs typeface="Calibri"/>
              </a:rPr>
              <a:t>Swift Intermediate Language (SIL)</a:t>
            </a:r>
            <a:endParaRPr lang="en-US" dirty="0"/>
          </a:p>
        </p:txBody>
      </p:sp>
      <p:sp>
        <p:nvSpPr>
          <p:cNvPr id="6" name="Content Placeholder 5">
            <a:extLst>
              <a:ext uri="{FF2B5EF4-FFF2-40B4-BE49-F238E27FC236}">
                <a16:creationId xmlns:a16="http://schemas.microsoft.com/office/drawing/2014/main" id="{1EC1EEB3-6E93-20E1-2F45-439C1352B710}"/>
              </a:ext>
            </a:extLst>
          </p:cNvPr>
          <p:cNvSpPr>
            <a:spLocks noGrp="1"/>
          </p:cNvSpPr>
          <p:nvPr>
            <p:ph sz="quarter" idx="4"/>
          </p:nvPr>
        </p:nvSpPr>
        <p:spPr/>
        <p:txBody>
          <a:bodyPr vert="horz" lIns="91440" tIns="45720" rIns="91440" bIns="45720" rtlCol="0" anchor="t">
            <a:normAutofit fontScale="47500" lnSpcReduction="20000"/>
          </a:bodyPr>
          <a:lstStyle/>
          <a:p>
            <a:pPr>
              <a:buNone/>
            </a:pPr>
            <a:r>
              <a:rPr lang="en-US" dirty="0">
                <a:ea typeface="+mn-lt"/>
                <a:cs typeface="+mn-lt"/>
              </a:rPr>
              <a:t>// main</a:t>
            </a:r>
            <a:endParaRPr lang="en-US" dirty="0"/>
          </a:p>
          <a:p>
            <a:pPr>
              <a:buNone/>
            </a:pPr>
            <a:r>
              <a:rPr lang="en-US" dirty="0" err="1">
                <a:ea typeface="+mn-lt"/>
                <a:cs typeface="+mn-lt"/>
              </a:rPr>
              <a:t>sil</a:t>
            </a:r>
            <a:r>
              <a:rPr lang="en-US" dirty="0">
                <a:ea typeface="+mn-lt"/>
                <a:cs typeface="+mn-lt"/>
              </a:rPr>
              <a:t> @main : $@convention(c) (Int32,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 -&gt; Int32 {</a:t>
            </a:r>
            <a:endParaRPr lang="en-US" dirty="0"/>
          </a:p>
          <a:p>
            <a:pPr>
              <a:buNone/>
            </a:pPr>
            <a:r>
              <a:rPr lang="en-US" dirty="0">
                <a:ea typeface="+mn-lt"/>
                <a:cs typeface="+mn-lt"/>
              </a:rPr>
              <a:t>bb0(%0 : $Int32, %1 : $</a:t>
            </a:r>
            <a:r>
              <a:rPr lang="en-US" dirty="0" err="1">
                <a:ea typeface="+mn-lt"/>
                <a:cs typeface="+mn-lt"/>
              </a:rPr>
              <a:t>UnsafeMutablePointer</a:t>
            </a:r>
            <a:r>
              <a:rPr lang="en-US" dirty="0">
                <a:ea typeface="+mn-lt"/>
                <a:cs typeface="+mn-lt"/>
              </a:rPr>
              <a:t>&lt;Optional&lt;</a:t>
            </a:r>
            <a:r>
              <a:rPr lang="en-US" dirty="0" err="1">
                <a:ea typeface="+mn-lt"/>
                <a:cs typeface="+mn-lt"/>
              </a:rPr>
              <a:t>UnsafeMutablePointer</a:t>
            </a:r>
            <a:r>
              <a:rPr lang="en-US" dirty="0">
                <a:ea typeface="+mn-lt"/>
                <a:cs typeface="+mn-lt"/>
              </a:rPr>
              <a:t>&lt;Int8&gt;&gt;&gt;):</a:t>
            </a:r>
            <a:endParaRPr lang="en-US" dirty="0"/>
          </a:p>
          <a:p>
            <a:pPr>
              <a:buNone/>
            </a:pPr>
            <a:r>
              <a:rPr lang="en-US" dirty="0">
                <a:ea typeface="+mn-lt"/>
                <a:cs typeface="+mn-lt"/>
              </a:rPr>
              <a:t>  </a:t>
            </a:r>
            <a:r>
              <a:rPr lang="en-US" dirty="0" err="1">
                <a:ea typeface="+mn-lt"/>
                <a:cs typeface="+mn-lt"/>
              </a:rPr>
              <a:t>alloc_global</a:t>
            </a:r>
            <a:r>
              <a:rPr lang="en-US" dirty="0">
                <a:ea typeface="+mn-lt"/>
                <a:cs typeface="+mn-lt"/>
              </a:rPr>
              <a:t> @_T08Example16tfewfwSbvp           // id: %2</a:t>
            </a:r>
            <a:endParaRPr lang="en-US" dirty="0"/>
          </a:p>
          <a:p>
            <a:pPr>
              <a:buNone/>
            </a:pPr>
            <a:r>
              <a:rPr lang="en-US" dirty="0">
                <a:ea typeface="+mn-lt"/>
                <a:cs typeface="+mn-lt"/>
              </a:rPr>
              <a:t>  %3 = </a:t>
            </a:r>
            <a:r>
              <a:rPr lang="en-US" dirty="0" err="1">
                <a:ea typeface="+mn-lt"/>
                <a:cs typeface="+mn-lt"/>
              </a:rPr>
              <a:t>global_addr</a:t>
            </a:r>
            <a:r>
              <a:rPr lang="en-US" dirty="0">
                <a:ea typeface="+mn-lt"/>
                <a:cs typeface="+mn-lt"/>
              </a:rPr>
              <a:t> @_T08Example16</a:t>
            </a:r>
            <a:r>
              <a:rPr lang="en-US" dirty="0">
                <a:highlight>
                  <a:srgbClr val="FFFF00"/>
                </a:highlight>
                <a:ea typeface="+mn-lt"/>
                <a:cs typeface="+mn-lt"/>
              </a:rPr>
              <a:t>tfewfw</a:t>
            </a:r>
            <a:r>
              <a:rPr lang="en-US" dirty="0">
                <a:ea typeface="+mn-lt"/>
                <a:cs typeface="+mn-lt"/>
              </a:rPr>
              <a:t>Sbvp : $*Bool // user: %6</a:t>
            </a:r>
            <a:endParaRPr lang="en-US" dirty="0"/>
          </a:p>
          <a:p>
            <a:pPr>
              <a:buNone/>
            </a:pPr>
            <a:r>
              <a:rPr lang="en-US" dirty="0">
                <a:ea typeface="+mn-lt"/>
                <a:cs typeface="+mn-lt"/>
              </a:rPr>
              <a:t>  %4 = </a:t>
            </a:r>
            <a:r>
              <a:rPr lang="en-US" dirty="0" err="1">
                <a:ea typeface="+mn-lt"/>
                <a:cs typeface="+mn-lt"/>
              </a:rPr>
              <a:t>integer_literal</a:t>
            </a:r>
            <a:r>
              <a:rPr lang="en-US" dirty="0">
                <a:ea typeface="+mn-lt"/>
                <a:cs typeface="+mn-lt"/>
              </a:rPr>
              <a:t> $Builtin.Int1, </a:t>
            </a:r>
            <a:r>
              <a:rPr lang="en-US" dirty="0">
                <a:highlight>
                  <a:srgbClr val="FFFF00"/>
                </a:highlight>
                <a:ea typeface="+mn-lt"/>
                <a:cs typeface="+mn-lt"/>
              </a:rPr>
              <a:t>-1</a:t>
            </a:r>
            <a:r>
              <a:rPr lang="en-US" dirty="0">
                <a:ea typeface="+mn-lt"/>
                <a:cs typeface="+mn-lt"/>
              </a:rPr>
              <a:t>          // user: %5</a:t>
            </a:r>
            <a:endParaRPr lang="en-US" dirty="0"/>
          </a:p>
          <a:p>
            <a:pPr>
              <a:buNone/>
            </a:pPr>
            <a:r>
              <a:rPr lang="en-US" dirty="0">
                <a:ea typeface="+mn-lt"/>
                <a:cs typeface="+mn-lt"/>
              </a:rPr>
              <a:t>  %5 = struct $Bool (%4 : $Builtin.Int1)          // user: %6</a:t>
            </a:r>
            <a:endParaRPr lang="en-US" dirty="0"/>
          </a:p>
          <a:p>
            <a:pPr>
              <a:buNone/>
            </a:pPr>
            <a:r>
              <a:rPr lang="en-US" dirty="0">
                <a:ea typeface="+mn-lt"/>
                <a:cs typeface="+mn-lt"/>
              </a:rPr>
              <a:t>  store %5 to %3 : $*Bool                         // id: %6</a:t>
            </a:r>
            <a:endParaRPr lang="en-US" dirty="0"/>
          </a:p>
          <a:p>
            <a:pPr>
              <a:buNone/>
            </a:pPr>
            <a:r>
              <a:rPr lang="en-US" dirty="0">
                <a:ea typeface="+mn-lt"/>
                <a:cs typeface="+mn-lt"/>
              </a:rPr>
              <a:t>  %7 = </a:t>
            </a:r>
            <a:r>
              <a:rPr lang="en-US" dirty="0" err="1">
                <a:ea typeface="+mn-lt"/>
                <a:cs typeface="+mn-lt"/>
              </a:rPr>
              <a:t>integer_literal</a:t>
            </a:r>
            <a:r>
              <a:rPr lang="en-US" dirty="0">
                <a:ea typeface="+mn-lt"/>
                <a:cs typeface="+mn-lt"/>
              </a:rPr>
              <a:t> $Builtin.Int32, 0          // user: %8</a:t>
            </a:r>
            <a:endParaRPr lang="en-US" dirty="0"/>
          </a:p>
          <a:p>
            <a:pPr>
              <a:buNone/>
            </a:pPr>
            <a:r>
              <a:rPr lang="en-US" dirty="0">
                <a:ea typeface="+mn-lt"/>
                <a:cs typeface="+mn-lt"/>
              </a:rPr>
              <a:t>  %8 = struct $Int32 (%7 : $Builtin.Int32)        // user: %9</a:t>
            </a:r>
            <a:endParaRPr lang="en-US" dirty="0"/>
          </a:p>
          <a:p>
            <a:pPr>
              <a:buNone/>
            </a:pPr>
            <a:r>
              <a:rPr lang="en-US" dirty="0">
                <a:ea typeface="+mn-lt"/>
                <a:cs typeface="+mn-lt"/>
              </a:rPr>
              <a:t>  return %8 : $Int32                              // id: %9</a:t>
            </a:r>
            <a:endParaRPr lang="en-US" dirty="0"/>
          </a:p>
          <a:p>
            <a:pPr marL="0" indent="0">
              <a:buNone/>
            </a:pPr>
            <a:r>
              <a:rPr lang="en-US" dirty="0">
                <a:ea typeface="+mn-lt"/>
                <a:cs typeface="+mn-lt"/>
              </a:rPr>
              <a:t>} // end </a:t>
            </a:r>
            <a:r>
              <a:rPr lang="en-US" dirty="0" err="1">
                <a:ea typeface="+mn-lt"/>
                <a:cs typeface="+mn-lt"/>
              </a:rPr>
              <a:t>sil</a:t>
            </a:r>
            <a:r>
              <a:rPr lang="en-US" dirty="0">
                <a:ea typeface="+mn-lt"/>
                <a:cs typeface="+mn-lt"/>
              </a:rPr>
              <a:t> function 'main'</a:t>
            </a:r>
            <a:endParaRPr lang="en-US" dirty="0"/>
          </a:p>
        </p:txBody>
      </p:sp>
    </p:spTree>
    <p:extLst>
      <p:ext uri="{BB962C8B-B14F-4D97-AF65-F5344CB8AC3E}">
        <p14:creationId xmlns:p14="http://schemas.microsoft.com/office/powerpoint/2010/main" val="31840323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Swift to Racket Compiler</vt:lpstr>
      <vt:lpstr>Introduction</vt:lpstr>
      <vt:lpstr>Overview of Swift</vt:lpstr>
      <vt:lpstr>Overview of Racket</vt:lpstr>
      <vt:lpstr>Description of the Program</vt:lpstr>
      <vt:lpstr>Examples of Swift to Racket</vt:lpstr>
      <vt:lpstr>Example of Swift to Sil</vt:lpstr>
      <vt:lpstr>Example of Swift to Sil</vt:lpstr>
      <vt:lpstr>Example of Swift to Sil</vt:lpstr>
      <vt:lpstr>Example of Swift to Sil</vt:lpstr>
      <vt:lpstr>Example of Swift to Sil for print</vt:lpstr>
      <vt:lpstr>Sil Translation</vt:lpstr>
      <vt:lpstr>Continued</vt:lpstr>
      <vt:lpstr>Limitations of this Project</vt:lpstr>
      <vt:lpstr>Business Aspect</vt:lpstr>
      <vt:lpstr>What I learned</vt:lpstr>
      <vt:lpstr>Future Development</vt:lpstr>
      <vt:lpstr>Thank you.</vt:lpstr>
      <vt:lpstr>Special Acknowledgements to Professor Wilkes and Willett!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375</cp:revision>
  <dcterms:created xsi:type="dcterms:W3CDTF">2022-01-12T02:06:53Z</dcterms:created>
  <dcterms:modified xsi:type="dcterms:W3CDTF">2022-06-28T03:43:31Z</dcterms:modified>
</cp:coreProperties>
</file>