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7" r:id="rId4"/>
    <p:sldId id="258" r:id="rId5"/>
    <p:sldId id="259" r:id="rId6"/>
    <p:sldId id="262" r:id="rId7"/>
    <p:sldId id="260" r:id="rId8"/>
    <p:sldId id="261" r:id="rId9"/>
    <p:sldId id="263" r:id="rId10"/>
    <p:sldId id="264" r:id="rId11"/>
    <p:sldId id="265" r:id="rId12"/>
    <p:sldId id="266" r:id="rId13"/>
    <p:sldId id="267" r:id="rId14"/>
    <p:sldId id="268" r:id="rId15"/>
    <p:sldId id="269" r:id="rId16"/>
    <p:sldId id="270" r:id="rId17"/>
    <p:sldId id="272" r:id="rId18"/>
    <p:sldId id="273" r:id="rId19"/>
    <p:sldId id="271"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031" autoAdjust="0"/>
    <p:restoredTop sz="94660"/>
  </p:normalViewPr>
  <p:slideViewPr>
    <p:cSldViewPr snapToGrid="0">
      <p:cViewPr varScale="1">
        <p:scale>
          <a:sx n="96" d="100"/>
          <a:sy n="96" d="100"/>
        </p:scale>
        <p:origin x="96" y="5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9510D-416B-4934-AAA7-BCFBDB546E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63CEA8-1F2B-4BC5-BA25-FB64EEF6BF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ACE660-7B7F-41B2-9F27-814193F37DB3}"/>
              </a:ext>
            </a:extLst>
          </p:cNvPr>
          <p:cNvSpPr>
            <a:spLocks noGrp="1"/>
          </p:cNvSpPr>
          <p:nvPr>
            <p:ph type="dt" sz="half" idx="10"/>
          </p:nvPr>
        </p:nvSpPr>
        <p:spPr/>
        <p:txBody>
          <a:bodyPr/>
          <a:lstStyle/>
          <a:p>
            <a:fld id="{243CBE11-57E3-4DF4-A831-CC1BB14665C6}" type="datetimeFigureOut">
              <a:rPr lang="en-US" smtClean="0"/>
              <a:t>8/1/2018</a:t>
            </a:fld>
            <a:endParaRPr lang="en-US"/>
          </a:p>
        </p:txBody>
      </p:sp>
      <p:sp>
        <p:nvSpPr>
          <p:cNvPr id="5" name="Footer Placeholder 4">
            <a:extLst>
              <a:ext uri="{FF2B5EF4-FFF2-40B4-BE49-F238E27FC236}">
                <a16:creationId xmlns:a16="http://schemas.microsoft.com/office/drawing/2014/main" id="{D054227A-88BE-4FBD-95C2-9FC7339702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B2298F-6CDB-473A-BA8E-04F2C44D67A1}"/>
              </a:ext>
            </a:extLst>
          </p:cNvPr>
          <p:cNvSpPr>
            <a:spLocks noGrp="1"/>
          </p:cNvSpPr>
          <p:nvPr>
            <p:ph type="sldNum" sz="quarter" idx="12"/>
          </p:nvPr>
        </p:nvSpPr>
        <p:spPr/>
        <p:txBody>
          <a:bodyPr/>
          <a:lstStyle/>
          <a:p>
            <a:fld id="{49514F85-DBB2-420D-B61E-BEA38925714A}" type="slidenum">
              <a:rPr lang="en-US" smtClean="0"/>
              <a:t>‹#›</a:t>
            </a:fld>
            <a:endParaRPr lang="en-US"/>
          </a:p>
        </p:txBody>
      </p:sp>
    </p:spTree>
    <p:extLst>
      <p:ext uri="{BB962C8B-B14F-4D97-AF65-F5344CB8AC3E}">
        <p14:creationId xmlns:p14="http://schemas.microsoft.com/office/powerpoint/2010/main" val="3920357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F240F-318A-4F15-B131-635CDBD98B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FDD74C-B958-45E1-A697-C36B512AFE1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E35DD-CB5B-4D3B-8013-40B93271E234}"/>
              </a:ext>
            </a:extLst>
          </p:cNvPr>
          <p:cNvSpPr>
            <a:spLocks noGrp="1"/>
          </p:cNvSpPr>
          <p:nvPr>
            <p:ph type="dt" sz="half" idx="10"/>
          </p:nvPr>
        </p:nvSpPr>
        <p:spPr/>
        <p:txBody>
          <a:bodyPr/>
          <a:lstStyle/>
          <a:p>
            <a:fld id="{243CBE11-57E3-4DF4-A831-CC1BB14665C6}" type="datetimeFigureOut">
              <a:rPr lang="en-US" smtClean="0"/>
              <a:t>8/1/2018</a:t>
            </a:fld>
            <a:endParaRPr lang="en-US"/>
          </a:p>
        </p:txBody>
      </p:sp>
      <p:sp>
        <p:nvSpPr>
          <p:cNvPr id="5" name="Footer Placeholder 4">
            <a:extLst>
              <a:ext uri="{FF2B5EF4-FFF2-40B4-BE49-F238E27FC236}">
                <a16:creationId xmlns:a16="http://schemas.microsoft.com/office/drawing/2014/main" id="{C23BBD0E-9828-42D5-B853-C955C0FDBE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A8F07-F2D1-4612-970B-316BE4BA5FF2}"/>
              </a:ext>
            </a:extLst>
          </p:cNvPr>
          <p:cNvSpPr>
            <a:spLocks noGrp="1"/>
          </p:cNvSpPr>
          <p:nvPr>
            <p:ph type="sldNum" sz="quarter" idx="12"/>
          </p:nvPr>
        </p:nvSpPr>
        <p:spPr/>
        <p:txBody>
          <a:bodyPr/>
          <a:lstStyle/>
          <a:p>
            <a:fld id="{49514F85-DBB2-420D-B61E-BEA38925714A}" type="slidenum">
              <a:rPr lang="en-US" smtClean="0"/>
              <a:t>‹#›</a:t>
            </a:fld>
            <a:endParaRPr lang="en-US"/>
          </a:p>
        </p:txBody>
      </p:sp>
    </p:spTree>
    <p:extLst>
      <p:ext uri="{BB962C8B-B14F-4D97-AF65-F5344CB8AC3E}">
        <p14:creationId xmlns:p14="http://schemas.microsoft.com/office/powerpoint/2010/main" val="3552099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F66ED2-19BC-47B3-AE35-DACAB9B36B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96783F-3ABB-4B02-9D94-762A6D1EED7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162F43-C4BA-4FE8-A590-1210B2024B96}"/>
              </a:ext>
            </a:extLst>
          </p:cNvPr>
          <p:cNvSpPr>
            <a:spLocks noGrp="1"/>
          </p:cNvSpPr>
          <p:nvPr>
            <p:ph type="dt" sz="half" idx="10"/>
          </p:nvPr>
        </p:nvSpPr>
        <p:spPr/>
        <p:txBody>
          <a:bodyPr/>
          <a:lstStyle/>
          <a:p>
            <a:fld id="{243CBE11-57E3-4DF4-A831-CC1BB14665C6}" type="datetimeFigureOut">
              <a:rPr lang="en-US" smtClean="0"/>
              <a:t>8/1/2018</a:t>
            </a:fld>
            <a:endParaRPr lang="en-US"/>
          </a:p>
        </p:txBody>
      </p:sp>
      <p:sp>
        <p:nvSpPr>
          <p:cNvPr id="5" name="Footer Placeholder 4">
            <a:extLst>
              <a:ext uri="{FF2B5EF4-FFF2-40B4-BE49-F238E27FC236}">
                <a16:creationId xmlns:a16="http://schemas.microsoft.com/office/drawing/2014/main" id="{1901DE36-15EF-4128-8A36-48E2142AC7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9E12D-0056-425C-BA01-C30833013132}"/>
              </a:ext>
            </a:extLst>
          </p:cNvPr>
          <p:cNvSpPr>
            <a:spLocks noGrp="1"/>
          </p:cNvSpPr>
          <p:nvPr>
            <p:ph type="sldNum" sz="quarter" idx="12"/>
          </p:nvPr>
        </p:nvSpPr>
        <p:spPr/>
        <p:txBody>
          <a:bodyPr/>
          <a:lstStyle/>
          <a:p>
            <a:fld id="{49514F85-DBB2-420D-B61E-BEA38925714A}" type="slidenum">
              <a:rPr lang="en-US" smtClean="0"/>
              <a:t>‹#›</a:t>
            </a:fld>
            <a:endParaRPr lang="en-US"/>
          </a:p>
        </p:txBody>
      </p:sp>
    </p:spTree>
    <p:extLst>
      <p:ext uri="{BB962C8B-B14F-4D97-AF65-F5344CB8AC3E}">
        <p14:creationId xmlns:p14="http://schemas.microsoft.com/office/powerpoint/2010/main" val="98941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BFF1-2D23-49AD-883F-D8BDFA5C91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0A12DE-9DDB-414B-8D11-26F644B3A2F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FC7EA6-0805-425C-B30A-CE4365335A53}"/>
              </a:ext>
            </a:extLst>
          </p:cNvPr>
          <p:cNvSpPr>
            <a:spLocks noGrp="1"/>
          </p:cNvSpPr>
          <p:nvPr>
            <p:ph type="dt" sz="half" idx="10"/>
          </p:nvPr>
        </p:nvSpPr>
        <p:spPr/>
        <p:txBody>
          <a:bodyPr/>
          <a:lstStyle/>
          <a:p>
            <a:fld id="{243CBE11-57E3-4DF4-A831-CC1BB14665C6}" type="datetimeFigureOut">
              <a:rPr lang="en-US" smtClean="0"/>
              <a:t>8/1/2018</a:t>
            </a:fld>
            <a:endParaRPr lang="en-US"/>
          </a:p>
        </p:txBody>
      </p:sp>
      <p:sp>
        <p:nvSpPr>
          <p:cNvPr id="5" name="Footer Placeholder 4">
            <a:extLst>
              <a:ext uri="{FF2B5EF4-FFF2-40B4-BE49-F238E27FC236}">
                <a16:creationId xmlns:a16="http://schemas.microsoft.com/office/drawing/2014/main" id="{587F807E-76C5-4745-8DE2-F8D15F0BCA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B5F68E-C0D3-4D9C-AD00-AAA11F8EABD1}"/>
              </a:ext>
            </a:extLst>
          </p:cNvPr>
          <p:cNvSpPr>
            <a:spLocks noGrp="1"/>
          </p:cNvSpPr>
          <p:nvPr>
            <p:ph type="sldNum" sz="quarter" idx="12"/>
          </p:nvPr>
        </p:nvSpPr>
        <p:spPr/>
        <p:txBody>
          <a:bodyPr/>
          <a:lstStyle/>
          <a:p>
            <a:fld id="{49514F85-DBB2-420D-B61E-BEA38925714A}" type="slidenum">
              <a:rPr lang="en-US" smtClean="0"/>
              <a:t>‹#›</a:t>
            </a:fld>
            <a:endParaRPr lang="en-US"/>
          </a:p>
        </p:txBody>
      </p:sp>
    </p:spTree>
    <p:extLst>
      <p:ext uri="{BB962C8B-B14F-4D97-AF65-F5344CB8AC3E}">
        <p14:creationId xmlns:p14="http://schemas.microsoft.com/office/powerpoint/2010/main" val="890154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16D37-A61B-4A7F-96FA-94A33A9608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045EEF-88A8-4266-94FB-8878781AE4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625F540-F556-4A94-8612-32B6E98B304C}"/>
              </a:ext>
            </a:extLst>
          </p:cNvPr>
          <p:cNvSpPr>
            <a:spLocks noGrp="1"/>
          </p:cNvSpPr>
          <p:nvPr>
            <p:ph type="dt" sz="half" idx="10"/>
          </p:nvPr>
        </p:nvSpPr>
        <p:spPr/>
        <p:txBody>
          <a:bodyPr/>
          <a:lstStyle/>
          <a:p>
            <a:fld id="{243CBE11-57E3-4DF4-A831-CC1BB14665C6}" type="datetimeFigureOut">
              <a:rPr lang="en-US" smtClean="0"/>
              <a:t>8/1/2018</a:t>
            </a:fld>
            <a:endParaRPr lang="en-US"/>
          </a:p>
        </p:txBody>
      </p:sp>
      <p:sp>
        <p:nvSpPr>
          <p:cNvPr id="5" name="Footer Placeholder 4">
            <a:extLst>
              <a:ext uri="{FF2B5EF4-FFF2-40B4-BE49-F238E27FC236}">
                <a16:creationId xmlns:a16="http://schemas.microsoft.com/office/drawing/2014/main" id="{57D8DE06-01DD-41F8-ABA3-A48430135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22CC12-7FE7-444D-824C-3A14CF5D468C}"/>
              </a:ext>
            </a:extLst>
          </p:cNvPr>
          <p:cNvSpPr>
            <a:spLocks noGrp="1"/>
          </p:cNvSpPr>
          <p:nvPr>
            <p:ph type="sldNum" sz="quarter" idx="12"/>
          </p:nvPr>
        </p:nvSpPr>
        <p:spPr/>
        <p:txBody>
          <a:bodyPr/>
          <a:lstStyle/>
          <a:p>
            <a:fld id="{49514F85-DBB2-420D-B61E-BEA38925714A}" type="slidenum">
              <a:rPr lang="en-US" smtClean="0"/>
              <a:t>‹#›</a:t>
            </a:fld>
            <a:endParaRPr lang="en-US"/>
          </a:p>
        </p:txBody>
      </p:sp>
    </p:spTree>
    <p:extLst>
      <p:ext uri="{BB962C8B-B14F-4D97-AF65-F5344CB8AC3E}">
        <p14:creationId xmlns:p14="http://schemas.microsoft.com/office/powerpoint/2010/main" val="3596068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3345E-619A-4B7D-BD7E-F75D22CF6D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EB5A16-BAB4-4919-A537-4DF766B4F5B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AC950D-26A8-4AAD-B294-42926F811AB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006EF1-B6BC-4AEC-8983-CC64235C56F4}"/>
              </a:ext>
            </a:extLst>
          </p:cNvPr>
          <p:cNvSpPr>
            <a:spLocks noGrp="1"/>
          </p:cNvSpPr>
          <p:nvPr>
            <p:ph type="dt" sz="half" idx="10"/>
          </p:nvPr>
        </p:nvSpPr>
        <p:spPr/>
        <p:txBody>
          <a:bodyPr/>
          <a:lstStyle/>
          <a:p>
            <a:fld id="{243CBE11-57E3-4DF4-A831-CC1BB14665C6}" type="datetimeFigureOut">
              <a:rPr lang="en-US" smtClean="0"/>
              <a:t>8/1/2018</a:t>
            </a:fld>
            <a:endParaRPr lang="en-US"/>
          </a:p>
        </p:txBody>
      </p:sp>
      <p:sp>
        <p:nvSpPr>
          <p:cNvPr id="6" name="Footer Placeholder 5">
            <a:extLst>
              <a:ext uri="{FF2B5EF4-FFF2-40B4-BE49-F238E27FC236}">
                <a16:creationId xmlns:a16="http://schemas.microsoft.com/office/drawing/2014/main" id="{6A808E0F-1F4D-48F9-8725-08165EA249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EA89AB-165F-45D4-A7B4-E4F4991F182D}"/>
              </a:ext>
            </a:extLst>
          </p:cNvPr>
          <p:cNvSpPr>
            <a:spLocks noGrp="1"/>
          </p:cNvSpPr>
          <p:nvPr>
            <p:ph type="sldNum" sz="quarter" idx="12"/>
          </p:nvPr>
        </p:nvSpPr>
        <p:spPr/>
        <p:txBody>
          <a:bodyPr/>
          <a:lstStyle/>
          <a:p>
            <a:fld id="{49514F85-DBB2-420D-B61E-BEA38925714A}" type="slidenum">
              <a:rPr lang="en-US" smtClean="0"/>
              <a:t>‹#›</a:t>
            </a:fld>
            <a:endParaRPr lang="en-US"/>
          </a:p>
        </p:txBody>
      </p:sp>
    </p:spTree>
    <p:extLst>
      <p:ext uri="{BB962C8B-B14F-4D97-AF65-F5344CB8AC3E}">
        <p14:creationId xmlns:p14="http://schemas.microsoft.com/office/powerpoint/2010/main" val="2190616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87012-B340-459F-A4AF-6D8FC9E091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5E162F-060C-4853-8BDE-A4A226A65E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86619A2-C207-401A-A773-131F86D1B83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C3DD3D-D8DC-45EF-AD23-B595AD1503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9E1C48F-A742-48EE-9954-22BCEFF8604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CE1D50-9267-4165-A7FB-E0C3FC1A0936}"/>
              </a:ext>
            </a:extLst>
          </p:cNvPr>
          <p:cNvSpPr>
            <a:spLocks noGrp="1"/>
          </p:cNvSpPr>
          <p:nvPr>
            <p:ph type="dt" sz="half" idx="10"/>
          </p:nvPr>
        </p:nvSpPr>
        <p:spPr/>
        <p:txBody>
          <a:bodyPr/>
          <a:lstStyle/>
          <a:p>
            <a:fld id="{243CBE11-57E3-4DF4-A831-CC1BB14665C6}" type="datetimeFigureOut">
              <a:rPr lang="en-US" smtClean="0"/>
              <a:t>8/1/2018</a:t>
            </a:fld>
            <a:endParaRPr lang="en-US"/>
          </a:p>
        </p:txBody>
      </p:sp>
      <p:sp>
        <p:nvSpPr>
          <p:cNvPr id="8" name="Footer Placeholder 7">
            <a:extLst>
              <a:ext uri="{FF2B5EF4-FFF2-40B4-BE49-F238E27FC236}">
                <a16:creationId xmlns:a16="http://schemas.microsoft.com/office/drawing/2014/main" id="{EE79F1C6-189D-407F-A2CB-9343FB72C1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ACFC7E-7AB5-4B1C-94A8-943FF605184E}"/>
              </a:ext>
            </a:extLst>
          </p:cNvPr>
          <p:cNvSpPr>
            <a:spLocks noGrp="1"/>
          </p:cNvSpPr>
          <p:nvPr>
            <p:ph type="sldNum" sz="quarter" idx="12"/>
          </p:nvPr>
        </p:nvSpPr>
        <p:spPr/>
        <p:txBody>
          <a:bodyPr/>
          <a:lstStyle/>
          <a:p>
            <a:fld id="{49514F85-DBB2-420D-B61E-BEA38925714A}" type="slidenum">
              <a:rPr lang="en-US" smtClean="0"/>
              <a:t>‹#›</a:t>
            </a:fld>
            <a:endParaRPr lang="en-US"/>
          </a:p>
        </p:txBody>
      </p:sp>
    </p:spTree>
    <p:extLst>
      <p:ext uri="{BB962C8B-B14F-4D97-AF65-F5344CB8AC3E}">
        <p14:creationId xmlns:p14="http://schemas.microsoft.com/office/powerpoint/2010/main" val="2343412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5DADD-51F7-4A8B-999E-7BCCEFFF5C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E8800A-3A3D-4A93-9CF7-AC8D6E5D3BFC}"/>
              </a:ext>
            </a:extLst>
          </p:cNvPr>
          <p:cNvSpPr>
            <a:spLocks noGrp="1"/>
          </p:cNvSpPr>
          <p:nvPr>
            <p:ph type="dt" sz="half" idx="10"/>
          </p:nvPr>
        </p:nvSpPr>
        <p:spPr/>
        <p:txBody>
          <a:bodyPr/>
          <a:lstStyle/>
          <a:p>
            <a:fld id="{243CBE11-57E3-4DF4-A831-CC1BB14665C6}" type="datetimeFigureOut">
              <a:rPr lang="en-US" smtClean="0"/>
              <a:t>8/1/2018</a:t>
            </a:fld>
            <a:endParaRPr lang="en-US"/>
          </a:p>
        </p:txBody>
      </p:sp>
      <p:sp>
        <p:nvSpPr>
          <p:cNvPr id="4" name="Footer Placeholder 3">
            <a:extLst>
              <a:ext uri="{FF2B5EF4-FFF2-40B4-BE49-F238E27FC236}">
                <a16:creationId xmlns:a16="http://schemas.microsoft.com/office/drawing/2014/main" id="{80C5554F-432D-4AB5-AE36-9E7395DB4C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AF91C1-48E1-454C-B3C2-82CB4F26672F}"/>
              </a:ext>
            </a:extLst>
          </p:cNvPr>
          <p:cNvSpPr>
            <a:spLocks noGrp="1"/>
          </p:cNvSpPr>
          <p:nvPr>
            <p:ph type="sldNum" sz="quarter" idx="12"/>
          </p:nvPr>
        </p:nvSpPr>
        <p:spPr/>
        <p:txBody>
          <a:bodyPr/>
          <a:lstStyle/>
          <a:p>
            <a:fld id="{49514F85-DBB2-420D-B61E-BEA38925714A}" type="slidenum">
              <a:rPr lang="en-US" smtClean="0"/>
              <a:t>‹#›</a:t>
            </a:fld>
            <a:endParaRPr lang="en-US"/>
          </a:p>
        </p:txBody>
      </p:sp>
    </p:spTree>
    <p:extLst>
      <p:ext uri="{BB962C8B-B14F-4D97-AF65-F5344CB8AC3E}">
        <p14:creationId xmlns:p14="http://schemas.microsoft.com/office/powerpoint/2010/main" val="3576955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2E96A-DFCF-47E7-977E-41B576B33196}"/>
              </a:ext>
            </a:extLst>
          </p:cNvPr>
          <p:cNvSpPr>
            <a:spLocks noGrp="1"/>
          </p:cNvSpPr>
          <p:nvPr>
            <p:ph type="dt" sz="half" idx="10"/>
          </p:nvPr>
        </p:nvSpPr>
        <p:spPr/>
        <p:txBody>
          <a:bodyPr/>
          <a:lstStyle/>
          <a:p>
            <a:fld id="{243CBE11-57E3-4DF4-A831-CC1BB14665C6}" type="datetimeFigureOut">
              <a:rPr lang="en-US" smtClean="0"/>
              <a:t>8/1/2018</a:t>
            </a:fld>
            <a:endParaRPr lang="en-US"/>
          </a:p>
        </p:txBody>
      </p:sp>
      <p:sp>
        <p:nvSpPr>
          <p:cNvPr id="3" name="Footer Placeholder 2">
            <a:extLst>
              <a:ext uri="{FF2B5EF4-FFF2-40B4-BE49-F238E27FC236}">
                <a16:creationId xmlns:a16="http://schemas.microsoft.com/office/drawing/2014/main" id="{08048AB0-F9B3-4D52-A020-BBE67184E4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9BBECB-5E1E-4E0E-A0A8-EE8742EB1F07}"/>
              </a:ext>
            </a:extLst>
          </p:cNvPr>
          <p:cNvSpPr>
            <a:spLocks noGrp="1"/>
          </p:cNvSpPr>
          <p:nvPr>
            <p:ph type="sldNum" sz="quarter" idx="12"/>
          </p:nvPr>
        </p:nvSpPr>
        <p:spPr/>
        <p:txBody>
          <a:bodyPr/>
          <a:lstStyle/>
          <a:p>
            <a:fld id="{49514F85-DBB2-420D-B61E-BEA38925714A}" type="slidenum">
              <a:rPr lang="en-US" smtClean="0"/>
              <a:t>‹#›</a:t>
            </a:fld>
            <a:endParaRPr lang="en-US"/>
          </a:p>
        </p:txBody>
      </p:sp>
    </p:spTree>
    <p:extLst>
      <p:ext uri="{BB962C8B-B14F-4D97-AF65-F5344CB8AC3E}">
        <p14:creationId xmlns:p14="http://schemas.microsoft.com/office/powerpoint/2010/main" val="3207579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D84E8-491F-4AF1-965F-B29BD4B3E7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EB0362-3FF4-4E96-9769-C8013F65CA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80E8EC-E806-450F-9C48-447D8C01F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3AC269C-E8E0-47EF-8DF9-2AD02AB9E104}"/>
              </a:ext>
            </a:extLst>
          </p:cNvPr>
          <p:cNvSpPr>
            <a:spLocks noGrp="1"/>
          </p:cNvSpPr>
          <p:nvPr>
            <p:ph type="dt" sz="half" idx="10"/>
          </p:nvPr>
        </p:nvSpPr>
        <p:spPr/>
        <p:txBody>
          <a:bodyPr/>
          <a:lstStyle/>
          <a:p>
            <a:fld id="{243CBE11-57E3-4DF4-A831-CC1BB14665C6}" type="datetimeFigureOut">
              <a:rPr lang="en-US" smtClean="0"/>
              <a:t>8/1/2018</a:t>
            </a:fld>
            <a:endParaRPr lang="en-US"/>
          </a:p>
        </p:txBody>
      </p:sp>
      <p:sp>
        <p:nvSpPr>
          <p:cNvPr id="6" name="Footer Placeholder 5">
            <a:extLst>
              <a:ext uri="{FF2B5EF4-FFF2-40B4-BE49-F238E27FC236}">
                <a16:creationId xmlns:a16="http://schemas.microsoft.com/office/drawing/2014/main" id="{8223908E-3EC3-464C-8C52-806EFDFCA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21AAF5-DCB9-4022-B7F5-CE8096B1497A}"/>
              </a:ext>
            </a:extLst>
          </p:cNvPr>
          <p:cNvSpPr>
            <a:spLocks noGrp="1"/>
          </p:cNvSpPr>
          <p:nvPr>
            <p:ph type="sldNum" sz="quarter" idx="12"/>
          </p:nvPr>
        </p:nvSpPr>
        <p:spPr/>
        <p:txBody>
          <a:bodyPr/>
          <a:lstStyle/>
          <a:p>
            <a:fld id="{49514F85-DBB2-420D-B61E-BEA38925714A}" type="slidenum">
              <a:rPr lang="en-US" smtClean="0"/>
              <a:t>‹#›</a:t>
            </a:fld>
            <a:endParaRPr lang="en-US"/>
          </a:p>
        </p:txBody>
      </p:sp>
    </p:spTree>
    <p:extLst>
      <p:ext uri="{BB962C8B-B14F-4D97-AF65-F5344CB8AC3E}">
        <p14:creationId xmlns:p14="http://schemas.microsoft.com/office/powerpoint/2010/main" val="954737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8F1A1-2873-4039-B0D1-9E05FD09AA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FF1676-59C8-46AE-86D8-0EC10D75AB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0A3AFE-927E-4DEA-A7BF-61EC2D094C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092421-0FE6-42C6-806C-34CD27A84379}"/>
              </a:ext>
            </a:extLst>
          </p:cNvPr>
          <p:cNvSpPr>
            <a:spLocks noGrp="1"/>
          </p:cNvSpPr>
          <p:nvPr>
            <p:ph type="dt" sz="half" idx="10"/>
          </p:nvPr>
        </p:nvSpPr>
        <p:spPr/>
        <p:txBody>
          <a:bodyPr/>
          <a:lstStyle/>
          <a:p>
            <a:fld id="{243CBE11-57E3-4DF4-A831-CC1BB14665C6}" type="datetimeFigureOut">
              <a:rPr lang="en-US" smtClean="0"/>
              <a:t>8/1/2018</a:t>
            </a:fld>
            <a:endParaRPr lang="en-US"/>
          </a:p>
        </p:txBody>
      </p:sp>
      <p:sp>
        <p:nvSpPr>
          <p:cNvPr id="6" name="Footer Placeholder 5">
            <a:extLst>
              <a:ext uri="{FF2B5EF4-FFF2-40B4-BE49-F238E27FC236}">
                <a16:creationId xmlns:a16="http://schemas.microsoft.com/office/drawing/2014/main" id="{39D7F609-84D5-4A5F-B421-1316C8E669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14E709-050A-4A40-8796-7F7D3AFE6DBD}"/>
              </a:ext>
            </a:extLst>
          </p:cNvPr>
          <p:cNvSpPr>
            <a:spLocks noGrp="1"/>
          </p:cNvSpPr>
          <p:nvPr>
            <p:ph type="sldNum" sz="quarter" idx="12"/>
          </p:nvPr>
        </p:nvSpPr>
        <p:spPr/>
        <p:txBody>
          <a:bodyPr/>
          <a:lstStyle/>
          <a:p>
            <a:fld id="{49514F85-DBB2-420D-B61E-BEA38925714A}" type="slidenum">
              <a:rPr lang="en-US" smtClean="0"/>
              <a:t>‹#›</a:t>
            </a:fld>
            <a:endParaRPr lang="en-US"/>
          </a:p>
        </p:txBody>
      </p:sp>
    </p:spTree>
    <p:extLst>
      <p:ext uri="{BB962C8B-B14F-4D97-AF65-F5344CB8AC3E}">
        <p14:creationId xmlns:p14="http://schemas.microsoft.com/office/powerpoint/2010/main" val="2804251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E5545D-7B36-41D5-8696-7EB1D00606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6DC7ED-0B94-429A-9CA2-5C9E03FAA5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6297EF-6AAD-4CEF-98C9-DD9FD8B85C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3CBE11-57E3-4DF4-A831-CC1BB14665C6}" type="datetimeFigureOut">
              <a:rPr lang="en-US" smtClean="0"/>
              <a:t>8/1/2018</a:t>
            </a:fld>
            <a:endParaRPr lang="en-US"/>
          </a:p>
        </p:txBody>
      </p:sp>
      <p:sp>
        <p:nvSpPr>
          <p:cNvPr id="5" name="Footer Placeholder 4">
            <a:extLst>
              <a:ext uri="{FF2B5EF4-FFF2-40B4-BE49-F238E27FC236}">
                <a16:creationId xmlns:a16="http://schemas.microsoft.com/office/drawing/2014/main" id="{2947B2C7-32D3-4B99-9367-EAE41A53FD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B41583-5BA5-4286-A3B0-A09A2FCEAC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514F85-DBB2-420D-B61E-BEA38925714A}" type="slidenum">
              <a:rPr lang="en-US" smtClean="0"/>
              <a:t>‹#›</a:t>
            </a:fld>
            <a:endParaRPr lang="en-US"/>
          </a:p>
        </p:txBody>
      </p:sp>
    </p:spTree>
    <p:extLst>
      <p:ext uri="{BB962C8B-B14F-4D97-AF65-F5344CB8AC3E}">
        <p14:creationId xmlns:p14="http://schemas.microsoft.com/office/powerpoint/2010/main" val="954325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8D880-F66E-446E-A987-AAF437C0927C}"/>
              </a:ext>
            </a:extLst>
          </p:cNvPr>
          <p:cNvSpPr>
            <a:spLocks noGrp="1"/>
          </p:cNvSpPr>
          <p:nvPr>
            <p:ph type="ctrTitle"/>
          </p:nvPr>
        </p:nvSpPr>
        <p:spPr>
          <a:xfrm>
            <a:off x="1524000" y="2907200"/>
            <a:ext cx="9144000" cy="1043599"/>
          </a:xfrm>
        </p:spPr>
        <p:txBody>
          <a:bodyPr>
            <a:normAutofit/>
          </a:bodyPr>
          <a:lstStyle/>
          <a:p>
            <a:r>
              <a:rPr lang="en-US" dirty="0"/>
              <a:t>Introduction to Databases</a:t>
            </a:r>
          </a:p>
        </p:txBody>
      </p:sp>
    </p:spTree>
    <p:extLst>
      <p:ext uri="{BB962C8B-B14F-4D97-AF65-F5344CB8AC3E}">
        <p14:creationId xmlns:p14="http://schemas.microsoft.com/office/powerpoint/2010/main" val="3272294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0C2D-BBAD-4271-A728-4DFF31E92001}"/>
              </a:ext>
            </a:extLst>
          </p:cNvPr>
          <p:cNvSpPr>
            <a:spLocks noGrp="1"/>
          </p:cNvSpPr>
          <p:nvPr>
            <p:ph type="title"/>
          </p:nvPr>
        </p:nvSpPr>
        <p:spPr/>
        <p:txBody>
          <a:bodyPr/>
          <a:lstStyle/>
          <a:p>
            <a:r>
              <a:rPr lang="en-US" dirty="0"/>
              <a:t>Lots of Work</a:t>
            </a:r>
          </a:p>
        </p:txBody>
      </p:sp>
      <p:sp>
        <p:nvSpPr>
          <p:cNvPr id="3" name="Content Placeholder 2">
            <a:extLst>
              <a:ext uri="{FF2B5EF4-FFF2-40B4-BE49-F238E27FC236}">
                <a16:creationId xmlns:a16="http://schemas.microsoft.com/office/drawing/2014/main" id="{D38B83A1-A45D-496A-AA97-0D50F75215D2}"/>
              </a:ext>
            </a:extLst>
          </p:cNvPr>
          <p:cNvSpPr>
            <a:spLocks noGrp="1"/>
          </p:cNvSpPr>
          <p:nvPr>
            <p:ph idx="1"/>
          </p:nvPr>
        </p:nvSpPr>
        <p:spPr/>
        <p:txBody>
          <a:bodyPr>
            <a:normAutofit lnSpcReduction="10000"/>
          </a:bodyPr>
          <a:lstStyle/>
          <a:p>
            <a:pPr marL="0" indent="0">
              <a:buNone/>
            </a:pPr>
            <a:r>
              <a:rPr lang="en-US" dirty="0"/>
              <a:t>Business Intelligence Specialist</a:t>
            </a:r>
          </a:p>
          <a:p>
            <a:pPr marL="0" indent="0">
              <a:buNone/>
            </a:pPr>
            <a:r>
              <a:rPr lang="en-US" dirty="0"/>
              <a:t>Data Scientist</a:t>
            </a:r>
          </a:p>
          <a:p>
            <a:pPr marL="0" indent="0">
              <a:buNone/>
            </a:pPr>
            <a:r>
              <a:rPr lang="en-US" dirty="0"/>
              <a:t>Database Administrator</a:t>
            </a:r>
          </a:p>
          <a:p>
            <a:pPr marL="0" indent="0">
              <a:buNone/>
            </a:pPr>
            <a:r>
              <a:rPr lang="en-US" dirty="0"/>
              <a:t>Business Analyst</a:t>
            </a:r>
          </a:p>
          <a:p>
            <a:pPr marL="0" indent="0">
              <a:buNone/>
            </a:pPr>
            <a:r>
              <a:rPr lang="en-US" dirty="0"/>
              <a:t>Systems Architect </a:t>
            </a:r>
          </a:p>
          <a:p>
            <a:pPr marL="0" indent="0">
              <a:buNone/>
            </a:pPr>
            <a:r>
              <a:rPr lang="en-US" dirty="0"/>
              <a:t>ETL Developer (Extract, Transform, Load)</a:t>
            </a:r>
          </a:p>
          <a:p>
            <a:pPr marL="0" indent="0">
              <a:buNone/>
            </a:pPr>
            <a:r>
              <a:rPr lang="en-US" dirty="0"/>
              <a:t>Data Modeler</a:t>
            </a:r>
          </a:p>
          <a:p>
            <a:pPr marL="0" indent="0">
              <a:buNone/>
            </a:pPr>
            <a:r>
              <a:rPr lang="en-US" dirty="0"/>
              <a:t>Software Engineer</a:t>
            </a:r>
          </a:p>
          <a:p>
            <a:pPr marL="0" indent="0">
              <a:buNone/>
            </a:pPr>
            <a:r>
              <a:rPr lang="en-US" dirty="0"/>
              <a:t>Quality Assurance</a:t>
            </a:r>
          </a:p>
        </p:txBody>
      </p:sp>
    </p:spTree>
    <p:extLst>
      <p:ext uri="{BB962C8B-B14F-4D97-AF65-F5344CB8AC3E}">
        <p14:creationId xmlns:p14="http://schemas.microsoft.com/office/powerpoint/2010/main" val="416882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Image result for drowning in data">
            <a:extLst>
              <a:ext uri="{FF2B5EF4-FFF2-40B4-BE49-F238E27FC236}">
                <a16:creationId xmlns:a16="http://schemas.microsoft.com/office/drawing/2014/main" id="{3812AE91-8092-467C-B7A1-1A853CE497F9}"/>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r="6997"/>
          <a:stretch/>
        </p:blipFill>
        <p:spPr bwMode="auto">
          <a:xfrm>
            <a:off x="5797543" y="10"/>
            <a:ext cx="6394152" cy="6857990"/>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70">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0A980EA7-FC27-4660-BEE4-C0608FEBF6DE}"/>
              </a:ext>
            </a:extLst>
          </p:cNvPr>
          <p:cNvSpPr>
            <a:spLocks noGrp="1"/>
          </p:cNvSpPr>
          <p:nvPr>
            <p:ph type="title"/>
          </p:nvPr>
        </p:nvSpPr>
        <p:spPr>
          <a:xfrm>
            <a:off x="851036" y="141195"/>
            <a:ext cx="4803636" cy="1311664"/>
          </a:xfrm>
        </p:spPr>
        <p:txBody>
          <a:bodyPr>
            <a:normAutofit/>
          </a:bodyPr>
          <a:lstStyle/>
          <a:p>
            <a:r>
              <a:rPr lang="en-US" dirty="0">
                <a:solidFill>
                  <a:srgbClr val="000000"/>
                </a:solidFill>
              </a:rPr>
              <a:t>Excited yet?</a:t>
            </a:r>
          </a:p>
        </p:txBody>
      </p:sp>
      <p:sp>
        <p:nvSpPr>
          <p:cNvPr id="3" name="Content Placeholder 2">
            <a:extLst>
              <a:ext uri="{FF2B5EF4-FFF2-40B4-BE49-F238E27FC236}">
                <a16:creationId xmlns:a16="http://schemas.microsoft.com/office/drawing/2014/main" id="{3B38A2E1-6949-4664-AA4B-91AFEA8F66ED}"/>
              </a:ext>
            </a:extLst>
          </p:cNvPr>
          <p:cNvSpPr>
            <a:spLocks noGrp="1"/>
          </p:cNvSpPr>
          <p:nvPr>
            <p:ph idx="1"/>
          </p:nvPr>
        </p:nvSpPr>
        <p:spPr>
          <a:xfrm>
            <a:off x="1" y="1103243"/>
            <a:ext cx="5511800" cy="5613562"/>
          </a:xfrm>
        </p:spPr>
        <p:txBody>
          <a:bodyPr anchor="ctr">
            <a:noAutofit/>
          </a:bodyPr>
          <a:lstStyle/>
          <a:p>
            <a:pPr marL="0" indent="0">
              <a:buNone/>
            </a:pPr>
            <a:r>
              <a:rPr lang="en-US" dirty="0">
                <a:solidFill>
                  <a:srgbClr val="000000"/>
                </a:solidFill>
              </a:rPr>
              <a:t>The average organization doesn’t know how to effectively make use of their data. </a:t>
            </a:r>
          </a:p>
          <a:p>
            <a:pPr marL="0" indent="0">
              <a:buNone/>
            </a:pPr>
            <a:endParaRPr lang="en-US" dirty="0">
              <a:solidFill>
                <a:srgbClr val="000000"/>
              </a:solidFill>
            </a:endParaRPr>
          </a:p>
          <a:p>
            <a:pPr marL="0" indent="0">
              <a:buNone/>
            </a:pPr>
            <a:r>
              <a:rPr lang="en-US" dirty="0">
                <a:solidFill>
                  <a:srgbClr val="000000"/>
                </a:solidFill>
              </a:rPr>
              <a:t>They don’t even know the questions to ask!</a:t>
            </a:r>
          </a:p>
          <a:p>
            <a:pPr marL="0" indent="0">
              <a:buNone/>
            </a:pPr>
            <a:endParaRPr lang="en-US" dirty="0">
              <a:solidFill>
                <a:srgbClr val="000000"/>
              </a:solidFill>
            </a:endParaRPr>
          </a:p>
          <a:p>
            <a:pPr marL="0" indent="0">
              <a:buNone/>
            </a:pPr>
            <a:r>
              <a:rPr lang="en-US" dirty="0">
                <a:solidFill>
                  <a:srgbClr val="000000"/>
                </a:solidFill>
              </a:rPr>
              <a:t>Many organizations don’t even know what data they have or how it can help them.</a:t>
            </a:r>
          </a:p>
        </p:txBody>
      </p:sp>
    </p:spTree>
    <p:extLst>
      <p:ext uri="{BB962C8B-B14F-4D97-AF65-F5344CB8AC3E}">
        <p14:creationId xmlns:p14="http://schemas.microsoft.com/office/powerpoint/2010/main" val="1365515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C6D1-2828-42C7-9CB0-8608C2737B99}"/>
              </a:ext>
            </a:extLst>
          </p:cNvPr>
          <p:cNvSpPr>
            <a:spLocks noGrp="1"/>
          </p:cNvSpPr>
          <p:nvPr>
            <p:ph type="title"/>
          </p:nvPr>
        </p:nvSpPr>
        <p:spPr/>
        <p:txBody>
          <a:bodyPr/>
          <a:lstStyle/>
          <a:p>
            <a:r>
              <a:rPr lang="en-US" dirty="0"/>
              <a:t>Thought Experiment</a:t>
            </a:r>
          </a:p>
        </p:txBody>
      </p:sp>
      <p:sp>
        <p:nvSpPr>
          <p:cNvPr id="3" name="Content Placeholder 2">
            <a:extLst>
              <a:ext uri="{FF2B5EF4-FFF2-40B4-BE49-F238E27FC236}">
                <a16:creationId xmlns:a16="http://schemas.microsoft.com/office/drawing/2014/main" id="{66A3CC11-C1A2-41F8-8037-46D050E1D6BB}"/>
              </a:ext>
            </a:extLst>
          </p:cNvPr>
          <p:cNvSpPr>
            <a:spLocks noGrp="1"/>
          </p:cNvSpPr>
          <p:nvPr>
            <p:ph idx="1"/>
          </p:nvPr>
        </p:nvSpPr>
        <p:spPr>
          <a:xfrm>
            <a:off x="67112" y="1690687"/>
            <a:ext cx="6753138" cy="5070840"/>
          </a:xfrm>
        </p:spPr>
        <p:txBody>
          <a:bodyPr>
            <a:normAutofit fontScale="92500" lnSpcReduction="20000"/>
          </a:bodyPr>
          <a:lstStyle/>
          <a:p>
            <a:pPr marL="0" indent="0">
              <a:buNone/>
            </a:pPr>
            <a:r>
              <a:rPr lang="en-US" dirty="0"/>
              <a:t>Assume that you have NO database available.</a:t>
            </a:r>
          </a:p>
          <a:p>
            <a:pPr marL="0" indent="0">
              <a:buNone/>
            </a:pPr>
            <a:endParaRPr lang="en-US" dirty="0"/>
          </a:p>
          <a:p>
            <a:pPr marL="0" indent="0">
              <a:buNone/>
            </a:pPr>
            <a:r>
              <a:rPr lang="en-US" dirty="0"/>
              <a:t>Your “job” is to implement a phone book for your community (dorm building, neighborhood, etc.)</a:t>
            </a:r>
          </a:p>
          <a:p>
            <a:pPr marL="0" indent="0">
              <a:buNone/>
            </a:pPr>
            <a:endParaRPr lang="en-US" dirty="0"/>
          </a:p>
          <a:p>
            <a:pPr marL="0" indent="0">
              <a:buNone/>
            </a:pPr>
            <a:r>
              <a:rPr lang="en-US" dirty="0"/>
              <a:t>“Users”  can search by name, address, phone number.</a:t>
            </a:r>
          </a:p>
          <a:p>
            <a:pPr marL="0" indent="0">
              <a:buNone/>
            </a:pPr>
            <a:endParaRPr lang="en-US" dirty="0"/>
          </a:p>
          <a:p>
            <a:pPr marL="0" indent="0">
              <a:buNone/>
            </a:pPr>
            <a:r>
              <a:rPr lang="en-US" dirty="0"/>
              <a:t>“Admins” can add or edit entries as well as do everything a user can do.</a:t>
            </a:r>
          </a:p>
          <a:p>
            <a:pPr marL="0" indent="0">
              <a:buNone/>
            </a:pPr>
            <a:endParaRPr lang="en-US" dirty="0"/>
          </a:p>
          <a:p>
            <a:pPr marL="0" indent="0">
              <a:buNone/>
            </a:pPr>
            <a:r>
              <a:rPr lang="en-US" dirty="0"/>
              <a:t>You need to store name, address, city, region, postal code, phone number, email.</a:t>
            </a:r>
          </a:p>
        </p:txBody>
      </p:sp>
      <p:sp>
        <p:nvSpPr>
          <p:cNvPr id="4" name="TextBox 3">
            <a:extLst>
              <a:ext uri="{FF2B5EF4-FFF2-40B4-BE49-F238E27FC236}">
                <a16:creationId xmlns:a16="http://schemas.microsoft.com/office/drawing/2014/main" id="{E152F7F8-5388-4FEC-A7F4-D4BEB62FDBA6}"/>
              </a:ext>
            </a:extLst>
          </p:cNvPr>
          <p:cNvSpPr txBox="1"/>
          <p:nvPr/>
        </p:nvSpPr>
        <p:spPr>
          <a:xfrm>
            <a:off x="6820250" y="746619"/>
            <a:ext cx="5050172" cy="6001643"/>
          </a:xfrm>
          <a:prstGeom prst="rect">
            <a:avLst/>
          </a:prstGeom>
          <a:noFill/>
        </p:spPr>
        <p:txBody>
          <a:bodyPr wrap="square" rtlCol="0">
            <a:spAutoFit/>
          </a:bodyPr>
          <a:lstStyle/>
          <a:p>
            <a:r>
              <a:rPr lang="en-US" sz="2400" dirty="0"/>
              <a:t>Questions:</a:t>
            </a:r>
          </a:p>
          <a:p>
            <a:pPr marL="342900" indent="-342900">
              <a:buAutoNum type="arabicParenR"/>
            </a:pPr>
            <a:r>
              <a:rPr lang="en-US" sz="2400" dirty="0"/>
              <a:t>How would you store the records?</a:t>
            </a:r>
          </a:p>
          <a:p>
            <a:pPr marL="342900" indent="-342900">
              <a:buAutoNum type="arabicParenR"/>
            </a:pPr>
            <a:r>
              <a:rPr lang="en-US" sz="2400" dirty="0"/>
              <a:t>How would you deal with searching?</a:t>
            </a:r>
          </a:p>
          <a:p>
            <a:pPr marL="342900" indent="-342900">
              <a:buAutoNum type="arabicParenR"/>
            </a:pPr>
            <a:r>
              <a:rPr lang="en-US" sz="2400" dirty="0"/>
              <a:t>How would you represent the data?</a:t>
            </a:r>
          </a:p>
          <a:p>
            <a:pPr marL="342900" indent="-342900">
              <a:buAutoNum type="arabicParenR"/>
            </a:pPr>
            <a:r>
              <a:rPr lang="en-US" sz="2400" dirty="0"/>
              <a:t>How do you deal with multiple people living in the same house?</a:t>
            </a:r>
          </a:p>
          <a:p>
            <a:pPr marL="342900" indent="-342900">
              <a:buAutoNum type="arabicParenR"/>
            </a:pPr>
            <a:r>
              <a:rPr lang="en-US" sz="2400" dirty="0"/>
              <a:t>How do you deal with people having no email? People whose email you don’t know?</a:t>
            </a:r>
          </a:p>
          <a:p>
            <a:pPr marL="342900" indent="-342900">
              <a:buAutoNum type="arabicParenR"/>
            </a:pPr>
            <a:r>
              <a:rPr lang="en-US" sz="2400" dirty="0"/>
              <a:t>What if the city changes name? </a:t>
            </a:r>
          </a:p>
          <a:p>
            <a:pPr marL="342900" indent="-342900">
              <a:buAutoNum type="arabicParenR"/>
            </a:pPr>
            <a:r>
              <a:rPr lang="en-US" sz="2400" dirty="0"/>
              <a:t>What if the area code is renumbered?</a:t>
            </a:r>
          </a:p>
          <a:p>
            <a:pPr marL="342900" indent="-342900">
              <a:buAutoNum type="arabicParenR"/>
            </a:pPr>
            <a:r>
              <a:rPr lang="en-US" sz="2400" dirty="0"/>
              <a:t>How could we do a wild card search?</a:t>
            </a:r>
          </a:p>
          <a:p>
            <a:pPr marL="342900" indent="-342900">
              <a:buAutoNum type="arabicParenR"/>
            </a:pPr>
            <a:endParaRPr lang="en-US" sz="2400" dirty="0"/>
          </a:p>
        </p:txBody>
      </p:sp>
    </p:spTree>
    <p:extLst>
      <p:ext uri="{BB962C8B-B14F-4D97-AF65-F5344CB8AC3E}">
        <p14:creationId xmlns:p14="http://schemas.microsoft.com/office/powerpoint/2010/main" val="3202050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5E48C-EB88-4602-9BB7-25789C52E516}"/>
              </a:ext>
            </a:extLst>
          </p:cNvPr>
          <p:cNvSpPr>
            <a:spLocks noGrp="1"/>
          </p:cNvSpPr>
          <p:nvPr>
            <p:ph type="title"/>
          </p:nvPr>
        </p:nvSpPr>
        <p:spPr/>
        <p:txBody>
          <a:bodyPr/>
          <a:lstStyle/>
          <a:p>
            <a:r>
              <a:rPr lang="en-US" dirty="0"/>
              <a:t>Some Potential Questions/Issues</a:t>
            </a:r>
          </a:p>
        </p:txBody>
      </p:sp>
      <p:sp>
        <p:nvSpPr>
          <p:cNvPr id="3" name="Content Placeholder 2">
            <a:extLst>
              <a:ext uri="{FF2B5EF4-FFF2-40B4-BE49-F238E27FC236}">
                <a16:creationId xmlns:a16="http://schemas.microsoft.com/office/drawing/2014/main" id="{6680E063-F9A1-43FA-9CDF-510976C79968}"/>
              </a:ext>
            </a:extLst>
          </p:cNvPr>
          <p:cNvSpPr>
            <a:spLocks noGrp="1"/>
          </p:cNvSpPr>
          <p:nvPr>
            <p:ph idx="1"/>
          </p:nvPr>
        </p:nvSpPr>
        <p:spPr/>
        <p:txBody>
          <a:bodyPr>
            <a:normAutofit fontScale="92500" lnSpcReduction="20000"/>
          </a:bodyPr>
          <a:lstStyle/>
          <a:p>
            <a:pPr marL="0" indent="0">
              <a:buNone/>
            </a:pPr>
            <a:r>
              <a:rPr lang="en-US" dirty="0"/>
              <a:t>When storing the data – fixed width or variable width fields? What if an edit is bigger than the old record?</a:t>
            </a:r>
          </a:p>
          <a:p>
            <a:pPr marL="0" indent="0">
              <a:buNone/>
            </a:pPr>
            <a:endParaRPr lang="en-US" dirty="0"/>
          </a:p>
          <a:p>
            <a:pPr marL="0" indent="0">
              <a:buNone/>
            </a:pPr>
            <a:r>
              <a:rPr lang="en-US" dirty="0"/>
              <a:t>What happens when a family moves away?</a:t>
            </a:r>
          </a:p>
          <a:p>
            <a:pPr marL="0" indent="0">
              <a:buNone/>
            </a:pPr>
            <a:endParaRPr lang="en-US" dirty="0"/>
          </a:p>
          <a:p>
            <a:pPr marL="0" indent="0">
              <a:buNone/>
            </a:pPr>
            <a:r>
              <a:rPr lang="en-US" dirty="0"/>
              <a:t>How fast is searching? </a:t>
            </a:r>
          </a:p>
          <a:p>
            <a:pPr marL="0" indent="0">
              <a:buNone/>
            </a:pPr>
            <a:endParaRPr lang="en-US" dirty="0"/>
          </a:p>
          <a:p>
            <a:pPr marL="0" indent="0">
              <a:buNone/>
            </a:pPr>
            <a:r>
              <a:rPr lang="en-US" dirty="0"/>
              <a:t>How long will it take you to write this? To test this? What if you need new features – how long will they take?</a:t>
            </a:r>
          </a:p>
          <a:p>
            <a:pPr marL="0" indent="0">
              <a:buNone/>
            </a:pPr>
            <a:endParaRPr lang="en-US" dirty="0"/>
          </a:p>
          <a:p>
            <a:pPr marL="0" indent="0">
              <a:buNone/>
            </a:pPr>
            <a:r>
              <a:rPr lang="en-US" dirty="0"/>
              <a:t>Can you support multiple users? </a:t>
            </a:r>
          </a:p>
          <a:p>
            <a:pPr marL="0" indent="0">
              <a:buNone/>
            </a:pPr>
            <a:endParaRPr lang="en-US" dirty="0"/>
          </a:p>
        </p:txBody>
      </p:sp>
    </p:spTree>
    <p:extLst>
      <p:ext uri="{BB962C8B-B14F-4D97-AF65-F5344CB8AC3E}">
        <p14:creationId xmlns:p14="http://schemas.microsoft.com/office/powerpoint/2010/main" val="2354217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718EE-1CDA-4070-9ACC-76E80955A984}"/>
              </a:ext>
            </a:extLst>
          </p:cNvPr>
          <p:cNvSpPr>
            <a:spLocks noGrp="1"/>
          </p:cNvSpPr>
          <p:nvPr>
            <p:ph type="title"/>
          </p:nvPr>
        </p:nvSpPr>
        <p:spPr/>
        <p:txBody>
          <a:bodyPr/>
          <a:lstStyle/>
          <a:p>
            <a:r>
              <a:rPr lang="en-US" dirty="0"/>
              <a:t>Common Problem</a:t>
            </a:r>
          </a:p>
        </p:txBody>
      </p:sp>
      <p:sp>
        <p:nvSpPr>
          <p:cNvPr id="3" name="Content Placeholder 2">
            <a:extLst>
              <a:ext uri="{FF2B5EF4-FFF2-40B4-BE49-F238E27FC236}">
                <a16:creationId xmlns:a16="http://schemas.microsoft.com/office/drawing/2014/main" id="{7FD8121E-3527-43B2-9FC4-46F5D2E9FE38}"/>
              </a:ext>
            </a:extLst>
          </p:cNvPr>
          <p:cNvSpPr>
            <a:spLocks noGrp="1"/>
          </p:cNvSpPr>
          <p:nvPr>
            <p:ph idx="1"/>
          </p:nvPr>
        </p:nvSpPr>
        <p:spPr/>
        <p:txBody>
          <a:bodyPr/>
          <a:lstStyle/>
          <a:p>
            <a:r>
              <a:rPr lang="en-US" dirty="0"/>
              <a:t>These are not unique issues to this (tiny) application.</a:t>
            </a:r>
          </a:p>
          <a:p>
            <a:r>
              <a:rPr lang="en-US" dirty="0"/>
              <a:t>Pretty much every application faces these issues (and more)</a:t>
            </a:r>
          </a:p>
          <a:p>
            <a:r>
              <a:rPr lang="en-US" dirty="0"/>
              <a:t>If everyone solved these problems with reading/writing text records out to a file, software wouldn’t ever get done…</a:t>
            </a:r>
          </a:p>
          <a:p>
            <a:endParaRPr lang="en-US" dirty="0"/>
          </a:p>
          <a:p>
            <a:r>
              <a:rPr lang="en-US" dirty="0"/>
              <a:t>“If three or more applications need functionality, it should be part of the runtime environment” </a:t>
            </a:r>
          </a:p>
        </p:txBody>
      </p:sp>
    </p:spTree>
    <p:extLst>
      <p:ext uri="{BB962C8B-B14F-4D97-AF65-F5344CB8AC3E}">
        <p14:creationId xmlns:p14="http://schemas.microsoft.com/office/powerpoint/2010/main" val="3458067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5374A-2B68-4312-BF28-0D48C7A7B37B}"/>
              </a:ext>
            </a:extLst>
          </p:cNvPr>
          <p:cNvSpPr>
            <a:spLocks noGrp="1"/>
          </p:cNvSpPr>
          <p:nvPr>
            <p:ph type="title"/>
          </p:nvPr>
        </p:nvSpPr>
        <p:spPr/>
        <p:txBody>
          <a:bodyPr/>
          <a:lstStyle/>
          <a:p>
            <a:r>
              <a:rPr lang="en-US" dirty="0"/>
              <a:t>A very old problem</a:t>
            </a:r>
          </a:p>
        </p:txBody>
      </p:sp>
      <p:sp>
        <p:nvSpPr>
          <p:cNvPr id="3" name="Content Placeholder 2">
            <a:extLst>
              <a:ext uri="{FF2B5EF4-FFF2-40B4-BE49-F238E27FC236}">
                <a16:creationId xmlns:a16="http://schemas.microsoft.com/office/drawing/2014/main" id="{FC89F6D6-CB45-4FC6-AC9E-9D9D4E4D515D}"/>
              </a:ext>
            </a:extLst>
          </p:cNvPr>
          <p:cNvSpPr>
            <a:spLocks noGrp="1"/>
          </p:cNvSpPr>
          <p:nvPr>
            <p:ph idx="1"/>
          </p:nvPr>
        </p:nvSpPr>
        <p:spPr>
          <a:xfrm>
            <a:off x="847928" y="1825625"/>
            <a:ext cx="10515600" cy="4351338"/>
          </a:xfrm>
        </p:spPr>
        <p:txBody>
          <a:bodyPr/>
          <a:lstStyle/>
          <a:p>
            <a:pPr marL="0" indent="0">
              <a:buNone/>
            </a:pPr>
            <a:r>
              <a:rPr lang="en-US" dirty="0"/>
              <a:t>This problem is not new. Concurrency makes it worse. </a:t>
            </a:r>
          </a:p>
          <a:p>
            <a:pPr marL="0" indent="0">
              <a:buNone/>
            </a:pPr>
            <a:endParaRPr lang="en-US" dirty="0"/>
          </a:p>
          <a:p>
            <a:pPr marL="0" indent="0">
              <a:buNone/>
            </a:pPr>
            <a:r>
              <a:rPr lang="en-US" dirty="0"/>
              <a:t>In the 50’s, Cobol had a “record” type (think struct in Java). There was support in the language for writing these out to a file format called “ISAM” (indexed sequential access method).</a:t>
            </a:r>
          </a:p>
          <a:p>
            <a:pPr marL="0" indent="0">
              <a:buNone/>
            </a:pPr>
            <a:endParaRPr lang="en-US" dirty="0"/>
          </a:p>
          <a:p>
            <a:pPr marL="0" indent="0">
              <a:buNone/>
            </a:pPr>
            <a:r>
              <a:rPr lang="en-US" dirty="0"/>
              <a:t>Records had fixed width fields. ISAM writes the records out field after field. Because it is possible to compute the size of a field and a record, it is very quick and easy to jump to particular records (find the 10</a:t>
            </a:r>
            <a:r>
              <a:rPr lang="en-US" baseline="30000" dirty="0"/>
              <a:t>th</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538223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1E892-ECA1-4F63-820D-3999D76C5DEF}"/>
              </a:ext>
            </a:extLst>
          </p:cNvPr>
          <p:cNvSpPr>
            <a:spLocks noGrp="1"/>
          </p:cNvSpPr>
          <p:nvPr>
            <p:ph type="title"/>
          </p:nvPr>
        </p:nvSpPr>
        <p:spPr/>
        <p:txBody>
          <a:bodyPr/>
          <a:lstStyle/>
          <a:p>
            <a:r>
              <a:rPr lang="en-US" dirty="0"/>
              <a:t>What happened?</a:t>
            </a:r>
          </a:p>
        </p:txBody>
      </p:sp>
      <p:sp>
        <p:nvSpPr>
          <p:cNvPr id="3" name="Content Placeholder 2">
            <a:extLst>
              <a:ext uri="{FF2B5EF4-FFF2-40B4-BE49-F238E27FC236}">
                <a16:creationId xmlns:a16="http://schemas.microsoft.com/office/drawing/2014/main" id="{C2657E70-8280-4226-A63F-D9A9215FDCD3}"/>
              </a:ext>
            </a:extLst>
          </p:cNvPr>
          <p:cNvSpPr>
            <a:spLocks noGrp="1"/>
          </p:cNvSpPr>
          <p:nvPr>
            <p:ph idx="1"/>
          </p:nvPr>
        </p:nvSpPr>
        <p:spPr/>
        <p:txBody>
          <a:bodyPr>
            <a:normAutofit lnSpcReduction="10000"/>
          </a:bodyPr>
          <a:lstStyle/>
          <a:p>
            <a:pPr marL="0" indent="0">
              <a:buNone/>
            </a:pPr>
            <a:r>
              <a:rPr lang="en-US" dirty="0"/>
              <a:t>Cobol had this in the 50’s. Why doesn’t every programming language?</a:t>
            </a:r>
          </a:p>
          <a:p>
            <a:pPr marL="0" indent="0">
              <a:buNone/>
            </a:pPr>
            <a:endParaRPr lang="en-US" dirty="0"/>
          </a:p>
          <a:p>
            <a:pPr marL="0" indent="0">
              <a:buNone/>
            </a:pPr>
            <a:r>
              <a:rPr lang="en-US" dirty="0"/>
              <a:t>(My take) – every generation needs to reinvent all the things…</a:t>
            </a:r>
          </a:p>
          <a:p>
            <a:pPr marL="0" indent="0">
              <a:buNone/>
            </a:pPr>
            <a:endParaRPr lang="en-US" dirty="0"/>
          </a:p>
          <a:p>
            <a:pPr marL="0" indent="0">
              <a:buNone/>
            </a:pPr>
            <a:r>
              <a:rPr lang="en-US" dirty="0"/>
              <a:t>When PCs came out, they didn’t have the disk storage or the processing power. Also, the predominant programming languages (C, Pascal) didn’t come from a data/mainframe background.</a:t>
            </a:r>
          </a:p>
          <a:p>
            <a:pPr marL="0" indent="0">
              <a:buNone/>
            </a:pPr>
            <a:endParaRPr lang="en-US" dirty="0"/>
          </a:p>
          <a:p>
            <a:pPr marL="0" indent="0">
              <a:buNone/>
            </a:pPr>
            <a:r>
              <a:rPr lang="en-US" dirty="0"/>
              <a:t>That’s not to say that ISAM never made it to PCs or it can’t be done in C. It’s just not built in.</a:t>
            </a:r>
          </a:p>
        </p:txBody>
      </p:sp>
    </p:spTree>
    <p:extLst>
      <p:ext uri="{BB962C8B-B14F-4D97-AF65-F5344CB8AC3E}">
        <p14:creationId xmlns:p14="http://schemas.microsoft.com/office/powerpoint/2010/main" val="3347777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F243-6D88-4587-A608-07805B509725}"/>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E69B95B9-239F-4659-9D87-C209CE9FBAB7}"/>
              </a:ext>
            </a:extLst>
          </p:cNvPr>
          <p:cNvSpPr>
            <a:spLocks noGrp="1"/>
          </p:cNvSpPr>
          <p:nvPr>
            <p:ph idx="1"/>
          </p:nvPr>
        </p:nvSpPr>
        <p:spPr/>
        <p:txBody>
          <a:bodyPr/>
          <a:lstStyle/>
          <a:p>
            <a:pPr marL="0" indent="0">
              <a:buNone/>
            </a:pPr>
            <a:r>
              <a:rPr lang="en-US" dirty="0"/>
              <a:t>Database Management System (DBMS) – program to manage databases</a:t>
            </a:r>
          </a:p>
          <a:p>
            <a:pPr marL="0" indent="0">
              <a:buNone/>
            </a:pPr>
            <a:r>
              <a:rPr lang="en-US" dirty="0"/>
              <a:t>Database –set of structured data</a:t>
            </a:r>
          </a:p>
          <a:p>
            <a:pPr marL="0" indent="0">
              <a:buNone/>
            </a:pPr>
            <a:r>
              <a:rPr lang="en-US" dirty="0"/>
              <a:t>Table – a set of data related to each other; subset of database</a:t>
            </a:r>
          </a:p>
          <a:p>
            <a:pPr marL="0" indent="0">
              <a:buNone/>
            </a:pPr>
            <a:r>
              <a:rPr lang="en-US" dirty="0"/>
              <a:t>Schema – description of the types of items in the table (think class)</a:t>
            </a:r>
          </a:p>
          <a:p>
            <a:pPr marL="0" indent="0">
              <a:buNone/>
            </a:pPr>
            <a:r>
              <a:rPr lang="en-US" dirty="0"/>
              <a:t>Row, Record or Tuple – a single entry in a table (think instance)</a:t>
            </a:r>
          </a:p>
          <a:p>
            <a:pPr marL="0" indent="0">
              <a:buNone/>
            </a:pPr>
            <a:r>
              <a:rPr lang="en-US" dirty="0"/>
              <a:t>Field, Column or Element – a single category in a table (think members)</a:t>
            </a:r>
          </a:p>
        </p:txBody>
      </p:sp>
    </p:spTree>
    <p:extLst>
      <p:ext uri="{BB962C8B-B14F-4D97-AF65-F5344CB8AC3E}">
        <p14:creationId xmlns:p14="http://schemas.microsoft.com/office/powerpoint/2010/main" val="1822689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D3BEC-78FD-44FA-87AA-05D84722C5EA}"/>
              </a:ext>
            </a:extLst>
          </p:cNvPr>
          <p:cNvSpPr>
            <a:spLocks noGrp="1"/>
          </p:cNvSpPr>
          <p:nvPr>
            <p:ph type="title"/>
          </p:nvPr>
        </p:nvSpPr>
        <p:spPr/>
        <p:txBody>
          <a:bodyPr/>
          <a:lstStyle/>
          <a:p>
            <a:r>
              <a:rPr lang="en-US" dirty="0"/>
              <a:t>Problems with ISAM</a:t>
            </a:r>
          </a:p>
        </p:txBody>
      </p:sp>
      <p:sp>
        <p:nvSpPr>
          <p:cNvPr id="3" name="Content Placeholder 2">
            <a:extLst>
              <a:ext uri="{FF2B5EF4-FFF2-40B4-BE49-F238E27FC236}">
                <a16:creationId xmlns:a16="http://schemas.microsoft.com/office/drawing/2014/main" id="{A812E55C-6B6A-478F-8834-1DAC1F69D36A}"/>
              </a:ext>
            </a:extLst>
          </p:cNvPr>
          <p:cNvSpPr>
            <a:spLocks noGrp="1"/>
          </p:cNvSpPr>
          <p:nvPr>
            <p:ph idx="1"/>
          </p:nvPr>
        </p:nvSpPr>
        <p:spPr/>
        <p:txBody>
          <a:bodyPr/>
          <a:lstStyle/>
          <a:p>
            <a:pPr marL="0" indent="0">
              <a:buNone/>
            </a:pPr>
            <a:r>
              <a:rPr lang="en-US" dirty="0"/>
              <a:t>Fixed length fields</a:t>
            </a:r>
          </a:p>
          <a:p>
            <a:pPr marL="0" indent="0">
              <a:buNone/>
            </a:pPr>
            <a:r>
              <a:rPr lang="en-US" dirty="0"/>
              <a:t>File corruption</a:t>
            </a:r>
          </a:p>
          <a:p>
            <a:pPr marL="0" indent="0">
              <a:buNone/>
            </a:pPr>
            <a:r>
              <a:rPr lang="en-US" dirty="0"/>
              <a:t>No way to tie tables together</a:t>
            </a:r>
          </a:p>
          <a:p>
            <a:pPr marL="0" indent="0">
              <a:buNone/>
            </a:pPr>
            <a:r>
              <a:rPr lang="en-US" dirty="0"/>
              <a:t>Each program needs to know the definition of a table</a:t>
            </a:r>
          </a:p>
          <a:p>
            <a:pPr marL="0" indent="0">
              <a:buNone/>
            </a:pPr>
            <a:r>
              <a:rPr lang="en-US" dirty="0"/>
              <a:t>Few/no tools for non-programmers</a:t>
            </a:r>
          </a:p>
          <a:p>
            <a:pPr marL="0" indent="0">
              <a:buNone/>
            </a:pPr>
            <a:r>
              <a:rPr lang="en-US" dirty="0"/>
              <a:t>Sharing is hard</a:t>
            </a:r>
          </a:p>
        </p:txBody>
      </p:sp>
    </p:spTree>
    <p:extLst>
      <p:ext uri="{BB962C8B-B14F-4D97-AF65-F5344CB8AC3E}">
        <p14:creationId xmlns:p14="http://schemas.microsoft.com/office/powerpoint/2010/main" val="980306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C724-2DF6-432B-9AD9-27ECEE49F828}"/>
              </a:ext>
            </a:extLst>
          </p:cNvPr>
          <p:cNvSpPr>
            <a:spLocks noGrp="1"/>
          </p:cNvSpPr>
          <p:nvPr>
            <p:ph type="title"/>
          </p:nvPr>
        </p:nvSpPr>
        <p:spPr/>
        <p:txBody>
          <a:bodyPr/>
          <a:lstStyle/>
          <a:p>
            <a:r>
              <a:rPr lang="en-US" dirty="0"/>
              <a:t>Database Management Systems </a:t>
            </a:r>
          </a:p>
        </p:txBody>
      </p:sp>
      <p:sp>
        <p:nvSpPr>
          <p:cNvPr id="3" name="Content Placeholder 2">
            <a:extLst>
              <a:ext uri="{FF2B5EF4-FFF2-40B4-BE49-F238E27FC236}">
                <a16:creationId xmlns:a16="http://schemas.microsoft.com/office/drawing/2014/main" id="{3D6F09AC-FFEA-48FE-BAEE-FEA7E6A5206E}"/>
              </a:ext>
            </a:extLst>
          </p:cNvPr>
          <p:cNvSpPr>
            <a:spLocks noGrp="1"/>
          </p:cNvSpPr>
          <p:nvPr>
            <p:ph idx="1"/>
          </p:nvPr>
        </p:nvSpPr>
        <p:spPr/>
        <p:txBody>
          <a:bodyPr/>
          <a:lstStyle/>
          <a:p>
            <a:pPr marL="0" indent="0">
              <a:buNone/>
            </a:pPr>
            <a:r>
              <a:rPr lang="en-US" dirty="0"/>
              <a:t>Instead of database management being part of the programming language, a DBMS is a program that manages all of the data in the data base. </a:t>
            </a:r>
          </a:p>
          <a:p>
            <a:pPr marL="0" indent="0">
              <a:buNone/>
            </a:pPr>
            <a:endParaRPr lang="en-US" dirty="0"/>
          </a:p>
          <a:p>
            <a:pPr marL="0" indent="0">
              <a:buNone/>
            </a:pPr>
            <a:r>
              <a:rPr lang="en-US" dirty="0"/>
              <a:t>With only one program (directly) reading and writing the file, corruption is dramatically reduced, sharing the data is easier, there is one source of metadata about the tables and tables can be tied together with enforcement.</a:t>
            </a:r>
          </a:p>
        </p:txBody>
      </p:sp>
    </p:spTree>
    <p:extLst>
      <p:ext uri="{BB962C8B-B14F-4D97-AF65-F5344CB8AC3E}">
        <p14:creationId xmlns:p14="http://schemas.microsoft.com/office/powerpoint/2010/main" val="2618462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C990-9448-4CE0-A4E8-9EC8E2CCB41F}"/>
              </a:ext>
            </a:extLst>
          </p:cNvPr>
          <p:cNvSpPr>
            <a:spLocks noGrp="1"/>
          </p:cNvSpPr>
          <p:nvPr>
            <p:ph type="title"/>
          </p:nvPr>
        </p:nvSpPr>
        <p:spPr/>
        <p:txBody>
          <a:bodyPr/>
          <a:lstStyle/>
          <a:p>
            <a:r>
              <a:rPr lang="en-US" dirty="0"/>
              <a:t>What’s Expected From You</a:t>
            </a:r>
          </a:p>
        </p:txBody>
      </p:sp>
      <p:sp>
        <p:nvSpPr>
          <p:cNvPr id="3" name="Content Placeholder 2">
            <a:extLst>
              <a:ext uri="{FF2B5EF4-FFF2-40B4-BE49-F238E27FC236}">
                <a16:creationId xmlns:a16="http://schemas.microsoft.com/office/drawing/2014/main" id="{1D5A1A5B-5B59-425A-84EF-68E1E7C83F63}"/>
              </a:ext>
            </a:extLst>
          </p:cNvPr>
          <p:cNvSpPr>
            <a:spLocks noGrp="1"/>
          </p:cNvSpPr>
          <p:nvPr>
            <p:ph idx="1"/>
          </p:nvPr>
        </p:nvSpPr>
        <p:spPr/>
        <p:txBody>
          <a:bodyPr>
            <a:normAutofit lnSpcReduction="10000"/>
          </a:bodyPr>
          <a:lstStyle/>
          <a:p>
            <a:r>
              <a:rPr lang="en-US" dirty="0"/>
              <a:t>Attend Lectures</a:t>
            </a:r>
          </a:p>
          <a:p>
            <a:pPr lvl="1"/>
            <a:r>
              <a:rPr lang="en-US" dirty="0"/>
              <a:t>If you don’t, you will miss out on things that you will need to know</a:t>
            </a:r>
          </a:p>
          <a:p>
            <a:pPr lvl="1"/>
            <a:r>
              <a:rPr lang="en-US" dirty="0"/>
              <a:t>Reading the slides is not enough</a:t>
            </a:r>
          </a:p>
          <a:p>
            <a:r>
              <a:rPr lang="en-US" dirty="0"/>
              <a:t>Be active and think critically</a:t>
            </a:r>
          </a:p>
          <a:p>
            <a:pPr lvl="1"/>
            <a:r>
              <a:rPr lang="en-US" dirty="0"/>
              <a:t>Ask questions. Come to office hours if you need to. Send email.</a:t>
            </a:r>
          </a:p>
          <a:p>
            <a:r>
              <a:rPr lang="en-US" dirty="0"/>
              <a:t>Do projects and homework</a:t>
            </a:r>
          </a:p>
          <a:p>
            <a:pPr lvl="1"/>
            <a:r>
              <a:rPr lang="en-US" dirty="0"/>
              <a:t>Start early and be honest</a:t>
            </a:r>
          </a:p>
          <a:p>
            <a:r>
              <a:rPr lang="en-US" dirty="0"/>
              <a:t>Study for tests</a:t>
            </a:r>
          </a:p>
          <a:p>
            <a:r>
              <a:rPr lang="en-US" dirty="0"/>
              <a:t>Respect the class and each other</a:t>
            </a:r>
          </a:p>
          <a:p>
            <a:pPr lvl="1"/>
            <a:r>
              <a:rPr lang="en-US" dirty="0"/>
              <a:t>Devices for notes only</a:t>
            </a:r>
          </a:p>
        </p:txBody>
      </p:sp>
    </p:spTree>
    <p:extLst>
      <p:ext uri="{BB962C8B-B14F-4D97-AF65-F5344CB8AC3E}">
        <p14:creationId xmlns:p14="http://schemas.microsoft.com/office/powerpoint/2010/main" val="2970269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B0E94-C538-4B2F-AB07-0433AC96B9E8}"/>
              </a:ext>
            </a:extLst>
          </p:cNvPr>
          <p:cNvSpPr>
            <a:spLocks noGrp="1"/>
          </p:cNvSpPr>
          <p:nvPr>
            <p:ph type="title"/>
          </p:nvPr>
        </p:nvSpPr>
        <p:spPr/>
        <p:txBody>
          <a:bodyPr/>
          <a:lstStyle/>
          <a:p>
            <a:r>
              <a:rPr lang="en-US" dirty="0"/>
              <a:t>Major DBMS in 2018</a:t>
            </a:r>
          </a:p>
        </p:txBody>
      </p:sp>
      <p:sp>
        <p:nvSpPr>
          <p:cNvPr id="3" name="Content Placeholder 2">
            <a:extLst>
              <a:ext uri="{FF2B5EF4-FFF2-40B4-BE49-F238E27FC236}">
                <a16:creationId xmlns:a16="http://schemas.microsoft.com/office/drawing/2014/main" id="{68B364A6-A97F-475F-AC95-E4520E1058E6}"/>
              </a:ext>
            </a:extLst>
          </p:cNvPr>
          <p:cNvSpPr>
            <a:spLocks noGrp="1"/>
          </p:cNvSpPr>
          <p:nvPr>
            <p:ph idx="1"/>
          </p:nvPr>
        </p:nvSpPr>
        <p:spPr/>
        <p:txBody>
          <a:bodyPr/>
          <a:lstStyle/>
          <a:p>
            <a:pPr marL="0" indent="0">
              <a:buNone/>
            </a:pPr>
            <a:r>
              <a:rPr lang="en-US" dirty="0"/>
              <a:t>Oracle </a:t>
            </a:r>
          </a:p>
          <a:p>
            <a:pPr marL="0" indent="0">
              <a:buNone/>
            </a:pPr>
            <a:r>
              <a:rPr lang="en-US" dirty="0"/>
              <a:t>DB2</a:t>
            </a:r>
          </a:p>
          <a:p>
            <a:pPr marL="0" indent="0">
              <a:buNone/>
            </a:pPr>
            <a:r>
              <a:rPr lang="en-US" dirty="0"/>
              <a:t>Microsoft SQL Server</a:t>
            </a:r>
          </a:p>
          <a:p>
            <a:pPr marL="0" indent="0">
              <a:buNone/>
            </a:pPr>
            <a:r>
              <a:rPr lang="en-US" dirty="0"/>
              <a:t>MySQL</a:t>
            </a:r>
          </a:p>
          <a:p>
            <a:pPr marL="0" indent="0">
              <a:buNone/>
            </a:pPr>
            <a:r>
              <a:rPr lang="en-US" dirty="0"/>
              <a:t>PostgreSQL</a:t>
            </a:r>
          </a:p>
          <a:p>
            <a:pPr marL="0" indent="0">
              <a:buNone/>
            </a:pPr>
            <a:endParaRPr lang="en-US" dirty="0"/>
          </a:p>
          <a:p>
            <a:pPr marL="0" indent="0">
              <a:buNone/>
            </a:pPr>
            <a:r>
              <a:rPr lang="en-US" dirty="0"/>
              <a:t>There are others, too…</a:t>
            </a:r>
          </a:p>
        </p:txBody>
      </p:sp>
    </p:spTree>
    <p:extLst>
      <p:ext uri="{BB962C8B-B14F-4D97-AF65-F5344CB8AC3E}">
        <p14:creationId xmlns:p14="http://schemas.microsoft.com/office/powerpoint/2010/main" val="1568531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6282-5F89-4C89-B7C1-3CE846A69AA7}"/>
              </a:ext>
            </a:extLst>
          </p:cNvPr>
          <p:cNvSpPr>
            <a:spLocks noGrp="1"/>
          </p:cNvSpPr>
          <p:nvPr>
            <p:ph type="title"/>
          </p:nvPr>
        </p:nvSpPr>
        <p:spPr/>
        <p:txBody>
          <a:bodyPr/>
          <a:lstStyle/>
          <a:p>
            <a:r>
              <a:rPr lang="en-US" dirty="0"/>
              <a:t>What will we cover in this course</a:t>
            </a:r>
          </a:p>
        </p:txBody>
      </p:sp>
      <p:sp>
        <p:nvSpPr>
          <p:cNvPr id="3" name="Content Placeholder 2">
            <a:extLst>
              <a:ext uri="{FF2B5EF4-FFF2-40B4-BE49-F238E27FC236}">
                <a16:creationId xmlns:a16="http://schemas.microsoft.com/office/drawing/2014/main" id="{F96CC887-56FC-4889-A3E4-E2F165D688D7}"/>
              </a:ext>
            </a:extLst>
          </p:cNvPr>
          <p:cNvSpPr>
            <a:spLocks noGrp="1"/>
          </p:cNvSpPr>
          <p:nvPr>
            <p:ph idx="1"/>
          </p:nvPr>
        </p:nvSpPr>
        <p:spPr/>
        <p:txBody>
          <a:bodyPr>
            <a:normAutofit lnSpcReduction="10000"/>
          </a:bodyPr>
          <a:lstStyle/>
          <a:p>
            <a:pPr marL="0" indent="0">
              <a:buNone/>
            </a:pPr>
            <a:r>
              <a:rPr lang="en-US" dirty="0"/>
              <a:t>My particular focus in this course is:</a:t>
            </a:r>
          </a:p>
          <a:p>
            <a:pPr marL="514350" indent="-514350">
              <a:buAutoNum type="arabicParenR"/>
            </a:pPr>
            <a:r>
              <a:rPr lang="en-US" dirty="0"/>
              <a:t>Database Design </a:t>
            </a:r>
          </a:p>
          <a:p>
            <a:pPr marL="514350" indent="-514350">
              <a:buAutoNum type="arabicParenR"/>
            </a:pPr>
            <a:r>
              <a:rPr lang="en-US" dirty="0"/>
              <a:t>A little on how DBMS work under the hood</a:t>
            </a:r>
          </a:p>
          <a:p>
            <a:pPr marL="514350" indent="-514350">
              <a:buAutoNum type="arabicParenR"/>
            </a:pPr>
            <a:r>
              <a:rPr lang="en-US" dirty="0"/>
              <a:t>SQL (Structured Query Language)</a:t>
            </a:r>
          </a:p>
          <a:p>
            <a:pPr marL="514350" indent="-514350">
              <a:buAutoNum type="arabicParenR"/>
            </a:pPr>
            <a:r>
              <a:rPr lang="en-US" dirty="0"/>
              <a:t>Interfacing a DBMS with a programming language</a:t>
            </a:r>
          </a:p>
          <a:p>
            <a:pPr marL="514350" indent="-514350">
              <a:buAutoNum type="arabicParenR"/>
            </a:pPr>
            <a:endParaRPr lang="en-US" dirty="0"/>
          </a:p>
          <a:p>
            <a:pPr marL="0" indent="0">
              <a:buNone/>
            </a:pPr>
            <a:r>
              <a:rPr lang="en-US" dirty="0"/>
              <a:t>I don’t intend to be heavy on DBMS implementation, theory or any of the applications that can come with a DBMS. This is “Introduction”, not exhaustive. You can spend your whole life on DBMS and not </a:t>
            </a:r>
            <a:r>
              <a:rPr lang="en-US"/>
              <a:t>learn everything.</a:t>
            </a:r>
            <a:endParaRPr lang="en-US" dirty="0"/>
          </a:p>
        </p:txBody>
      </p:sp>
    </p:spTree>
    <p:extLst>
      <p:ext uri="{BB962C8B-B14F-4D97-AF65-F5344CB8AC3E}">
        <p14:creationId xmlns:p14="http://schemas.microsoft.com/office/powerpoint/2010/main" val="2196318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9CCC0-19A0-4D9C-A065-8AB7C09C0BA1}"/>
              </a:ext>
            </a:extLst>
          </p:cNvPr>
          <p:cNvSpPr>
            <a:spLocks noGrp="1"/>
          </p:cNvSpPr>
          <p:nvPr>
            <p:ph type="title"/>
          </p:nvPr>
        </p:nvSpPr>
        <p:spPr>
          <a:xfrm>
            <a:off x="838200" y="365126"/>
            <a:ext cx="10515600" cy="834500"/>
          </a:xfrm>
        </p:spPr>
        <p:txBody>
          <a:bodyPr>
            <a:normAutofit/>
          </a:bodyPr>
          <a:lstStyle/>
          <a:p>
            <a:r>
              <a:rPr lang="en-US" dirty="0"/>
              <a:t>A Few Quotes</a:t>
            </a:r>
          </a:p>
        </p:txBody>
      </p:sp>
      <p:sp>
        <p:nvSpPr>
          <p:cNvPr id="3" name="Content Placeholder 2">
            <a:extLst>
              <a:ext uri="{FF2B5EF4-FFF2-40B4-BE49-F238E27FC236}">
                <a16:creationId xmlns:a16="http://schemas.microsoft.com/office/drawing/2014/main" id="{78814815-9092-40B3-AF24-DDB20E324167}"/>
              </a:ext>
            </a:extLst>
          </p:cNvPr>
          <p:cNvSpPr>
            <a:spLocks noGrp="1"/>
          </p:cNvSpPr>
          <p:nvPr>
            <p:ph idx="1"/>
          </p:nvPr>
        </p:nvSpPr>
        <p:spPr>
          <a:xfrm>
            <a:off x="838200" y="1082180"/>
            <a:ext cx="10515600" cy="5094783"/>
          </a:xfrm>
        </p:spPr>
        <p:txBody>
          <a:bodyPr>
            <a:normAutofit lnSpcReduction="10000"/>
          </a:bodyPr>
          <a:lstStyle/>
          <a:p>
            <a:pPr marL="0" indent="0">
              <a:buNone/>
            </a:pPr>
            <a:r>
              <a:rPr lang="en-US" dirty="0"/>
              <a:t>“In God we trust. All others must bring data.”- </a:t>
            </a:r>
            <a:r>
              <a:rPr lang="en-US" i="1" dirty="0"/>
              <a:t>W. Edwards Deming</a:t>
            </a:r>
          </a:p>
          <a:p>
            <a:pPr marL="0" indent="0">
              <a:buNone/>
            </a:pPr>
            <a:endParaRPr lang="en-US" i="1" dirty="0"/>
          </a:p>
          <a:p>
            <a:pPr marL="0" indent="0">
              <a:buNone/>
            </a:pPr>
            <a:r>
              <a:rPr lang="en-US" i="1" dirty="0"/>
              <a:t>“</a:t>
            </a:r>
            <a:r>
              <a:rPr lang="en-US" dirty="0"/>
              <a:t>git actually has a simple design, with stable and reasonably well-documented data structures. In fact, I'm a huge proponent of designing your code around the data, rather than the other way around, and I think it's one of the reasons git has been fairly successful […] I will, in fact, claim that the difference between a bad programmer and a good one is whether he considers his code or his data structures more important.” – Linus Torvalds</a:t>
            </a:r>
          </a:p>
          <a:p>
            <a:pPr marL="0" indent="0">
              <a:buNone/>
            </a:pPr>
            <a:endParaRPr lang="en-US" dirty="0"/>
          </a:p>
          <a:p>
            <a:pPr marL="0" indent="0">
              <a:buNone/>
            </a:pPr>
            <a:r>
              <a:rPr lang="en-US" dirty="0"/>
              <a:t>Show me your flowcharts [code], and conceal your tables, and I shall continue to be mystified; show me your tables and I won't usually need your flowcharts [code]: they'll be obvious. – Fred Brooks</a:t>
            </a:r>
          </a:p>
        </p:txBody>
      </p:sp>
    </p:spTree>
    <p:extLst>
      <p:ext uri="{BB962C8B-B14F-4D97-AF65-F5344CB8AC3E}">
        <p14:creationId xmlns:p14="http://schemas.microsoft.com/office/powerpoint/2010/main" val="162076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02237-1256-4E54-A4F2-F90547D02D29}"/>
              </a:ext>
            </a:extLst>
          </p:cNvPr>
          <p:cNvSpPr>
            <a:spLocks noGrp="1"/>
          </p:cNvSpPr>
          <p:nvPr>
            <p:ph type="title"/>
          </p:nvPr>
        </p:nvSpPr>
        <p:spPr/>
        <p:txBody>
          <a:bodyPr/>
          <a:lstStyle/>
          <a:p>
            <a:r>
              <a:rPr lang="en-US" dirty="0"/>
              <a:t>Big Data</a:t>
            </a:r>
          </a:p>
        </p:txBody>
      </p:sp>
      <p:sp>
        <p:nvSpPr>
          <p:cNvPr id="3" name="Content Placeholder 2">
            <a:extLst>
              <a:ext uri="{FF2B5EF4-FFF2-40B4-BE49-F238E27FC236}">
                <a16:creationId xmlns:a16="http://schemas.microsoft.com/office/drawing/2014/main" id="{7904E57E-AA55-49EA-BF82-1C68CF1A8EFA}"/>
              </a:ext>
            </a:extLst>
          </p:cNvPr>
          <p:cNvSpPr>
            <a:spLocks noGrp="1"/>
          </p:cNvSpPr>
          <p:nvPr>
            <p:ph idx="1"/>
          </p:nvPr>
        </p:nvSpPr>
        <p:spPr/>
        <p:txBody>
          <a:bodyPr/>
          <a:lstStyle/>
          <a:p>
            <a:pPr marL="0" indent="0">
              <a:buNone/>
            </a:pPr>
            <a:r>
              <a:rPr lang="en-US" dirty="0"/>
              <a:t>The trendy folks talk about “big data” – what does that mean?</a:t>
            </a:r>
          </a:p>
          <a:p>
            <a:pPr marL="0" indent="0">
              <a:buNone/>
            </a:pPr>
            <a:endParaRPr lang="en-US" dirty="0"/>
          </a:p>
          <a:p>
            <a:pPr marL="0" indent="0">
              <a:buNone/>
            </a:pPr>
            <a:r>
              <a:rPr lang="en-US" dirty="0"/>
              <a:t>Big – more data then most people can reason about</a:t>
            </a:r>
          </a:p>
          <a:p>
            <a:pPr marL="0" indent="0">
              <a:buNone/>
            </a:pPr>
            <a:endParaRPr lang="en-US" dirty="0"/>
          </a:p>
          <a:p>
            <a:pPr marL="0" indent="0">
              <a:buNone/>
            </a:pPr>
            <a:r>
              <a:rPr lang="en-US" dirty="0"/>
              <a:t>Data – information</a:t>
            </a:r>
          </a:p>
          <a:p>
            <a:pPr marL="0" indent="0">
              <a:buNone/>
            </a:pPr>
            <a:endParaRPr lang="en-US" dirty="0"/>
          </a:p>
          <a:p>
            <a:pPr marL="0" indent="0">
              <a:buNone/>
            </a:pPr>
            <a:r>
              <a:rPr lang="en-US" dirty="0"/>
              <a:t>Where does this come from? Why does it matter?</a:t>
            </a:r>
          </a:p>
        </p:txBody>
      </p:sp>
    </p:spTree>
    <p:extLst>
      <p:ext uri="{BB962C8B-B14F-4D97-AF65-F5344CB8AC3E}">
        <p14:creationId xmlns:p14="http://schemas.microsoft.com/office/powerpoint/2010/main" val="2221781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A52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EA489-08F2-46F7-9137-50A4515D333C}"/>
              </a:ext>
            </a:extLst>
          </p:cNvPr>
          <p:cNvSpPr>
            <a:spLocks noGrp="1"/>
          </p:cNvSpPr>
          <p:nvPr>
            <p:ph type="title"/>
          </p:nvPr>
        </p:nvSpPr>
        <p:spPr>
          <a:xfrm>
            <a:off x="153063" y="2074362"/>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000" kern="1200">
                <a:solidFill>
                  <a:srgbClr val="FFFFFF"/>
                </a:solidFill>
                <a:latin typeface="+mj-lt"/>
                <a:ea typeface="+mj-ea"/>
                <a:cs typeface="+mj-cs"/>
              </a:rPr>
              <a:t>Unprecedented! </a:t>
            </a:r>
          </a:p>
        </p:txBody>
      </p:sp>
      <p:pic>
        <p:nvPicPr>
          <p:cNvPr id="1026" name="Picture 2" descr="Image result for hard drive storage cost">
            <a:extLst>
              <a:ext uri="{FF2B5EF4-FFF2-40B4-BE49-F238E27FC236}">
                <a16:creationId xmlns:a16="http://schemas.microsoft.com/office/drawing/2014/main" id="{F5D34CD0-7223-4E71-BC19-2033112EBD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2036" y="811461"/>
            <a:ext cx="9129671" cy="5340857"/>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6" descr="Image result for hard drive storage cost">
            <a:extLst>
              <a:ext uri="{FF2B5EF4-FFF2-40B4-BE49-F238E27FC236}">
                <a16:creationId xmlns:a16="http://schemas.microsoft.com/office/drawing/2014/main" id="{619BBEA5-94CC-4691-BFF5-013C17A6FDFD}"/>
              </a:ext>
            </a:extLst>
          </p:cNvPr>
          <p:cNvSpPr>
            <a:spLocks noChangeAspect="1" noChangeArrowheads="1"/>
          </p:cNvSpPr>
          <p:nvPr/>
        </p:nvSpPr>
        <p:spPr bwMode="auto">
          <a:xfrm>
            <a:off x="8680174"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73271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7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64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6" name="Rectangle 7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7" name="Picture 2" descr="Image result for hard drive storage cost">
            <a:extLst>
              <a:ext uri="{FF2B5EF4-FFF2-40B4-BE49-F238E27FC236}">
                <a16:creationId xmlns:a16="http://schemas.microsoft.com/office/drawing/2014/main" id="{157A50D4-9C89-481A-9B31-37979AAB73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4193" y="643467"/>
            <a:ext cx="10903614"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574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8" descr="Image result for hard drive storage cost">
            <a:extLst>
              <a:ext uri="{FF2B5EF4-FFF2-40B4-BE49-F238E27FC236}">
                <a16:creationId xmlns:a16="http://schemas.microsoft.com/office/drawing/2014/main" id="{DB9B85FA-DAD2-4611-B52D-ECD93EC5276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3249"/>
          <a:stretch/>
        </p:blipFill>
        <p:spPr bwMode="auto">
          <a:xfrm>
            <a:off x="3091070" y="453136"/>
            <a:ext cx="6829611" cy="5924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528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0D3D8-892D-4C19-AFA5-B9857CE28B42}"/>
              </a:ext>
            </a:extLst>
          </p:cNvPr>
          <p:cNvSpPr>
            <a:spLocks noGrp="1"/>
          </p:cNvSpPr>
          <p:nvPr>
            <p:ph type="title"/>
          </p:nvPr>
        </p:nvSpPr>
        <p:spPr/>
        <p:txBody>
          <a:bodyPr/>
          <a:lstStyle/>
          <a:p>
            <a:r>
              <a:rPr lang="en-US" dirty="0"/>
              <a:t>Why do I care?</a:t>
            </a:r>
          </a:p>
        </p:txBody>
      </p:sp>
      <p:sp>
        <p:nvSpPr>
          <p:cNvPr id="3" name="Content Placeholder 2">
            <a:extLst>
              <a:ext uri="{FF2B5EF4-FFF2-40B4-BE49-F238E27FC236}">
                <a16:creationId xmlns:a16="http://schemas.microsoft.com/office/drawing/2014/main" id="{A62F108A-2FD6-44D3-BD70-9F0471D9D260}"/>
              </a:ext>
            </a:extLst>
          </p:cNvPr>
          <p:cNvSpPr>
            <a:spLocks noGrp="1"/>
          </p:cNvSpPr>
          <p:nvPr>
            <p:ph idx="1"/>
          </p:nvPr>
        </p:nvSpPr>
        <p:spPr/>
        <p:txBody>
          <a:bodyPr/>
          <a:lstStyle/>
          <a:p>
            <a:pPr marL="0" indent="0">
              <a:buNone/>
            </a:pPr>
            <a:r>
              <a:rPr lang="en-US" dirty="0"/>
              <a:t>You will never write a significant program that doesn’t store data.</a:t>
            </a:r>
          </a:p>
          <a:p>
            <a:pPr marL="0" indent="0">
              <a:buNone/>
            </a:pPr>
            <a:endParaRPr lang="en-US" dirty="0"/>
          </a:p>
          <a:p>
            <a:pPr marL="0" indent="0">
              <a:buNone/>
            </a:pPr>
            <a:r>
              <a:rPr lang="en-US" dirty="0"/>
              <a:t>In the “old days”, we had to be very particular about the data we saved. </a:t>
            </a:r>
          </a:p>
          <a:p>
            <a:pPr marL="0" indent="0">
              <a:buNone/>
            </a:pPr>
            <a:endParaRPr lang="en-US" dirty="0"/>
          </a:p>
          <a:p>
            <a:pPr marL="0" indent="0">
              <a:buNone/>
            </a:pPr>
            <a:r>
              <a:rPr lang="en-US" dirty="0"/>
              <a:t>Now, it is cheaper to stash data away somewhere “just in case” then it is to hold the meeting to decide to get rid of old data.</a:t>
            </a:r>
          </a:p>
          <a:p>
            <a:pPr marL="0" indent="0">
              <a:buNone/>
            </a:pPr>
            <a:endParaRPr lang="en-US" dirty="0"/>
          </a:p>
          <a:p>
            <a:pPr marL="0" indent="0">
              <a:buNone/>
            </a:pPr>
            <a:r>
              <a:rPr lang="en-US" dirty="0"/>
              <a:t>Organizations are realizing that there might be value in their data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61214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B4346-4031-47C7-AA1A-BAB80DF827CC}"/>
              </a:ext>
            </a:extLst>
          </p:cNvPr>
          <p:cNvSpPr>
            <a:spLocks noGrp="1"/>
          </p:cNvSpPr>
          <p:nvPr>
            <p:ph type="title"/>
          </p:nvPr>
        </p:nvSpPr>
        <p:spPr>
          <a:xfrm>
            <a:off x="838200" y="365125"/>
            <a:ext cx="10515600" cy="666721"/>
          </a:xfrm>
        </p:spPr>
        <p:txBody>
          <a:bodyPr>
            <a:normAutofit fontScale="90000"/>
          </a:bodyPr>
          <a:lstStyle/>
          <a:p>
            <a:r>
              <a:rPr lang="en-US" dirty="0"/>
              <a:t>In the news…</a:t>
            </a:r>
          </a:p>
        </p:txBody>
      </p:sp>
      <p:sp>
        <p:nvSpPr>
          <p:cNvPr id="3" name="Content Placeholder 2">
            <a:extLst>
              <a:ext uri="{FF2B5EF4-FFF2-40B4-BE49-F238E27FC236}">
                <a16:creationId xmlns:a16="http://schemas.microsoft.com/office/drawing/2014/main" id="{6B4BFB61-FDD7-4E02-AAB6-7FD7770131BB}"/>
              </a:ext>
            </a:extLst>
          </p:cNvPr>
          <p:cNvSpPr>
            <a:spLocks noGrp="1"/>
          </p:cNvSpPr>
          <p:nvPr>
            <p:ph idx="1"/>
          </p:nvPr>
        </p:nvSpPr>
        <p:spPr>
          <a:xfrm>
            <a:off x="838200" y="1417739"/>
            <a:ext cx="10515600" cy="4759224"/>
          </a:xfrm>
        </p:spPr>
        <p:txBody>
          <a:bodyPr>
            <a:normAutofit fontScale="92500" lnSpcReduction="10000"/>
          </a:bodyPr>
          <a:lstStyle/>
          <a:p>
            <a:pPr marL="0" indent="0">
              <a:buNone/>
            </a:pPr>
            <a:r>
              <a:rPr lang="en-US" b="1" dirty="0"/>
              <a:t>Artificial Intelligence</a:t>
            </a:r>
          </a:p>
          <a:p>
            <a:pPr marL="0" indent="0">
              <a:buNone/>
            </a:pPr>
            <a:r>
              <a:rPr lang="en-US" dirty="0"/>
              <a:t>In order to train an AI model, you have to have a large training model.</a:t>
            </a:r>
          </a:p>
          <a:p>
            <a:pPr marL="0" indent="0">
              <a:buNone/>
            </a:pPr>
            <a:endParaRPr lang="en-US" dirty="0"/>
          </a:p>
          <a:p>
            <a:pPr marL="0" indent="0">
              <a:buNone/>
            </a:pPr>
            <a:r>
              <a:rPr lang="en-US" b="1" dirty="0"/>
              <a:t>Data Mining</a:t>
            </a:r>
          </a:p>
          <a:p>
            <a:pPr marL="0" indent="0">
              <a:buNone/>
            </a:pPr>
            <a:r>
              <a:rPr lang="en-US" dirty="0"/>
              <a:t>To find interesting items in data, you need to be able to access it quickly and efficiently.</a:t>
            </a:r>
          </a:p>
          <a:p>
            <a:pPr marL="0" indent="0">
              <a:buNone/>
            </a:pPr>
            <a:endParaRPr lang="en-US" dirty="0"/>
          </a:p>
          <a:p>
            <a:pPr marL="0" indent="0">
              <a:buNone/>
            </a:pPr>
            <a:r>
              <a:rPr lang="en-US" b="1" dirty="0"/>
              <a:t>Business Intelligence</a:t>
            </a:r>
          </a:p>
          <a:p>
            <a:pPr marL="0" indent="0">
              <a:buNone/>
            </a:pPr>
            <a:r>
              <a:rPr lang="en-US" dirty="0"/>
              <a:t>Business Intelligence is transforming raw data into meaningful and useful information used to enable more effective strategic, tactical, and operational insights and decision-making.</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28979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1102</Words>
  <Application>Microsoft Office PowerPoint</Application>
  <PresentationFormat>Widescreen</PresentationFormat>
  <Paragraphs>144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Introduction to Databases</vt:lpstr>
      <vt:lpstr>What’s Expected From You</vt:lpstr>
      <vt:lpstr>A Few Quotes</vt:lpstr>
      <vt:lpstr>Big Data</vt:lpstr>
      <vt:lpstr>Unprecedented! </vt:lpstr>
      <vt:lpstr>PowerPoint Presentation</vt:lpstr>
      <vt:lpstr>PowerPoint Presentation</vt:lpstr>
      <vt:lpstr>Why do I care?</vt:lpstr>
      <vt:lpstr>In the news…</vt:lpstr>
      <vt:lpstr>Lots of Work</vt:lpstr>
      <vt:lpstr>Excited yet?</vt:lpstr>
      <vt:lpstr>Thought Experiment</vt:lpstr>
      <vt:lpstr>Some Potential Questions/Issues</vt:lpstr>
      <vt:lpstr>Common Problem</vt:lpstr>
      <vt:lpstr>A very old problem</vt:lpstr>
      <vt:lpstr>What happened?</vt:lpstr>
      <vt:lpstr>Definitions</vt:lpstr>
      <vt:lpstr>Problems with ISAM</vt:lpstr>
      <vt:lpstr>Database Management Systems </vt:lpstr>
      <vt:lpstr>Major DBMS in 2018</vt:lpstr>
      <vt:lpstr>What will we cover in this course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dc:title>
  <dc:creator>Michael Phipps</dc:creator>
  <cp:lastModifiedBy>Michael Phipps</cp:lastModifiedBy>
  <cp:revision>13</cp:revision>
  <dcterms:created xsi:type="dcterms:W3CDTF">2018-07-26T17:54:20Z</dcterms:created>
  <dcterms:modified xsi:type="dcterms:W3CDTF">2018-08-01T15:39:28Z</dcterms:modified>
</cp:coreProperties>
</file>