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napToGrid="0">
      <p:cViewPr varScale="1">
        <p:scale>
          <a:sx n="101" d="100"/>
          <a:sy n="101" d="100"/>
        </p:scale>
        <p:origin x="132"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84AF-936F-48DF-9E49-E98544CC0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DCC578-6CF8-403E-BC78-77831B819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2045DF-40A5-41DB-B0C5-07AA5C8561BE}"/>
              </a:ext>
            </a:extLst>
          </p:cNvPr>
          <p:cNvSpPr>
            <a:spLocks noGrp="1"/>
          </p:cNvSpPr>
          <p:nvPr>
            <p:ph type="dt" sz="half" idx="10"/>
          </p:nvPr>
        </p:nvSpPr>
        <p:spPr/>
        <p:txBody>
          <a:bodyPr/>
          <a:lstStyle/>
          <a:p>
            <a:fld id="{CACF8B8B-968D-43F5-BBAC-A8962E5D554C}" type="datetimeFigureOut">
              <a:rPr lang="en-US" smtClean="0"/>
              <a:t>8/6/2018</a:t>
            </a:fld>
            <a:endParaRPr lang="en-US"/>
          </a:p>
        </p:txBody>
      </p:sp>
      <p:sp>
        <p:nvSpPr>
          <p:cNvPr id="5" name="Footer Placeholder 4">
            <a:extLst>
              <a:ext uri="{FF2B5EF4-FFF2-40B4-BE49-F238E27FC236}">
                <a16:creationId xmlns:a16="http://schemas.microsoft.com/office/drawing/2014/main" id="{B0574ABE-24D7-41D7-B239-D362865BE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A7942-53B0-419D-B32A-BD01DE5BA0C0}"/>
              </a:ext>
            </a:extLst>
          </p:cNvPr>
          <p:cNvSpPr>
            <a:spLocks noGrp="1"/>
          </p:cNvSpPr>
          <p:nvPr>
            <p:ph type="sldNum" sz="quarter" idx="12"/>
          </p:nvPr>
        </p:nvSpPr>
        <p:spPr/>
        <p:txBody>
          <a:bodyPr/>
          <a:lstStyle/>
          <a:p>
            <a:fld id="{E620A7B9-F7BD-413D-ABAE-CA1C7026F76B}" type="slidenum">
              <a:rPr lang="en-US" smtClean="0"/>
              <a:t>‹#›</a:t>
            </a:fld>
            <a:endParaRPr lang="en-US"/>
          </a:p>
        </p:txBody>
      </p:sp>
    </p:spTree>
    <p:extLst>
      <p:ext uri="{BB962C8B-B14F-4D97-AF65-F5344CB8AC3E}">
        <p14:creationId xmlns:p14="http://schemas.microsoft.com/office/powerpoint/2010/main" val="66158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486B-8079-4BB9-BEE2-EB1D719FFA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07E22D-D136-4733-A4FC-F545B6C312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02C13-8898-4CEE-95CA-52FD3C6F9A94}"/>
              </a:ext>
            </a:extLst>
          </p:cNvPr>
          <p:cNvSpPr>
            <a:spLocks noGrp="1"/>
          </p:cNvSpPr>
          <p:nvPr>
            <p:ph type="dt" sz="half" idx="10"/>
          </p:nvPr>
        </p:nvSpPr>
        <p:spPr/>
        <p:txBody>
          <a:bodyPr/>
          <a:lstStyle/>
          <a:p>
            <a:fld id="{CACF8B8B-968D-43F5-BBAC-A8962E5D554C}" type="datetimeFigureOut">
              <a:rPr lang="en-US" smtClean="0"/>
              <a:t>8/6/2018</a:t>
            </a:fld>
            <a:endParaRPr lang="en-US"/>
          </a:p>
        </p:txBody>
      </p:sp>
      <p:sp>
        <p:nvSpPr>
          <p:cNvPr id="5" name="Footer Placeholder 4">
            <a:extLst>
              <a:ext uri="{FF2B5EF4-FFF2-40B4-BE49-F238E27FC236}">
                <a16:creationId xmlns:a16="http://schemas.microsoft.com/office/drawing/2014/main" id="{6B65DE6F-43D4-4FDB-AB0A-0E00031E9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BB6A7-76BE-4BA4-9017-39240EEBF30A}"/>
              </a:ext>
            </a:extLst>
          </p:cNvPr>
          <p:cNvSpPr>
            <a:spLocks noGrp="1"/>
          </p:cNvSpPr>
          <p:nvPr>
            <p:ph type="sldNum" sz="quarter" idx="12"/>
          </p:nvPr>
        </p:nvSpPr>
        <p:spPr/>
        <p:txBody>
          <a:bodyPr/>
          <a:lstStyle/>
          <a:p>
            <a:fld id="{E620A7B9-F7BD-413D-ABAE-CA1C7026F76B}" type="slidenum">
              <a:rPr lang="en-US" smtClean="0"/>
              <a:t>‹#›</a:t>
            </a:fld>
            <a:endParaRPr lang="en-US"/>
          </a:p>
        </p:txBody>
      </p:sp>
    </p:spTree>
    <p:extLst>
      <p:ext uri="{BB962C8B-B14F-4D97-AF65-F5344CB8AC3E}">
        <p14:creationId xmlns:p14="http://schemas.microsoft.com/office/powerpoint/2010/main" val="381441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DD1A7E-9E37-4B0F-A9A1-9CE15EEE9D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640701-3C61-4331-9700-65351F4564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532BD-D5CA-4262-B5DB-020B78AA660E}"/>
              </a:ext>
            </a:extLst>
          </p:cNvPr>
          <p:cNvSpPr>
            <a:spLocks noGrp="1"/>
          </p:cNvSpPr>
          <p:nvPr>
            <p:ph type="dt" sz="half" idx="10"/>
          </p:nvPr>
        </p:nvSpPr>
        <p:spPr/>
        <p:txBody>
          <a:bodyPr/>
          <a:lstStyle/>
          <a:p>
            <a:fld id="{CACF8B8B-968D-43F5-BBAC-A8962E5D554C}" type="datetimeFigureOut">
              <a:rPr lang="en-US" smtClean="0"/>
              <a:t>8/6/2018</a:t>
            </a:fld>
            <a:endParaRPr lang="en-US"/>
          </a:p>
        </p:txBody>
      </p:sp>
      <p:sp>
        <p:nvSpPr>
          <p:cNvPr id="5" name="Footer Placeholder 4">
            <a:extLst>
              <a:ext uri="{FF2B5EF4-FFF2-40B4-BE49-F238E27FC236}">
                <a16:creationId xmlns:a16="http://schemas.microsoft.com/office/drawing/2014/main" id="{3B983E25-221C-4749-BFDE-05B85689D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FE28F-8E48-4EAD-910A-98FA82DEAD2D}"/>
              </a:ext>
            </a:extLst>
          </p:cNvPr>
          <p:cNvSpPr>
            <a:spLocks noGrp="1"/>
          </p:cNvSpPr>
          <p:nvPr>
            <p:ph type="sldNum" sz="quarter" idx="12"/>
          </p:nvPr>
        </p:nvSpPr>
        <p:spPr/>
        <p:txBody>
          <a:bodyPr/>
          <a:lstStyle/>
          <a:p>
            <a:fld id="{E620A7B9-F7BD-413D-ABAE-CA1C7026F76B}" type="slidenum">
              <a:rPr lang="en-US" smtClean="0"/>
              <a:t>‹#›</a:t>
            </a:fld>
            <a:endParaRPr lang="en-US"/>
          </a:p>
        </p:txBody>
      </p:sp>
    </p:spTree>
    <p:extLst>
      <p:ext uri="{BB962C8B-B14F-4D97-AF65-F5344CB8AC3E}">
        <p14:creationId xmlns:p14="http://schemas.microsoft.com/office/powerpoint/2010/main" val="3922193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A0BA-2BBD-43D9-A4C1-3B899A142A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DC5C7-9734-463F-9D41-BAD7CF85877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34D7C-56A1-4CFC-9EFB-56EC74469979}"/>
              </a:ext>
            </a:extLst>
          </p:cNvPr>
          <p:cNvSpPr>
            <a:spLocks noGrp="1"/>
          </p:cNvSpPr>
          <p:nvPr>
            <p:ph type="dt" sz="half" idx="10"/>
          </p:nvPr>
        </p:nvSpPr>
        <p:spPr/>
        <p:txBody>
          <a:bodyPr/>
          <a:lstStyle/>
          <a:p>
            <a:fld id="{CACF8B8B-968D-43F5-BBAC-A8962E5D554C}" type="datetimeFigureOut">
              <a:rPr lang="en-US" smtClean="0"/>
              <a:t>8/6/2018</a:t>
            </a:fld>
            <a:endParaRPr lang="en-US"/>
          </a:p>
        </p:txBody>
      </p:sp>
      <p:sp>
        <p:nvSpPr>
          <p:cNvPr id="5" name="Footer Placeholder 4">
            <a:extLst>
              <a:ext uri="{FF2B5EF4-FFF2-40B4-BE49-F238E27FC236}">
                <a16:creationId xmlns:a16="http://schemas.microsoft.com/office/drawing/2014/main" id="{986D1196-E082-40E9-B49F-15A985F9D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97F8B-C883-49AB-9073-3D5CC70FBCFA}"/>
              </a:ext>
            </a:extLst>
          </p:cNvPr>
          <p:cNvSpPr>
            <a:spLocks noGrp="1"/>
          </p:cNvSpPr>
          <p:nvPr>
            <p:ph type="sldNum" sz="quarter" idx="12"/>
          </p:nvPr>
        </p:nvSpPr>
        <p:spPr/>
        <p:txBody>
          <a:bodyPr/>
          <a:lstStyle/>
          <a:p>
            <a:fld id="{E620A7B9-F7BD-413D-ABAE-CA1C7026F76B}" type="slidenum">
              <a:rPr lang="en-US" smtClean="0"/>
              <a:t>‹#›</a:t>
            </a:fld>
            <a:endParaRPr lang="en-US"/>
          </a:p>
        </p:txBody>
      </p:sp>
    </p:spTree>
    <p:extLst>
      <p:ext uri="{BB962C8B-B14F-4D97-AF65-F5344CB8AC3E}">
        <p14:creationId xmlns:p14="http://schemas.microsoft.com/office/powerpoint/2010/main" val="74591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62FC-1A8D-44CD-9852-8BD746BFD5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B782D7-17EB-4937-B7FC-B837D6CE27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EDE16A-4FC3-4386-B3AF-956942C45CC5}"/>
              </a:ext>
            </a:extLst>
          </p:cNvPr>
          <p:cNvSpPr>
            <a:spLocks noGrp="1"/>
          </p:cNvSpPr>
          <p:nvPr>
            <p:ph type="dt" sz="half" idx="10"/>
          </p:nvPr>
        </p:nvSpPr>
        <p:spPr/>
        <p:txBody>
          <a:bodyPr/>
          <a:lstStyle/>
          <a:p>
            <a:fld id="{CACF8B8B-968D-43F5-BBAC-A8962E5D554C}" type="datetimeFigureOut">
              <a:rPr lang="en-US" smtClean="0"/>
              <a:t>8/6/2018</a:t>
            </a:fld>
            <a:endParaRPr lang="en-US"/>
          </a:p>
        </p:txBody>
      </p:sp>
      <p:sp>
        <p:nvSpPr>
          <p:cNvPr id="5" name="Footer Placeholder 4">
            <a:extLst>
              <a:ext uri="{FF2B5EF4-FFF2-40B4-BE49-F238E27FC236}">
                <a16:creationId xmlns:a16="http://schemas.microsoft.com/office/drawing/2014/main" id="{3BAE062D-85DA-454A-95BC-AC39C9C0E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D0F27-5230-4482-B63B-10C33559E98D}"/>
              </a:ext>
            </a:extLst>
          </p:cNvPr>
          <p:cNvSpPr>
            <a:spLocks noGrp="1"/>
          </p:cNvSpPr>
          <p:nvPr>
            <p:ph type="sldNum" sz="quarter" idx="12"/>
          </p:nvPr>
        </p:nvSpPr>
        <p:spPr/>
        <p:txBody>
          <a:bodyPr/>
          <a:lstStyle/>
          <a:p>
            <a:fld id="{E620A7B9-F7BD-413D-ABAE-CA1C7026F76B}" type="slidenum">
              <a:rPr lang="en-US" smtClean="0"/>
              <a:t>‹#›</a:t>
            </a:fld>
            <a:endParaRPr lang="en-US"/>
          </a:p>
        </p:txBody>
      </p:sp>
    </p:spTree>
    <p:extLst>
      <p:ext uri="{BB962C8B-B14F-4D97-AF65-F5344CB8AC3E}">
        <p14:creationId xmlns:p14="http://schemas.microsoft.com/office/powerpoint/2010/main" val="180811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1176-7ECD-43C1-A8BD-7F74E7B73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F2C0B-2546-4C27-8EF9-695988EF2D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06426C-DA25-4776-96C9-5D0A1A4FD7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D27952-5364-4095-89A9-87204F4E7EAB}"/>
              </a:ext>
            </a:extLst>
          </p:cNvPr>
          <p:cNvSpPr>
            <a:spLocks noGrp="1"/>
          </p:cNvSpPr>
          <p:nvPr>
            <p:ph type="dt" sz="half" idx="10"/>
          </p:nvPr>
        </p:nvSpPr>
        <p:spPr/>
        <p:txBody>
          <a:bodyPr/>
          <a:lstStyle/>
          <a:p>
            <a:fld id="{CACF8B8B-968D-43F5-BBAC-A8962E5D554C}" type="datetimeFigureOut">
              <a:rPr lang="en-US" smtClean="0"/>
              <a:t>8/6/2018</a:t>
            </a:fld>
            <a:endParaRPr lang="en-US"/>
          </a:p>
        </p:txBody>
      </p:sp>
      <p:sp>
        <p:nvSpPr>
          <p:cNvPr id="6" name="Footer Placeholder 5">
            <a:extLst>
              <a:ext uri="{FF2B5EF4-FFF2-40B4-BE49-F238E27FC236}">
                <a16:creationId xmlns:a16="http://schemas.microsoft.com/office/drawing/2014/main" id="{172D2EEF-F5A6-46CB-B6E9-47757A27B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E9A2E-8407-46DE-AE6A-5FC659F8CA6A}"/>
              </a:ext>
            </a:extLst>
          </p:cNvPr>
          <p:cNvSpPr>
            <a:spLocks noGrp="1"/>
          </p:cNvSpPr>
          <p:nvPr>
            <p:ph type="sldNum" sz="quarter" idx="12"/>
          </p:nvPr>
        </p:nvSpPr>
        <p:spPr/>
        <p:txBody>
          <a:bodyPr/>
          <a:lstStyle/>
          <a:p>
            <a:fld id="{E620A7B9-F7BD-413D-ABAE-CA1C7026F76B}" type="slidenum">
              <a:rPr lang="en-US" smtClean="0"/>
              <a:t>‹#›</a:t>
            </a:fld>
            <a:endParaRPr lang="en-US"/>
          </a:p>
        </p:txBody>
      </p:sp>
    </p:spTree>
    <p:extLst>
      <p:ext uri="{BB962C8B-B14F-4D97-AF65-F5344CB8AC3E}">
        <p14:creationId xmlns:p14="http://schemas.microsoft.com/office/powerpoint/2010/main" val="162472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EF5B-B191-45E8-90C7-170CD241B0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C293EE-7BD9-4FB2-84EB-1D8A896019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8DAC85-35EA-4BC7-82B8-D7681E37C8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6FDD19-FA62-4AE3-B15C-764BD81C92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8A5EBF-938D-49E3-BFC7-249F88BA50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7F83FB-398D-4FB0-BE3A-8DCA8D749BE8}"/>
              </a:ext>
            </a:extLst>
          </p:cNvPr>
          <p:cNvSpPr>
            <a:spLocks noGrp="1"/>
          </p:cNvSpPr>
          <p:nvPr>
            <p:ph type="dt" sz="half" idx="10"/>
          </p:nvPr>
        </p:nvSpPr>
        <p:spPr/>
        <p:txBody>
          <a:bodyPr/>
          <a:lstStyle/>
          <a:p>
            <a:fld id="{CACF8B8B-968D-43F5-BBAC-A8962E5D554C}" type="datetimeFigureOut">
              <a:rPr lang="en-US" smtClean="0"/>
              <a:t>8/6/2018</a:t>
            </a:fld>
            <a:endParaRPr lang="en-US"/>
          </a:p>
        </p:txBody>
      </p:sp>
      <p:sp>
        <p:nvSpPr>
          <p:cNvPr id="8" name="Footer Placeholder 7">
            <a:extLst>
              <a:ext uri="{FF2B5EF4-FFF2-40B4-BE49-F238E27FC236}">
                <a16:creationId xmlns:a16="http://schemas.microsoft.com/office/drawing/2014/main" id="{E1451ED6-F033-4795-B35F-DE134079C4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F1740E-770A-4360-A5CD-A4E1BEE06AE5}"/>
              </a:ext>
            </a:extLst>
          </p:cNvPr>
          <p:cNvSpPr>
            <a:spLocks noGrp="1"/>
          </p:cNvSpPr>
          <p:nvPr>
            <p:ph type="sldNum" sz="quarter" idx="12"/>
          </p:nvPr>
        </p:nvSpPr>
        <p:spPr/>
        <p:txBody>
          <a:bodyPr/>
          <a:lstStyle/>
          <a:p>
            <a:fld id="{E620A7B9-F7BD-413D-ABAE-CA1C7026F76B}" type="slidenum">
              <a:rPr lang="en-US" smtClean="0"/>
              <a:t>‹#›</a:t>
            </a:fld>
            <a:endParaRPr lang="en-US"/>
          </a:p>
        </p:txBody>
      </p:sp>
    </p:spTree>
    <p:extLst>
      <p:ext uri="{BB962C8B-B14F-4D97-AF65-F5344CB8AC3E}">
        <p14:creationId xmlns:p14="http://schemas.microsoft.com/office/powerpoint/2010/main" val="99018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CA09-875C-4A4B-B804-087F80B095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6C23ED-3F0D-4783-B299-067E686647AC}"/>
              </a:ext>
            </a:extLst>
          </p:cNvPr>
          <p:cNvSpPr>
            <a:spLocks noGrp="1"/>
          </p:cNvSpPr>
          <p:nvPr>
            <p:ph type="dt" sz="half" idx="10"/>
          </p:nvPr>
        </p:nvSpPr>
        <p:spPr/>
        <p:txBody>
          <a:bodyPr/>
          <a:lstStyle/>
          <a:p>
            <a:fld id="{CACF8B8B-968D-43F5-BBAC-A8962E5D554C}" type="datetimeFigureOut">
              <a:rPr lang="en-US" smtClean="0"/>
              <a:t>8/6/2018</a:t>
            </a:fld>
            <a:endParaRPr lang="en-US"/>
          </a:p>
        </p:txBody>
      </p:sp>
      <p:sp>
        <p:nvSpPr>
          <p:cNvPr id="4" name="Footer Placeholder 3">
            <a:extLst>
              <a:ext uri="{FF2B5EF4-FFF2-40B4-BE49-F238E27FC236}">
                <a16:creationId xmlns:a16="http://schemas.microsoft.com/office/drawing/2014/main" id="{285319D5-8DAB-471E-B5E0-17B66F744D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523DD9-906E-4712-9174-8E458AD1C85A}"/>
              </a:ext>
            </a:extLst>
          </p:cNvPr>
          <p:cNvSpPr>
            <a:spLocks noGrp="1"/>
          </p:cNvSpPr>
          <p:nvPr>
            <p:ph type="sldNum" sz="quarter" idx="12"/>
          </p:nvPr>
        </p:nvSpPr>
        <p:spPr/>
        <p:txBody>
          <a:bodyPr/>
          <a:lstStyle/>
          <a:p>
            <a:fld id="{E620A7B9-F7BD-413D-ABAE-CA1C7026F76B}" type="slidenum">
              <a:rPr lang="en-US" smtClean="0"/>
              <a:t>‹#›</a:t>
            </a:fld>
            <a:endParaRPr lang="en-US"/>
          </a:p>
        </p:txBody>
      </p:sp>
    </p:spTree>
    <p:extLst>
      <p:ext uri="{BB962C8B-B14F-4D97-AF65-F5344CB8AC3E}">
        <p14:creationId xmlns:p14="http://schemas.microsoft.com/office/powerpoint/2010/main" val="295461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4CBF7-365B-42D6-B1CC-4FA9FDC9448E}"/>
              </a:ext>
            </a:extLst>
          </p:cNvPr>
          <p:cNvSpPr>
            <a:spLocks noGrp="1"/>
          </p:cNvSpPr>
          <p:nvPr>
            <p:ph type="dt" sz="half" idx="10"/>
          </p:nvPr>
        </p:nvSpPr>
        <p:spPr/>
        <p:txBody>
          <a:bodyPr/>
          <a:lstStyle/>
          <a:p>
            <a:fld id="{CACF8B8B-968D-43F5-BBAC-A8962E5D554C}" type="datetimeFigureOut">
              <a:rPr lang="en-US" smtClean="0"/>
              <a:t>8/6/2018</a:t>
            </a:fld>
            <a:endParaRPr lang="en-US"/>
          </a:p>
        </p:txBody>
      </p:sp>
      <p:sp>
        <p:nvSpPr>
          <p:cNvPr id="3" name="Footer Placeholder 2">
            <a:extLst>
              <a:ext uri="{FF2B5EF4-FFF2-40B4-BE49-F238E27FC236}">
                <a16:creationId xmlns:a16="http://schemas.microsoft.com/office/drawing/2014/main" id="{C6C39AE3-FC60-4706-8822-C1471F9C10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67979E-A1E0-46D6-B615-4E760EFB2EA6}"/>
              </a:ext>
            </a:extLst>
          </p:cNvPr>
          <p:cNvSpPr>
            <a:spLocks noGrp="1"/>
          </p:cNvSpPr>
          <p:nvPr>
            <p:ph type="sldNum" sz="quarter" idx="12"/>
          </p:nvPr>
        </p:nvSpPr>
        <p:spPr/>
        <p:txBody>
          <a:bodyPr/>
          <a:lstStyle/>
          <a:p>
            <a:fld id="{E620A7B9-F7BD-413D-ABAE-CA1C7026F76B}" type="slidenum">
              <a:rPr lang="en-US" smtClean="0"/>
              <a:t>‹#›</a:t>
            </a:fld>
            <a:endParaRPr lang="en-US"/>
          </a:p>
        </p:txBody>
      </p:sp>
    </p:spTree>
    <p:extLst>
      <p:ext uri="{BB962C8B-B14F-4D97-AF65-F5344CB8AC3E}">
        <p14:creationId xmlns:p14="http://schemas.microsoft.com/office/powerpoint/2010/main" val="226733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4F83-1765-4C4D-BF80-DB7664F2B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D44404-D974-46A5-BA68-09881AC84C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869F3C-C222-4660-A698-5ACF8610E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869389-2C76-48C9-9853-806EAFE0365E}"/>
              </a:ext>
            </a:extLst>
          </p:cNvPr>
          <p:cNvSpPr>
            <a:spLocks noGrp="1"/>
          </p:cNvSpPr>
          <p:nvPr>
            <p:ph type="dt" sz="half" idx="10"/>
          </p:nvPr>
        </p:nvSpPr>
        <p:spPr/>
        <p:txBody>
          <a:bodyPr/>
          <a:lstStyle/>
          <a:p>
            <a:fld id="{CACF8B8B-968D-43F5-BBAC-A8962E5D554C}" type="datetimeFigureOut">
              <a:rPr lang="en-US" smtClean="0"/>
              <a:t>8/6/2018</a:t>
            </a:fld>
            <a:endParaRPr lang="en-US"/>
          </a:p>
        </p:txBody>
      </p:sp>
      <p:sp>
        <p:nvSpPr>
          <p:cNvPr id="6" name="Footer Placeholder 5">
            <a:extLst>
              <a:ext uri="{FF2B5EF4-FFF2-40B4-BE49-F238E27FC236}">
                <a16:creationId xmlns:a16="http://schemas.microsoft.com/office/drawing/2014/main" id="{FA500FDA-9317-49AB-8F45-F303B5112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E5D50-BF88-4035-BF16-05D36C0DEA55}"/>
              </a:ext>
            </a:extLst>
          </p:cNvPr>
          <p:cNvSpPr>
            <a:spLocks noGrp="1"/>
          </p:cNvSpPr>
          <p:nvPr>
            <p:ph type="sldNum" sz="quarter" idx="12"/>
          </p:nvPr>
        </p:nvSpPr>
        <p:spPr/>
        <p:txBody>
          <a:bodyPr/>
          <a:lstStyle/>
          <a:p>
            <a:fld id="{E620A7B9-F7BD-413D-ABAE-CA1C7026F76B}" type="slidenum">
              <a:rPr lang="en-US" smtClean="0"/>
              <a:t>‹#›</a:t>
            </a:fld>
            <a:endParaRPr lang="en-US"/>
          </a:p>
        </p:txBody>
      </p:sp>
    </p:spTree>
    <p:extLst>
      <p:ext uri="{BB962C8B-B14F-4D97-AF65-F5344CB8AC3E}">
        <p14:creationId xmlns:p14="http://schemas.microsoft.com/office/powerpoint/2010/main" val="48011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17E7-6894-4520-9736-2661B7B9C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FA533C-1373-4516-83F7-1C3ADFFF9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A83A78-DDCF-4E9A-9368-CF0B47B11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EA0A4-069D-4EC4-93F7-A2B4C34DE58E}"/>
              </a:ext>
            </a:extLst>
          </p:cNvPr>
          <p:cNvSpPr>
            <a:spLocks noGrp="1"/>
          </p:cNvSpPr>
          <p:nvPr>
            <p:ph type="dt" sz="half" idx="10"/>
          </p:nvPr>
        </p:nvSpPr>
        <p:spPr/>
        <p:txBody>
          <a:bodyPr/>
          <a:lstStyle/>
          <a:p>
            <a:fld id="{CACF8B8B-968D-43F5-BBAC-A8962E5D554C}" type="datetimeFigureOut">
              <a:rPr lang="en-US" smtClean="0"/>
              <a:t>8/6/2018</a:t>
            </a:fld>
            <a:endParaRPr lang="en-US"/>
          </a:p>
        </p:txBody>
      </p:sp>
      <p:sp>
        <p:nvSpPr>
          <p:cNvPr id="6" name="Footer Placeholder 5">
            <a:extLst>
              <a:ext uri="{FF2B5EF4-FFF2-40B4-BE49-F238E27FC236}">
                <a16:creationId xmlns:a16="http://schemas.microsoft.com/office/drawing/2014/main" id="{E7F246FD-B43C-4F48-91B4-F403730122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88E6A-A0B2-4905-B58E-A271BB22C92C}"/>
              </a:ext>
            </a:extLst>
          </p:cNvPr>
          <p:cNvSpPr>
            <a:spLocks noGrp="1"/>
          </p:cNvSpPr>
          <p:nvPr>
            <p:ph type="sldNum" sz="quarter" idx="12"/>
          </p:nvPr>
        </p:nvSpPr>
        <p:spPr/>
        <p:txBody>
          <a:bodyPr/>
          <a:lstStyle/>
          <a:p>
            <a:fld id="{E620A7B9-F7BD-413D-ABAE-CA1C7026F76B}" type="slidenum">
              <a:rPr lang="en-US" smtClean="0"/>
              <a:t>‹#›</a:t>
            </a:fld>
            <a:endParaRPr lang="en-US"/>
          </a:p>
        </p:txBody>
      </p:sp>
    </p:spTree>
    <p:extLst>
      <p:ext uri="{BB962C8B-B14F-4D97-AF65-F5344CB8AC3E}">
        <p14:creationId xmlns:p14="http://schemas.microsoft.com/office/powerpoint/2010/main" val="230481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F5E340-5AAD-4BED-8D52-ED99BED92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08018D-FAFD-421D-BBEC-861A22F96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5A9C5-4DB1-4B89-8347-D4D74BE7E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F8B8B-968D-43F5-BBAC-A8962E5D554C}" type="datetimeFigureOut">
              <a:rPr lang="en-US" smtClean="0"/>
              <a:t>8/6/2018</a:t>
            </a:fld>
            <a:endParaRPr lang="en-US"/>
          </a:p>
        </p:txBody>
      </p:sp>
      <p:sp>
        <p:nvSpPr>
          <p:cNvPr id="5" name="Footer Placeholder 4">
            <a:extLst>
              <a:ext uri="{FF2B5EF4-FFF2-40B4-BE49-F238E27FC236}">
                <a16:creationId xmlns:a16="http://schemas.microsoft.com/office/drawing/2014/main" id="{F039C760-6584-478D-B4A0-9EBB68946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8EB67A-7B71-4069-B406-1C9C16CC06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0A7B9-F7BD-413D-ABAE-CA1C7026F76B}" type="slidenum">
              <a:rPr lang="en-US" smtClean="0"/>
              <a:t>‹#›</a:t>
            </a:fld>
            <a:endParaRPr lang="en-US"/>
          </a:p>
        </p:txBody>
      </p:sp>
    </p:spTree>
    <p:extLst>
      <p:ext uri="{BB962C8B-B14F-4D97-AF65-F5344CB8AC3E}">
        <p14:creationId xmlns:p14="http://schemas.microsoft.com/office/powerpoint/2010/main" val="2278321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EBEB-116D-4B23-AC69-FAF6604578A6}"/>
              </a:ext>
            </a:extLst>
          </p:cNvPr>
          <p:cNvSpPr>
            <a:spLocks noGrp="1"/>
          </p:cNvSpPr>
          <p:nvPr>
            <p:ph type="ctrTitle"/>
          </p:nvPr>
        </p:nvSpPr>
        <p:spPr/>
        <p:txBody>
          <a:bodyPr/>
          <a:lstStyle/>
          <a:p>
            <a:r>
              <a:rPr lang="en-US" dirty="0"/>
              <a:t>More internals</a:t>
            </a:r>
          </a:p>
        </p:txBody>
      </p:sp>
      <p:sp>
        <p:nvSpPr>
          <p:cNvPr id="3" name="Subtitle 2">
            <a:extLst>
              <a:ext uri="{FF2B5EF4-FFF2-40B4-BE49-F238E27FC236}">
                <a16:creationId xmlns:a16="http://schemas.microsoft.com/office/drawing/2014/main" id="{BAEDFB31-E48E-4CA8-BD69-C8710A5B9D8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904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16FD-2368-4882-9CA5-693C7E266584}"/>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C3E4D34B-194E-40BD-82D3-7063E1FD43ED}"/>
              </a:ext>
            </a:extLst>
          </p:cNvPr>
          <p:cNvSpPr>
            <a:spLocks noGrp="1"/>
          </p:cNvSpPr>
          <p:nvPr>
            <p:ph idx="1"/>
          </p:nvPr>
        </p:nvSpPr>
        <p:spPr>
          <a:xfrm>
            <a:off x="838200" y="1466850"/>
            <a:ext cx="10515600" cy="4710113"/>
          </a:xfrm>
        </p:spPr>
        <p:txBody>
          <a:bodyPr>
            <a:normAutofit lnSpcReduction="10000"/>
          </a:bodyPr>
          <a:lstStyle/>
          <a:p>
            <a:pPr marL="0" indent="0">
              <a:buNone/>
            </a:pPr>
            <a:r>
              <a:rPr lang="en-US" dirty="0"/>
              <a:t>A transaction is a statement or group of statements that is guaranteed by the DBMS to be executed atomically.</a:t>
            </a:r>
          </a:p>
          <a:p>
            <a:pPr marL="0" indent="0">
              <a:buNone/>
            </a:pPr>
            <a:endParaRPr lang="en-US" dirty="0"/>
          </a:p>
          <a:p>
            <a:pPr marL="0" indent="0">
              <a:buNone/>
            </a:pPr>
            <a:r>
              <a:rPr lang="en-US" dirty="0"/>
              <a:t>You don’t go to a store and hand them money and not get merchandise. </a:t>
            </a:r>
          </a:p>
          <a:p>
            <a:pPr marL="0" indent="0">
              <a:buNone/>
            </a:pPr>
            <a:endParaRPr lang="en-US" dirty="0"/>
          </a:p>
          <a:p>
            <a:pPr marL="0" indent="0">
              <a:buNone/>
            </a:pPr>
            <a:r>
              <a:rPr lang="en-US" dirty="0"/>
              <a:t>Likewise, (hopefully) you don’t go to the store and get merchandise without paying. </a:t>
            </a:r>
          </a:p>
          <a:p>
            <a:pPr marL="0" indent="0">
              <a:buNone/>
            </a:pPr>
            <a:endParaRPr lang="en-US" dirty="0"/>
          </a:p>
          <a:p>
            <a:pPr marL="0" indent="0">
              <a:buNone/>
            </a:pPr>
            <a:r>
              <a:rPr lang="en-US" dirty="0"/>
              <a:t>Database transactions, like real world transaction, need to be all or nothing.</a:t>
            </a:r>
          </a:p>
        </p:txBody>
      </p:sp>
    </p:spTree>
    <p:extLst>
      <p:ext uri="{BB962C8B-B14F-4D97-AF65-F5344CB8AC3E}">
        <p14:creationId xmlns:p14="http://schemas.microsoft.com/office/powerpoint/2010/main" val="20462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2F61-BB27-4853-80F3-A8704F6ACF23}"/>
              </a:ext>
            </a:extLst>
          </p:cNvPr>
          <p:cNvSpPr>
            <a:spLocks noGrp="1"/>
          </p:cNvSpPr>
          <p:nvPr>
            <p:ph type="title"/>
          </p:nvPr>
        </p:nvSpPr>
        <p:spPr/>
        <p:txBody>
          <a:bodyPr/>
          <a:lstStyle/>
          <a:p>
            <a:r>
              <a:rPr lang="en-US" dirty="0"/>
              <a:t>In SQL</a:t>
            </a:r>
          </a:p>
        </p:txBody>
      </p:sp>
      <p:sp>
        <p:nvSpPr>
          <p:cNvPr id="3" name="Content Placeholder 2">
            <a:extLst>
              <a:ext uri="{FF2B5EF4-FFF2-40B4-BE49-F238E27FC236}">
                <a16:creationId xmlns:a16="http://schemas.microsoft.com/office/drawing/2014/main" id="{994E942F-A93D-4FAE-AF72-DF26CA648E77}"/>
              </a:ext>
            </a:extLst>
          </p:cNvPr>
          <p:cNvSpPr>
            <a:spLocks noGrp="1"/>
          </p:cNvSpPr>
          <p:nvPr>
            <p:ph idx="1"/>
          </p:nvPr>
        </p:nvSpPr>
        <p:spPr>
          <a:xfrm>
            <a:off x="409575" y="1825625"/>
            <a:ext cx="11315699" cy="4351338"/>
          </a:xfrm>
        </p:spPr>
        <p:txBody>
          <a:bodyPr/>
          <a:lstStyle/>
          <a:p>
            <a:pPr marL="0" indent="0">
              <a:buNone/>
            </a:pPr>
            <a:r>
              <a:rPr lang="en-US" dirty="0">
                <a:latin typeface="Consolas" panose="020B0609020204030204" pitchFamily="49" charset="0"/>
              </a:rPr>
              <a:t>BEGIN TRANSACTION</a:t>
            </a:r>
          </a:p>
          <a:p>
            <a:pPr marL="0" indent="0">
              <a:buNone/>
            </a:pPr>
            <a:r>
              <a:rPr lang="en-US" dirty="0">
                <a:latin typeface="Consolas" panose="020B0609020204030204" pitchFamily="49" charset="0"/>
              </a:rPr>
              <a:t>DELETE FROM inventory WHERE </a:t>
            </a:r>
            <a:r>
              <a:rPr lang="en-US" dirty="0" err="1">
                <a:latin typeface="Consolas" panose="020B0609020204030204" pitchFamily="49" charset="0"/>
              </a:rPr>
              <a:t>inventoryId</a:t>
            </a:r>
            <a:r>
              <a:rPr lang="en-US" dirty="0">
                <a:latin typeface="Consolas" panose="020B0609020204030204" pitchFamily="49" charset="0"/>
              </a:rPr>
              <a:t>=7</a:t>
            </a:r>
          </a:p>
          <a:p>
            <a:pPr marL="0" indent="0">
              <a:buNone/>
            </a:pPr>
            <a:r>
              <a:rPr lang="en-US" dirty="0">
                <a:latin typeface="Consolas" panose="020B0609020204030204" pitchFamily="49" charset="0"/>
              </a:rPr>
              <a:t>INSERT INTO </a:t>
            </a:r>
            <a:r>
              <a:rPr lang="en-US" dirty="0" err="1">
                <a:latin typeface="Consolas" panose="020B0609020204030204" pitchFamily="49" charset="0"/>
              </a:rPr>
              <a:t>cashReceivables</a:t>
            </a:r>
            <a:r>
              <a:rPr lang="en-US" dirty="0">
                <a:latin typeface="Consolas" panose="020B0609020204030204" pitchFamily="49" charset="0"/>
              </a:rPr>
              <a:t> VALUES (‘10.00’,’mphipps’)</a:t>
            </a:r>
          </a:p>
          <a:p>
            <a:pPr marL="0" indent="0">
              <a:buNone/>
            </a:pPr>
            <a:r>
              <a:rPr lang="en-US" dirty="0">
                <a:latin typeface="Consolas" panose="020B0609020204030204" pitchFamily="49" charset="0"/>
              </a:rPr>
              <a:t>COMMIT</a:t>
            </a:r>
          </a:p>
          <a:p>
            <a:pPr marL="0" indent="0">
              <a:buNone/>
            </a:pPr>
            <a:r>
              <a:rPr lang="en-US" dirty="0">
                <a:highlight>
                  <a:srgbClr val="FFFF00"/>
                </a:highlight>
              </a:rPr>
              <a:t>or</a:t>
            </a:r>
          </a:p>
          <a:p>
            <a:pPr marL="0" indent="0">
              <a:buNone/>
            </a:pPr>
            <a:r>
              <a:rPr lang="en-US" dirty="0">
                <a:latin typeface="Consolas" panose="020B0609020204030204" pitchFamily="49" charset="0"/>
              </a:rPr>
              <a:t>ROLLBACK</a:t>
            </a:r>
          </a:p>
        </p:txBody>
      </p:sp>
    </p:spTree>
    <p:extLst>
      <p:ext uri="{BB962C8B-B14F-4D97-AF65-F5344CB8AC3E}">
        <p14:creationId xmlns:p14="http://schemas.microsoft.com/office/powerpoint/2010/main" val="108399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FE64-4F30-4713-AD37-CFAC190EED3F}"/>
              </a:ext>
            </a:extLst>
          </p:cNvPr>
          <p:cNvSpPr>
            <a:spLocks noGrp="1"/>
          </p:cNvSpPr>
          <p:nvPr>
            <p:ph type="title"/>
          </p:nvPr>
        </p:nvSpPr>
        <p:spPr/>
        <p:txBody>
          <a:bodyPr/>
          <a:lstStyle/>
          <a:p>
            <a:r>
              <a:rPr lang="en-US" dirty="0"/>
              <a:t>Storage?!?!?!</a:t>
            </a:r>
          </a:p>
        </p:txBody>
      </p:sp>
      <p:sp>
        <p:nvSpPr>
          <p:cNvPr id="3" name="Content Placeholder 2">
            <a:extLst>
              <a:ext uri="{FF2B5EF4-FFF2-40B4-BE49-F238E27FC236}">
                <a16:creationId xmlns:a16="http://schemas.microsoft.com/office/drawing/2014/main" id="{24B32D5F-9567-4EE5-A17B-433045F92589}"/>
              </a:ext>
            </a:extLst>
          </p:cNvPr>
          <p:cNvSpPr>
            <a:spLocks noGrp="1"/>
          </p:cNvSpPr>
          <p:nvPr>
            <p:ph idx="1"/>
          </p:nvPr>
        </p:nvSpPr>
        <p:spPr/>
        <p:txBody>
          <a:bodyPr/>
          <a:lstStyle/>
          <a:p>
            <a:pPr marL="0" indent="0">
              <a:buNone/>
            </a:pPr>
            <a:r>
              <a:rPr lang="en-US" dirty="0"/>
              <a:t>Back in the storage lecture, we talked about the data rows being stored in pages.</a:t>
            </a:r>
          </a:p>
          <a:p>
            <a:pPr marL="0" indent="0">
              <a:buNone/>
            </a:pPr>
            <a:endParaRPr lang="en-US" dirty="0"/>
          </a:p>
          <a:p>
            <a:pPr marL="0" indent="0">
              <a:buNone/>
            </a:pPr>
            <a:r>
              <a:rPr lang="en-US" dirty="0"/>
              <a:t>Disks don’t have a “go back in time” feature…</a:t>
            </a:r>
          </a:p>
          <a:p>
            <a:pPr marL="0" indent="0">
              <a:buNone/>
            </a:pPr>
            <a:endParaRPr lang="en-US" dirty="0"/>
          </a:p>
          <a:p>
            <a:pPr marL="0" indent="0">
              <a:buNone/>
            </a:pPr>
            <a:r>
              <a:rPr lang="en-US" dirty="0"/>
              <a:t>How do transactions work?</a:t>
            </a:r>
          </a:p>
          <a:p>
            <a:pPr marL="0" indent="0">
              <a:buNone/>
            </a:pPr>
            <a:endParaRPr lang="en-US" dirty="0"/>
          </a:p>
          <a:p>
            <a:pPr marL="0" indent="0">
              <a:buNone/>
            </a:pPr>
            <a:r>
              <a:rPr lang="en-US" dirty="0"/>
              <a:t>How would you implement this?</a:t>
            </a:r>
          </a:p>
        </p:txBody>
      </p:sp>
    </p:spTree>
    <p:extLst>
      <p:ext uri="{BB962C8B-B14F-4D97-AF65-F5344CB8AC3E}">
        <p14:creationId xmlns:p14="http://schemas.microsoft.com/office/powerpoint/2010/main" val="140788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A325-2181-40FE-9C49-53C9C82504B5}"/>
              </a:ext>
            </a:extLst>
          </p:cNvPr>
          <p:cNvSpPr>
            <a:spLocks noGrp="1"/>
          </p:cNvSpPr>
          <p:nvPr>
            <p:ph type="title"/>
          </p:nvPr>
        </p:nvSpPr>
        <p:spPr/>
        <p:txBody>
          <a:bodyPr/>
          <a:lstStyle/>
          <a:p>
            <a:r>
              <a:rPr lang="en-US" dirty="0"/>
              <a:t>Transaction Log</a:t>
            </a:r>
          </a:p>
        </p:txBody>
      </p:sp>
      <p:sp>
        <p:nvSpPr>
          <p:cNvPr id="3" name="Content Placeholder 2">
            <a:extLst>
              <a:ext uri="{FF2B5EF4-FFF2-40B4-BE49-F238E27FC236}">
                <a16:creationId xmlns:a16="http://schemas.microsoft.com/office/drawing/2014/main" id="{5342E4E2-C1D1-406B-95D1-B968F36C9246}"/>
              </a:ext>
            </a:extLst>
          </p:cNvPr>
          <p:cNvSpPr>
            <a:spLocks noGrp="1"/>
          </p:cNvSpPr>
          <p:nvPr>
            <p:ph idx="1"/>
          </p:nvPr>
        </p:nvSpPr>
        <p:spPr/>
        <p:txBody>
          <a:bodyPr/>
          <a:lstStyle/>
          <a:p>
            <a:pPr marL="0" indent="0">
              <a:buNone/>
            </a:pPr>
            <a:r>
              <a:rPr lang="en-US" dirty="0"/>
              <a:t>For changes (not selects), we write down what we are about to do. </a:t>
            </a:r>
          </a:p>
          <a:p>
            <a:pPr marL="0" indent="0">
              <a:buNone/>
            </a:pPr>
            <a:endParaRPr lang="en-US" dirty="0"/>
          </a:p>
          <a:p>
            <a:pPr marL="0" indent="0">
              <a:buNone/>
            </a:pPr>
            <a:r>
              <a:rPr lang="en-US" dirty="0"/>
              <a:t>If the change is destructive (UPDATE or DELETE), we write the old value, too.</a:t>
            </a:r>
          </a:p>
          <a:p>
            <a:pPr marL="0" indent="0">
              <a:buNone/>
            </a:pPr>
            <a:endParaRPr lang="en-US" dirty="0"/>
          </a:p>
          <a:p>
            <a:pPr marL="0" indent="0">
              <a:buNone/>
            </a:pPr>
            <a:r>
              <a:rPr lang="en-US" dirty="0"/>
              <a:t>Essentially, we build an UNDO list.</a:t>
            </a:r>
          </a:p>
          <a:p>
            <a:pPr marL="0" indent="0">
              <a:buNone/>
            </a:pPr>
            <a:endParaRPr lang="en-US" dirty="0"/>
          </a:p>
          <a:p>
            <a:pPr marL="0" indent="0">
              <a:buNone/>
            </a:pPr>
            <a:r>
              <a:rPr lang="en-US" dirty="0"/>
              <a:t>Only when the transaction is committed do we “execute” the log.</a:t>
            </a:r>
          </a:p>
        </p:txBody>
      </p:sp>
    </p:spTree>
    <p:extLst>
      <p:ext uri="{BB962C8B-B14F-4D97-AF65-F5344CB8AC3E}">
        <p14:creationId xmlns:p14="http://schemas.microsoft.com/office/powerpoint/2010/main" val="328522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445E-B483-4BE0-816F-CB3570664A15}"/>
              </a:ext>
            </a:extLst>
          </p:cNvPr>
          <p:cNvSpPr>
            <a:spLocks noGrp="1"/>
          </p:cNvSpPr>
          <p:nvPr>
            <p:ph type="title"/>
          </p:nvPr>
        </p:nvSpPr>
        <p:spPr/>
        <p:txBody>
          <a:bodyPr/>
          <a:lstStyle/>
          <a:p>
            <a:r>
              <a:rPr lang="en-US" dirty="0"/>
              <a:t>Transaction Log Example 1:</a:t>
            </a:r>
          </a:p>
        </p:txBody>
      </p:sp>
      <p:sp>
        <p:nvSpPr>
          <p:cNvPr id="6" name="Text Placeholder 5">
            <a:extLst>
              <a:ext uri="{FF2B5EF4-FFF2-40B4-BE49-F238E27FC236}">
                <a16:creationId xmlns:a16="http://schemas.microsoft.com/office/drawing/2014/main" id="{A8280231-58F1-4BC7-A516-2CBF5FE3950C}"/>
              </a:ext>
            </a:extLst>
          </p:cNvPr>
          <p:cNvSpPr>
            <a:spLocks noGrp="1"/>
          </p:cNvSpPr>
          <p:nvPr>
            <p:ph type="body" idx="1"/>
          </p:nvPr>
        </p:nvSpPr>
        <p:spPr/>
        <p:txBody>
          <a:bodyPr/>
          <a:lstStyle/>
          <a:p>
            <a:r>
              <a:rPr lang="en-US" dirty="0"/>
              <a:t>SQL</a:t>
            </a:r>
          </a:p>
        </p:txBody>
      </p:sp>
      <p:sp>
        <p:nvSpPr>
          <p:cNvPr id="4" name="Content Placeholder 3">
            <a:extLst>
              <a:ext uri="{FF2B5EF4-FFF2-40B4-BE49-F238E27FC236}">
                <a16:creationId xmlns:a16="http://schemas.microsoft.com/office/drawing/2014/main" id="{888D1108-FB69-47C6-AB33-ADAB372BBBB7}"/>
              </a:ext>
            </a:extLst>
          </p:cNvPr>
          <p:cNvSpPr>
            <a:spLocks noGrp="1"/>
          </p:cNvSpPr>
          <p:nvPr>
            <p:ph sz="half" idx="2"/>
          </p:nvPr>
        </p:nvSpPr>
        <p:spPr/>
        <p:txBody>
          <a:bodyPr>
            <a:normAutofit/>
          </a:bodyPr>
          <a:lstStyle/>
          <a:p>
            <a:pPr marL="0" indent="0">
              <a:buNone/>
            </a:pPr>
            <a:endParaRPr lang="en-US" dirty="0"/>
          </a:p>
          <a:p>
            <a:pPr marL="0" indent="0">
              <a:buNone/>
            </a:pPr>
            <a:r>
              <a:rPr lang="en-US" dirty="0"/>
              <a:t>INSERT INTO patient</a:t>
            </a:r>
          </a:p>
          <a:p>
            <a:pPr marL="0" indent="0">
              <a:buNone/>
            </a:pPr>
            <a:r>
              <a:rPr lang="en-US" dirty="0"/>
              <a:t>UPDATE patient SET…</a:t>
            </a:r>
          </a:p>
          <a:p>
            <a:pPr marL="0" indent="0">
              <a:buNone/>
            </a:pPr>
            <a:r>
              <a:rPr lang="en-US" dirty="0"/>
              <a:t>DELETE FROM patient…</a:t>
            </a:r>
          </a:p>
          <a:p>
            <a:pPr marL="0" indent="0">
              <a:buNone/>
            </a:pPr>
            <a:r>
              <a:rPr lang="en-US" dirty="0"/>
              <a:t>COMMIT</a:t>
            </a:r>
          </a:p>
        </p:txBody>
      </p:sp>
      <p:sp>
        <p:nvSpPr>
          <p:cNvPr id="7" name="Text Placeholder 6">
            <a:extLst>
              <a:ext uri="{FF2B5EF4-FFF2-40B4-BE49-F238E27FC236}">
                <a16:creationId xmlns:a16="http://schemas.microsoft.com/office/drawing/2014/main" id="{768886FD-404C-452B-9E64-897610A452E6}"/>
              </a:ext>
            </a:extLst>
          </p:cNvPr>
          <p:cNvSpPr>
            <a:spLocks noGrp="1"/>
          </p:cNvSpPr>
          <p:nvPr>
            <p:ph type="body" sz="quarter" idx="3"/>
          </p:nvPr>
        </p:nvSpPr>
        <p:spPr/>
        <p:txBody>
          <a:bodyPr/>
          <a:lstStyle/>
          <a:p>
            <a:r>
              <a:rPr lang="en-US" dirty="0"/>
              <a:t>LOG</a:t>
            </a:r>
          </a:p>
        </p:txBody>
      </p:sp>
      <p:sp>
        <p:nvSpPr>
          <p:cNvPr id="8" name="Content Placeholder 7">
            <a:extLst>
              <a:ext uri="{FF2B5EF4-FFF2-40B4-BE49-F238E27FC236}">
                <a16:creationId xmlns:a16="http://schemas.microsoft.com/office/drawing/2014/main" id="{5DC46FB5-D2BF-46E8-8E1B-DB605864E67E}"/>
              </a:ext>
            </a:extLst>
          </p:cNvPr>
          <p:cNvSpPr>
            <a:spLocks noGrp="1"/>
          </p:cNvSpPr>
          <p:nvPr>
            <p:ph sz="quarter" idx="4"/>
          </p:nvPr>
        </p:nvSpPr>
        <p:spPr>
          <a:xfrm>
            <a:off x="6172200" y="2505074"/>
            <a:ext cx="6019800" cy="2600325"/>
          </a:xfrm>
        </p:spPr>
        <p:txBody>
          <a:bodyPr>
            <a:normAutofit/>
          </a:bodyPr>
          <a:lstStyle/>
          <a:p>
            <a:pPr marL="0" indent="0">
              <a:buNone/>
            </a:pPr>
            <a:r>
              <a:rPr lang="en-US" dirty="0"/>
              <a:t>CHECKPOINT</a:t>
            </a:r>
          </a:p>
          <a:p>
            <a:pPr marL="0" indent="0">
              <a:buNone/>
            </a:pPr>
            <a:r>
              <a:rPr lang="en-US" dirty="0"/>
              <a:t>BEGIN TRAN</a:t>
            </a:r>
          </a:p>
          <a:p>
            <a:pPr marL="0" indent="0">
              <a:buNone/>
            </a:pPr>
            <a:r>
              <a:rPr lang="en-US" dirty="0"/>
              <a:t>INSERT (row data)</a:t>
            </a:r>
          </a:p>
          <a:p>
            <a:pPr marL="0" indent="0">
              <a:buNone/>
            </a:pPr>
            <a:r>
              <a:rPr lang="en-US" dirty="0"/>
              <a:t>UPDATE (old row data, new row data)</a:t>
            </a:r>
          </a:p>
          <a:p>
            <a:pPr marL="0" indent="0">
              <a:buNone/>
            </a:pPr>
            <a:r>
              <a:rPr lang="en-US" dirty="0"/>
              <a:t>DELETE (</a:t>
            </a:r>
            <a:r>
              <a:rPr lang="en-US" dirty="0" err="1"/>
              <a:t>rowid</a:t>
            </a:r>
            <a:r>
              <a:rPr lang="en-US" dirty="0"/>
              <a:t>)</a:t>
            </a:r>
          </a:p>
        </p:txBody>
      </p:sp>
      <p:sp>
        <p:nvSpPr>
          <p:cNvPr id="9" name="TextBox 8">
            <a:extLst>
              <a:ext uri="{FF2B5EF4-FFF2-40B4-BE49-F238E27FC236}">
                <a16:creationId xmlns:a16="http://schemas.microsoft.com/office/drawing/2014/main" id="{CBDFDBA5-3ADC-40DF-BE7C-24B8BCDF53C9}"/>
              </a:ext>
            </a:extLst>
          </p:cNvPr>
          <p:cNvSpPr txBox="1"/>
          <p:nvPr/>
        </p:nvSpPr>
        <p:spPr>
          <a:xfrm>
            <a:off x="6334125" y="5176837"/>
            <a:ext cx="5157787" cy="1200329"/>
          </a:xfrm>
          <a:prstGeom prst="rect">
            <a:avLst/>
          </a:prstGeom>
          <a:noFill/>
        </p:spPr>
        <p:txBody>
          <a:bodyPr wrap="square" rtlCol="0">
            <a:spAutoFit/>
          </a:bodyPr>
          <a:lstStyle/>
          <a:p>
            <a:r>
              <a:rPr lang="en-US" sz="2400" dirty="0"/>
              <a:t>Commit causes the log to be processed, then a new checkpoint be added to the end.</a:t>
            </a:r>
          </a:p>
        </p:txBody>
      </p:sp>
    </p:spTree>
    <p:extLst>
      <p:ext uri="{BB962C8B-B14F-4D97-AF65-F5344CB8AC3E}">
        <p14:creationId xmlns:p14="http://schemas.microsoft.com/office/powerpoint/2010/main" val="248770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445E-B483-4BE0-816F-CB3570664A15}"/>
              </a:ext>
            </a:extLst>
          </p:cNvPr>
          <p:cNvSpPr>
            <a:spLocks noGrp="1"/>
          </p:cNvSpPr>
          <p:nvPr>
            <p:ph type="title"/>
          </p:nvPr>
        </p:nvSpPr>
        <p:spPr/>
        <p:txBody>
          <a:bodyPr/>
          <a:lstStyle/>
          <a:p>
            <a:r>
              <a:rPr lang="en-US" dirty="0"/>
              <a:t>Transaction Log Example:</a:t>
            </a:r>
          </a:p>
        </p:txBody>
      </p:sp>
      <p:sp>
        <p:nvSpPr>
          <p:cNvPr id="6" name="Text Placeholder 5">
            <a:extLst>
              <a:ext uri="{FF2B5EF4-FFF2-40B4-BE49-F238E27FC236}">
                <a16:creationId xmlns:a16="http://schemas.microsoft.com/office/drawing/2014/main" id="{A8280231-58F1-4BC7-A516-2CBF5FE3950C}"/>
              </a:ext>
            </a:extLst>
          </p:cNvPr>
          <p:cNvSpPr>
            <a:spLocks noGrp="1"/>
          </p:cNvSpPr>
          <p:nvPr>
            <p:ph type="body" idx="1"/>
          </p:nvPr>
        </p:nvSpPr>
        <p:spPr/>
        <p:txBody>
          <a:bodyPr/>
          <a:lstStyle/>
          <a:p>
            <a:r>
              <a:rPr lang="en-US" dirty="0"/>
              <a:t>SQL</a:t>
            </a:r>
          </a:p>
        </p:txBody>
      </p:sp>
      <p:sp>
        <p:nvSpPr>
          <p:cNvPr id="4" name="Content Placeholder 3">
            <a:extLst>
              <a:ext uri="{FF2B5EF4-FFF2-40B4-BE49-F238E27FC236}">
                <a16:creationId xmlns:a16="http://schemas.microsoft.com/office/drawing/2014/main" id="{888D1108-FB69-47C6-AB33-ADAB372BBBB7}"/>
              </a:ext>
            </a:extLst>
          </p:cNvPr>
          <p:cNvSpPr>
            <a:spLocks noGrp="1"/>
          </p:cNvSpPr>
          <p:nvPr>
            <p:ph sz="half" idx="2"/>
          </p:nvPr>
        </p:nvSpPr>
        <p:spPr/>
        <p:txBody>
          <a:bodyPr/>
          <a:lstStyle/>
          <a:p>
            <a:pPr marL="0" indent="0">
              <a:buNone/>
            </a:pPr>
            <a:endParaRPr lang="en-US" dirty="0"/>
          </a:p>
          <a:p>
            <a:pPr marL="0" indent="0">
              <a:buNone/>
            </a:pPr>
            <a:r>
              <a:rPr lang="en-US" dirty="0"/>
              <a:t>INSERT INTO patient</a:t>
            </a:r>
          </a:p>
          <a:p>
            <a:pPr marL="0" indent="0">
              <a:buNone/>
            </a:pPr>
            <a:r>
              <a:rPr lang="en-US" dirty="0"/>
              <a:t>UPDATE patient SET…</a:t>
            </a:r>
          </a:p>
          <a:p>
            <a:pPr marL="0" indent="0">
              <a:buNone/>
            </a:pPr>
            <a:r>
              <a:rPr lang="en-US" dirty="0"/>
              <a:t>DELETE FROM patient…</a:t>
            </a:r>
          </a:p>
          <a:p>
            <a:pPr marL="0" indent="0">
              <a:buNone/>
            </a:pPr>
            <a:r>
              <a:rPr lang="en-US" dirty="0"/>
              <a:t>ROLLBACK</a:t>
            </a:r>
          </a:p>
        </p:txBody>
      </p:sp>
      <p:sp>
        <p:nvSpPr>
          <p:cNvPr id="7" name="Text Placeholder 6">
            <a:extLst>
              <a:ext uri="{FF2B5EF4-FFF2-40B4-BE49-F238E27FC236}">
                <a16:creationId xmlns:a16="http://schemas.microsoft.com/office/drawing/2014/main" id="{768886FD-404C-452B-9E64-897610A452E6}"/>
              </a:ext>
            </a:extLst>
          </p:cNvPr>
          <p:cNvSpPr>
            <a:spLocks noGrp="1"/>
          </p:cNvSpPr>
          <p:nvPr>
            <p:ph type="body" sz="quarter" idx="3"/>
          </p:nvPr>
        </p:nvSpPr>
        <p:spPr/>
        <p:txBody>
          <a:bodyPr/>
          <a:lstStyle/>
          <a:p>
            <a:r>
              <a:rPr lang="en-US" dirty="0"/>
              <a:t>LOG</a:t>
            </a:r>
          </a:p>
        </p:txBody>
      </p:sp>
      <p:sp>
        <p:nvSpPr>
          <p:cNvPr id="8" name="Content Placeholder 7">
            <a:extLst>
              <a:ext uri="{FF2B5EF4-FFF2-40B4-BE49-F238E27FC236}">
                <a16:creationId xmlns:a16="http://schemas.microsoft.com/office/drawing/2014/main" id="{5DC46FB5-D2BF-46E8-8E1B-DB605864E67E}"/>
              </a:ext>
            </a:extLst>
          </p:cNvPr>
          <p:cNvSpPr>
            <a:spLocks noGrp="1"/>
          </p:cNvSpPr>
          <p:nvPr>
            <p:ph sz="quarter" idx="4"/>
          </p:nvPr>
        </p:nvSpPr>
        <p:spPr>
          <a:xfrm>
            <a:off x="6172200" y="2505075"/>
            <a:ext cx="6019800" cy="3684588"/>
          </a:xfrm>
        </p:spPr>
        <p:txBody>
          <a:bodyPr/>
          <a:lstStyle/>
          <a:p>
            <a:pPr marL="0" indent="0">
              <a:buNone/>
            </a:pPr>
            <a:r>
              <a:rPr lang="en-US" dirty="0"/>
              <a:t>CHECKPOINT</a:t>
            </a:r>
          </a:p>
          <a:p>
            <a:pPr marL="0" indent="0">
              <a:buNone/>
            </a:pPr>
            <a:r>
              <a:rPr lang="en-US" dirty="0"/>
              <a:t>BEGIN TRAN</a:t>
            </a:r>
          </a:p>
          <a:p>
            <a:pPr marL="0" indent="0">
              <a:buNone/>
            </a:pPr>
            <a:r>
              <a:rPr lang="en-US" dirty="0"/>
              <a:t>INSERT (row data)</a:t>
            </a:r>
          </a:p>
          <a:p>
            <a:pPr marL="0" indent="0">
              <a:buNone/>
            </a:pPr>
            <a:r>
              <a:rPr lang="en-US" dirty="0"/>
              <a:t>UPDATE (old row data, new row data)</a:t>
            </a:r>
          </a:p>
          <a:p>
            <a:pPr marL="0" indent="0">
              <a:buNone/>
            </a:pPr>
            <a:r>
              <a:rPr lang="en-US" dirty="0"/>
              <a:t>DELETE (</a:t>
            </a:r>
            <a:r>
              <a:rPr lang="en-US" dirty="0" err="1"/>
              <a:t>rowid</a:t>
            </a:r>
            <a:r>
              <a:rPr lang="en-US" dirty="0"/>
              <a:t>)</a:t>
            </a:r>
          </a:p>
        </p:txBody>
      </p:sp>
      <p:sp>
        <p:nvSpPr>
          <p:cNvPr id="3" name="Rectangle 2">
            <a:extLst>
              <a:ext uri="{FF2B5EF4-FFF2-40B4-BE49-F238E27FC236}">
                <a16:creationId xmlns:a16="http://schemas.microsoft.com/office/drawing/2014/main" id="{63359E5C-8F85-4EE8-ADAC-2C37C43197CE}"/>
              </a:ext>
            </a:extLst>
          </p:cNvPr>
          <p:cNvSpPr/>
          <p:nvPr/>
        </p:nvSpPr>
        <p:spPr>
          <a:xfrm>
            <a:off x="5829300" y="5866497"/>
            <a:ext cx="6096000" cy="707886"/>
          </a:xfrm>
          <a:prstGeom prst="rect">
            <a:avLst/>
          </a:prstGeom>
        </p:spPr>
        <p:txBody>
          <a:bodyPr>
            <a:spAutoFit/>
          </a:bodyPr>
          <a:lstStyle/>
          <a:p>
            <a:r>
              <a:rPr lang="en-US" sz="2000" dirty="0"/>
              <a:t>Rollback processes the log back to begin trans, undoing everything back to the beginning of the transaction.</a:t>
            </a:r>
          </a:p>
        </p:txBody>
      </p:sp>
    </p:spTree>
    <p:extLst>
      <p:ext uri="{BB962C8B-B14F-4D97-AF65-F5344CB8AC3E}">
        <p14:creationId xmlns:p14="http://schemas.microsoft.com/office/powerpoint/2010/main" val="127663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D7839D-7DC0-4DA5-8301-8EFB43B3C14E}"/>
              </a:ext>
            </a:extLst>
          </p:cNvPr>
          <p:cNvSpPr>
            <a:spLocks noGrp="1"/>
          </p:cNvSpPr>
          <p:nvPr>
            <p:ph type="title"/>
          </p:nvPr>
        </p:nvSpPr>
        <p:spPr/>
        <p:txBody>
          <a:bodyPr/>
          <a:lstStyle/>
          <a:p>
            <a:r>
              <a:rPr lang="en-US" dirty="0"/>
              <a:t>Power Outage/Crash?</a:t>
            </a:r>
          </a:p>
        </p:txBody>
      </p:sp>
      <p:sp>
        <p:nvSpPr>
          <p:cNvPr id="8" name="Content Placeholder 7">
            <a:extLst>
              <a:ext uri="{FF2B5EF4-FFF2-40B4-BE49-F238E27FC236}">
                <a16:creationId xmlns:a16="http://schemas.microsoft.com/office/drawing/2014/main" id="{24FD4798-809F-47BC-A85A-3102BAABAA44}"/>
              </a:ext>
            </a:extLst>
          </p:cNvPr>
          <p:cNvSpPr>
            <a:spLocks noGrp="1"/>
          </p:cNvSpPr>
          <p:nvPr>
            <p:ph idx="1"/>
          </p:nvPr>
        </p:nvSpPr>
        <p:spPr/>
        <p:txBody>
          <a:bodyPr/>
          <a:lstStyle/>
          <a:p>
            <a:pPr marL="0" indent="0">
              <a:buNone/>
            </a:pPr>
            <a:r>
              <a:rPr lang="en-US" dirty="0"/>
              <a:t>What happens if the server crashes, the power goes out, etc.?</a:t>
            </a:r>
          </a:p>
          <a:p>
            <a:pPr marL="0" indent="0">
              <a:buNone/>
            </a:pPr>
            <a:endParaRPr lang="en-US" dirty="0"/>
          </a:p>
          <a:p>
            <a:pPr marL="0" indent="0">
              <a:buNone/>
            </a:pPr>
            <a:r>
              <a:rPr lang="en-US" dirty="0"/>
              <a:t>All open transactions are undone.</a:t>
            </a:r>
          </a:p>
          <a:p>
            <a:pPr marL="0" indent="0">
              <a:buNone/>
            </a:pPr>
            <a:endParaRPr lang="en-US" dirty="0"/>
          </a:p>
          <a:p>
            <a:pPr marL="0" indent="0">
              <a:buNone/>
            </a:pPr>
            <a:r>
              <a:rPr lang="en-US" dirty="0"/>
              <a:t>While work is lost (bad), no partial work is done (critical).</a:t>
            </a:r>
          </a:p>
          <a:p>
            <a:pPr marL="0" indent="0">
              <a:buNone/>
            </a:pPr>
            <a:endParaRPr lang="en-US" dirty="0"/>
          </a:p>
          <a:p>
            <a:pPr marL="0" indent="0">
              <a:buNone/>
            </a:pPr>
            <a:r>
              <a:rPr lang="en-US" dirty="0"/>
              <a:t>Any code that we write that accesses the database (like any other network resource) has to be able to accept failure with grace and retry or at least let the user know what happened.</a:t>
            </a:r>
          </a:p>
        </p:txBody>
      </p:sp>
    </p:spTree>
    <p:extLst>
      <p:ext uri="{BB962C8B-B14F-4D97-AF65-F5344CB8AC3E}">
        <p14:creationId xmlns:p14="http://schemas.microsoft.com/office/powerpoint/2010/main" val="3848495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BA88-9F0C-42C5-9C0B-9954B1749218}"/>
              </a:ext>
            </a:extLst>
          </p:cNvPr>
          <p:cNvSpPr>
            <a:spLocks noGrp="1"/>
          </p:cNvSpPr>
          <p:nvPr>
            <p:ph type="title"/>
          </p:nvPr>
        </p:nvSpPr>
        <p:spPr/>
        <p:txBody>
          <a:bodyPr/>
          <a:lstStyle/>
          <a:p>
            <a:r>
              <a:rPr lang="en-US" dirty="0"/>
              <a:t>Checkpoints</a:t>
            </a:r>
          </a:p>
        </p:txBody>
      </p:sp>
      <p:sp>
        <p:nvSpPr>
          <p:cNvPr id="3" name="Content Placeholder 2">
            <a:extLst>
              <a:ext uri="{FF2B5EF4-FFF2-40B4-BE49-F238E27FC236}">
                <a16:creationId xmlns:a16="http://schemas.microsoft.com/office/drawing/2014/main" id="{040F6123-1833-4B9D-BB40-085E4C893835}"/>
              </a:ext>
            </a:extLst>
          </p:cNvPr>
          <p:cNvSpPr>
            <a:spLocks noGrp="1"/>
          </p:cNvSpPr>
          <p:nvPr>
            <p:ph idx="1"/>
          </p:nvPr>
        </p:nvSpPr>
        <p:spPr/>
        <p:txBody>
          <a:bodyPr>
            <a:normAutofit lnSpcReduction="10000"/>
          </a:bodyPr>
          <a:lstStyle/>
          <a:p>
            <a:pPr marL="0" indent="0">
              <a:buNone/>
            </a:pPr>
            <a:r>
              <a:rPr lang="en-US" dirty="0"/>
              <a:t>CHECKPOINT is also a SQL command. It writes out your changes to the data pages.</a:t>
            </a:r>
          </a:p>
          <a:p>
            <a:pPr marL="0" indent="0">
              <a:buNone/>
            </a:pPr>
            <a:endParaRPr lang="en-US" dirty="0"/>
          </a:p>
          <a:p>
            <a:pPr marL="0" indent="0">
              <a:buNone/>
            </a:pPr>
            <a:r>
              <a:rPr lang="en-US" dirty="0"/>
              <a:t>If the transaction is then rolled back, the changes to the data blocks are then undone.</a:t>
            </a:r>
          </a:p>
          <a:p>
            <a:pPr marL="0" indent="0">
              <a:buNone/>
            </a:pPr>
            <a:endParaRPr lang="en-US" dirty="0"/>
          </a:p>
          <a:p>
            <a:pPr marL="0" indent="0">
              <a:buNone/>
            </a:pPr>
            <a:r>
              <a:rPr lang="en-US" dirty="0"/>
              <a:t>Why might one do this? </a:t>
            </a:r>
          </a:p>
          <a:p>
            <a:pPr marL="0" indent="0">
              <a:buNone/>
            </a:pPr>
            <a:endParaRPr lang="en-US" dirty="0"/>
          </a:p>
          <a:p>
            <a:pPr marL="0" indent="0">
              <a:buNone/>
            </a:pPr>
            <a:r>
              <a:rPr lang="en-US" dirty="0"/>
              <a:t>Performance – an enormous transaction could take a long time to commit; most transactions commit.</a:t>
            </a:r>
          </a:p>
        </p:txBody>
      </p:sp>
    </p:spTree>
    <p:extLst>
      <p:ext uri="{BB962C8B-B14F-4D97-AF65-F5344CB8AC3E}">
        <p14:creationId xmlns:p14="http://schemas.microsoft.com/office/powerpoint/2010/main" val="333862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AC85-AB56-43AF-82A0-997C2651C963}"/>
              </a:ext>
            </a:extLst>
          </p:cNvPr>
          <p:cNvSpPr>
            <a:spLocks noGrp="1"/>
          </p:cNvSpPr>
          <p:nvPr>
            <p:ph type="title"/>
          </p:nvPr>
        </p:nvSpPr>
        <p:spPr/>
        <p:txBody>
          <a:bodyPr/>
          <a:lstStyle/>
          <a:p>
            <a:r>
              <a:rPr lang="en-US" dirty="0"/>
              <a:t>A challenge…</a:t>
            </a:r>
          </a:p>
        </p:txBody>
      </p:sp>
      <p:sp>
        <p:nvSpPr>
          <p:cNvPr id="3" name="Text Placeholder 2">
            <a:extLst>
              <a:ext uri="{FF2B5EF4-FFF2-40B4-BE49-F238E27FC236}">
                <a16:creationId xmlns:a16="http://schemas.microsoft.com/office/drawing/2014/main" id="{3588200D-C785-4D3F-87FB-00261812AD8E}"/>
              </a:ext>
            </a:extLst>
          </p:cNvPr>
          <p:cNvSpPr>
            <a:spLocks noGrp="1"/>
          </p:cNvSpPr>
          <p:nvPr>
            <p:ph type="body" idx="1"/>
          </p:nvPr>
        </p:nvSpPr>
        <p:spPr/>
        <p:txBody>
          <a:bodyPr/>
          <a:lstStyle/>
          <a:p>
            <a:r>
              <a:rPr lang="en-US" dirty="0"/>
              <a:t>Transaction 1</a:t>
            </a:r>
          </a:p>
        </p:txBody>
      </p:sp>
      <p:sp>
        <p:nvSpPr>
          <p:cNvPr id="4" name="Content Placeholder 3">
            <a:extLst>
              <a:ext uri="{FF2B5EF4-FFF2-40B4-BE49-F238E27FC236}">
                <a16:creationId xmlns:a16="http://schemas.microsoft.com/office/drawing/2014/main" id="{DC727B60-E8B8-42E7-8EF5-A8E525ECE104}"/>
              </a:ext>
            </a:extLst>
          </p:cNvPr>
          <p:cNvSpPr>
            <a:spLocks noGrp="1"/>
          </p:cNvSpPr>
          <p:nvPr>
            <p:ph sz="half" idx="2"/>
          </p:nvPr>
        </p:nvSpPr>
        <p:spPr>
          <a:xfrm>
            <a:off x="419100" y="2505075"/>
            <a:ext cx="5578475" cy="3067050"/>
          </a:xfrm>
        </p:spPr>
        <p:txBody>
          <a:bodyPr/>
          <a:lstStyle/>
          <a:p>
            <a:pPr marL="0" indent="0">
              <a:buNone/>
            </a:pPr>
            <a:r>
              <a:rPr lang="en-US" dirty="0"/>
              <a:t>BEGIN TRAN</a:t>
            </a:r>
          </a:p>
          <a:p>
            <a:pPr marL="0" indent="0">
              <a:buNone/>
            </a:pPr>
            <a:r>
              <a:rPr lang="en-US" dirty="0"/>
              <a:t>SELECT patient WHERE </a:t>
            </a:r>
            <a:r>
              <a:rPr lang="en-US" dirty="0" err="1"/>
              <a:t>patientId</a:t>
            </a:r>
            <a:r>
              <a:rPr lang="en-US" dirty="0"/>
              <a:t>=1</a:t>
            </a:r>
          </a:p>
          <a:p>
            <a:pPr marL="0" indent="0">
              <a:buNone/>
            </a:pPr>
            <a:endParaRPr lang="en-US" dirty="0"/>
          </a:p>
          <a:p>
            <a:pPr marL="0" indent="0">
              <a:buNone/>
            </a:pPr>
            <a:endParaRPr lang="en-US" dirty="0"/>
          </a:p>
          <a:p>
            <a:pPr marL="0" indent="0">
              <a:buNone/>
            </a:pPr>
            <a:endParaRPr lang="en-US" dirty="0"/>
          </a:p>
          <a:p>
            <a:pPr marL="0" indent="0">
              <a:buNone/>
            </a:pPr>
            <a:r>
              <a:rPr lang="en-US" dirty="0"/>
              <a:t>SELECT patient WHERE </a:t>
            </a:r>
            <a:r>
              <a:rPr lang="en-US" dirty="0" err="1"/>
              <a:t>patientId</a:t>
            </a:r>
            <a:r>
              <a:rPr lang="en-US" dirty="0"/>
              <a:t>=1</a:t>
            </a:r>
          </a:p>
        </p:txBody>
      </p:sp>
      <p:sp>
        <p:nvSpPr>
          <p:cNvPr id="5" name="Text Placeholder 4">
            <a:extLst>
              <a:ext uri="{FF2B5EF4-FFF2-40B4-BE49-F238E27FC236}">
                <a16:creationId xmlns:a16="http://schemas.microsoft.com/office/drawing/2014/main" id="{6C37AD05-2944-46C5-8679-E7A50AA86776}"/>
              </a:ext>
            </a:extLst>
          </p:cNvPr>
          <p:cNvSpPr>
            <a:spLocks noGrp="1"/>
          </p:cNvSpPr>
          <p:nvPr>
            <p:ph type="body" sz="quarter" idx="3"/>
          </p:nvPr>
        </p:nvSpPr>
        <p:spPr/>
        <p:txBody>
          <a:bodyPr/>
          <a:lstStyle/>
          <a:p>
            <a:r>
              <a:rPr lang="en-US" dirty="0"/>
              <a:t>Transaction 2</a:t>
            </a:r>
          </a:p>
        </p:txBody>
      </p:sp>
      <p:sp>
        <p:nvSpPr>
          <p:cNvPr id="6" name="Content Placeholder 5">
            <a:extLst>
              <a:ext uri="{FF2B5EF4-FFF2-40B4-BE49-F238E27FC236}">
                <a16:creationId xmlns:a16="http://schemas.microsoft.com/office/drawing/2014/main" id="{27D8AC99-4CF8-4B15-ACE8-798DE2268405}"/>
              </a:ext>
            </a:extLst>
          </p:cNvPr>
          <p:cNvSpPr>
            <a:spLocks noGrp="1"/>
          </p:cNvSpPr>
          <p:nvPr>
            <p:ph sz="quarter" idx="4"/>
          </p:nvPr>
        </p:nvSpPr>
        <p:spPr>
          <a:xfrm>
            <a:off x="6172200" y="2505075"/>
            <a:ext cx="6019800" cy="2552700"/>
          </a:xfrm>
        </p:spPr>
        <p:txBody>
          <a:bodyPr/>
          <a:lstStyle/>
          <a:p>
            <a:pPr marL="0" indent="0">
              <a:buNone/>
            </a:pPr>
            <a:endParaRPr lang="en-US" dirty="0"/>
          </a:p>
          <a:p>
            <a:pPr marL="0" indent="0">
              <a:buNone/>
            </a:pPr>
            <a:endParaRPr lang="en-US" dirty="0"/>
          </a:p>
          <a:p>
            <a:pPr marL="0" indent="0">
              <a:buNone/>
            </a:pPr>
            <a:r>
              <a:rPr lang="en-US" dirty="0"/>
              <a:t>BEGIN TRAN</a:t>
            </a:r>
          </a:p>
          <a:p>
            <a:pPr marL="0" indent="0">
              <a:buNone/>
            </a:pPr>
            <a:r>
              <a:rPr lang="en-US" dirty="0"/>
              <a:t>UPDATE patient … WHERE </a:t>
            </a:r>
            <a:r>
              <a:rPr lang="en-US" dirty="0" err="1"/>
              <a:t>patientId</a:t>
            </a:r>
            <a:r>
              <a:rPr lang="en-US" dirty="0"/>
              <a:t>=1</a:t>
            </a:r>
          </a:p>
          <a:p>
            <a:pPr marL="0" indent="0">
              <a:buNone/>
            </a:pPr>
            <a:r>
              <a:rPr lang="en-US" dirty="0"/>
              <a:t>COMMIT</a:t>
            </a:r>
          </a:p>
        </p:txBody>
      </p:sp>
      <p:sp>
        <p:nvSpPr>
          <p:cNvPr id="7" name="TextBox 6">
            <a:extLst>
              <a:ext uri="{FF2B5EF4-FFF2-40B4-BE49-F238E27FC236}">
                <a16:creationId xmlns:a16="http://schemas.microsoft.com/office/drawing/2014/main" id="{A8580649-C74B-40FA-8325-89C929B70127}"/>
              </a:ext>
            </a:extLst>
          </p:cNvPr>
          <p:cNvSpPr txBox="1"/>
          <p:nvPr/>
        </p:nvSpPr>
        <p:spPr>
          <a:xfrm>
            <a:off x="1323975" y="6430962"/>
            <a:ext cx="10545516" cy="461665"/>
          </a:xfrm>
          <a:prstGeom prst="rect">
            <a:avLst/>
          </a:prstGeom>
          <a:noFill/>
        </p:spPr>
        <p:txBody>
          <a:bodyPr wrap="none" rtlCol="0">
            <a:spAutoFit/>
          </a:bodyPr>
          <a:lstStyle/>
          <a:p>
            <a:r>
              <a:rPr lang="en-US" sz="2400" dirty="0"/>
              <a:t>What version of patient with </a:t>
            </a:r>
            <a:r>
              <a:rPr lang="en-US" sz="2400" dirty="0" err="1"/>
              <a:t>patientId</a:t>
            </a:r>
            <a:r>
              <a:rPr lang="en-US" sz="2400" dirty="0"/>
              <a:t> 1 should Transaction 1 see the second time?</a:t>
            </a:r>
          </a:p>
        </p:txBody>
      </p:sp>
    </p:spTree>
    <p:extLst>
      <p:ext uri="{BB962C8B-B14F-4D97-AF65-F5344CB8AC3E}">
        <p14:creationId xmlns:p14="http://schemas.microsoft.com/office/powerpoint/2010/main" val="2144746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EBC604-A0B6-4A56-A29E-B6735814194A}"/>
              </a:ext>
            </a:extLst>
          </p:cNvPr>
          <p:cNvSpPr>
            <a:spLocks noGrp="1"/>
          </p:cNvSpPr>
          <p:nvPr>
            <p:ph type="title"/>
          </p:nvPr>
        </p:nvSpPr>
        <p:spPr/>
        <p:txBody>
          <a:bodyPr/>
          <a:lstStyle/>
          <a:p>
            <a:r>
              <a:rPr lang="en-US" dirty="0"/>
              <a:t>Concurrency</a:t>
            </a:r>
          </a:p>
        </p:txBody>
      </p:sp>
      <p:sp>
        <p:nvSpPr>
          <p:cNvPr id="8" name="Content Placeholder 7">
            <a:extLst>
              <a:ext uri="{FF2B5EF4-FFF2-40B4-BE49-F238E27FC236}">
                <a16:creationId xmlns:a16="http://schemas.microsoft.com/office/drawing/2014/main" id="{66448224-0F0A-4518-B056-DB71DA957043}"/>
              </a:ext>
            </a:extLst>
          </p:cNvPr>
          <p:cNvSpPr>
            <a:spLocks noGrp="1"/>
          </p:cNvSpPr>
          <p:nvPr>
            <p:ph idx="1"/>
          </p:nvPr>
        </p:nvSpPr>
        <p:spPr/>
        <p:txBody>
          <a:bodyPr>
            <a:normAutofit fontScale="92500"/>
          </a:bodyPr>
          <a:lstStyle/>
          <a:p>
            <a:pPr marL="0" indent="0">
              <a:buNone/>
            </a:pPr>
            <a:r>
              <a:rPr lang="en-US" dirty="0"/>
              <a:t>Database schedule conflicts happen when two transactions are running at the same time, looking at the same row(s) and at least one is writing.</a:t>
            </a:r>
          </a:p>
          <a:p>
            <a:pPr marL="0" indent="0">
              <a:buNone/>
            </a:pPr>
            <a:endParaRPr lang="en-US" dirty="0"/>
          </a:p>
          <a:p>
            <a:pPr marL="0" indent="0">
              <a:buNone/>
            </a:pPr>
            <a:r>
              <a:rPr lang="en-US" dirty="0"/>
              <a:t>The database management system ensures that the schedule does not have conflicts. There are a few methods that are used, but conceptually, think about it as Transaction 1 (from our challenge) “locks” record “</a:t>
            </a:r>
            <a:r>
              <a:rPr lang="en-US" dirty="0" err="1"/>
              <a:t>patientId</a:t>
            </a:r>
            <a:r>
              <a:rPr lang="en-US" dirty="0"/>
              <a:t> 1” until it ends.</a:t>
            </a:r>
          </a:p>
          <a:p>
            <a:pPr marL="0" indent="0">
              <a:buNone/>
            </a:pPr>
            <a:endParaRPr lang="en-US" dirty="0"/>
          </a:p>
          <a:p>
            <a:pPr marL="0" indent="0">
              <a:buNone/>
            </a:pPr>
            <a:r>
              <a:rPr lang="en-US" dirty="0"/>
              <a:t>Without doing this, the database would have to be single user at a time. This is (part of) why a DBMS is a better solution than a library and shared files.</a:t>
            </a:r>
          </a:p>
        </p:txBody>
      </p:sp>
    </p:spTree>
    <p:extLst>
      <p:ext uri="{BB962C8B-B14F-4D97-AF65-F5344CB8AC3E}">
        <p14:creationId xmlns:p14="http://schemas.microsoft.com/office/powerpoint/2010/main" val="137364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B56-82B8-4481-9F9C-29BFCE652CCD}"/>
              </a:ext>
            </a:extLst>
          </p:cNvPr>
          <p:cNvSpPr>
            <a:spLocks noGrp="1"/>
          </p:cNvSpPr>
          <p:nvPr>
            <p:ph type="title"/>
          </p:nvPr>
        </p:nvSpPr>
        <p:spPr>
          <a:xfrm>
            <a:off x="0" y="32297"/>
            <a:ext cx="8263577" cy="1676603"/>
          </a:xfrm>
        </p:spPr>
        <p:txBody>
          <a:bodyPr>
            <a:normAutofit/>
          </a:bodyPr>
          <a:lstStyle/>
          <a:p>
            <a:r>
              <a:rPr lang="en-US" b="1" dirty="0"/>
              <a:t>Would you put money in my bank?</a:t>
            </a:r>
          </a:p>
        </p:txBody>
      </p:sp>
      <p:sp>
        <p:nvSpPr>
          <p:cNvPr id="3" name="Content Placeholder 2">
            <a:extLst>
              <a:ext uri="{FF2B5EF4-FFF2-40B4-BE49-F238E27FC236}">
                <a16:creationId xmlns:a16="http://schemas.microsoft.com/office/drawing/2014/main" id="{D41F9406-6860-40A4-AB83-A34CC33058CE}"/>
              </a:ext>
            </a:extLst>
          </p:cNvPr>
          <p:cNvSpPr>
            <a:spLocks noGrp="1"/>
          </p:cNvSpPr>
          <p:nvPr>
            <p:ph idx="1"/>
          </p:nvPr>
        </p:nvSpPr>
        <p:spPr>
          <a:xfrm>
            <a:off x="0" y="2048718"/>
            <a:ext cx="6516547" cy="4809281"/>
          </a:xfrm>
        </p:spPr>
        <p:txBody>
          <a:bodyPr>
            <a:normAutofit/>
          </a:bodyPr>
          <a:lstStyle/>
          <a:p>
            <a:pPr marL="0" indent="0">
              <a:buNone/>
            </a:pPr>
            <a:r>
              <a:rPr lang="en-US" dirty="0"/>
              <a:t>You can deposit or withdraw at any time, conveniently!</a:t>
            </a:r>
          </a:p>
          <a:p>
            <a:pPr marL="0" indent="0">
              <a:buNone/>
            </a:pPr>
            <a:endParaRPr lang="en-US" dirty="0"/>
          </a:p>
          <a:p>
            <a:pPr marL="0" indent="0">
              <a:buNone/>
            </a:pPr>
            <a:r>
              <a:rPr lang="en-US" dirty="0"/>
              <a:t>You can find out anything you would like to know about your account!</a:t>
            </a:r>
          </a:p>
          <a:p>
            <a:pPr marL="0" indent="0">
              <a:buNone/>
            </a:pPr>
            <a:endParaRPr lang="en-US" dirty="0"/>
          </a:p>
          <a:p>
            <a:pPr marL="0" indent="0">
              <a:buNone/>
            </a:pPr>
            <a:r>
              <a:rPr lang="en-US" dirty="0"/>
              <a:t>Best interest rate in town!</a:t>
            </a:r>
          </a:p>
          <a:p>
            <a:pPr marL="0" indent="0">
              <a:buNone/>
            </a:pPr>
            <a:endParaRPr lang="en-US" dirty="0"/>
          </a:p>
          <a:p>
            <a:pPr marL="0" indent="0">
              <a:buNone/>
            </a:pPr>
            <a:r>
              <a:rPr lang="en-US" dirty="0"/>
              <a:t>One minor thing – 1% of the time, we lose your money.</a:t>
            </a:r>
          </a:p>
        </p:txBody>
      </p:sp>
      <p:pic>
        <p:nvPicPr>
          <p:cNvPr id="1026" name="Picture 2" descr="https://vignette.wikia.nocookie.net/uncyclopedia/images/3/37/Uncle_Pennybags.png/revision/latest/scale-to-width-down/954?cb=20161226222426">
            <a:extLst>
              <a:ext uri="{FF2B5EF4-FFF2-40B4-BE49-F238E27FC236}">
                <a16:creationId xmlns:a16="http://schemas.microsoft.com/office/drawing/2014/main" id="{2B45F6BA-5665-4C3D-98C2-B26207553B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93"/>
          <a:stretch/>
        </p:blipFill>
        <p:spPr bwMode="auto">
          <a:xfrm>
            <a:off x="6090612" y="10"/>
            <a:ext cx="6101387"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25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7394-0AE6-4A25-830A-058E04850C5F}"/>
              </a:ext>
            </a:extLst>
          </p:cNvPr>
          <p:cNvSpPr>
            <a:spLocks noGrp="1"/>
          </p:cNvSpPr>
          <p:nvPr>
            <p:ph type="title"/>
          </p:nvPr>
        </p:nvSpPr>
        <p:spPr/>
        <p:txBody>
          <a:bodyPr/>
          <a:lstStyle/>
          <a:p>
            <a:r>
              <a:rPr lang="en-US" dirty="0"/>
              <a:t>A brief aside – journaled file systems</a:t>
            </a:r>
          </a:p>
        </p:txBody>
      </p:sp>
      <p:sp>
        <p:nvSpPr>
          <p:cNvPr id="3" name="Content Placeholder 2">
            <a:extLst>
              <a:ext uri="{FF2B5EF4-FFF2-40B4-BE49-F238E27FC236}">
                <a16:creationId xmlns:a16="http://schemas.microsoft.com/office/drawing/2014/main" id="{289F7006-3B66-4B80-88FB-EC5081EB2B38}"/>
              </a:ext>
            </a:extLst>
          </p:cNvPr>
          <p:cNvSpPr>
            <a:spLocks noGrp="1"/>
          </p:cNvSpPr>
          <p:nvPr>
            <p:ph idx="1"/>
          </p:nvPr>
        </p:nvSpPr>
        <p:spPr/>
        <p:txBody>
          <a:bodyPr/>
          <a:lstStyle/>
          <a:p>
            <a:pPr marL="0" indent="0">
              <a:buNone/>
            </a:pPr>
            <a:r>
              <a:rPr lang="en-US" dirty="0"/>
              <a:t>If you want to write a file system, you face some of those same issues (crashes, power outages). The file system, though, has no requirement for the DATA, only the metadata (file/directory entries, not contents).</a:t>
            </a:r>
          </a:p>
          <a:p>
            <a:pPr marL="0" indent="0">
              <a:buNone/>
            </a:pPr>
            <a:endParaRPr lang="en-US" dirty="0"/>
          </a:p>
          <a:p>
            <a:pPr marL="0" indent="0">
              <a:buNone/>
            </a:pPr>
            <a:r>
              <a:rPr lang="en-US" dirty="0"/>
              <a:t>Journaled file systems may write log entries for creating, deleting, renaming files. The log can then be replayed in case of a crash. They don’t typically support transactions.</a:t>
            </a:r>
          </a:p>
        </p:txBody>
      </p:sp>
    </p:spTree>
    <p:extLst>
      <p:ext uri="{BB962C8B-B14F-4D97-AF65-F5344CB8AC3E}">
        <p14:creationId xmlns:p14="http://schemas.microsoft.com/office/powerpoint/2010/main" val="885415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79D7-F241-4B86-A826-A76FBD177AE8}"/>
              </a:ext>
            </a:extLst>
          </p:cNvPr>
          <p:cNvSpPr>
            <a:spLocks noGrp="1"/>
          </p:cNvSpPr>
          <p:nvPr>
            <p:ph type="title"/>
          </p:nvPr>
        </p:nvSpPr>
        <p:spPr/>
        <p:txBody>
          <a:bodyPr/>
          <a:lstStyle/>
          <a:p>
            <a:r>
              <a:rPr lang="en-US" dirty="0"/>
              <a:t>Recovery Models</a:t>
            </a:r>
          </a:p>
        </p:txBody>
      </p:sp>
      <p:sp>
        <p:nvSpPr>
          <p:cNvPr id="3" name="Content Placeholder 2">
            <a:extLst>
              <a:ext uri="{FF2B5EF4-FFF2-40B4-BE49-F238E27FC236}">
                <a16:creationId xmlns:a16="http://schemas.microsoft.com/office/drawing/2014/main" id="{E8F2D834-5FC5-4FC2-B715-F4BA68A649E6}"/>
              </a:ext>
            </a:extLst>
          </p:cNvPr>
          <p:cNvSpPr>
            <a:spLocks noGrp="1"/>
          </p:cNvSpPr>
          <p:nvPr>
            <p:ph idx="1"/>
          </p:nvPr>
        </p:nvSpPr>
        <p:spPr/>
        <p:txBody>
          <a:bodyPr/>
          <a:lstStyle/>
          <a:p>
            <a:pPr marL="0" indent="0">
              <a:buNone/>
            </a:pPr>
            <a:r>
              <a:rPr lang="en-US" dirty="0"/>
              <a:t>Once all of the logging work was created, it became clear that the logs could be part of the backup strategy for your database. All of the data is there.</a:t>
            </a:r>
          </a:p>
          <a:p>
            <a:pPr marL="0" indent="0">
              <a:buNone/>
            </a:pPr>
            <a:endParaRPr lang="en-US" dirty="0"/>
          </a:p>
          <a:p>
            <a:pPr marL="0" indent="0">
              <a:buNone/>
            </a:pPr>
            <a:r>
              <a:rPr lang="en-US" dirty="0"/>
              <a:t>SQL Server supports three different recovery models.</a:t>
            </a:r>
          </a:p>
        </p:txBody>
      </p:sp>
    </p:spTree>
    <p:extLst>
      <p:ext uri="{BB962C8B-B14F-4D97-AF65-F5344CB8AC3E}">
        <p14:creationId xmlns:p14="http://schemas.microsoft.com/office/powerpoint/2010/main" val="1586269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C42A-8EC7-49C3-B820-8B7BEDA2BDAC}"/>
              </a:ext>
            </a:extLst>
          </p:cNvPr>
          <p:cNvSpPr>
            <a:spLocks noGrp="1"/>
          </p:cNvSpPr>
          <p:nvPr>
            <p:ph type="title"/>
          </p:nvPr>
        </p:nvSpPr>
        <p:spPr/>
        <p:txBody>
          <a:bodyPr/>
          <a:lstStyle/>
          <a:p>
            <a:r>
              <a:rPr lang="en-US" dirty="0"/>
              <a:t>Simple Model</a:t>
            </a:r>
          </a:p>
        </p:txBody>
      </p:sp>
      <p:sp>
        <p:nvSpPr>
          <p:cNvPr id="3" name="Content Placeholder 2">
            <a:extLst>
              <a:ext uri="{FF2B5EF4-FFF2-40B4-BE49-F238E27FC236}">
                <a16:creationId xmlns:a16="http://schemas.microsoft.com/office/drawing/2014/main" id="{C1BB4C97-04AD-441B-AD24-E9F2784B4662}"/>
              </a:ext>
            </a:extLst>
          </p:cNvPr>
          <p:cNvSpPr>
            <a:spLocks noGrp="1"/>
          </p:cNvSpPr>
          <p:nvPr>
            <p:ph idx="1"/>
          </p:nvPr>
        </p:nvSpPr>
        <p:spPr/>
        <p:txBody>
          <a:bodyPr/>
          <a:lstStyle/>
          <a:p>
            <a:pPr marL="0" indent="0">
              <a:buNone/>
            </a:pPr>
            <a:r>
              <a:rPr lang="en-US" dirty="0"/>
              <a:t>Logs are not part of backups. </a:t>
            </a:r>
          </a:p>
          <a:p>
            <a:pPr marL="0" indent="0">
              <a:buNone/>
            </a:pPr>
            <a:endParaRPr lang="en-US" dirty="0"/>
          </a:p>
          <a:p>
            <a:pPr marL="0" indent="0">
              <a:buNone/>
            </a:pPr>
            <a:r>
              <a:rPr lang="en-US" dirty="0"/>
              <a:t>Log space is reclaimed as soon as there are no active transactions in a section of the log.</a:t>
            </a:r>
          </a:p>
          <a:p>
            <a:pPr marL="0" indent="0">
              <a:buNone/>
            </a:pPr>
            <a:endParaRPr lang="en-US" dirty="0"/>
          </a:p>
          <a:p>
            <a:pPr marL="0" indent="0">
              <a:buNone/>
            </a:pPr>
            <a:r>
              <a:rPr lang="en-US" dirty="0"/>
              <a:t>Uses minimal space.</a:t>
            </a:r>
          </a:p>
          <a:p>
            <a:pPr marL="0" indent="0">
              <a:buNone/>
            </a:pPr>
            <a:endParaRPr lang="en-US" dirty="0"/>
          </a:p>
          <a:p>
            <a:pPr marL="0" indent="0">
              <a:buNone/>
            </a:pPr>
            <a:r>
              <a:rPr lang="en-US" dirty="0"/>
              <a:t>Backups require that you copy over the entire data set.</a:t>
            </a:r>
          </a:p>
          <a:p>
            <a:pPr marL="0" indent="0">
              <a:buNone/>
            </a:pPr>
            <a:endParaRPr lang="en-US" dirty="0"/>
          </a:p>
        </p:txBody>
      </p:sp>
    </p:spTree>
    <p:extLst>
      <p:ext uri="{BB962C8B-B14F-4D97-AF65-F5344CB8AC3E}">
        <p14:creationId xmlns:p14="http://schemas.microsoft.com/office/powerpoint/2010/main" val="1546372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3935-7879-4914-9B84-2DD5B102B92A}"/>
              </a:ext>
            </a:extLst>
          </p:cNvPr>
          <p:cNvSpPr>
            <a:spLocks noGrp="1"/>
          </p:cNvSpPr>
          <p:nvPr>
            <p:ph type="title"/>
          </p:nvPr>
        </p:nvSpPr>
        <p:spPr/>
        <p:txBody>
          <a:bodyPr/>
          <a:lstStyle/>
          <a:p>
            <a:r>
              <a:rPr lang="en-US" dirty="0"/>
              <a:t>Full Model</a:t>
            </a:r>
          </a:p>
        </p:txBody>
      </p:sp>
      <p:sp>
        <p:nvSpPr>
          <p:cNvPr id="3" name="Content Placeholder 2">
            <a:extLst>
              <a:ext uri="{FF2B5EF4-FFF2-40B4-BE49-F238E27FC236}">
                <a16:creationId xmlns:a16="http://schemas.microsoft.com/office/drawing/2014/main" id="{EED51486-3396-402B-A6A6-61DC2D85E6B7}"/>
              </a:ext>
            </a:extLst>
          </p:cNvPr>
          <p:cNvSpPr>
            <a:spLocks noGrp="1"/>
          </p:cNvSpPr>
          <p:nvPr>
            <p:ph idx="1"/>
          </p:nvPr>
        </p:nvSpPr>
        <p:spPr/>
        <p:txBody>
          <a:bodyPr/>
          <a:lstStyle/>
          <a:p>
            <a:pPr marL="0" indent="0">
              <a:buNone/>
            </a:pPr>
            <a:r>
              <a:rPr lang="en-US" dirty="0"/>
              <a:t>Doing a backup adds an entry into the log file.</a:t>
            </a:r>
          </a:p>
          <a:p>
            <a:pPr marL="0" indent="0">
              <a:buNone/>
            </a:pPr>
            <a:r>
              <a:rPr lang="en-US" dirty="0"/>
              <a:t>The next backup needs only to copy the log file since the last backup.</a:t>
            </a:r>
          </a:p>
          <a:p>
            <a:pPr marL="0" indent="0">
              <a:buNone/>
            </a:pPr>
            <a:r>
              <a:rPr lang="en-US" dirty="0"/>
              <a:t>Incremental backups are small(</a:t>
            </a:r>
            <a:r>
              <a:rPr lang="en-US" dirty="0" err="1"/>
              <a:t>er</a:t>
            </a:r>
            <a:r>
              <a:rPr lang="en-US" dirty="0"/>
              <a:t>). </a:t>
            </a:r>
          </a:p>
          <a:p>
            <a:pPr marL="0" indent="0">
              <a:buNone/>
            </a:pPr>
            <a:r>
              <a:rPr lang="en-US" dirty="0"/>
              <a:t>To recover:</a:t>
            </a:r>
          </a:p>
          <a:p>
            <a:pPr marL="0" indent="0">
              <a:buNone/>
            </a:pPr>
            <a:r>
              <a:rPr lang="en-US" dirty="0"/>
              <a:t>A full backup is restored, then all </a:t>
            </a:r>
            <a:r>
              <a:rPr lang="en-US" dirty="0" err="1"/>
              <a:t>incrementals</a:t>
            </a:r>
            <a:r>
              <a:rPr lang="en-US" dirty="0"/>
              <a:t> after that are replayed.</a:t>
            </a:r>
          </a:p>
          <a:p>
            <a:pPr marL="0" indent="0">
              <a:buNone/>
            </a:pPr>
            <a:endParaRPr lang="en-US" dirty="0"/>
          </a:p>
          <a:p>
            <a:pPr marL="0" indent="0">
              <a:buNone/>
            </a:pPr>
            <a:r>
              <a:rPr lang="en-US" dirty="0"/>
              <a:t>The log grows until a full backup is completed.</a:t>
            </a:r>
          </a:p>
        </p:txBody>
      </p:sp>
    </p:spTree>
    <p:extLst>
      <p:ext uri="{BB962C8B-B14F-4D97-AF65-F5344CB8AC3E}">
        <p14:creationId xmlns:p14="http://schemas.microsoft.com/office/powerpoint/2010/main" val="3901356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BE3A-B71D-4219-A65C-289AF9553B8D}"/>
              </a:ext>
            </a:extLst>
          </p:cNvPr>
          <p:cNvSpPr>
            <a:spLocks noGrp="1"/>
          </p:cNvSpPr>
          <p:nvPr>
            <p:ph type="title"/>
          </p:nvPr>
        </p:nvSpPr>
        <p:spPr/>
        <p:txBody>
          <a:bodyPr/>
          <a:lstStyle/>
          <a:p>
            <a:r>
              <a:rPr lang="en-US" dirty="0"/>
              <a:t>Bulk Logged</a:t>
            </a:r>
          </a:p>
        </p:txBody>
      </p:sp>
      <p:sp>
        <p:nvSpPr>
          <p:cNvPr id="3" name="Content Placeholder 2">
            <a:extLst>
              <a:ext uri="{FF2B5EF4-FFF2-40B4-BE49-F238E27FC236}">
                <a16:creationId xmlns:a16="http://schemas.microsoft.com/office/drawing/2014/main" id="{2B65D6DE-576B-4343-B860-134BC819917A}"/>
              </a:ext>
            </a:extLst>
          </p:cNvPr>
          <p:cNvSpPr>
            <a:spLocks noGrp="1"/>
          </p:cNvSpPr>
          <p:nvPr>
            <p:ph idx="1"/>
          </p:nvPr>
        </p:nvSpPr>
        <p:spPr/>
        <p:txBody>
          <a:bodyPr/>
          <a:lstStyle/>
          <a:p>
            <a:pPr marL="0" indent="0">
              <a:buNone/>
            </a:pPr>
            <a:r>
              <a:rPr lang="en-US" dirty="0"/>
              <a:t>The same as the full model except that bulk copy is NOT logged.</a:t>
            </a:r>
          </a:p>
          <a:p>
            <a:pPr marL="0" indent="0">
              <a:buNone/>
            </a:pPr>
            <a:endParaRPr lang="en-US" dirty="0"/>
          </a:p>
          <a:p>
            <a:pPr marL="0" indent="0">
              <a:buNone/>
            </a:pPr>
            <a:r>
              <a:rPr lang="en-US" dirty="0"/>
              <a:t>Bulk copies run faster. Since they are not part of the log, they must be rerun after a restore from an incremental backup.</a:t>
            </a:r>
          </a:p>
          <a:p>
            <a:pPr marL="0" indent="0">
              <a:buNone/>
            </a:pPr>
            <a:endParaRPr lang="en-US" dirty="0"/>
          </a:p>
          <a:p>
            <a:pPr marL="0" indent="0">
              <a:buNone/>
            </a:pPr>
            <a:r>
              <a:rPr lang="en-US" dirty="0"/>
              <a:t>What’s a bulk copy? Glad you asked…</a:t>
            </a:r>
          </a:p>
        </p:txBody>
      </p:sp>
    </p:spTree>
    <p:extLst>
      <p:ext uri="{BB962C8B-B14F-4D97-AF65-F5344CB8AC3E}">
        <p14:creationId xmlns:p14="http://schemas.microsoft.com/office/powerpoint/2010/main" val="3504166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E155-A5AB-4543-B12F-4C78D5AD8378}"/>
              </a:ext>
            </a:extLst>
          </p:cNvPr>
          <p:cNvSpPr>
            <a:spLocks noGrp="1"/>
          </p:cNvSpPr>
          <p:nvPr>
            <p:ph type="title"/>
          </p:nvPr>
        </p:nvSpPr>
        <p:spPr/>
        <p:txBody>
          <a:bodyPr/>
          <a:lstStyle/>
          <a:p>
            <a:r>
              <a:rPr lang="en-US" dirty="0"/>
              <a:t>A lot happens when you command an RDMS.</a:t>
            </a:r>
          </a:p>
        </p:txBody>
      </p:sp>
      <p:sp>
        <p:nvSpPr>
          <p:cNvPr id="3" name="Content Placeholder 2">
            <a:extLst>
              <a:ext uri="{FF2B5EF4-FFF2-40B4-BE49-F238E27FC236}">
                <a16:creationId xmlns:a16="http://schemas.microsoft.com/office/drawing/2014/main" id="{CC4035AF-0803-47E5-AA76-998F4AB6E528}"/>
              </a:ext>
            </a:extLst>
          </p:cNvPr>
          <p:cNvSpPr>
            <a:spLocks noGrp="1"/>
          </p:cNvSpPr>
          <p:nvPr>
            <p:ph idx="1"/>
          </p:nvPr>
        </p:nvSpPr>
        <p:spPr/>
        <p:txBody>
          <a:bodyPr>
            <a:normAutofit fontScale="92500" lnSpcReduction="20000"/>
          </a:bodyPr>
          <a:lstStyle/>
          <a:p>
            <a:pPr marL="0" indent="0">
              <a:buNone/>
            </a:pPr>
            <a:r>
              <a:rPr lang="en-US" dirty="0"/>
              <a:t>The network stack deals with a new request.</a:t>
            </a:r>
          </a:p>
          <a:p>
            <a:pPr marL="0" indent="0">
              <a:buNone/>
            </a:pPr>
            <a:r>
              <a:rPr lang="en-US" dirty="0"/>
              <a:t>The user is validated.</a:t>
            </a:r>
          </a:p>
          <a:p>
            <a:pPr marL="0" indent="0">
              <a:buNone/>
            </a:pPr>
            <a:r>
              <a:rPr lang="en-US" dirty="0"/>
              <a:t>The text is parsed.</a:t>
            </a:r>
          </a:p>
          <a:p>
            <a:pPr marL="0" indent="0">
              <a:buNone/>
            </a:pPr>
            <a:r>
              <a:rPr lang="en-US" dirty="0"/>
              <a:t>The database and table are located.</a:t>
            </a:r>
          </a:p>
          <a:p>
            <a:pPr marL="0" indent="0">
              <a:buNone/>
            </a:pPr>
            <a:r>
              <a:rPr lang="en-US" dirty="0"/>
              <a:t>The log is updated.</a:t>
            </a:r>
          </a:p>
          <a:p>
            <a:pPr marL="0" indent="0">
              <a:buNone/>
            </a:pPr>
            <a:r>
              <a:rPr lang="en-US" dirty="0"/>
              <a:t>The data is written.</a:t>
            </a:r>
          </a:p>
          <a:p>
            <a:pPr marL="0" indent="0">
              <a:buNone/>
            </a:pPr>
            <a:r>
              <a:rPr lang="en-US" dirty="0"/>
              <a:t>Indices are updated.</a:t>
            </a:r>
          </a:p>
          <a:p>
            <a:pPr marL="0" indent="0">
              <a:buNone/>
            </a:pPr>
            <a:r>
              <a:rPr lang="en-US" dirty="0"/>
              <a:t>The response is sent back.</a:t>
            </a:r>
          </a:p>
          <a:p>
            <a:pPr marL="0" indent="0">
              <a:buNone/>
            </a:pPr>
            <a:endParaRPr lang="en-US" dirty="0"/>
          </a:p>
          <a:p>
            <a:pPr marL="0" indent="0">
              <a:buNone/>
            </a:pPr>
            <a:r>
              <a:rPr lang="en-US" dirty="0"/>
              <a:t>More details on all of this later…</a:t>
            </a:r>
          </a:p>
        </p:txBody>
      </p:sp>
    </p:spTree>
    <p:extLst>
      <p:ext uri="{BB962C8B-B14F-4D97-AF65-F5344CB8AC3E}">
        <p14:creationId xmlns:p14="http://schemas.microsoft.com/office/powerpoint/2010/main" val="1357975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C88A-379D-47C2-AF97-7A8355BB4E9D}"/>
              </a:ext>
            </a:extLst>
          </p:cNvPr>
          <p:cNvSpPr>
            <a:spLocks noGrp="1"/>
          </p:cNvSpPr>
          <p:nvPr>
            <p:ph type="title"/>
          </p:nvPr>
        </p:nvSpPr>
        <p:spPr/>
        <p:txBody>
          <a:bodyPr/>
          <a:lstStyle/>
          <a:p>
            <a:r>
              <a:rPr lang="en-US" dirty="0"/>
              <a:t>Let’s rethink this…</a:t>
            </a:r>
          </a:p>
        </p:txBody>
      </p:sp>
      <p:sp>
        <p:nvSpPr>
          <p:cNvPr id="3" name="Content Placeholder 2">
            <a:extLst>
              <a:ext uri="{FF2B5EF4-FFF2-40B4-BE49-F238E27FC236}">
                <a16:creationId xmlns:a16="http://schemas.microsoft.com/office/drawing/2014/main" id="{BE0A0056-BE20-4DDA-AD23-8881F73CFB0B}"/>
              </a:ext>
            </a:extLst>
          </p:cNvPr>
          <p:cNvSpPr>
            <a:spLocks noGrp="1"/>
          </p:cNvSpPr>
          <p:nvPr>
            <p:ph idx="1"/>
          </p:nvPr>
        </p:nvSpPr>
        <p:spPr/>
        <p:txBody>
          <a:bodyPr/>
          <a:lstStyle/>
          <a:p>
            <a:pPr marL="0" indent="0">
              <a:buNone/>
            </a:pPr>
            <a:r>
              <a:rPr lang="en-US" dirty="0"/>
              <a:t>Sometimes, you need to import or export a lot of data. Thousands of rows.</a:t>
            </a:r>
          </a:p>
          <a:p>
            <a:pPr marL="0" indent="0">
              <a:buNone/>
            </a:pPr>
            <a:endParaRPr lang="en-US" dirty="0"/>
          </a:p>
          <a:p>
            <a:pPr marL="0" indent="0">
              <a:buNone/>
            </a:pPr>
            <a:r>
              <a:rPr lang="en-US" dirty="0"/>
              <a:t>Perhaps you wrote software that generates 100 million records that you need to search in a database.</a:t>
            </a:r>
          </a:p>
          <a:p>
            <a:pPr marL="0" indent="0">
              <a:buNone/>
            </a:pPr>
            <a:endParaRPr lang="en-US" dirty="0"/>
          </a:p>
          <a:p>
            <a:pPr marL="0" indent="0">
              <a:buNone/>
            </a:pPr>
            <a:r>
              <a:rPr lang="en-US" dirty="0"/>
              <a:t>There is a lot of overhead to doing 100 million calls to the database. </a:t>
            </a:r>
          </a:p>
          <a:p>
            <a:pPr marL="0" indent="0">
              <a:buNone/>
            </a:pPr>
            <a:endParaRPr lang="en-US" dirty="0"/>
          </a:p>
          <a:p>
            <a:pPr marL="0" indent="0">
              <a:buNone/>
            </a:pPr>
            <a:r>
              <a:rPr lang="en-US" dirty="0"/>
              <a:t>There has to be a better way.</a:t>
            </a:r>
          </a:p>
        </p:txBody>
      </p:sp>
    </p:spTree>
    <p:extLst>
      <p:ext uri="{BB962C8B-B14F-4D97-AF65-F5344CB8AC3E}">
        <p14:creationId xmlns:p14="http://schemas.microsoft.com/office/powerpoint/2010/main" val="155583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3DC8-7ADE-42D2-AC3D-3DC37F4315B8}"/>
              </a:ext>
            </a:extLst>
          </p:cNvPr>
          <p:cNvSpPr>
            <a:spLocks noGrp="1"/>
          </p:cNvSpPr>
          <p:nvPr>
            <p:ph type="title"/>
          </p:nvPr>
        </p:nvSpPr>
        <p:spPr/>
        <p:txBody>
          <a:bodyPr/>
          <a:lstStyle/>
          <a:p>
            <a:r>
              <a:rPr lang="en-US" dirty="0"/>
              <a:t>Bulk Copy</a:t>
            </a:r>
          </a:p>
        </p:txBody>
      </p:sp>
      <p:sp>
        <p:nvSpPr>
          <p:cNvPr id="3" name="Content Placeholder 2">
            <a:extLst>
              <a:ext uri="{FF2B5EF4-FFF2-40B4-BE49-F238E27FC236}">
                <a16:creationId xmlns:a16="http://schemas.microsoft.com/office/drawing/2014/main" id="{5456C17F-B593-4A49-A2BA-B6BED1059AB7}"/>
              </a:ext>
            </a:extLst>
          </p:cNvPr>
          <p:cNvSpPr>
            <a:spLocks noGrp="1"/>
          </p:cNvSpPr>
          <p:nvPr>
            <p:ph idx="1"/>
          </p:nvPr>
        </p:nvSpPr>
        <p:spPr/>
        <p:txBody>
          <a:bodyPr>
            <a:normAutofit fontScale="92500" lnSpcReduction="10000"/>
          </a:bodyPr>
          <a:lstStyle/>
          <a:p>
            <a:pPr marL="0" indent="0">
              <a:buNone/>
            </a:pPr>
            <a:r>
              <a:rPr lang="en-US" dirty="0"/>
              <a:t>Most SQL implementations have a bulk copy interface (API)</a:t>
            </a:r>
          </a:p>
          <a:p>
            <a:pPr marL="0" indent="0">
              <a:buNone/>
            </a:pPr>
            <a:endParaRPr lang="en-US" dirty="0"/>
          </a:p>
          <a:p>
            <a:pPr marL="0" indent="0">
              <a:buNone/>
            </a:pPr>
            <a:r>
              <a:rPr lang="en-US" dirty="0"/>
              <a:t>Often, the API is not text based – you build structures in memory that matches your row. You then call the bulk import and it opens a single network channel to the database and streams the data.</a:t>
            </a:r>
          </a:p>
          <a:p>
            <a:pPr marL="0" indent="0">
              <a:buNone/>
            </a:pPr>
            <a:endParaRPr lang="en-US" dirty="0"/>
          </a:p>
          <a:p>
            <a:pPr marL="0" indent="0">
              <a:buNone/>
            </a:pPr>
            <a:r>
              <a:rPr lang="en-US" dirty="0"/>
              <a:t>Most DBMS’s also have a command line tool that will take a file (CSV or PSV) and bulk import it.</a:t>
            </a:r>
          </a:p>
          <a:p>
            <a:pPr marL="0" indent="0">
              <a:buNone/>
            </a:pPr>
            <a:endParaRPr lang="en-US" dirty="0"/>
          </a:p>
          <a:p>
            <a:pPr marL="0" indent="0">
              <a:buNone/>
            </a:pPr>
            <a:r>
              <a:rPr lang="en-US" dirty="0"/>
              <a:t>Export is just the opposite – the API will deliver structures or the command line tool will create a </a:t>
            </a:r>
            <a:r>
              <a:rPr lang="en-US"/>
              <a:t>CSV or PSV.</a:t>
            </a:r>
            <a:endParaRPr lang="en-US" dirty="0"/>
          </a:p>
        </p:txBody>
      </p:sp>
    </p:spTree>
    <p:extLst>
      <p:ext uri="{BB962C8B-B14F-4D97-AF65-F5344CB8AC3E}">
        <p14:creationId xmlns:p14="http://schemas.microsoft.com/office/powerpoint/2010/main" val="2421582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79AC-8874-40D8-9AC0-C04767560173}"/>
              </a:ext>
            </a:extLst>
          </p:cNvPr>
          <p:cNvSpPr>
            <a:spLocks noGrp="1"/>
          </p:cNvSpPr>
          <p:nvPr>
            <p:ph type="title"/>
          </p:nvPr>
        </p:nvSpPr>
        <p:spPr/>
        <p:txBody>
          <a:bodyPr/>
          <a:lstStyle/>
          <a:p>
            <a:r>
              <a:rPr lang="en-US" dirty="0"/>
              <a:t>Bulk Copy and Indices</a:t>
            </a:r>
          </a:p>
        </p:txBody>
      </p:sp>
      <p:sp>
        <p:nvSpPr>
          <p:cNvPr id="3" name="Content Placeholder 2">
            <a:extLst>
              <a:ext uri="{FF2B5EF4-FFF2-40B4-BE49-F238E27FC236}">
                <a16:creationId xmlns:a16="http://schemas.microsoft.com/office/drawing/2014/main" id="{85085C2D-C8FA-43F5-9DE1-F791606A3902}"/>
              </a:ext>
            </a:extLst>
          </p:cNvPr>
          <p:cNvSpPr>
            <a:spLocks noGrp="1"/>
          </p:cNvSpPr>
          <p:nvPr>
            <p:ph idx="1"/>
          </p:nvPr>
        </p:nvSpPr>
        <p:spPr/>
        <p:txBody>
          <a:bodyPr/>
          <a:lstStyle/>
          <a:p>
            <a:pPr marL="0" indent="0">
              <a:buNone/>
            </a:pPr>
            <a:r>
              <a:rPr lang="en-US" dirty="0"/>
              <a:t>Implementations will vary, but most bulk copy (in) systems mark the indices as invalid when the copy begins.</a:t>
            </a:r>
          </a:p>
          <a:p>
            <a:pPr marL="0" indent="0">
              <a:buNone/>
            </a:pPr>
            <a:endParaRPr lang="en-US" dirty="0"/>
          </a:p>
          <a:p>
            <a:pPr marL="0" indent="0">
              <a:buNone/>
            </a:pPr>
            <a:r>
              <a:rPr lang="en-US" dirty="0"/>
              <a:t>When the data is complete, they update (or possibly recreate) the indices.</a:t>
            </a:r>
          </a:p>
          <a:p>
            <a:pPr marL="0" indent="0">
              <a:buNone/>
            </a:pPr>
            <a:endParaRPr lang="en-US" dirty="0"/>
          </a:p>
          <a:p>
            <a:pPr marL="0" indent="0">
              <a:buNone/>
            </a:pPr>
            <a:r>
              <a:rPr lang="en-US" dirty="0"/>
              <a:t>You may find your queries slower right after a bulk copy runs. It’s still orders of magnitude better than doing the </a:t>
            </a:r>
            <a:r>
              <a:rPr lang="en-US"/>
              <a:t>inserts individually.</a:t>
            </a:r>
            <a:endParaRPr lang="en-US" dirty="0"/>
          </a:p>
        </p:txBody>
      </p:sp>
    </p:spTree>
    <p:extLst>
      <p:ext uri="{BB962C8B-B14F-4D97-AF65-F5344CB8AC3E}">
        <p14:creationId xmlns:p14="http://schemas.microsoft.com/office/powerpoint/2010/main" val="315011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874F-31F1-459E-8349-92632ADAA3FC}"/>
              </a:ext>
            </a:extLst>
          </p:cNvPr>
          <p:cNvSpPr>
            <a:spLocks noGrp="1"/>
          </p:cNvSpPr>
          <p:nvPr>
            <p:ph type="title"/>
          </p:nvPr>
        </p:nvSpPr>
        <p:spPr/>
        <p:txBody>
          <a:bodyPr/>
          <a:lstStyle/>
          <a:p>
            <a:r>
              <a:rPr lang="en-US" dirty="0"/>
              <a:t>Of Course Not!</a:t>
            </a:r>
          </a:p>
        </p:txBody>
      </p:sp>
      <p:sp>
        <p:nvSpPr>
          <p:cNvPr id="3" name="Content Placeholder 2">
            <a:extLst>
              <a:ext uri="{FF2B5EF4-FFF2-40B4-BE49-F238E27FC236}">
                <a16:creationId xmlns:a16="http://schemas.microsoft.com/office/drawing/2014/main" id="{0D5319FB-B756-4D52-A0E0-9122B0F4E5CD}"/>
              </a:ext>
            </a:extLst>
          </p:cNvPr>
          <p:cNvSpPr>
            <a:spLocks noGrp="1"/>
          </p:cNvSpPr>
          <p:nvPr>
            <p:ph idx="1"/>
          </p:nvPr>
        </p:nvSpPr>
        <p:spPr/>
        <p:txBody>
          <a:bodyPr/>
          <a:lstStyle/>
          <a:p>
            <a:pPr marL="0" indent="0">
              <a:buNone/>
            </a:pPr>
            <a:r>
              <a:rPr lang="en-US" dirty="0"/>
              <a:t>Likewise, no organization can withstand losing all of their data</a:t>
            </a:r>
          </a:p>
          <a:p>
            <a:pPr marL="0" indent="0">
              <a:buNone/>
            </a:pPr>
            <a:endParaRPr lang="en-US" dirty="0"/>
          </a:p>
          <a:p>
            <a:pPr marL="0" indent="0">
              <a:buNone/>
            </a:pPr>
            <a:r>
              <a:rPr lang="en-US" dirty="0"/>
              <a:t>What’s worse than losing all of their data?</a:t>
            </a:r>
          </a:p>
          <a:p>
            <a:pPr marL="0" indent="0">
              <a:buNone/>
            </a:pPr>
            <a:endParaRPr lang="en-US" dirty="0"/>
          </a:p>
          <a:p>
            <a:pPr marL="0" indent="0">
              <a:buNone/>
            </a:pPr>
            <a:r>
              <a:rPr lang="en-US" dirty="0"/>
              <a:t>Not being able to </a:t>
            </a:r>
            <a:r>
              <a:rPr lang="en-US" b="1" dirty="0"/>
              <a:t>trust</a:t>
            </a:r>
            <a:r>
              <a:rPr lang="en-US" dirty="0"/>
              <a:t> their data</a:t>
            </a:r>
          </a:p>
          <a:p>
            <a:pPr marL="0" indent="0">
              <a:buNone/>
            </a:pPr>
            <a:endParaRPr lang="en-US" dirty="0"/>
          </a:p>
          <a:p>
            <a:pPr marL="0" indent="0">
              <a:buNone/>
            </a:pPr>
            <a:r>
              <a:rPr lang="en-US" dirty="0"/>
              <a:t>After all, we can do backups to prevent losing it, but what if we don’t know what is right or wrong? What if we can’t </a:t>
            </a:r>
            <a:r>
              <a:rPr lang="en-US" b="1" dirty="0"/>
              <a:t>believe</a:t>
            </a:r>
            <a:r>
              <a:rPr lang="en-US" dirty="0"/>
              <a:t> any of it?</a:t>
            </a:r>
          </a:p>
        </p:txBody>
      </p:sp>
    </p:spTree>
    <p:extLst>
      <p:ext uri="{BB962C8B-B14F-4D97-AF65-F5344CB8AC3E}">
        <p14:creationId xmlns:p14="http://schemas.microsoft.com/office/powerpoint/2010/main" val="1230216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DC36-23C1-4E62-936B-CFF8050C4F3C}"/>
              </a:ext>
            </a:extLst>
          </p:cNvPr>
          <p:cNvSpPr>
            <a:spLocks noGrp="1"/>
          </p:cNvSpPr>
          <p:nvPr>
            <p:ph type="title"/>
          </p:nvPr>
        </p:nvSpPr>
        <p:spPr/>
        <p:txBody>
          <a:bodyPr/>
          <a:lstStyle/>
          <a:p>
            <a:r>
              <a:rPr lang="en-US" dirty="0"/>
              <a:t>What do we want from our database?</a:t>
            </a:r>
          </a:p>
        </p:txBody>
      </p:sp>
      <p:sp>
        <p:nvSpPr>
          <p:cNvPr id="3" name="Content Placeholder 2">
            <a:extLst>
              <a:ext uri="{FF2B5EF4-FFF2-40B4-BE49-F238E27FC236}">
                <a16:creationId xmlns:a16="http://schemas.microsoft.com/office/drawing/2014/main" id="{C057E980-1221-4CF9-8B49-0110861713C0}"/>
              </a:ext>
            </a:extLst>
          </p:cNvPr>
          <p:cNvSpPr>
            <a:spLocks noGrp="1"/>
          </p:cNvSpPr>
          <p:nvPr>
            <p:ph idx="1"/>
          </p:nvPr>
        </p:nvSpPr>
        <p:spPr/>
        <p:txBody>
          <a:bodyPr/>
          <a:lstStyle/>
          <a:p>
            <a:pPr marL="0" indent="0">
              <a:buNone/>
            </a:pPr>
            <a:r>
              <a:rPr lang="en-US" dirty="0"/>
              <a:t>We have to be able to trust our data</a:t>
            </a:r>
          </a:p>
          <a:p>
            <a:pPr marL="0" indent="0">
              <a:buNone/>
            </a:pPr>
            <a:r>
              <a:rPr lang="en-US" dirty="0"/>
              <a:t>We have to know that … </a:t>
            </a:r>
          </a:p>
          <a:p>
            <a:pPr marL="0" indent="0">
              <a:buNone/>
            </a:pPr>
            <a:r>
              <a:rPr lang="en-US" dirty="0"/>
              <a:t>	if it says that it did something, it actually did it.</a:t>
            </a:r>
          </a:p>
          <a:p>
            <a:pPr marL="0" indent="0">
              <a:buNone/>
            </a:pPr>
            <a:r>
              <a:rPr lang="en-US" dirty="0"/>
              <a:t>	the data will be there if we go look for it.</a:t>
            </a:r>
          </a:p>
          <a:p>
            <a:pPr marL="0" indent="0">
              <a:buNone/>
            </a:pPr>
            <a:r>
              <a:rPr lang="en-US" dirty="0"/>
              <a:t>	power outages or server failures won’t break everything.</a:t>
            </a:r>
          </a:p>
          <a:p>
            <a:pPr marL="0" indent="0">
              <a:buNone/>
            </a:pPr>
            <a:r>
              <a:rPr lang="en-US" dirty="0"/>
              <a:t>	more than one person can do work at a time.</a:t>
            </a:r>
          </a:p>
          <a:p>
            <a:pPr marL="0" indent="0">
              <a:buNone/>
            </a:pPr>
            <a:r>
              <a:rPr lang="en-US" dirty="0"/>
              <a:t>	</a:t>
            </a:r>
          </a:p>
        </p:txBody>
      </p:sp>
    </p:spTree>
    <p:extLst>
      <p:ext uri="{BB962C8B-B14F-4D97-AF65-F5344CB8AC3E}">
        <p14:creationId xmlns:p14="http://schemas.microsoft.com/office/powerpoint/2010/main" val="170443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4879-0E63-4014-8C36-760BF5BB45E8}"/>
              </a:ext>
            </a:extLst>
          </p:cNvPr>
          <p:cNvSpPr>
            <a:spLocks noGrp="1"/>
          </p:cNvSpPr>
          <p:nvPr>
            <p:ph type="title"/>
          </p:nvPr>
        </p:nvSpPr>
        <p:spPr/>
        <p:txBody>
          <a:bodyPr/>
          <a:lstStyle/>
          <a:p>
            <a:r>
              <a:rPr lang="en-US" dirty="0"/>
              <a:t>Atomicity</a:t>
            </a:r>
          </a:p>
        </p:txBody>
      </p:sp>
      <p:sp>
        <p:nvSpPr>
          <p:cNvPr id="3" name="Content Placeholder 2">
            <a:extLst>
              <a:ext uri="{FF2B5EF4-FFF2-40B4-BE49-F238E27FC236}">
                <a16:creationId xmlns:a16="http://schemas.microsoft.com/office/drawing/2014/main" id="{886C93B7-7F0A-46E4-8775-20E50DF9DF05}"/>
              </a:ext>
            </a:extLst>
          </p:cNvPr>
          <p:cNvSpPr>
            <a:spLocks noGrp="1"/>
          </p:cNvSpPr>
          <p:nvPr>
            <p:ph idx="1"/>
          </p:nvPr>
        </p:nvSpPr>
        <p:spPr/>
        <p:txBody>
          <a:bodyPr/>
          <a:lstStyle/>
          <a:p>
            <a:pPr marL="0" indent="0">
              <a:buNone/>
            </a:pPr>
            <a:r>
              <a:rPr lang="en-US" dirty="0"/>
              <a:t>If I go to the bank and transfer money to you, would it be OK if money came from my account but never made it to yours?</a:t>
            </a:r>
          </a:p>
          <a:p>
            <a:pPr marL="0" indent="0">
              <a:buNone/>
            </a:pPr>
            <a:endParaRPr lang="en-US" dirty="0"/>
          </a:p>
          <a:p>
            <a:pPr marL="0" indent="0">
              <a:buNone/>
            </a:pPr>
            <a:r>
              <a:rPr lang="en-US" dirty="0"/>
              <a:t>The database needs a way to ensure that SETS of actions can be either completely done or not done at all (preferably with some good error message).</a:t>
            </a:r>
          </a:p>
          <a:p>
            <a:pPr marL="0" indent="0">
              <a:buNone/>
            </a:pPr>
            <a:endParaRPr lang="en-US" dirty="0"/>
          </a:p>
          <a:p>
            <a:pPr marL="0" indent="0">
              <a:buNone/>
            </a:pPr>
            <a:r>
              <a:rPr lang="en-US" dirty="0"/>
              <a:t>Otherwise, how can I (for example), move a record?</a:t>
            </a:r>
          </a:p>
        </p:txBody>
      </p:sp>
    </p:spTree>
    <p:extLst>
      <p:ext uri="{BB962C8B-B14F-4D97-AF65-F5344CB8AC3E}">
        <p14:creationId xmlns:p14="http://schemas.microsoft.com/office/powerpoint/2010/main" val="372989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FD73-E6E9-4D7D-8F0C-D0F36B20B9F8}"/>
              </a:ext>
            </a:extLst>
          </p:cNvPr>
          <p:cNvSpPr>
            <a:spLocks noGrp="1"/>
          </p:cNvSpPr>
          <p:nvPr>
            <p:ph type="title"/>
          </p:nvPr>
        </p:nvSpPr>
        <p:spPr/>
        <p:txBody>
          <a:bodyPr/>
          <a:lstStyle/>
          <a:p>
            <a:r>
              <a:rPr lang="en-US" dirty="0"/>
              <a:t>Consistency</a:t>
            </a:r>
          </a:p>
        </p:txBody>
      </p:sp>
      <p:sp>
        <p:nvSpPr>
          <p:cNvPr id="3" name="Content Placeholder 2">
            <a:extLst>
              <a:ext uri="{FF2B5EF4-FFF2-40B4-BE49-F238E27FC236}">
                <a16:creationId xmlns:a16="http://schemas.microsoft.com/office/drawing/2014/main" id="{DF035A58-F15A-4639-8077-EF6BB8732652}"/>
              </a:ext>
            </a:extLst>
          </p:cNvPr>
          <p:cNvSpPr>
            <a:spLocks noGrp="1"/>
          </p:cNvSpPr>
          <p:nvPr>
            <p:ph idx="1"/>
          </p:nvPr>
        </p:nvSpPr>
        <p:spPr/>
        <p:txBody>
          <a:bodyPr/>
          <a:lstStyle/>
          <a:p>
            <a:pPr marL="0" indent="0">
              <a:buNone/>
            </a:pPr>
            <a:r>
              <a:rPr lang="en-US" dirty="0"/>
              <a:t>If a database doesn’t enforce foreign keys, uniqueness and other constraints, it reduces our ability to trust the data.</a:t>
            </a:r>
          </a:p>
          <a:p>
            <a:pPr marL="0" indent="0">
              <a:buNone/>
            </a:pPr>
            <a:endParaRPr lang="en-US" dirty="0"/>
          </a:p>
          <a:p>
            <a:pPr marL="0" indent="0">
              <a:buNone/>
            </a:pPr>
            <a:r>
              <a:rPr lang="en-US" dirty="0"/>
              <a:t>If the database accepts our constraints as valid, it must enforce them.</a:t>
            </a:r>
          </a:p>
          <a:p>
            <a:pPr marL="0" indent="0">
              <a:buNone/>
            </a:pPr>
            <a:endParaRPr lang="en-US" dirty="0"/>
          </a:p>
          <a:p>
            <a:pPr marL="0" indent="0">
              <a:buNone/>
            </a:pPr>
            <a:r>
              <a:rPr lang="en-US" dirty="0"/>
              <a:t>Imagine if you were looking at the diagnosis table and it had diagnoses for patients that didn’t exist in the patient table. What could you do with that information?</a:t>
            </a:r>
          </a:p>
        </p:txBody>
      </p:sp>
    </p:spTree>
    <p:extLst>
      <p:ext uri="{BB962C8B-B14F-4D97-AF65-F5344CB8AC3E}">
        <p14:creationId xmlns:p14="http://schemas.microsoft.com/office/powerpoint/2010/main" val="36921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9ED7-F1DC-45AC-8E09-AF1F24A38E15}"/>
              </a:ext>
            </a:extLst>
          </p:cNvPr>
          <p:cNvSpPr>
            <a:spLocks noGrp="1"/>
          </p:cNvSpPr>
          <p:nvPr>
            <p:ph type="title"/>
          </p:nvPr>
        </p:nvSpPr>
        <p:spPr/>
        <p:txBody>
          <a:bodyPr/>
          <a:lstStyle/>
          <a:p>
            <a:r>
              <a:rPr lang="en-US" dirty="0"/>
              <a:t>Isolation</a:t>
            </a:r>
          </a:p>
        </p:txBody>
      </p:sp>
      <p:sp>
        <p:nvSpPr>
          <p:cNvPr id="3" name="Content Placeholder 2">
            <a:extLst>
              <a:ext uri="{FF2B5EF4-FFF2-40B4-BE49-F238E27FC236}">
                <a16:creationId xmlns:a16="http://schemas.microsoft.com/office/drawing/2014/main" id="{6ACBA5A7-006D-4214-8A90-6B03E82BF670}"/>
              </a:ext>
            </a:extLst>
          </p:cNvPr>
          <p:cNvSpPr>
            <a:spLocks noGrp="1"/>
          </p:cNvSpPr>
          <p:nvPr>
            <p:ph idx="1"/>
          </p:nvPr>
        </p:nvSpPr>
        <p:spPr/>
        <p:txBody>
          <a:bodyPr/>
          <a:lstStyle/>
          <a:p>
            <a:pPr marL="0" indent="0">
              <a:buNone/>
            </a:pPr>
            <a:r>
              <a:rPr lang="en-US" dirty="0"/>
              <a:t>If only one person could use a database at a time, the world would be a simpler place. Systems, though, would not scale. Systems need to be able to support many transactions at the same time. </a:t>
            </a:r>
          </a:p>
          <a:p>
            <a:pPr marL="0" indent="0">
              <a:buNone/>
            </a:pPr>
            <a:endParaRPr lang="en-US" dirty="0"/>
          </a:p>
          <a:p>
            <a:pPr marL="0" indent="0">
              <a:buNone/>
            </a:pPr>
            <a:r>
              <a:rPr lang="en-US" dirty="0"/>
              <a:t>A transaction in process should be invisible to other transactions until it is complete.</a:t>
            </a:r>
          </a:p>
          <a:p>
            <a:pPr marL="0" indent="0">
              <a:buNone/>
            </a:pPr>
            <a:endParaRPr lang="en-US" dirty="0"/>
          </a:p>
          <a:p>
            <a:pPr marL="0" indent="0">
              <a:buNone/>
            </a:pPr>
            <a:r>
              <a:rPr lang="en-US" dirty="0"/>
              <a:t>Imagine if you had to wait in line to use Amazon…</a:t>
            </a:r>
          </a:p>
        </p:txBody>
      </p:sp>
    </p:spTree>
    <p:extLst>
      <p:ext uri="{BB962C8B-B14F-4D97-AF65-F5344CB8AC3E}">
        <p14:creationId xmlns:p14="http://schemas.microsoft.com/office/powerpoint/2010/main" val="72633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BDFA-C69F-4F78-BD3C-5193A6DBC66B}"/>
              </a:ext>
            </a:extLst>
          </p:cNvPr>
          <p:cNvSpPr>
            <a:spLocks noGrp="1"/>
          </p:cNvSpPr>
          <p:nvPr>
            <p:ph type="title"/>
          </p:nvPr>
        </p:nvSpPr>
        <p:spPr/>
        <p:txBody>
          <a:bodyPr/>
          <a:lstStyle/>
          <a:p>
            <a:r>
              <a:rPr lang="en-US" dirty="0"/>
              <a:t>Durable</a:t>
            </a:r>
          </a:p>
        </p:txBody>
      </p:sp>
      <p:sp>
        <p:nvSpPr>
          <p:cNvPr id="3" name="Content Placeholder 2">
            <a:extLst>
              <a:ext uri="{FF2B5EF4-FFF2-40B4-BE49-F238E27FC236}">
                <a16:creationId xmlns:a16="http://schemas.microsoft.com/office/drawing/2014/main" id="{E56E91FE-5C2C-43A7-94B3-731A650ED000}"/>
              </a:ext>
            </a:extLst>
          </p:cNvPr>
          <p:cNvSpPr>
            <a:spLocks noGrp="1"/>
          </p:cNvSpPr>
          <p:nvPr>
            <p:ph idx="1"/>
          </p:nvPr>
        </p:nvSpPr>
        <p:spPr/>
        <p:txBody>
          <a:bodyPr/>
          <a:lstStyle/>
          <a:p>
            <a:pPr marL="0" indent="0">
              <a:buNone/>
            </a:pPr>
            <a:r>
              <a:rPr lang="en-US" dirty="0"/>
              <a:t>Arguably the most important of these properties, the data must be secured against crashes and power outages.</a:t>
            </a:r>
          </a:p>
          <a:p>
            <a:pPr marL="0" indent="0">
              <a:buNone/>
            </a:pPr>
            <a:endParaRPr lang="en-US" dirty="0"/>
          </a:p>
          <a:p>
            <a:pPr marL="0" indent="0">
              <a:buNone/>
            </a:pPr>
            <a:r>
              <a:rPr lang="en-US" dirty="0"/>
              <a:t>Correct data that has been lost is of no value to anyone.</a:t>
            </a:r>
          </a:p>
          <a:p>
            <a:pPr marL="0" indent="0">
              <a:buNone/>
            </a:pPr>
            <a:endParaRPr lang="en-US" dirty="0"/>
          </a:p>
        </p:txBody>
      </p:sp>
    </p:spTree>
    <p:extLst>
      <p:ext uri="{BB962C8B-B14F-4D97-AF65-F5344CB8AC3E}">
        <p14:creationId xmlns:p14="http://schemas.microsoft.com/office/powerpoint/2010/main" val="8488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result for tie dye">
            <a:extLst>
              <a:ext uri="{FF2B5EF4-FFF2-40B4-BE49-F238E27FC236}">
                <a16:creationId xmlns:a16="http://schemas.microsoft.com/office/drawing/2014/main" id="{7D10CC77-1B5F-41EC-BCD2-3B6A84CBA30D}"/>
              </a:ext>
            </a:extLst>
          </p:cNvPr>
          <p:cNvPicPr>
            <a:picLocks noChangeAspect="1" noChangeArrowheads="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t="23765" b="20001"/>
          <a:stretch/>
        </p:blipFill>
        <p:spPr bwMode="auto">
          <a:xfrm>
            <a:off x="-17" y="10"/>
            <a:ext cx="12192000" cy="68559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E9DB157-FF9C-472F-8F94-BBA33E94AF06}"/>
              </a:ext>
            </a:extLst>
          </p:cNvPr>
          <p:cNvSpPr>
            <a:spLocks noGrp="1"/>
          </p:cNvSpPr>
          <p:nvPr>
            <p:ph type="title"/>
          </p:nvPr>
        </p:nvSpPr>
        <p:spPr>
          <a:xfrm>
            <a:off x="801098" y="1396289"/>
            <a:ext cx="5277333" cy="1325563"/>
          </a:xfrm>
        </p:spPr>
        <p:txBody>
          <a:bodyPr>
            <a:normAutofit/>
          </a:bodyPr>
          <a:lstStyle/>
          <a:p>
            <a:r>
              <a:rPr lang="en-US" b="1" dirty="0"/>
              <a:t>ACID</a:t>
            </a:r>
          </a:p>
        </p:txBody>
      </p:sp>
      <p:sp>
        <p:nvSpPr>
          <p:cNvPr id="3" name="Content Placeholder 2">
            <a:extLst>
              <a:ext uri="{FF2B5EF4-FFF2-40B4-BE49-F238E27FC236}">
                <a16:creationId xmlns:a16="http://schemas.microsoft.com/office/drawing/2014/main" id="{57D351A6-E5D8-4556-8F0A-A5441B3CA387}"/>
              </a:ext>
            </a:extLst>
          </p:cNvPr>
          <p:cNvSpPr>
            <a:spLocks noGrp="1"/>
          </p:cNvSpPr>
          <p:nvPr>
            <p:ph idx="1"/>
          </p:nvPr>
        </p:nvSpPr>
        <p:spPr>
          <a:xfrm>
            <a:off x="805543" y="2871982"/>
            <a:ext cx="5272888" cy="3181684"/>
          </a:xfrm>
        </p:spPr>
        <p:txBody>
          <a:bodyPr anchor="t">
            <a:normAutofit/>
          </a:bodyPr>
          <a:lstStyle/>
          <a:p>
            <a:pPr marL="0" indent="0">
              <a:buNone/>
            </a:pPr>
            <a:r>
              <a:rPr lang="en-US" sz="3600" dirty="0"/>
              <a:t>Together, these properties are called “ACID” – they are the basis for modern, relational database management systems.</a:t>
            </a:r>
          </a:p>
          <a:p>
            <a:pPr marL="0" indent="0">
              <a:buNone/>
            </a:pPr>
            <a:endParaRPr lang="en-US" sz="1800" dirty="0"/>
          </a:p>
          <a:p>
            <a:pPr marL="0" indent="0">
              <a:buNone/>
            </a:pPr>
            <a:endParaRPr lang="en-US" sz="1800" dirty="0"/>
          </a:p>
        </p:txBody>
      </p:sp>
      <p:sp>
        <p:nvSpPr>
          <p:cNvPr id="73"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2" name="Picture 4" descr="Image result for flask of acid">
            <a:extLst>
              <a:ext uri="{FF2B5EF4-FFF2-40B4-BE49-F238E27FC236}">
                <a16:creationId xmlns:a16="http://schemas.microsoft.com/office/drawing/2014/main" id="{CC3634F5-D221-46CD-875B-DA006F0093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13" r="7686"/>
          <a:stretch/>
        </p:blipFill>
        <p:spPr bwMode="auto">
          <a:xfrm>
            <a:off x="6893342"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66909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1591</Words>
  <Application>Microsoft Office PowerPoint</Application>
  <PresentationFormat>Widescreen</PresentationFormat>
  <Paragraphs>208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Office Theme</vt:lpstr>
      <vt:lpstr>More internals</vt:lpstr>
      <vt:lpstr>Would you put money in my bank?</vt:lpstr>
      <vt:lpstr>Of Course Not!</vt:lpstr>
      <vt:lpstr>What do we want from our database?</vt:lpstr>
      <vt:lpstr>Atomicity</vt:lpstr>
      <vt:lpstr>Consistency</vt:lpstr>
      <vt:lpstr>Isolation</vt:lpstr>
      <vt:lpstr>Durable</vt:lpstr>
      <vt:lpstr>ACID</vt:lpstr>
      <vt:lpstr>Transactions</vt:lpstr>
      <vt:lpstr>In SQL</vt:lpstr>
      <vt:lpstr>Storage?!?!?!</vt:lpstr>
      <vt:lpstr>Transaction Log</vt:lpstr>
      <vt:lpstr>Transaction Log Example 1:</vt:lpstr>
      <vt:lpstr>Transaction Log Example:</vt:lpstr>
      <vt:lpstr>Power Outage/Crash?</vt:lpstr>
      <vt:lpstr>Checkpoints</vt:lpstr>
      <vt:lpstr>A challenge…</vt:lpstr>
      <vt:lpstr>Concurrency</vt:lpstr>
      <vt:lpstr>A brief aside – journaled file systems</vt:lpstr>
      <vt:lpstr>Recovery Models</vt:lpstr>
      <vt:lpstr>Simple Model</vt:lpstr>
      <vt:lpstr>Full Model</vt:lpstr>
      <vt:lpstr>Bulk Logged</vt:lpstr>
      <vt:lpstr>A lot happens when you command an RDMS.</vt:lpstr>
      <vt:lpstr>Let’s rethink this…</vt:lpstr>
      <vt:lpstr>Bulk Copy</vt:lpstr>
      <vt:lpstr>Bulk Copy and Indices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internals</dc:title>
  <dc:creator>Michael Phipps</dc:creator>
  <cp:lastModifiedBy>Michael Phipps</cp:lastModifiedBy>
  <cp:revision>9</cp:revision>
  <dcterms:created xsi:type="dcterms:W3CDTF">2018-08-03T19:49:29Z</dcterms:created>
  <dcterms:modified xsi:type="dcterms:W3CDTF">2018-08-06T14:20:12Z</dcterms:modified>
</cp:coreProperties>
</file>