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0" r:id="rId15"/>
    <p:sldId id="281" r:id="rId16"/>
    <p:sldId id="282" r:id="rId17"/>
    <p:sldId id="283" r:id="rId18"/>
    <p:sldId id="284" r:id="rId19"/>
    <p:sldId id="285" r:id="rId20"/>
    <p:sldId id="269" r:id="rId21"/>
    <p:sldId id="270" r:id="rId22"/>
    <p:sldId id="271" r:id="rId23"/>
    <p:sldId id="274" r:id="rId24"/>
    <p:sldId id="272" r:id="rId25"/>
    <p:sldId id="273" r:id="rId26"/>
    <p:sldId id="275" r:id="rId27"/>
    <p:sldId id="276" r:id="rId28"/>
    <p:sldId id="278" r:id="rId29"/>
    <p:sldId id="277" r:id="rId30"/>
    <p:sldId id="27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116" d="100"/>
          <a:sy n="116" d="100"/>
        </p:scale>
        <p:origin x="120"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FF7C-DA77-49A7-96E6-576491ED56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4D014E-FE62-47F3-B890-91CA1BE3DD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B2E447-237F-4FB1-A559-32238E485ACB}"/>
              </a:ext>
            </a:extLst>
          </p:cNvPr>
          <p:cNvSpPr>
            <a:spLocks noGrp="1"/>
          </p:cNvSpPr>
          <p:nvPr>
            <p:ph type="dt" sz="half" idx="10"/>
          </p:nvPr>
        </p:nvSpPr>
        <p:spPr/>
        <p:txBody>
          <a:bodyPr/>
          <a:lstStyle/>
          <a:p>
            <a:fld id="{1F46CF34-211E-4AFD-85EB-2521431FE630}" type="datetimeFigureOut">
              <a:rPr lang="en-US" smtClean="0"/>
              <a:t>8/7/2018</a:t>
            </a:fld>
            <a:endParaRPr lang="en-US"/>
          </a:p>
        </p:txBody>
      </p:sp>
      <p:sp>
        <p:nvSpPr>
          <p:cNvPr id="5" name="Footer Placeholder 4">
            <a:extLst>
              <a:ext uri="{FF2B5EF4-FFF2-40B4-BE49-F238E27FC236}">
                <a16:creationId xmlns:a16="http://schemas.microsoft.com/office/drawing/2014/main" id="{911AC97D-28EB-4C23-B776-88C014466E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EC149-68FE-4676-BDBF-DBF3C060C832}"/>
              </a:ext>
            </a:extLst>
          </p:cNvPr>
          <p:cNvSpPr>
            <a:spLocks noGrp="1"/>
          </p:cNvSpPr>
          <p:nvPr>
            <p:ph type="sldNum" sz="quarter" idx="12"/>
          </p:nvPr>
        </p:nvSpPr>
        <p:spPr/>
        <p:txBody>
          <a:bodyPr/>
          <a:lstStyle/>
          <a:p>
            <a:fld id="{56D63B9B-C5B1-4A68-BAD8-4A513E2DAB80}" type="slidenum">
              <a:rPr lang="en-US" smtClean="0"/>
              <a:t>‹#›</a:t>
            </a:fld>
            <a:endParaRPr lang="en-US"/>
          </a:p>
        </p:txBody>
      </p:sp>
    </p:spTree>
    <p:extLst>
      <p:ext uri="{BB962C8B-B14F-4D97-AF65-F5344CB8AC3E}">
        <p14:creationId xmlns:p14="http://schemas.microsoft.com/office/powerpoint/2010/main" val="1270338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DD2D-319A-4BD6-A860-80997BBF63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00BD77-4B4E-4C69-9463-35BFA40395E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4F5D0-4200-407C-AD96-FD017241E66B}"/>
              </a:ext>
            </a:extLst>
          </p:cNvPr>
          <p:cNvSpPr>
            <a:spLocks noGrp="1"/>
          </p:cNvSpPr>
          <p:nvPr>
            <p:ph type="dt" sz="half" idx="10"/>
          </p:nvPr>
        </p:nvSpPr>
        <p:spPr/>
        <p:txBody>
          <a:bodyPr/>
          <a:lstStyle/>
          <a:p>
            <a:fld id="{1F46CF34-211E-4AFD-85EB-2521431FE630}" type="datetimeFigureOut">
              <a:rPr lang="en-US" smtClean="0"/>
              <a:t>8/7/2018</a:t>
            </a:fld>
            <a:endParaRPr lang="en-US"/>
          </a:p>
        </p:txBody>
      </p:sp>
      <p:sp>
        <p:nvSpPr>
          <p:cNvPr id="5" name="Footer Placeholder 4">
            <a:extLst>
              <a:ext uri="{FF2B5EF4-FFF2-40B4-BE49-F238E27FC236}">
                <a16:creationId xmlns:a16="http://schemas.microsoft.com/office/drawing/2014/main" id="{004D6EE4-5704-4E1A-9E05-BAD30B35DE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194050-7987-4C92-BE4E-90A530CCBDD2}"/>
              </a:ext>
            </a:extLst>
          </p:cNvPr>
          <p:cNvSpPr>
            <a:spLocks noGrp="1"/>
          </p:cNvSpPr>
          <p:nvPr>
            <p:ph type="sldNum" sz="quarter" idx="12"/>
          </p:nvPr>
        </p:nvSpPr>
        <p:spPr/>
        <p:txBody>
          <a:bodyPr/>
          <a:lstStyle/>
          <a:p>
            <a:fld id="{56D63B9B-C5B1-4A68-BAD8-4A513E2DAB80}" type="slidenum">
              <a:rPr lang="en-US" smtClean="0"/>
              <a:t>‹#›</a:t>
            </a:fld>
            <a:endParaRPr lang="en-US"/>
          </a:p>
        </p:txBody>
      </p:sp>
    </p:spTree>
    <p:extLst>
      <p:ext uri="{BB962C8B-B14F-4D97-AF65-F5344CB8AC3E}">
        <p14:creationId xmlns:p14="http://schemas.microsoft.com/office/powerpoint/2010/main" val="281549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3C21EC-0E97-451E-84B8-63385E03F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C778A2-5031-48ED-BC72-86D08900677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9E0794-9B23-4880-8D61-8E1D1B44AEA6}"/>
              </a:ext>
            </a:extLst>
          </p:cNvPr>
          <p:cNvSpPr>
            <a:spLocks noGrp="1"/>
          </p:cNvSpPr>
          <p:nvPr>
            <p:ph type="dt" sz="half" idx="10"/>
          </p:nvPr>
        </p:nvSpPr>
        <p:spPr/>
        <p:txBody>
          <a:bodyPr/>
          <a:lstStyle/>
          <a:p>
            <a:fld id="{1F46CF34-211E-4AFD-85EB-2521431FE630}" type="datetimeFigureOut">
              <a:rPr lang="en-US" smtClean="0"/>
              <a:t>8/7/2018</a:t>
            </a:fld>
            <a:endParaRPr lang="en-US"/>
          </a:p>
        </p:txBody>
      </p:sp>
      <p:sp>
        <p:nvSpPr>
          <p:cNvPr id="5" name="Footer Placeholder 4">
            <a:extLst>
              <a:ext uri="{FF2B5EF4-FFF2-40B4-BE49-F238E27FC236}">
                <a16:creationId xmlns:a16="http://schemas.microsoft.com/office/drawing/2014/main" id="{EBAF6ED9-BD24-4D6A-AD8E-0D360FECA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92E5EC-98C1-4E89-A0F3-623171CD9D34}"/>
              </a:ext>
            </a:extLst>
          </p:cNvPr>
          <p:cNvSpPr>
            <a:spLocks noGrp="1"/>
          </p:cNvSpPr>
          <p:nvPr>
            <p:ph type="sldNum" sz="quarter" idx="12"/>
          </p:nvPr>
        </p:nvSpPr>
        <p:spPr/>
        <p:txBody>
          <a:bodyPr/>
          <a:lstStyle/>
          <a:p>
            <a:fld id="{56D63B9B-C5B1-4A68-BAD8-4A513E2DAB80}" type="slidenum">
              <a:rPr lang="en-US" smtClean="0"/>
              <a:t>‹#›</a:t>
            </a:fld>
            <a:endParaRPr lang="en-US"/>
          </a:p>
        </p:txBody>
      </p:sp>
    </p:spTree>
    <p:extLst>
      <p:ext uri="{BB962C8B-B14F-4D97-AF65-F5344CB8AC3E}">
        <p14:creationId xmlns:p14="http://schemas.microsoft.com/office/powerpoint/2010/main" val="79788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A9967-FB38-424A-BF0E-24476A8656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092FFB-FFF3-42BC-8B08-D36E464FDC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D435F8-2344-4869-A8A5-EFFD19F79459}"/>
              </a:ext>
            </a:extLst>
          </p:cNvPr>
          <p:cNvSpPr>
            <a:spLocks noGrp="1"/>
          </p:cNvSpPr>
          <p:nvPr>
            <p:ph type="dt" sz="half" idx="10"/>
          </p:nvPr>
        </p:nvSpPr>
        <p:spPr/>
        <p:txBody>
          <a:bodyPr/>
          <a:lstStyle/>
          <a:p>
            <a:fld id="{1F46CF34-211E-4AFD-85EB-2521431FE630}" type="datetimeFigureOut">
              <a:rPr lang="en-US" smtClean="0"/>
              <a:t>8/7/2018</a:t>
            </a:fld>
            <a:endParaRPr lang="en-US"/>
          </a:p>
        </p:txBody>
      </p:sp>
      <p:sp>
        <p:nvSpPr>
          <p:cNvPr id="5" name="Footer Placeholder 4">
            <a:extLst>
              <a:ext uri="{FF2B5EF4-FFF2-40B4-BE49-F238E27FC236}">
                <a16:creationId xmlns:a16="http://schemas.microsoft.com/office/drawing/2014/main" id="{493420CD-65CB-4447-A73B-C83B87B03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8ABDD-3169-4FA8-8165-E794A9CAD5F6}"/>
              </a:ext>
            </a:extLst>
          </p:cNvPr>
          <p:cNvSpPr>
            <a:spLocks noGrp="1"/>
          </p:cNvSpPr>
          <p:nvPr>
            <p:ph type="sldNum" sz="quarter" idx="12"/>
          </p:nvPr>
        </p:nvSpPr>
        <p:spPr/>
        <p:txBody>
          <a:bodyPr/>
          <a:lstStyle/>
          <a:p>
            <a:fld id="{56D63B9B-C5B1-4A68-BAD8-4A513E2DAB80}" type="slidenum">
              <a:rPr lang="en-US" smtClean="0"/>
              <a:t>‹#›</a:t>
            </a:fld>
            <a:endParaRPr lang="en-US"/>
          </a:p>
        </p:txBody>
      </p:sp>
    </p:spTree>
    <p:extLst>
      <p:ext uri="{BB962C8B-B14F-4D97-AF65-F5344CB8AC3E}">
        <p14:creationId xmlns:p14="http://schemas.microsoft.com/office/powerpoint/2010/main" val="2702299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94394-DC99-481B-9E16-D2D024AD56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EDD5BA-18F3-4B4D-A21E-FE3C595B07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15BADC1-5EB1-4F01-9ECC-863097FA6CF3}"/>
              </a:ext>
            </a:extLst>
          </p:cNvPr>
          <p:cNvSpPr>
            <a:spLocks noGrp="1"/>
          </p:cNvSpPr>
          <p:nvPr>
            <p:ph type="dt" sz="half" idx="10"/>
          </p:nvPr>
        </p:nvSpPr>
        <p:spPr/>
        <p:txBody>
          <a:bodyPr/>
          <a:lstStyle/>
          <a:p>
            <a:fld id="{1F46CF34-211E-4AFD-85EB-2521431FE630}" type="datetimeFigureOut">
              <a:rPr lang="en-US" smtClean="0"/>
              <a:t>8/7/2018</a:t>
            </a:fld>
            <a:endParaRPr lang="en-US"/>
          </a:p>
        </p:txBody>
      </p:sp>
      <p:sp>
        <p:nvSpPr>
          <p:cNvPr id="5" name="Footer Placeholder 4">
            <a:extLst>
              <a:ext uri="{FF2B5EF4-FFF2-40B4-BE49-F238E27FC236}">
                <a16:creationId xmlns:a16="http://schemas.microsoft.com/office/drawing/2014/main" id="{E1720979-5B08-4B66-8A42-58BD48796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1917D-3613-45CB-95A9-82D879A566CE}"/>
              </a:ext>
            </a:extLst>
          </p:cNvPr>
          <p:cNvSpPr>
            <a:spLocks noGrp="1"/>
          </p:cNvSpPr>
          <p:nvPr>
            <p:ph type="sldNum" sz="quarter" idx="12"/>
          </p:nvPr>
        </p:nvSpPr>
        <p:spPr/>
        <p:txBody>
          <a:bodyPr/>
          <a:lstStyle/>
          <a:p>
            <a:fld id="{56D63B9B-C5B1-4A68-BAD8-4A513E2DAB80}" type="slidenum">
              <a:rPr lang="en-US" smtClean="0"/>
              <a:t>‹#›</a:t>
            </a:fld>
            <a:endParaRPr lang="en-US"/>
          </a:p>
        </p:txBody>
      </p:sp>
    </p:spTree>
    <p:extLst>
      <p:ext uri="{BB962C8B-B14F-4D97-AF65-F5344CB8AC3E}">
        <p14:creationId xmlns:p14="http://schemas.microsoft.com/office/powerpoint/2010/main" val="1221021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0B41-679F-4032-B7DF-7DF16C0D00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884F80-0251-44D7-83EA-0F819E8B79E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6AF195-6318-49A5-B638-4FCD0568BC8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CF1959-FED2-4CC2-B667-63C5B361875F}"/>
              </a:ext>
            </a:extLst>
          </p:cNvPr>
          <p:cNvSpPr>
            <a:spLocks noGrp="1"/>
          </p:cNvSpPr>
          <p:nvPr>
            <p:ph type="dt" sz="half" idx="10"/>
          </p:nvPr>
        </p:nvSpPr>
        <p:spPr/>
        <p:txBody>
          <a:bodyPr/>
          <a:lstStyle/>
          <a:p>
            <a:fld id="{1F46CF34-211E-4AFD-85EB-2521431FE630}" type="datetimeFigureOut">
              <a:rPr lang="en-US" smtClean="0"/>
              <a:t>8/7/2018</a:t>
            </a:fld>
            <a:endParaRPr lang="en-US"/>
          </a:p>
        </p:txBody>
      </p:sp>
      <p:sp>
        <p:nvSpPr>
          <p:cNvPr id="6" name="Footer Placeholder 5">
            <a:extLst>
              <a:ext uri="{FF2B5EF4-FFF2-40B4-BE49-F238E27FC236}">
                <a16:creationId xmlns:a16="http://schemas.microsoft.com/office/drawing/2014/main" id="{66EF47F1-6BF8-4E1A-AD6A-86B2D48FFA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DDD090-E9F1-4E25-8FB2-D9B81336A818}"/>
              </a:ext>
            </a:extLst>
          </p:cNvPr>
          <p:cNvSpPr>
            <a:spLocks noGrp="1"/>
          </p:cNvSpPr>
          <p:nvPr>
            <p:ph type="sldNum" sz="quarter" idx="12"/>
          </p:nvPr>
        </p:nvSpPr>
        <p:spPr/>
        <p:txBody>
          <a:bodyPr/>
          <a:lstStyle/>
          <a:p>
            <a:fld id="{56D63B9B-C5B1-4A68-BAD8-4A513E2DAB80}" type="slidenum">
              <a:rPr lang="en-US" smtClean="0"/>
              <a:t>‹#›</a:t>
            </a:fld>
            <a:endParaRPr lang="en-US"/>
          </a:p>
        </p:txBody>
      </p:sp>
    </p:spTree>
    <p:extLst>
      <p:ext uri="{BB962C8B-B14F-4D97-AF65-F5344CB8AC3E}">
        <p14:creationId xmlns:p14="http://schemas.microsoft.com/office/powerpoint/2010/main" val="2268638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455F-5F6D-4B1A-9DF1-88B37684D9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BE6D65-1571-46F5-80F0-503AB13CC7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066EFB4-B0F0-476A-BB27-991C8FAC25B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2D3DD9-BBA1-419E-90C0-10DE91536F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65639FC-7B36-4A7F-8AC1-944A1450476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2A4726-53C7-4F44-B3D4-3D87CFC5E989}"/>
              </a:ext>
            </a:extLst>
          </p:cNvPr>
          <p:cNvSpPr>
            <a:spLocks noGrp="1"/>
          </p:cNvSpPr>
          <p:nvPr>
            <p:ph type="dt" sz="half" idx="10"/>
          </p:nvPr>
        </p:nvSpPr>
        <p:spPr/>
        <p:txBody>
          <a:bodyPr/>
          <a:lstStyle/>
          <a:p>
            <a:fld id="{1F46CF34-211E-4AFD-85EB-2521431FE630}" type="datetimeFigureOut">
              <a:rPr lang="en-US" smtClean="0"/>
              <a:t>8/7/2018</a:t>
            </a:fld>
            <a:endParaRPr lang="en-US"/>
          </a:p>
        </p:txBody>
      </p:sp>
      <p:sp>
        <p:nvSpPr>
          <p:cNvPr id="8" name="Footer Placeholder 7">
            <a:extLst>
              <a:ext uri="{FF2B5EF4-FFF2-40B4-BE49-F238E27FC236}">
                <a16:creationId xmlns:a16="http://schemas.microsoft.com/office/drawing/2014/main" id="{EAA97D06-8CE5-45EB-82C3-5D08A59AAE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7D5D7F-68BF-4BF1-B9C9-11AFA7D0F47F}"/>
              </a:ext>
            </a:extLst>
          </p:cNvPr>
          <p:cNvSpPr>
            <a:spLocks noGrp="1"/>
          </p:cNvSpPr>
          <p:nvPr>
            <p:ph type="sldNum" sz="quarter" idx="12"/>
          </p:nvPr>
        </p:nvSpPr>
        <p:spPr/>
        <p:txBody>
          <a:bodyPr/>
          <a:lstStyle/>
          <a:p>
            <a:fld id="{56D63B9B-C5B1-4A68-BAD8-4A513E2DAB80}" type="slidenum">
              <a:rPr lang="en-US" smtClean="0"/>
              <a:t>‹#›</a:t>
            </a:fld>
            <a:endParaRPr lang="en-US"/>
          </a:p>
        </p:txBody>
      </p:sp>
    </p:spTree>
    <p:extLst>
      <p:ext uri="{BB962C8B-B14F-4D97-AF65-F5344CB8AC3E}">
        <p14:creationId xmlns:p14="http://schemas.microsoft.com/office/powerpoint/2010/main" val="358101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3065-12D8-433D-977A-FA889089C9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822F92-3283-4BE1-8ECC-2179F9FBCC5B}"/>
              </a:ext>
            </a:extLst>
          </p:cNvPr>
          <p:cNvSpPr>
            <a:spLocks noGrp="1"/>
          </p:cNvSpPr>
          <p:nvPr>
            <p:ph type="dt" sz="half" idx="10"/>
          </p:nvPr>
        </p:nvSpPr>
        <p:spPr/>
        <p:txBody>
          <a:bodyPr/>
          <a:lstStyle/>
          <a:p>
            <a:fld id="{1F46CF34-211E-4AFD-85EB-2521431FE630}" type="datetimeFigureOut">
              <a:rPr lang="en-US" smtClean="0"/>
              <a:t>8/7/2018</a:t>
            </a:fld>
            <a:endParaRPr lang="en-US"/>
          </a:p>
        </p:txBody>
      </p:sp>
      <p:sp>
        <p:nvSpPr>
          <p:cNvPr id="4" name="Footer Placeholder 3">
            <a:extLst>
              <a:ext uri="{FF2B5EF4-FFF2-40B4-BE49-F238E27FC236}">
                <a16:creationId xmlns:a16="http://schemas.microsoft.com/office/drawing/2014/main" id="{1A4D87C5-8728-48F6-A8E9-42C3AB39C5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7C908E-8E40-4C3C-97F8-D90CD61D6166}"/>
              </a:ext>
            </a:extLst>
          </p:cNvPr>
          <p:cNvSpPr>
            <a:spLocks noGrp="1"/>
          </p:cNvSpPr>
          <p:nvPr>
            <p:ph type="sldNum" sz="quarter" idx="12"/>
          </p:nvPr>
        </p:nvSpPr>
        <p:spPr/>
        <p:txBody>
          <a:bodyPr/>
          <a:lstStyle/>
          <a:p>
            <a:fld id="{56D63B9B-C5B1-4A68-BAD8-4A513E2DAB80}" type="slidenum">
              <a:rPr lang="en-US" smtClean="0"/>
              <a:t>‹#›</a:t>
            </a:fld>
            <a:endParaRPr lang="en-US"/>
          </a:p>
        </p:txBody>
      </p:sp>
    </p:spTree>
    <p:extLst>
      <p:ext uri="{BB962C8B-B14F-4D97-AF65-F5344CB8AC3E}">
        <p14:creationId xmlns:p14="http://schemas.microsoft.com/office/powerpoint/2010/main" val="3295522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7EAF20-7E39-4E9F-8539-1AF72EF36787}"/>
              </a:ext>
            </a:extLst>
          </p:cNvPr>
          <p:cNvSpPr>
            <a:spLocks noGrp="1"/>
          </p:cNvSpPr>
          <p:nvPr>
            <p:ph type="dt" sz="half" idx="10"/>
          </p:nvPr>
        </p:nvSpPr>
        <p:spPr/>
        <p:txBody>
          <a:bodyPr/>
          <a:lstStyle/>
          <a:p>
            <a:fld id="{1F46CF34-211E-4AFD-85EB-2521431FE630}" type="datetimeFigureOut">
              <a:rPr lang="en-US" smtClean="0"/>
              <a:t>8/7/2018</a:t>
            </a:fld>
            <a:endParaRPr lang="en-US"/>
          </a:p>
        </p:txBody>
      </p:sp>
      <p:sp>
        <p:nvSpPr>
          <p:cNvPr id="3" name="Footer Placeholder 2">
            <a:extLst>
              <a:ext uri="{FF2B5EF4-FFF2-40B4-BE49-F238E27FC236}">
                <a16:creationId xmlns:a16="http://schemas.microsoft.com/office/drawing/2014/main" id="{78977242-1A7C-4C70-BCFF-7C05607972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04FB0E-0D58-4C5E-93E4-B776A8BA95D5}"/>
              </a:ext>
            </a:extLst>
          </p:cNvPr>
          <p:cNvSpPr>
            <a:spLocks noGrp="1"/>
          </p:cNvSpPr>
          <p:nvPr>
            <p:ph type="sldNum" sz="quarter" idx="12"/>
          </p:nvPr>
        </p:nvSpPr>
        <p:spPr/>
        <p:txBody>
          <a:bodyPr/>
          <a:lstStyle/>
          <a:p>
            <a:fld id="{56D63B9B-C5B1-4A68-BAD8-4A513E2DAB80}" type="slidenum">
              <a:rPr lang="en-US" smtClean="0"/>
              <a:t>‹#›</a:t>
            </a:fld>
            <a:endParaRPr lang="en-US"/>
          </a:p>
        </p:txBody>
      </p:sp>
    </p:spTree>
    <p:extLst>
      <p:ext uri="{BB962C8B-B14F-4D97-AF65-F5344CB8AC3E}">
        <p14:creationId xmlns:p14="http://schemas.microsoft.com/office/powerpoint/2010/main" val="2993591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A5216-352E-4B52-AA9F-AAA518FCDF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F05F1A-1E5C-4273-B92D-4FEBADBD9F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350306-EF2C-46DD-A677-4108FD2B7D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0DAACD-3350-46E0-88BA-ED98BACAFC38}"/>
              </a:ext>
            </a:extLst>
          </p:cNvPr>
          <p:cNvSpPr>
            <a:spLocks noGrp="1"/>
          </p:cNvSpPr>
          <p:nvPr>
            <p:ph type="dt" sz="half" idx="10"/>
          </p:nvPr>
        </p:nvSpPr>
        <p:spPr/>
        <p:txBody>
          <a:bodyPr/>
          <a:lstStyle/>
          <a:p>
            <a:fld id="{1F46CF34-211E-4AFD-85EB-2521431FE630}" type="datetimeFigureOut">
              <a:rPr lang="en-US" smtClean="0"/>
              <a:t>8/7/2018</a:t>
            </a:fld>
            <a:endParaRPr lang="en-US"/>
          </a:p>
        </p:txBody>
      </p:sp>
      <p:sp>
        <p:nvSpPr>
          <p:cNvPr id="6" name="Footer Placeholder 5">
            <a:extLst>
              <a:ext uri="{FF2B5EF4-FFF2-40B4-BE49-F238E27FC236}">
                <a16:creationId xmlns:a16="http://schemas.microsoft.com/office/drawing/2014/main" id="{91215004-14B6-48C7-89C6-78A2C4326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53424F-F197-49BA-AC93-C2C7118E2C43}"/>
              </a:ext>
            </a:extLst>
          </p:cNvPr>
          <p:cNvSpPr>
            <a:spLocks noGrp="1"/>
          </p:cNvSpPr>
          <p:nvPr>
            <p:ph type="sldNum" sz="quarter" idx="12"/>
          </p:nvPr>
        </p:nvSpPr>
        <p:spPr/>
        <p:txBody>
          <a:bodyPr/>
          <a:lstStyle/>
          <a:p>
            <a:fld id="{56D63B9B-C5B1-4A68-BAD8-4A513E2DAB80}" type="slidenum">
              <a:rPr lang="en-US" smtClean="0"/>
              <a:t>‹#›</a:t>
            </a:fld>
            <a:endParaRPr lang="en-US"/>
          </a:p>
        </p:txBody>
      </p:sp>
    </p:spTree>
    <p:extLst>
      <p:ext uri="{BB962C8B-B14F-4D97-AF65-F5344CB8AC3E}">
        <p14:creationId xmlns:p14="http://schemas.microsoft.com/office/powerpoint/2010/main" val="3656196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DD8F8-23EB-4AA2-BC32-1D9A1662E4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7F2292-6FE6-4C81-AA73-27A60C0F8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4110EB-2054-4FDF-BDA0-1ABB33F10C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32A177A-85DE-48F1-9088-3DD9D092EC5F}"/>
              </a:ext>
            </a:extLst>
          </p:cNvPr>
          <p:cNvSpPr>
            <a:spLocks noGrp="1"/>
          </p:cNvSpPr>
          <p:nvPr>
            <p:ph type="dt" sz="half" idx="10"/>
          </p:nvPr>
        </p:nvSpPr>
        <p:spPr/>
        <p:txBody>
          <a:bodyPr/>
          <a:lstStyle/>
          <a:p>
            <a:fld id="{1F46CF34-211E-4AFD-85EB-2521431FE630}" type="datetimeFigureOut">
              <a:rPr lang="en-US" smtClean="0"/>
              <a:t>8/7/2018</a:t>
            </a:fld>
            <a:endParaRPr lang="en-US"/>
          </a:p>
        </p:txBody>
      </p:sp>
      <p:sp>
        <p:nvSpPr>
          <p:cNvPr id="6" name="Footer Placeholder 5">
            <a:extLst>
              <a:ext uri="{FF2B5EF4-FFF2-40B4-BE49-F238E27FC236}">
                <a16:creationId xmlns:a16="http://schemas.microsoft.com/office/drawing/2014/main" id="{F349C1A6-F095-41F8-A084-DB1B1FDBD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F7C8B9-404C-4316-B099-5735AF31B49E}"/>
              </a:ext>
            </a:extLst>
          </p:cNvPr>
          <p:cNvSpPr>
            <a:spLocks noGrp="1"/>
          </p:cNvSpPr>
          <p:nvPr>
            <p:ph type="sldNum" sz="quarter" idx="12"/>
          </p:nvPr>
        </p:nvSpPr>
        <p:spPr/>
        <p:txBody>
          <a:bodyPr/>
          <a:lstStyle/>
          <a:p>
            <a:fld id="{56D63B9B-C5B1-4A68-BAD8-4A513E2DAB80}" type="slidenum">
              <a:rPr lang="en-US" smtClean="0"/>
              <a:t>‹#›</a:t>
            </a:fld>
            <a:endParaRPr lang="en-US"/>
          </a:p>
        </p:txBody>
      </p:sp>
    </p:spTree>
    <p:extLst>
      <p:ext uri="{BB962C8B-B14F-4D97-AF65-F5344CB8AC3E}">
        <p14:creationId xmlns:p14="http://schemas.microsoft.com/office/powerpoint/2010/main" val="606621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745048-5AD9-4879-881C-A18E7333E6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CA67E6-630F-4C9C-9189-B5DE0F19DB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D2293-07F9-417B-A9FE-4BBEA7B978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46CF34-211E-4AFD-85EB-2521431FE630}" type="datetimeFigureOut">
              <a:rPr lang="en-US" smtClean="0"/>
              <a:t>8/7/2018</a:t>
            </a:fld>
            <a:endParaRPr lang="en-US"/>
          </a:p>
        </p:txBody>
      </p:sp>
      <p:sp>
        <p:nvSpPr>
          <p:cNvPr id="5" name="Footer Placeholder 4">
            <a:extLst>
              <a:ext uri="{FF2B5EF4-FFF2-40B4-BE49-F238E27FC236}">
                <a16:creationId xmlns:a16="http://schemas.microsoft.com/office/drawing/2014/main" id="{83734035-60C5-4EB4-9433-3C317356ED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BEF4EB-3B75-4D3B-97D4-E866255C2A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D63B9B-C5B1-4A68-BAD8-4A513E2DAB80}" type="slidenum">
              <a:rPr lang="en-US" smtClean="0"/>
              <a:t>‹#›</a:t>
            </a:fld>
            <a:endParaRPr lang="en-US"/>
          </a:p>
        </p:txBody>
      </p:sp>
    </p:spTree>
    <p:extLst>
      <p:ext uri="{BB962C8B-B14F-4D97-AF65-F5344CB8AC3E}">
        <p14:creationId xmlns:p14="http://schemas.microsoft.com/office/powerpoint/2010/main" val="592707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A79B-3733-49B8-BA5D-CAEB11361093}"/>
              </a:ext>
            </a:extLst>
          </p:cNvPr>
          <p:cNvSpPr>
            <a:spLocks noGrp="1"/>
          </p:cNvSpPr>
          <p:nvPr>
            <p:ph type="ctrTitle"/>
          </p:nvPr>
        </p:nvSpPr>
        <p:spPr/>
        <p:txBody>
          <a:bodyPr/>
          <a:lstStyle/>
          <a:p>
            <a:r>
              <a:rPr lang="en-US" dirty="0"/>
              <a:t>SQL – The Last Bits</a:t>
            </a:r>
          </a:p>
        </p:txBody>
      </p:sp>
      <p:sp>
        <p:nvSpPr>
          <p:cNvPr id="3" name="Subtitle 2">
            <a:extLst>
              <a:ext uri="{FF2B5EF4-FFF2-40B4-BE49-F238E27FC236}">
                <a16:creationId xmlns:a16="http://schemas.microsoft.com/office/drawing/2014/main" id="{8DF29485-CF8A-41E4-BECA-9D104E84C653}"/>
              </a:ext>
            </a:extLst>
          </p:cNvPr>
          <p:cNvSpPr>
            <a:spLocks noGrp="1"/>
          </p:cNvSpPr>
          <p:nvPr>
            <p:ph type="subTitle" idx="1"/>
          </p:nvPr>
        </p:nvSpPr>
        <p:spPr/>
        <p:txBody>
          <a:bodyPr/>
          <a:lstStyle/>
          <a:p>
            <a:r>
              <a:rPr lang="en-US" dirty="0"/>
              <a:t>(that we will cover)</a:t>
            </a:r>
          </a:p>
        </p:txBody>
      </p:sp>
    </p:spTree>
    <p:extLst>
      <p:ext uri="{BB962C8B-B14F-4D97-AF65-F5344CB8AC3E}">
        <p14:creationId xmlns:p14="http://schemas.microsoft.com/office/powerpoint/2010/main" val="1957085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41DD-206C-455C-BF6A-2F6103C377FD}"/>
              </a:ext>
            </a:extLst>
          </p:cNvPr>
          <p:cNvSpPr>
            <a:spLocks noGrp="1"/>
          </p:cNvSpPr>
          <p:nvPr>
            <p:ph type="title"/>
          </p:nvPr>
        </p:nvSpPr>
        <p:spPr/>
        <p:txBody>
          <a:bodyPr/>
          <a:lstStyle/>
          <a:p>
            <a:r>
              <a:rPr lang="en-US" dirty="0"/>
              <a:t>After Trigger example</a:t>
            </a:r>
          </a:p>
        </p:txBody>
      </p:sp>
      <p:sp>
        <p:nvSpPr>
          <p:cNvPr id="3" name="Content Placeholder 2">
            <a:extLst>
              <a:ext uri="{FF2B5EF4-FFF2-40B4-BE49-F238E27FC236}">
                <a16:creationId xmlns:a16="http://schemas.microsoft.com/office/drawing/2014/main" id="{E547F709-834C-473E-B059-8188D6A7D4A3}"/>
              </a:ext>
            </a:extLst>
          </p:cNvPr>
          <p:cNvSpPr>
            <a:spLocks noGrp="1"/>
          </p:cNvSpPr>
          <p:nvPr>
            <p:ph idx="1"/>
          </p:nvPr>
        </p:nvSpPr>
        <p:spPr>
          <a:xfrm>
            <a:off x="1" y="1825625"/>
            <a:ext cx="12129246" cy="4351338"/>
          </a:xfrm>
        </p:spPr>
        <p:txBody>
          <a:bodyPr/>
          <a:lstStyle/>
          <a:p>
            <a:pPr marL="0" indent="0">
              <a:buNone/>
            </a:pPr>
            <a:r>
              <a:rPr lang="en-US" sz="2400" dirty="0">
                <a:latin typeface="Consolas" panose="020B0609020204030204" pitchFamily="49" charset="0"/>
              </a:rPr>
              <a:t>CREATE TRIGGER </a:t>
            </a:r>
            <a:r>
              <a:rPr lang="en-US" sz="2400" dirty="0" err="1">
                <a:latin typeface="Consolas" panose="020B0609020204030204" pitchFamily="49" charset="0"/>
              </a:rPr>
              <a:t>resultChangedTrigger</a:t>
            </a:r>
            <a:r>
              <a:rPr lang="en-US" sz="2400" dirty="0">
                <a:latin typeface="Consolas" panose="020B0609020204030204" pitchFamily="49" charset="0"/>
              </a:rPr>
              <a:t> ON result</a:t>
            </a:r>
          </a:p>
          <a:p>
            <a:pPr marL="0" indent="0">
              <a:buNone/>
            </a:pPr>
            <a:r>
              <a:rPr lang="en-US" sz="2400" dirty="0">
                <a:latin typeface="Consolas" panose="020B0609020204030204" pitchFamily="49" charset="0"/>
              </a:rPr>
              <a:t>AFTER INSERT, UPDATE, DELETE</a:t>
            </a:r>
          </a:p>
          <a:p>
            <a:pPr marL="0" indent="0">
              <a:buNone/>
            </a:pPr>
            <a:r>
              <a:rPr lang="en-US" sz="2400" dirty="0">
                <a:latin typeface="Consolas" panose="020B0609020204030204" pitchFamily="49" charset="0"/>
              </a:rPr>
              <a:t>AS</a:t>
            </a:r>
          </a:p>
          <a:p>
            <a:pPr marL="0" indent="0">
              <a:buNone/>
            </a:pPr>
            <a:r>
              <a:rPr lang="en-US" sz="2400" dirty="0">
                <a:latin typeface="Consolas" panose="020B0609020204030204" pitchFamily="49" charset="0"/>
              </a:rPr>
              <a:t>	INSERT INTO </a:t>
            </a:r>
            <a:r>
              <a:rPr lang="en-US" sz="2400" dirty="0" err="1">
                <a:latin typeface="Consolas" panose="020B0609020204030204" pitchFamily="49" charset="0"/>
              </a:rPr>
              <a:t>resultChanged</a:t>
            </a:r>
            <a:r>
              <a:rPr lang="en-US" sz="2400" dirty="0">
                <a:latin typeface="Consolas" panose="020B0609020204030204" pitchFamily="49" charset="0"/>
              </a:rPr>
              <a:t> SELECT *,ORIGINAL_LOGIN(),GETDATE(),’d’</a:t>
            </a:r>
          </a:p>
          <a:p>
            <a:pPr marL="0" indent="0">
              <a:buNone/>
            </a:pPr>
            <a:r>
              <a:rPr lang="en-US" sz="2400" dirty="0">
                <a:latin typeface="Consolas" panose="020B0609020204030204" pitchFamily="49" charset="0"/>
              </a:rPr>
              <a:t>		FROM deleted</a:t>
            </a:r>
          </a:p>
          <a:p>
            <a:pPr marL="0" indent="0">
              <a:buNone/>
            </a:pPr>
            <a:r>
              <a:rPr lang="en-US" sz="2400" dirty="0">
                <a:latin typeface="Consolas" panose="020B0609020204030204" pitchFamily="49" charset="0"/>
              </a:rPr>
              <a:t>	INSERT INTO </a:t>
            </a:r>
            <a:r>
              <a:rPr lang="en-US" sz="2400" dirty="0" err="1">
                <a:latin typeface="Consolas" panose="020B0609020204030204" pitchFamily="49" charset="0"/>
              </a:rPr>
              <a:t>resultChanged</a:t>
            </a:r>
            <a:r>
              <a:rPr lang="en-US" sz="2400" dirty="0">
                <a:latin typeface="Consolas" panose="020B0609020204030204" pitchFamily="49" charset="0"/>
              </a:rPr>
              <a:t> SELECT *,ORIGINAL_LOGIN(),GETDATE(),’</a:t>
            </a:r>
            <a:r>
              <a:rPr lang="en-US" sz="2400" dirty="0" err="1">
                <a:latin typeface="Consolas" panose="020B0609020204030204" pitchFamily="49" charset="0"/>
              </a:rPr>
              <a:t>i</a:t>
            </a:r>
            <a:r>
              <a:rPr lang="en-US" sz="2400" dirty="0">
                <a:latin typeface="Consolas" panose="020B0609020204030204" pitchFamily="49" charset="0"/>
              </a:rPr>
              <a:t>’</a:t>
            </a:r>
          </a:p>
          <a:p>
            <a:pPr marL="0" indent="0">
              <a:buNone/>
            </a:pPr>
            <a:r>
              <a:rPr lang="en-US" sz="2400" dirty="0">
                <a:latin typeface="Consolas" panose="020B0609020204030204" pitchFamily="49" charset="0"/>
              </a:rPr>
              <a:t>		FROM inserted</a:t>
            </a:r>
          </a:p>
          <a:p>
            <a:pPr marL="0" indent="0">
              <a:buNone/>
            </a:pPr>
            <a:endParaRPr lang="en-US" dirty="0"/>
          </a:p>
        </p:txBody>
      </p:sp>
    </p:spTree>
    <p:extLst>
      <p:ext uri="{BB962C8B-B14F-4D97-AF65-F5344CB8AC3E}">
        <p14:creationId xmlns:p14="http://schemas.microsoft.com/office/powerpoint/2010/main" val="392932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DDC10-CABC-437D-8A46-6CBE1A11C6A4}"/>
              </a:ext>
            </a:extLst>
          </p:cNvPr>
          <p:cNvSpPr>
            <a:spLocks noGrp="1"/>
          </p:cNvSpPr>
          <p:nvPr>
            <p:ph type="title"/>
          </p:nvPr>
        </p:nvSpPr>
        <p:spPr/>
        <p:txBody>
          <a:bodyPr/>
          <a:lstStyle/>
          <a:p>
            <a:r>
              <a:rPr lang="en-US" dirty="0"/>
              <a:t>Instead Of Trigger</a:t>
            </a:r>
          </a:p>
        </p:txBody>
      </p:sp>
      <p:sp>
        <p:nvSpPr>
          <p:cNvPr id="3" name="Content Placeholder 2">
            <a:extLst>
              <a:ext uri="{FF2B5EF4-FFF2-40B4-BE49-F238E27FC236}">
                <a16:creationId xmlns:a16="http://schemas.microsoft.com/office/drawing/2014/main" id="{DBE358AD-711E-4B9B-82D6-F0C5A37FE374}"/>
              </a:ext>
            </a:extLst>
          </p:cNvPr>
          <p:cNvSpPr>
            <a:spLocks noGrp="1"/>
          </p:cNvSpPr>
          <p:nvPr>
            <p:ph idx="1"/>
          </p:nvPr>
        </p:nvSpPr>
        <p:spPr/>
        <p:txBody>
          <a:bodyPr/>
          <a:lstStyle/>
          <a:p>
            <a:pPr marL="0" indent="0">
              <a:buNone/>
            </a:pPr>
            <a:r>
              <a:rPr lang="en-US" dirty="0"/>
              <a:t>As the name implies, fires in place of the change happening. This trigger is useful for prohibiting a particular action (make a table read only, for example). Only one Instead Of trigger is allowed per table/operation combination.</a:t>
            </a:r>
          </a:p>
          <a:p>
            <a:pPr marL="0" indent="0">
              <a:buNone/>
            </a:pPr>
            <a:endParaRPr lang="en-US" dirty="0"/>
          </a:p>
          <a:p>
            <a:pPr marL="0" indent="0">
              <a:buNone/>
            </a:pPr>
            <a:r>
              <a:rPr lang="en-US" dirty="0"/>
              <a:t>An interesting note – an Instead Of trigger is not called recursively. If table T has an Update Instead Of trigger, the only way to update T is within the trigger code.</a:t>
            </a:r>
          </a:p>
        </p:txBody>
      </p:sp>
    </p:spTree>
    <p:extLst>
      <p:ext uri="{BB962C8B-B14F-4D97-AF65-F5344CB8AC3E}">
        <p14:creationId xmlns:p14="http://schemas.microsoft.com/office/powerpoint/2010/main" val="37537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258E-81ED-4137-855F-CE9D0836C2D2}"/>
              </a:ext>
            </a:extLst>
          </p:cNvPr>
          <p:cNvSpPr>
            <a:spLocks noGrp="1"/>
          </p:cNvSpPr>
          <p:nvPr>
            <p:ph type="title"/>
          </p:nvPr>
        </p:nvSpPr>
        <p:spPr/>
        <p:txBody>
          <a:bodyPr/>
          <a:lstStyle/>
          <a:p>
            <a:r>
              <a:rPr lang="en-US" dirty="0"/>
              <a:t>Instead Of Trigger example</a:t>
            </a:r>
          </a:p>
        </p:txBody>
      </p:sp>
      <p:sp>
        <p:nvSpPr>
          <p:cNvPr id="3" name="Content Placeholder 2">
            <a:extLst>
              <a:ext uri="{FF2B5EF4-FFF2-40B4-BE49-F238E27FC236}">
                <a16:creationId xmlns:a16="http://schemas.microsoft.com/office/drawing/2014/main" id="{B8A540E2-AD65-4D3B-B9EA-E374DCDFD73E}"/>
              </a:ext>
            </a:extLst>
          </p:cNvPr>
          <p:cNvSpPr>
            <a:spLocks noGrp="1"/>
          </p:cNvSpPr>
          <p:nvPr>
            <p:ph idx="1"/>
          </p:nvPr>
        </p:nvSpPr>
        <p:spPr>
          <a:xfrm>
            <a:off x="0" y="1825625"/>
            <a:ext cx="12192000" cy="4351338"/>
          </a:xfrm>
        </p:spPr>
        <p:txBody>
          <a:bodyPr>
            <a:normAutofit/>
          </a:bodyPr>
          <a:lstStyle/>
          <a:p>
            <a:pPr marL="0" indent="0">
              <a:buNone/>
            </a:pPr>
            <a:r>
              <a:rPr lang="en-US" sz="2400" dirty="0">
                <a:latin typeface="Consolas" panose="020B0609020204030204" pitchFamily="49" charset="0"/>
              </a:rPr>
              <a:t>CREATE TRIGGER </a:t>
            </a:r>
            <a:r>
              <a:rPr lang="en-US" sz="2400" dirty="0" err="1">
                <a:latin typeface="Consolas" panose="020B0609020204030204" pitchFamily="49" charset="0"/>
              </a:rPr>
              <a:t>resultForbidDelete</a:t>
            </a:r>
            <a:r>
              <a:rPr lang="en-US" sz="2400" dirty="0">
                <a:latin typeface="Consolas" panose="020B0609020204030204" pitchFamily="49" charset="0"/>
              </a:rPr>
              <a:t> ON result</a:t>
            </a:r>
          </a:p>
          <a:p>
            <a:pPr marL="0" indent="0">
              <a:buNone/>
            </a:pPr>
            <a:r>
              <a:rPr lang="en-US" sz="2400" dirty="0">
                <a:latin typeface="Consolas" panose="020B0609020204030204" pitchFamily="49" charset="0"/>
              </a:rPr>
              <a:t>INSTEAD OF DELETE</a:t>
            </a:r>
          </a:p>
          <a:p>
            <a:pPr marL="0" indent="0">
              <a:buNone/>
            </a:pPr>
            <a:r>
              <a:rPr lang="en-US" sz="2400" dirty="0">
                <a:latin typeface="Consolas" panose="020B0609020204030204" pitchFamily="49" charset="0"/>
              </a:rPr>
              <a:t>AS</a:t>
            </a:r>
          </a:p>
          <a:p>
            <a:pPr marL="0" indent="0">
              <a:buNone/>
            </a:pPr>
            <a:r>
              <a:rPr lang="en-US" sz="2400" dirty="0"/>
              <a:t>	RAISERROR(‘I </a:t>
            </a:r>
            <a:r>
              <a:rPr lang="en-US" sz="2400" dirty="0" err="1"/>
              <a:t>don’’t</a:t>
            </a:r>
            <a:r>
              <a:rPr lang="en-US" sz="2400" dirty="0"/>
              <a:t> think so, Tim’,16,1)</a:t>
            </a:r>
          </a:p>
          <a:p>
            <a:pPr marL="0" indent="0">
              <a:buNone/>
            </a:pPr>
            <a:r>
              <a:rPr lang="en-US" sz="2400" dirty="0"/>
              <a:t>	ROLLBACK TRANSACTION</a:t>
            </a:r>
          </a:p>
        </p:txBody>
      </p:sp>
    </p:spTree>
    <p:extLst>
      <p:ext uri="{BB962C8B-B14F-4D97-AF65-F5344CB8AC3E}">
        <p14:creationId xmlns:p14="http://schemas.microsoft.com/office/powerpoint/2010/main" val="1527225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F4D7E-5C9A-4D67-AE7B-7E44C961D784}"/>
              </a:ext>
            </a:extLst>
          </p:cNvPr>
          <p:cNvSpPr>
            <a:spLocks noGrp="1"/>
          </p:cNvSpPr>
          <p:nvPr>
            <p:ph type="title"/>
          </p:nvPr>
        </p:nvSpPr>
        <p:spPr/>
        <p:txBody>
          <a:bodyPr/>
          <a:lstStyle/>
          <a:p>
            <a:r>
              <a:rPr lang="en-US" dirty="0"/>
              <a:t>Trigger Warning(s)</a:t>
            </a:r>
          </a:p>
        </p:txBody>
      </p:sp>
      <p:sp>
        <p:nvSpPr>
          <p:cNvPr id="3" name="Content Placeholder 2">
            <a:extLst>
              <a:ext uri="{FF2B5EF4-FFF2-40B4-BE49-F238E27FC236}">
                <a16:creationId xmlns:a16="http://schemas.microsoft.com/office/drawing/2014/main" id="{202EE8AF-CF6A-42A6-803C-B4BA69C983A4}"/>
              </a:ext>
            </a:extLst>
          </p:cNvPr>
          <p:cNvSpPr>
            <a:spLocks noGrp="1"/>
          </p:cNvSpPr>
          <p:nvPr>
            <p:ph idx="1"/>
          </p:nvPr>
        </p:nvSpPr>
        <p:spPr/>
        <p:txBody>
          <a:bodyPr/>
          <a:lstStyle/>
          <a:p>
            <a:pPr marL="0" indent="0">
              <a:buNone/>
            </a:pPr>
            <a:r>
              <a:rPr lang="en-US" dirty="0"/>
              <a:t>Triggers are implemented a little different in every database</a:t>
            </a:r>
          </a:p>
          <a:p>
            <a:pPr marL="0" indent="0">
              <a:buNone/>
            </a:pPr>
            <a:endParaRPr lang="en-US" dirty="0"/>
          </a:p>
          <a:p>
            <a:pPr marL="0" indent="0">
              <a:buNone/>
            </a:pPr>
            <a:r>
              <a:rPr lang="en-US" dirty="0"/>
              <a:t>Triggers are non-obvious, subtle bits of code that will make your database act in ways that new people will not expect and that you may forget about. </a:t>
            </a:r>
          </a:p>
          <a:p>
            <a:pPr marL="0" indent="0">
              <a:buNone/>
            </a:pPr>
            <a:endParaRPr lang="en-US" dirty="0"/>
          </a:p>
          <a:p>
            <a:pPr marL="0" indent="0">
              <a:buNone/>
            </a:pPr>
            <a:r>
              <a:rPr lang="en-US" dirty="0"/>
              <a:t>Triggers have a performance impact. </a:t>
            </a:r>
          </a:p>
          <a:p>
            <a:pPr marL="0" indent="0">
              <a:buNone/>
            </a:pPr>
            <a:endParaRPr lang="en-US" dirty="0"/>
          </a:p>
          <a:p>
            <a:pPr marL="0" indent="0">
              <a:buNone/>
            </a:pPr>
            <a:r>
              <a:rPr lang="en-US" dirty="0"/>
              <a:t>These are powerful, but dangerous. Use very lightly.</a:t>
            </a:r>
          </a:p>
        </p:txBody>
      </p:sp>
    </p:spTree>
    <p:extLst>
      <p:ext uri="{BB962C8B-B14F-4D97-AF65-F5344CB8AC3E}">
        <p14:creationId xmlns:p14="http://schemas.microsoft.com/office/powerpoint/2010/main" val="195411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7069-FF64-4812-A3BD-29F494855A8D}"/>
              </a:ext>
            </a:extLst>
          </p:cNvPr>
          <p:cNvSpPr>
            <a:spLocks noGrp="1"/>
          </p:cNvSpPr>
          <p:nvPr>
            <p:ph type="title"/>
          </p:nvPr>
        </p:nvSpPr>
        <p:spPr/>
        <p:txBody>
          <a:bodyPr/>
          <a:lstStyle/>
          <a:p>
            <a:r>
              <a:rPr lang="en-US" dirty="0"/>
              <a:t>Temporal Tables</a:t>
            </a:r>
          </a:p>
        </p:txBody>
      </p:sp>
      <p:sp>
        <p:nvSpPr>
          <p:cNvPr id="3" name="Content Placeholder 2">
            <a:extLst>
              <a:ext uri="{FF2B5EF4-FFF2-40B4-BE49-F238E27FC236}">
                <a16:creationId xmlns:a16="http://schemas.microsoft.com/office/drawing/2014/main" id="{FDDA7E5C-2668-4248-9B9C-68AEC4A303C6}"/>
              </a:ext>
            </a:extLst>
          </p:cNvPr>
          <p:cNvSpPr>
            <a:spLocks noGrp="1"/>
          </p:cNvSpPr>
          <p:nvPr>
            <p:ph idx="1"/>
          </p:nvPr>
        </p:nvSpPr>
        <p:spPr/>
        <p:txBody>
          <a:bodyPr/>
          <a:lstStyle/>
          <a:p>
            <a:pPr marL="0" indent="0">
              <a:buNone/>
            </a:pPr>
            <a:r>
              <a:rPr lang="en-US" dirty="0"/>
              <a:t>New in SQL Server 2016, these tables are designed to solve a common problem.</a:t>
            </a:r>
          </a:p>
          <a:p>
            <a:pPr marL="0" indent="0">
              <a:buNone/>
            </a:pPr>
            <a:endParaRPr lang="en-US" dirty="0"/>
          </a:p>
          <a:p>
            <a:pPr marL="0" indent="0">
              <a:buNone/>
            </a:pPr>
            <a:r>
              <a:rPr lang="en-US" dirty="0"/>
              <a:t>Consider our hospital example – Dr Smith works at the hospital from 2014-2018. We need to keep him in the doctor table (otherwise our referential integrity is shot), but we need to indicate he is not active.</a:t>
            </a:r>
          </a:p>
          <a:p>
            <a:pPr marL="0" indent="0">
              <a:buNone/>
            </a:pPr>
            <a:endParaRPr lang="en-US" dirty="0"/>
          </a:p>
          <a:p>
            <a:pPr marL="0" indent="0">
              <a:buNone/>
            </a:pPr>
            <a:r>
              <a:rPr lang="en-US" dirty="0"/>
              <a:t>We could certainly do this with </a:t>
            </a:r>
            <a:r>
              <a:rPr lang="en-US" dirty="0" err="1"/>
              <a:t>startDate</a:t>
            </a:r>
            <a:r>
              <a:rPr lang="en-US" dirty="0"/>
              <a:t> and </a:t>
            </a:r>
            <a:r>
              <a:rPr lang="en-US" dirty="0" err="1"/>
              <a:t>endDate</a:t>
            </a:r>
            <a:r>
              <a:rPr lang="en-US" dirty="0"/>
              <a:t>. But there are some subtle issues. Guesses?</a:t>
            </a:r>
          </a:p>
        </p:txBody>
      </p:sp>
    </p:spTree>
    <p:extLst>
      <p:ext uri="{BB962C8B-B14F-4D97-AF65-F5344CB8AC3E}">
        <p14:creationId xmlns:p14="http://schemas.microsoft.com/office/powerpoint/2010/main" val="4266940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EFDA6-19DA-4CAC-8868-2F9CC44663EA}"/>
              </a:ext>
            </a:extLst>
          </p:cNvPr>
          <p:cNvSpPr>
            <a:spLocks noGrp="1"/>
          </p:cNvSpPr>
          <p:nvPr>
            <p:ph type="title"/>
          </p:nvPr>
        </p:nvSpPr>
        <p:spPr/>
        <p:txBody>
          <a:bodyPr/>
          <a:lstStyle/>
          <a:p>
            <a:r>
              <a:rPr lang="en-US" dirty="0"/>
              <a:t>Issues with hand-rolling temporal tables</a:t>
            </a:r>
          </a:p>
        </p:txBody>
      </p:sp>
      <p:sp>
        <p:nvSpPr>
          <p:cNvPr id="3" name="Content Placeholder 2">
            <a:extLst>
              <a:ext uri="{FF2B5EF4-FFF2-40B4-BE49-F238E27FC236}">
                <a16:creationId xmlns:a16="http://schemas.microsoft.com/office/drawing/2014/main" id="{69FD7FE6-85B3-4878-BF37-E00DCB358729}"/>
              </a:ext>
            </a:extLst>
          </p:cNvPr>
          <p:cNvSpPr>
            <a:spLocks noGrp="1"/>
          </p:cNvSpPr>
          <p:nvPr>
            <p:ph idx="1"/>
          </p:nvPr>
        </p:nvSpPr>
        <p:spPr/>
        <p:txBody>
          <a:bodyPr/>
          <a:lstStyle/>
          <a:p>
            <a:pPr marL="514350" indent="-514350">
              <a:buAutoNum type="arabicParenR"/>
            </a:pPr>
            <a:r>
              <a:rPr lang="en-US" dirty="0"/>
              <a:t>Table grows without bound. After a while, performance is less.</a:t>
            </a:r>
          </a:p>
          <a:p>
            <a:pPr marL="514350" indent="-514350">
              <a:buAutoNum type="arabicParenR"/>
            </a:pPr>
            <a:r>
              <a:rPr lang="en-US" dirty="0"/>
              <a:t>Every query needs to remember to check start and end dates.</a:t>
            </a:r>
          </a:p>
          <a:p>
            <a:pPr marL="514350" indent="-514350">
              <a:buAutoNum type="arabicParenR"/>
            </a:pPr>
            <a:r>
              <a:rPr lang="en-US" dirty="0"/>
              <a:t>DELETE is forbidden, breaking the typical SQL paradigm.</a:t>
            </a:r>
          </a:p>
          <a:p>
            <a:pPr marL="514350" indent="-514350">
              <a:buAutoNum type="arabicParenR"/>
            </a:pPr>
            <a:r>
              <a:rPr lang="en-US" dirty="0"/>
              <a:t>We have to insert duplicated records to change things (if a doctor changes last name, we have to clone their original record, except last name).</a:t>
            </a:r>
          </a:p>
          <a:p>
            <a:pPr marL="514350" indent="-514350">
              <a:buAutoNum type="arabicParenR"/>
            </a:pPr>
            <a:r>
              <a:rPr lang="en-US" dirty="0"/>
              <a:t>We have to “know” the rules for how all of the tables work.</a:t>
            </a:r>
          </a:p>
          <a:p>
            <a:pPr marL="514350" indent="-514350">
              <a:buAutoNum type="arabicParenR"/>
            </a:pPr>
            <a:endParaRPr lang="en-US" dirty="0"/>
          </a:p>
          <a:p>
            <a:pPr marL="514350" indent="-514350">
              <a:buAutoNum type="arabicParenR"/>
            </a:pPr>
            <a:endParaRPr lang="en-US" dirty="0"/>
          </a:p>
        </p:txBody>
      </p:sp>
    </p:spTree>
    <p:extLst>
      <p:ext uri="{BB962C8B-B14F-4D97-AF65-F5344CB8AC3E}">
        <p14:creationId xmlns:p14="http://schemas.microsoft.com/office/powerpoint/2010/main" val="4212039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FC92B-B2D5-4665-8060-2D47ACAC66F9}"/>
              </a:ext>
            </a:extLst>
          </p:cNvPr>
          <p:cNvSpPr>
            <a:spLocks noGrp="1"/>
          </p:cNvSpPr>
          <p:nvPr>
            <p:ph type="title"/>
          </p:nvPr>
        </p:nvSpPr>
        <p:spPr/>
        <p:txBody>
          <a:bodyPr/>
          <a:lstStyle/>
          <a:p>
            <a:r>
              <a:rPr lang="en-US" dirty="0"/>
              <a:t>How can temporal tables help us?</a:t>
            </a:r>
          </a:p>
        </p:txBody>
      </p:sp>
      <p:sp>
        <p:nvSpPr>
          <p:cNvPr id="3" name="Content Placeholder 2">
            <a:extLst>
              <a:ext uri="{FF2B5EF4-FFF2-40B4-BE49-F238E27FC236}">
                <a16:creationId xmlns:a16="http://schemas.microsoft.com/office/drawing/2014/main" id="{43E22D35-1ECB-4BCF-8050-FE60BC187BCD}"/>
              </a:ext>
            </a:extLst>
          </p:cNvPr>
          <p:cNvSpPr>
            <a:spLocks noGrp="1"/>
          </p:cNvSpPr>
          <p:nvPr>
            <p:ph idx="1"/>
          </p:nvPr>
        </p:nvSpPr>
        <p:spPr/>
        <p:txBody>
          <a:bodyPr/>
          <a:lstStyle/>
          <a:p>
            <a:pPr marL="0" indent="0">
              <a:buNone/>
            </a:pPr>
            <a:r>
              <a:rPr lang="en-US" dirty="0"/>
              <a:t>A temporal table has “</a:t>
            </a:r>
            <a:r>
              <a:rPr lang="en-US" dirty="0" err="1"/>
              <a:t>validFrom</a:t>
            </a:r>
            <a:r>
              <a:rPr lang="en-US" dirty="0"/>
              <a:t>” and “</a:t>
            </a:r>
            <a:r>
              <a:rPr lang="en-US" dirty="0" err="1"/>
              <a:t>validTo</a:t>
            </a:r>
            <a:r>
              <a:rPr lang="en-US" dirty="0"/>
              <a:t>” DATETIME2 columns. These are handled by the SQL engine automatically – </a:t>
            </a:r>
            <a:r>
              <a:rPr lang="en-US" dirty="0" err="1"/>
              <a:t>validFrom</a:t>
            </a:r>
            <a:r>
              <a:rPr lang="en-US" dirty="0"/>
              <a:t> is insert date, </a:t>
            </a:r>
            <a:r>
              <a:rPr lang="en-US" dirty="0" err="1"/>
              <a:t>validTo</a:t>
            </a:r>
            <a:r>
              <a:rPr lang="en-US" dirty="0"/>
              <a:t> is the UPDATE/DELETE date.</a:t>
            </a:r>
          </a:p>
          <a:p>
            <a:pPr marL="0" indent="0">
              <a:buNone/>
            </a:pPr>
            <a:endParaRPr lang="en-US" dirty="0"/>
          </a:p>
          <a:p>
            <a:pPr marL="0" indent="0">
              <a:buNone/>
            </a:pPr>
            <a:r>
              <a:rPr lang="en-US" dirty="0"/>
              <a:t>There is also a history table you specify with the same schema. When you DELETE or UPDATE the “real” table, the original record is moved into the history table.</a:t>
            </a:r>
          </a:p>
          <a:p>
            <a:pPr marL="0" indent="0">
              <a:buNone/>
            </a:pPr>
            <a:endParaRPr lang="en-US" dirty="0"/>
          </a:p>
          <a:p>
            <a:pPr marL="0" indent="0">
              <a:buNone/>
            </a:pPr>
            <a:r>
              <a:rPr lang="en-US" dirty="0"/>
              <a:t>A typically query will only query the currently active table. </a:t>
            </a:r>
          </a:p>
        </p:txBody>
      </p:sp>
    </p:spTree>
    <p:extLst>
      <p:ext uri="{BB962C8B-B14F-4D97-AF65-F5344CB8AC3E}">
        <p14:creationId xmlns:p14="http://schemas.microsoft.com/office/powerpoint/2010/main" val="1363916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A14F4-1773-4277-91AB-D1A8034EA20C}"/>
              </a:ext>
            </a:extLst>
          </p:cNvPr>
          <p:cNvSpPr>
            <a:spLocks noGrp="1"/>
          </p:cNvSpPr>
          <p:nvPr>
            <p:ph type="title"/>
          </p:nvPr>
        </p:nvSpPr>
        <p:spPr/>
        <p:txBody>
          <a:bodyPr/>
          <a:lstStyle/>
          <a:p>
            <a:r>
              <a:rPr lang="en-US" dirty="0"/>
              <a:t>How Do I Create It?</a:t>
            </a:r>
          </a:p>
        </p:txBody>
      </p:sp>
      <p:sp>
        <p:nvSpPr>
          <p:cNvPr id="3" name="Content Placeholder 2">
            <a:extLst>
              <a:ext uri="{FF2B5EF4-FFF2-40B4-BE49-F238E27FC236}">
                <a16:creationId xmlns:a16="http://schemas.microsoft.com/office/drawing/2014/main" id="{6E47C912-F364-402C-9725-321C58433ED4}"/>
              </a:ext>
            </a:extLst>
          </p:cNvPr>
          <p:cNvSpPr>
            <a:spLocks noGrp="1"/>
          </p:cNvSpPr>
          <p:nvPr>
            <p:ph idx="1"/>
          </p:nvPr>
        </p:nvSpPr>
        <p:spPr>
          <a:xfrm>
            <a:off x="510747" y="1825625"/>
            <a:ext cx="11104604" cy="4351338"/>
          </a:xfrm>
        </p:spPr>
        <p:txBody>
          <a:bodyPr/>
          <a:lstStyle/>
          <a:p>
            <a:pPr marL="0" indent="0">
              <a:buNone/>
            </a:pPr>
            <a:r>
              <a:rPr lang="en-US" sz="2400" dirty="0">
                <a:latin typeface="Consolas" panose="020B0609020204030204" pitchFamily="49" charset="0"/>
              </a:rPr>
              <a:t>CREATE TABLE doctor ( </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doctorId</a:t>
            </a:r>
            <a:r>
              <a:rPr lang="en-US" sz="2400" dirty="0">
                <a:latin typeface="Consolas" panose="020B0609020204030204" pitchFamily="49" charset="0"/>
              </a:rPr>
              <a:t> INT NOT NULL PRIMARY KEY IDENTITY,</a:t>
            </a:r>
          </a:p>
          <a:p>
            <a:pPr marL="0" indent="0">
              <a:buNone/>
            </a:pPr>
            <a:r>
              <a:rPr lang="en-US" sz="2400" dirty="0">
                <a:latin typeface="Consolas" panose="020B0609020204030204" pitchFamily="49" charset="0"/>
              </a:rPr>
              <a:t>	name varchar(100) not null, </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validFrom</a:t>
            </a:r>
            <a:r>
              <a:rPr lang="en-US" sz="2400" dirty="0">
                <a:latin typeface="Consolas" panose="020B0609020204030204" pitchFamily="49" charset="0"/>
              </a:rPr>
              <a:t> DATETIME2 GENERATED ALWAYS AS ROW START HIDDEN,</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validTo</a:t>
            </a:r>
            <a:r>
              <a:rPr lang="en-US" sz="2400" dirty="0">
                <a:latin typeface="Consolas" panose="020B0609020204030204" pitchFamily="49" charset="0"/>
              </a:rPr>
              <a:t> DATETIME2 GENERATED ALWAYS AS ROW START HIDDEN,</a:t>
            </a:r>
          </a:p>
          <a:p>
            <a:pPr marL="0" indent="0">
              <a:buNone/>
            </a:pPr>
            <a:r>
              <a:rPr lang="en-US" sz="2400" dirty="0">
                <a:latin typeface="Consolas" panose="020B0609020204030204" pitchFamily="49" charset="0"/>
              </a:rPr>
              <a:t>	PERIOD FOR SYSTEM_TIME (</a:t>
            </a:r>
            <a:r>
              <a:rPr lang="en-US" sz="2400" dirty="0" err="1">
                <a:latin typeface="Consolas" panose="020B0609020204030204" pitchFamily="49" charset="0"/>
              </a:rPr>
              <a:t>validFrom</a:t>
            </a:r>
            <a:r>
              <a:rPr lang="en-US" sz="2400" dirty="0">
                <a:latin typeface="Consolas" panose="020B0609020204030204" pitchFamily="49" charset="0"/>
              </a:rPr>
              <a:t>, </a:t>
            </a:r>
            <a:r>
              <a:rPr lang="en-US" sz="2400" dirty="0" err="1">
                <a:latin typeface="Consolas" panose="020B0609020204030204" pitchFamily="49" charset="0"/>
              </a:rPr>
              <a:t>validTo</a:t>
            </a:r>
            <a:r>
              <a:rPr lang="en-US" sz="2400" dirty="0">
                <a:latin typeface="Consolas" panose="020B0609020204030204" pitchFamily="49" charset="0"/>
              </a:rPr>
              <a:t>))</a:t>
            </a:r>
          </a:p>
          <a:p>
            <a:pPr marL="0" indent="0">
              <a:buNone/>
            </a:pPr>
            <a:r>
              <a:rPr lang="en-US" sz="2400" dirty="0">
                <a:latin typeface="Consolas" panose="020B0609020204030204" pitchFamily="49" charset="0"/>
              </a:rPr>
              <a:t>WITH (SYSTEM_VERSIONING = ON (HISTORY_TABLE= </a:t>
            </a:r>
            <a:r>
              <a:rPr lang="en-US" sz="2400" dirty="0" err="1">
                <a:latin typeface="Consolas" panose="020B0609020204030204" pitchFamily="49" charset="0"/>
              </a:rPr>
              <a:t>dbo.doctorHistory</a:t>
            </a:r>
            <a:r>
              <a:rPr lang="en-US" sz="2400" dirty="0">
                <a:latin typeface="Consolas" panose="020B0609020204030204" pitchFamily="49" charset="0"/>
              </a:rPr>
              <a:t>))</a:t>
            </a:r>
          </a:p>
          <a:p>
            <a:pPr marL="0" indent="0">
              <a:buNone/>
            </a:pPr>
            <a:endParaRPr lang="en-US" dirty="0"/>
          </a:p>
          <a:p>
            <a:pPr marL="0" indent="0">
              <a:buNone/>
            </a:pPr>
            <a:r>
              <a:rPr lang="en-US" dirty="0"/>
              <a:t>The system will create both doctor and </a:t>
            </a:r>
            <a:r>
              <a:rPr lang="en-US" dirty="0" err="1"/>
              <a:t>doctorHistory</a:t>
            </a:r>
            <a:r>
              <a:rPr lang="en-US" dirty="0"/>
              <a:t> as a result.</a:t>
            </a:r>
          </a:p>
        </p:txBody>
      </p:sp>
    </p:spTree>
    <p:extLst>
      <p:ext uri="{BB962C8B-B14F-4D97-AF65-F5344CB8AC3E}">
        <p14:creationId xmlns:p14="http://schemas.microsoft.com/office/powerpoint/2010/main" val="3032112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DF96F-667B-4065-8B70-D6F913FE6EB0}"/>
              </a:ext>
            </a:extLst>
          </p:cNvPr>
          <p:cNvSpPr>
            <a:spLocks noGrp="1"/>
          </p:cNvSpPr>
          <p:nvPr>
            <p:ph type="title"/>
          </p:nvPr>
        </p:nvSpPr>
        <p:spPr/>
        <p:txBody>
          <a:bodyPr/>
          <a:lstStyle/>
          <a:p>
            <a:r>
              <a:rPr lang="en-US" dirty="0"/>
              <a:t>How do I use it?</a:t>
            </a:r>
          </a:p>
        </p:txBody>
      </p:sp>
      <p:sp>
        <p:nvSpPr>
          <p:cNvPr id="3" name="Content Placeholder 2">
            <a:extLst>
              <a:ext uri="{FF2B5EF4-FFF2-40B4-BE49-F238E27FC236}">
                <a16:creationId xmlns:a16="http://schemas.microsoft.com/office/drawing/2014/main" id="{9C0F87EC-727D-460E-AE55-82C48A527005}"/>
              </a:ext>
            </a:extLst>
          </p:cNvPr>
          <p:cNvSpPr>
            <a:spLocks noGrp="1"/>
          </p:cNvSpPr>
          <p:nvPr>
            <p:ph idx="1"/>
          </p:nvPr>
        </p:nvSpPr>
        <p:spPr/>
        <p:txBody>
          <a:bodyPr/>
          <a:lstStyle/>
          <a:p>
            <a:pPr marL="0" indent="0">
              <a:buNone/>
            </a:pPr>
            <a:r>
              <a:rPr lang="en-US" dirty="0"/>
              <a:t>For the most part, as a simple table with no versioning.</a:t>
            </a:r>
          </a:p>
          <a:p>
            <a:pPr marL="0" indent="0">
              <a:buNone/>
            </a:pPr>
            <a:r>
              <a:rPr lang="en-US" dirty="0"/>
              <a:t>INSERT INTO doctor VALUES (‘John Smith’)</a:t>
            </a:r>
          </a:p>
          <a:p>
            <a:pPr marL="0" indent="0">
              <a:buNone/>
            </a:pPr>
            <a:r>
              <a:rPr lang="en-US" dirty="0"/>
              <a:t>DELETE FROM doctor WHERE name=‘John Smith’</a:t>
            </a:r>
          </a:p>
          <a:p>
            <a:pPr marL="0" indent="0">
              <a:buNone/>
            </a:pPr>
            <a:endParaRPr lang="en-US" dirty="0"/>
          </a:p>
          <a:p>
            <a:pPr marL="0" indent="0">
              <a:buNone/>
            </a:pPr>
            <a:r>
              <a:rPr lang="en-US" dirty="0"/>
              <a:t>If you want to select as of a certain date:</a:t>
            </a:r>
            <a:br>
              <a:rPr lang="en-US" dirty="0"/>
            </a:br>
            <a:r>
              <a:rPr lang="en-US" dirty="0"/>
              <a:t>SELECT * FROM doctor FOR SYSTEM_TIME AS OF ‘20180101’;</a:t>
            </a:r>
          </a:p>
        </p:txBody>
      </p:sp>
    </p:spTree>
    <p:extLst>
      <p:ext uri="{BB962C8B-B14F-4D97-AF65-F5344CB8AC3E}">
        <p14:creationId xmlns:p14="http://schemas.microsoft.com/office/powerpoint/2010/main" val="4159637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EFDA6-19DA-4CAC-8868-2F9CC44663EA}"/>
              </a:ext>
            </a:extLst>
          </p:cNvPr>
          <p:cNvSpPr>
            <a:spLocks noGrp="1"/>
          </p:cNvSpPr>
          <p:nvPr>
            <p:ph type="title"/>
          </p:nvPr>
        </p:nvSpPr>
        <p:spPr/>
        <p:txBody>
          <a:bodyPr/>
          <a:lstStyle/>
          <a:p>
            <a:r>
              <a:rPr lang="en-US" dirty="0"/>
              <a:t>How did we do?</a:t>
            </a:r>
          </a:p>
        </p:txBody>
      </p:sp>
      <p:sp>
        <p:nvSpPr>
          <p:cNvPr id="3" name="Content Placeholder 2">
            <a:extLst>
              <a:ext uri="{FF2B5EF4-FFF2-40B4-BE49-F238E27FC236}">
                <a16:creationId xmlns:a16="http://schemas.microsoft.com/office/drawing/2014/main" id="{69FD7FE6-85B3-4878-BF37-E00DCB358729}"/>
              </a:ext>
            </a:extLst>
          </p:cNvPr>
          <p:cNvSpPr>
            <a:spLocks noGrp="1"/>
          </p:cNvSpPr>
          <p:nvPr>
            <p:ph idx="1"/>
          </p:nvPr>
        </p:nvSpPr>
        <p:spPr/>
        <p:txBody>
          <a:bodyPr/>
          <a:lstStyle/>
          <a:p>
            <a:pPr marL="514350" indent="-514350">
              <a:buAutoNum type="arabicParenR"/>
            </a:pPr>
            <a:r>
              <a:rPr lang="en-US" strike="sngStrike" dirty="0"/>
              <a:t>Table grows without bound. After a while, performance is less.</a:t>
            </a:r>
          </a:p>
          <a:p>
            <a:pPr marL="514350" indent="-514350">
              <a:buAutoNum type="arabicParenR"/>
            </a:pPr>
            <a:r>
              <a:rPr lang="en-US" strike="sngStrike" dirty="0"/>
              <a:t>Every query needs to remember to check start and end dates.</a:t>
            </a:r>
          </a:p>
          <a:p>
            <a:pPr marL="514350" indent="-514350">
              <a:buAutoNum type="arabicParenR"/>
            </a:pPr>
            <a:r>
              <a:rPr lang="en-US" strike="sngStrike" dirty="0"/>
              <a:t>DELETE is forbidden, breaking the typical SQL paradigm.</a:t>
            </a:r>
          </a:p>
          <a:p>
            <a:pPr marL="514350" indent="-514350">
              <a:buAutoNum type="arabicParenR"/>
            </a:pPr>
            <a:r>
              <a:rPr lang="en-US" strike="sngStrike" dirty="0"/>
              <a:t>We have to insert duplicated records to change things (if a doctor changes last name, we have to clone their original record, except last name).</a:t>
            </a:r>
          </a:p>
          <a:p>
            <a:pPr marL="514350" indent="-514350">
              <a:buAutoNum type="arabicParenR"/>
            </a:pPr>
            <a:r>
              <a:rPr lang="en-US" strike="sngStrike" dirty="0"/>
              <a:t>We have to “know” the rules for how all of the tables work.</a:t>
            </a:r>
          </a:p>
          <a:p>
            <a:pPr marL="0" indent="0">
              <a:buNone/>
            </a:pPr>
            <a:endParaRPr lang="en-US" dirty="0"/>
          </a:p>
          <a:p>
            <a:pPr marL="0" indent="0">
              <a:buNone/>
            </a:pPr>
            <a:r>
              <a:rPr lang="en-US" dirty="0"/>
              <a:t>The system now handles all of this for us!!!</a:t>
            </a:r>
          </a:p>
          <a:p>
            <a:pPr marL="514350" indent="-514350">
              <a:buAutoNum type="arabicParenR"/>
            </a:pPr>
            <a:endParaRPr lang="en-US" dirty="0"/>
          </a:p>
          <a:p>
            <a:pPr marL="514350" indent="-514350">
              <a:buAutoNum type="arabicParenR"/>
            </a:pPr>
            <a:endParaRPr lang="en-US" dirty="0"/>
          </a:p>
        </p:txBody>
      </p:sp>
    </p:spTree>
    <p:extLst>
      <p:ext uri="{BB962C8B-B14F-4D97-AF65-F5344CB8AC3E}">
        <p14:creationId xmlns:p14="http://schemas.microsoft.com/office/powerpoint/2010/main" val="58827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42AC-A98C-4D98-AAED-3A0EB9F8BA30}"/>
              </a:ext>
            </a:extLst>
          </p:cNvPr>
          <p:cNvSpPr>
            <a:spLocks noGrp="1"/>
          </p:cNvSpPr>
          <p:nvPr>
            <p:ph type="title"/>
          </p:nvPr>
        </p:nvSpPr>
        <p:spPr/>
        <p:txBody>
          <a:bodyPr/>
          <a:lstStyle/>
          <a:p>
            <a:r>
              <a:rPr lang="en-US" dirty="0"/>
              <a:t>Complex views</a:t>
            </a:r>
          </a:p>
        </p:txBody>
      </p:sp>
      <p:sp>
        <p:nvSpPr>
          <p:cNvPr id="3" name="Content Placeholder 2">
            <a:extLst>
              <a:ext uri="{FF2B5EF4-FFF2-40B4-BE49-F238E27FC236}">
                <a16:creationId xmlns:a16="http://schemas.microsoft.com/office/drawing/2014/main" id="{A931F6C5-876F-4B77-B16C-DC87EE0ED540}"/>
              </a:ext>
            </a:extLst>
          </p:cNvPr>
          <p:cNvSpPr>
            <a:spLocks noGrp="1"/>
          </p:cNvSpPr>
          <p:nvPr>
            <p:ph idx="1"/>
          </p:nvPr>
        </p:nvSpPr>
        <p:spPr/>
        <p:txBody>
          <a:bodyPr/>
          <a:lstStyle/>
          <a:p>
            <a:pPr marL="0" indent="0">
              <a:buNone/>
            </a:pPr>
            <a:r>
              <a:rPr lang="en-US" dirty="0"/>
              <a:t>Consider a view that has some complex transformations. </a:t>
            </a:r>
          </a:p>
          <a:p>
            <a:pPr marL="0" indent="0">
              <a:buNone/>
            </a:pPr>
            <a:endParaRPr lang="en-US" dirty="0"/>
          </a:p>
          <a:p>
            <a:pPr marL="0" indent="0">
              <a:buNone/>
            </a:pPr>
            <a:r>
              <a:rPr lang="en-US" dirty="0"/>
              <a:t>This could come to be a performance burden – the cost of performing the joins and transformations could start to become a bottleneck especially if the data is queried often.</a:t>
            </a:r>
          </a:p>
          <a:p>
            <a:pPr marL="0" indent="0">
              <a:buNone/>
            </a:pPr>
            <a:endParaRPr lang="en-US" dirty="0"/>
          </a:p>
          <a:p>
            <a:pPr marL="0" indent="0">
              <a:buNone/>
            </a:pPr>
            <a:r>
              <a:rPr lang="en-US" dirty="0"/>
              <a:t>One approach would be to create a new table that holds the transformed data. That would make access fast, but a maintenance nightmare. What can we do?</a:t>
            </a:r>
          </a:p>
        </p:txBody>
      </p:sp>
    </p:spTree>
    <p:extLst>
      <p:ext uri="{BB962C8B-B14F-4D97-AF65-F5344CB8AC3E}">
        <p14:creationId xmlns:p14="http://schemas.microsoft.com/office/powerpoint/2010/main" val="144279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0577-5EF3-4F62-B784-B36BCF35A3A5}"/>
              </a:ext>
            </a:extLst>
          </p:cNvPr>
          <p:cNvSpPr>
            <a:spLocks noGrp="1"/>
          </p:cNvSpPr>
          <p:nvPr>
            <p:ph type="title"/>
          </p:nvPr>
        </p:nvSpPr>
        <p:spPr/>
        <p:txBody>
          <a:bodyPr/>
          <a:lstStyle/>
          <a:p>
            <a:r>
              <a:rPr lang="en-US" dirty="0"/>
              <a:t>I have big tables…</a:t>
            </a:r>
          </a:p>
        </p:txBody>
      </p:sp>
      <p:sp>
        <p:nvSpPr>
          <p:cNvPr id="3" name="Content Placeholder 2">
            <a:extLst>
              <a:ext uri="{FF2B5EF4-FFF2-40B4-BE49-F238E27FC236}">
                <a16:creationId xmlns:a16="http://schemas.microsoft.com/office/drawing/2014/main" id="{BB8BA9DE-687F-4C14-9A14-6EB72BA3C815}"/>
              </a:ext>
            </a:extLst>
          </p:cNvPr>
          <p:cNvSpPr>
            <a:spLocks noGrp="1"/>
          </p:cNvSpPr>
          <p:nvPr>
            <p:ph idx="1"/>
          </p:nvPr>
        </p:nvSpPr>
        <p:spPr/>
        <p:txBody>
          <a:bodyPr/>
          <a:lstStyle/>
          <a:p>
            <a:pPr marL="0" indent="0">
              <a:buNone/>
            </a:pPr>
            <a:r>
              <a:rPr lang="en-US" dirty="0">
                <a:solidFill>
                  <a:srgbClr val="FF0000"/>
                </a:solidFill>
              </a:rPr>
              <a:t>WARNING</a:t>
            </a:r>
          </a:p>
          <a:p>
            <a:pPr marL="0" indent="0">
              <a:buNone/>
            </a:pPr>
            <a:r>
              <a:rPr lang="en-US" dirty="0">
                <a:solidFill>
                  <a:srgbClr val="FF0000"/>
                </a:solidFill>
              </a:rPr>
              <a:t>This is only for the largest cases. Tables with many millions of rows. Don’t do this, in production, with small databases – it is a waste…</a:t>
            </a:r>
          </a:p>
          <a:p>
            <a:pPr marL="0" indent="0">
              <a:buNone/>
            </a:pPr>
            <a:endParaRPr lang="en-US" dirty="0"/>
          </a:p>
          <a:p>
            <a:pPr marL="0" indent="0">
              <a:buNone/>
            </a:pPr>
            <a:r>
              <a:rPr lang="en-US" dirty="0"/>
              <a:t>So far, all of the tables that we have talked about are pretty small (less than millions of rows) and generic – you can’t get rid of part of the patient table or the doctors table.</a:t>
            </a:r>
          </a:p>
          <a:p>
            <a:pPr marL="0" indent="0">
              <a:buNone/>
            </a:pPr>
            <a:endParaRPr lang="en-US" dirty="0"/>
          </a:p>
          <a:p>
            <a:pPr marL="0" indent="0">
              <a:buNone/>
            </a:pPr>
            <a:r>
              <a:rPr lang="en-US" dirty="0"/>
              <a:t>But, let’s consider a corner case.</a:t>
            </a:r>
          </a:p>
        </p:txBody>
      </p:sp>
    </p:spTree>
    <p:extLst>
      <p:ext uri="{BB962C8B-B14F-4D97-AF65-F5344CB8AC3E}">
        <p14:creationId xmlns:p14="http://schemas.microsoft.com/office/powerpoint/2010/main" val="2551380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93B9-0F80-4B9F-A4BF-97603738FCCE}"/>
              </a:ext>
            </a:extLst>
          </p:cNvPr>
          <p:cNvSpPr>
            <a:spLocks noGrp="1"/>
          </p:cNvSpPr>
          <p:nvPr>
            <p:ph type="title"/>
          </p:nvPr>
        </p:nvSpPr>
        <p:spPr/>
        <p:txBody>
          <a:bodyPr/>
          <a:lstStyle/>
          <a:p>
            <a:r>
              <a:rPr lang="en-US" dirty="0"/>
              <a:t>Big, big tables…</a:t>
            </a:r>
          </a:p>
        </p:txBody>
      </p:sp>
      <p:sp>
        <p:nvSpPr>
          <p:cNvPr id="3" name="Content Placeholder 2">
            <a:extLst>
              <a:ext uri="{FF2B5EF4-FFF2-40B4-BE49-F238E27FC236}">
                <a16:creationId xmlns:a16="http://schemas.microsoft.com/office/drawing/2014/main" id="{F09942B3-0CF3-4431-A771-87D70BECF0F2}"/>
              </a:ext>
            </a:extLst>
          </p:cNvPr>
          <p:cNvSpPr>
            <a:spLocks noGrp="1"/>
          </p:cNvSpPr>
          <p:nvPr>
            <p:ph idx="1"/>
          </p:nvPr>
        </p:nvSpPr>
        <p:spPr/>
        <p:txBody>
          <a:bodyPr>
            <a:normAutofit lnSpcReduction="10000"/>
          </a:bodyPr>
          <a:lstStyle/>
          <a:p>
            <a:pPr marL="0" indent="0">
              <a:buNone/>
            </a:pPr>
            <a:r>
              <a:rPr lang="en-US" dirty="0"/>
              <a:t>Our very large hospital now has tens of millions of appointments. SQL Server is OK with this – it can handle billions of rows, with reasonable hardware. </a:t>
            </a:r>
          </a:p>
          <a:p>
            <a:pPr marL="0" indent="0">
              <a:buNone/>
            </a:pPr>
            <a:endParaRPr lang="en-US" dirty="0"/>
          </a:p>
          <a:p>
            <a:pPr marL="0" indent="0">
              <a:buNone/>
            </a:pPr>
            <a:r>
              <a:rPr lang="en-US" dirty="0"/>
              <a:t>But, every month we have to remove, for legal reasons, a month of the oldest appointments. The problem that we have is that doing this causes all of the indices and the appointment table to be in use and run really slowly.</a:t>
            </a:r>
          </a:p>
          <a:p>
            <a:pPr marL="0" indent="0">
              <a:buNone/>
            </a:pPr>
            <a:endParaRPr lang="en-US" dirty="0"/>
          </a:p>
          <a:p>
            <a:pPr marL="0" indent="0">
              <a:buNone/>
            </a:pPr>
            <a:r>
              <a:rPr lang="en-US" dirty="0"/>
              <a:t>What can we do?</a:t>
            </a:r>
          </a:p>
        </p:txBody>
      </p:sp>
    </p:spTree>
    <p:extLst>
      <p:ext uri="{BB962C8B-B14F-4D97-AF65-F5344CB8AC3E}">
        <p14:creationId xmlns:p14="http://schemas.microsoft.com/office/powerpoint/2010/main" val="414100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54C6B-6778-4711-9DFE-72C603717846}"/>
              </a:ext>
            </a:extLst>
          </p:cNvPr>
          <p:cNvSpPr>
            <a:spLocks noGrp="1"/>
          </p:cNvSpPr>
          <p:nvPr>
            <p:ph type="title"/>
          </p:nvPr>
        </p:nvSpPr>
        <p:spPr/>
        <p:txBody>
          <a:bodyPr/>
          <a:lstStyle/>
          <a:p>
            <a:r>
              <a:rPr lang="en-US" dirty="0"/>
              <a:t>Partitioning tables</a:t>
            </a:r>
          </a:p>
        </p:txBody>
      </p:sp>
      <p:sp>
        <p:nvSpPr>
          <p:cNvPr id="3" name="Content Placeholder 2">
            <a:extLst>
              <a:ext uri="{FF2B5EF4-FFF2-40B4-BE49-F238E27FC236}">
                <a16:creationId xmlns:a16="http://schemas.microsoft.com/office/drawing/2014/main" id="{E3971BFD-EF17-4083-9A76-1D67F9FB9EB9}"/>
              </a:ext>
            </a:extLst>
          </p:cNvPr>
          <p:cNvSpPr>
            <a:spLocks noGrp="1"/>
          </p:cNvSpPr>
          <p:nvPr>
            <p:ph idx="1"/>
          </p:nvPr>
        </p:nvSpPr>
        <p:spPr/>
        <p:txBody>
          <a:bodyPr/>
          <a:lstStyle/>
          <a:p>
            <a:pPr marL="0" indent="0">
              <a:buNone/>
            </a:pPr>
            <a:r>
              <a:rPr lang="en-US" dirty="0"/>
              <a:t>A table can be divided into individual files, based on a column. Swapping those files in or out is a very quick metadata change.</a:t>
            </a:r>
          </a:p>
          <a:p>
            <a:pPr marL="0" indent="0">
              <a:buNone/>
            </a:pPr>
            <a:endParaRPr lang="en-US" dirty="0"/>
          </a:p>
          <a:p>
            <a:pPr marL="0" indent="0">
              <a:buNone/>
            </a:pPr>
            <a:r>
              <a:rPr lang="en-US" b="1" i="1" u="sng" dirty="0">
                <a:solidFill>
                  <a:srgbClr val="FF0000"/>
                </a:solidFill>
              </a:rPr>
              <a:t>THIS IS NOT DONE TO MAKE OUR QUERIES FASTER </a:t>
            </a:r>
            <a:endParaRPr lang="en-US" dirty="0"/>
          </a:p>
          <a:p>
            <a:pPr marL="0" indent="0">
              <a:buNone/>
            </a:pPr>
            <a:endParaRPr lang="en-US" dirty="0"/>
          </a:p>
          <a:p>
            <a:pPr marL="0" indent="0">
              <a:buNone/>
            </a:pPr>
            <a:r>
              <a:rPr lang="en-US" dirty="0"/>
              <a:t>This is a way to be able to swap in and out pieces of tables. </a:t>
            </a:r>
          </a:p>
          <a:p>
            <a:pPr marL="0" indent="0">
              <a:buNone/>
            </a:pPr>
            <a:endParaRPr lang="en-US" dirty="0"/>
          </a:p>
        </p:txBody>
      </p:sp>
    </p:spTree>
    <p:extLst>
      <p:ext uri="{BB962C8B-B14F-4D97-AF65-F5344CB8AC3E}">
        <p14:creationId xmlns:p14="http://schemas.microsoft.com/office/powerpoint/2010/main" val="3504657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5184-77DE-4AD2-B806-F15BE46B8451}"/>
              </a:ext>
            </a:extLst>
          </p:cNvPr>
          <p:cNvSpPr>
            <a:spLocks noGrp="1"/>
          </p:cNvSpPr>
          <p:nvPr>
            <p:ph type="title"/>
          </p:nvPr>
        </p:nvSpPr>
        <p:spPr/>
        <p:txBody>
          <a:bodyPr/>
          <a:lstStyle/>
          <a:p>
            <a:r>
              <a:rPr lang="en-US" dirty="0"/>
              <a:t>Security – who can connect?</a:t>
            </a:r>
          </a:p>
        </p:txBody>
      </p:sp>
      <p:sp>
        <p:nvSpPr>
          <p:cNvPr id="3" name="Content Placeholder 2">
            <a:extLst>
              <a:ext uri="{FF2B5EF4-FFF2-40B4-BE49-F238E27FC236}">
                <a16:creationId xmlns:a16="http://schemas.microsoft.com/office/drawing/2014/main" id="{B018B6C7-1132-478E-8EEA-294289C9B8BB}"/>
              </a:ext>
            </a:extLst>
          </p:cNvPr>
          <p:cNvSpPr>
            <a:spLocks noGrp="1"/>
          </p:cNvSpPr>
          <p:nvPr>
            <p:ph idx="1"/>
          </p:nvPr>
        </p:nvSpPr>
        <p:spPr/>
        <p:txBody>
          <a:bodyPr/>
          <a:lstStyle/>
          <a:p>
            <a:pPr marL="0" indent="0">
              <a:buNone/>
            </a:pPr>
            <a:r>
              <a:rPr lang="en-US" dirty="0"/>
              <a:t>SQL Server makes a distinction between login (how I authenticate that I am who I say that I am) and users (an account in the database). </a:t>
            </a:r>
          </a:p>
          <a:p>
            <a:pPr marL="0" indent="0">
              <a:buNone/>
            </a:pPr>
            <a:endParaRPr lang="en-US" dirty="0"/>
          </a:p>
          <a:p>
            <a:pPr marL="0" indent="0">
              <a:buNone/>
            </a:pPr>
            <a:r>
              <a:rPr lang="en-US" dirty="0"/>
              <a:t>This decoupling allows different login mechanisms.</a:t>
            </a:r>
          </a:p>
        </p:txBody>
      </p:sp>
    </p:spTree>
    <p:extLst>
      <p:ext uri="{BB962C8B-B14F-4D97-AF65-F5344CB8AC3E}">
        <p14:creationId xmlns:p14="http://schemas.microsoft.com/office/powerpoint/2010/main" val="565077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8BDDA-DE25-4E5D-9310-A54872DCAF74}"/>
              </a:ext>
            </a:extLst>
          </p:cNvPr>
          <p:cNvSpPr>
            <a:spLocks noGrp="1"/>
          </p:cNvSpPr>
          <p:nvPr>
            <p:ph type="title"/>
          </p:nvPr>
        </p:nvSpPr>
        <p:spPr/>
        <p:txBody>
          <a:bodyPr/>
          <a:lstStyle/>
          <a:p>
            <a:r>
              <a:rPr lang="en-US" dirty="0"/>
              <a:t>User Management</a:t>
            </a:r>
          </a:p>
        </p:txBody>
      </p:sp>
      <p:sp>
        <p:nvSpPr>
          <p:cNvPr id="3" name="Content Placeholder 2">
            <a:extLst>
              <a:ext uri="{FF2B5EF4-FFF2-40B4-BE49-F238E27FC236}">
                <a16:creationId xmlns:a16="http://schemas.microsoft.com/office/drawing/2014/main" id="{D7864D5B-E38A-474C-8061-F660CD53E5D7}"/>
              </a:ext>
            </a:extLst>
          </p:cNvPr>
          <p:cNvSpPr>
            <a:spLocks noGrp="1"/>
          </p:cNvSpPr>
          <p:nvPr>
            <p:ph idx="1"/>
          </p:nvPr>
        </p:nvSpPr>
        <p:spPr/>
        <p:txBody>
          <a:bodyPr/>
          <a:lstStyle/>
          <a:p>
            <a:pPr marL="0" indent="0">
              <a:buNone/>
            </a:pPr>
            <a:r>
              <a:rPr lang="en-US" dirty="0"/>
              <a:t>There are several different approaches for logins. Two are:</a:t>
            </a:r>
          </a:p>
          <a:p>
            <a:pPr marL="0" indent="0">
              <a:buNone/>
            </a:pPr>
            <a:endParaRPr lang="en-US" dirty="0"/>
          </a:p>
          <a:p>
            <a:pPr marL="514350" indent="-514350">
              <a:buAutoNum type="arabicParenR"/>
            </a:pPr>
            <a:r>
              <a:rPr lang="en-US" dirty="0"/>
              <a:t>Create a username/password combination – these are logins specific to SQL Server.</a:t>
            </a:r>
          </a:p>
          <a:p>
            <a:pPr marL="514350" indent="-514350">
              <a:buAutoNum type="arabicParenR"/>
            </a:pPr>
            <a:r>
              <a:rPr lang="en-US" dirty="0"/>
              <a:t>Use the integrated Active Directory (Windows Domain) system that allows you to use your Windows login</a:t>
            </a:r>
          </a:p>
          <a:p>
            <a:pPr marL="514350" indent="-514350">
              <a:buAutoNum type="arabicParenR"/>
            </a:pPr>
            <a:endParaRPr lang="en-US" dirty="0"/>
          </a:p>
          <a:p>
            <a:pPr marL="0" indent="0">
              <a:buNone/>
            </a:pPr>
            <a:r>
              <a:rPr lang="en-US" dirty="0"/>
              <a:t>One requires you to remember (another) username/password. </a:t>
            </a:r>
          </a:p>
          <a:p>
            <a:pPr marL="0" indent="0">
              <a:buNone/>
            </a:pPr>
            <a:r>
              <a:rPr lang="en-US" dirty="0"/>
              <a:t>One requires you to be on the same domain.</a:t>
            </a:r>
          </a:p>
        </p:txBody>
      </p:sp>
    </p:spTree>
    <p:extLst>
      <p:ext uri="{BB962C8B-B14F-4D97-AF65-F5344CB8AC3E}">
        <p14:creationId xmlns:p14="http://schemas.microsoft.com/office/powerpoint/2010/main" val="2701657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BE14C-5431-4000-8CDD-D8139161195F}"/>
              </a:ext>
            </a:extLst>
          </p:cNvPr>
          <p:cNvSpPr>
            <a:spLocks noGrp="1"/>
          </p:cNvSpPr>
          <p:nvPr>
            <p:ph type="title"/>
          </p:nvPr>
        </p:nvSpPr>
        <p:spPr/>
        <p:txBody>
          <a:bodyPr/>
          <a:lstStyle/>
          <a:p>
            <a:r>
              <a:rPr lang="en-US" dirty="0"/>
              <a:t>User Management</a:t>
            </a:r>
          </a:p>
        </p:txBody>
      </p:sp>
      <p:sp>
        <p:nvSpPr>
          <p:cNvPr id="3" name="Content Placeholder 2">
            <a:extLst>
              <a:ext uri="{FF2B5EF4-FFF2-40B4-BE49-F238E27FC236}">
                <a16:creationId xmlns:a16="http://schemas.microsoft.com/office/drawing/2014/main" id="{AC7D0455-B365-4570-AEBA-8FF5601D69CD}"/>
              </a:ext>
            </a:extLst>
          </p:cNvPr>
          <p:cNvSpPr>
            <a:spLocks noGrp="1"/>
          </p:cNvSpPr>
          <p:nvPr>
            <p:ph idx="1"/>
          </p:nvPr>
        </p:nvSpPr>
        <p:spPr/>
        <p:txBody>
          <a:bodyPr/>
          <a:lstStyle/>
          <a:p>
            <a:pPr marL="0" indent="0">
              <a:buNone/>
            </a:pPr>
            <a:r>
              <a:rPr lang="en-US" dirty="0"/>
              <a:t>Active Directory is, by far, the easiest way to deal with logins, especially if they are humans and not system accounts. Often, it allows management of the users to be consolidated with IT – it relieves the DBA from having to deal with hires/fires. </a:t>
            </a:r>
          </a:p>
          <a:p>
            <a:pPr marL="0" indent="0">
              <a:buNone/>
            </a:pPr>
            <a:endParaRPr lang="en-US" dirty="0"/>
          </a:p>
          <a:p>
            <a:pPr marL="0" indent="0">
              <a:buNone/>
            </a:pPr>
            <a:r>
              <a:rPr lang="en-US" dirty="0"/>
              <a:t>Only use username/password if your SQL Server is on a different domain, you are not on a domain (</a:t>
            </a:r>
            <a:r>
              <a:rPr lang="en-US" dirty="0" err="1"/>
              <a:t>EEEEEEeeeee</a:t>
            </a:r>
            <a:r>
              <a:rPr lang="en-US" dirty="0"/>
              <a:t>) or you are making an account that is used by a piece of software (i.e. we have an automated job that runs overnight that does …).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24494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C58C0-1DF0-42EC-B456-9133F927B864}"/>
              </a:ext>
            </a:extLst>
          </p:cNvPr>
          <p:cNvSpPr>
            <a:spLocks noGrp="1"/>
          </p:cNvSpPr>
          <p:nvPr>
            <p:ph type="title"/>
          </p:nvPr>
        </p:nvSpPr>
        <p:spPr/>
        <p:txBody>
          <a:bodyPr/>
          <a:lstStyle/>
          <a:p>
            <a:r>
              <a:rPr lang="en-US" dirty="0"/>
              <a:t>User Management in SQL Server</a:t>
            </a:r>
          </a:p>
        </p:txBody>
      </p:sp>
      <p:sp>
        <p:nvSpPr>
          <p:cNvPr id="3" name="Content Placeholder 2">
            <a:extLst>
              <a:ext uri="{FF2B5EF4-FFF2-40B4-BE49-F238E27FC236}">
                <a16:creationId xmlns:a16="http://schemas.microsoft.com/office/drawing/2014/main" id="{3F780498-6FC1-4618-8D07-8AC2D9967057}"/>
              </a:ext>
            </a:extLst>
          </p:cNvPr>
          <p:cNvSpPr>
            <a:spLocks noGrp="1"/>
          </p:cNvSpPr>
          <p:nvPr>
            <p:ph idx="1"/>
          </p:nvPr>
        </p:nvSpPr>
        <p:spPr/>
        <p:txBody>
          <a:bodyPr/>
          <a:lstStyle/>
          <a:p>
            <a:pPr marL="0" indent="0">
              <a:buNone/>
            </a:pPr>
            <a:r>
              <a:rPr lang="en-US" dirty="0">
                <a:latin typeface="Consolas" panose="020B0609020204030204" pitchFamily="49" charset="0"/>
              </a:rPr>
              <a:t>CREATE LOGIN </a:t>
            </a:r>
            <a:r>
              <a:rPr lang="en-US" dirty="0" err="1">
                <a:latin typeface="Consolas" panose="020B0609020204030204" pitchFamily="49" charset="0"/>
              </a:rPr>
              <a:t>mphipps</a:t>
            </a:r>
            <a:r>
              <a:rPr lang="en-US" dirty="0">
                <a:latin typeface="Consolas" panose="020B0609020204030204" pitchFamily="49" charset="0"/>
              </a:rPr>
              <a:t> WITH PASSWORD = ‘ILove410’</a:t>
            </a:r>
          </a:p>
          <a:p>
            <a:pPr marL="0" indent="0">
              <a:buNone/>
            </a:pPr>
            <a:r>
              <a:rPr lang="en-US" dirty="0">
                <a:latin typeface="Consolas" panose="020B0609020204030204" pitchFamily="49" charset="0"/>
              </a:rPr>
              <a:t>CREATE USER </a:t>
            </a:r>
            <a:r>
              <a:rPr lang="en-US" dirty="0" err="1">
                <a:latin typeface="Consolas" panose="020B0609020204030204" pitchFamily="49" charset="0"/>
              </a:rPr>
              <a:t>mphipps</a:t>
            </a:r>
            <a:r>
              <a:rPr lang="en-US" dirty="0">
                <a:latin typeface="Consolas" panose="020B0609020204030204" pitchFamily="49" charset="0"/>
              </a:rPr>
              <a:t> FOR LOGIN </a:t>
            </a:r>
            <a:r>
              <a:rPr lang="en-US" dirty="0" err="1">
                <a:latin typeface="Consolas" panose="020B0609020204030204" pitchFamily="49" charset="0"/>
              </a:rPr>
              <a:t>mphipps</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CREATE USER </a:t>
            </a:r>
            <a:r>
              <a:rPr lang="en-US" dirty="0" err="1">
                <a:latin typeface="Consolas" panose="020B0609020204030204" pitchFamily="49" charset="0"/>
              </a:rPr>
              <a:t>Ualbany</a:t>
            </a:r>
            <a:r>
              <a:rPr lang="en-US" dirty="0">
                <a:latin typeface="Consolas" panose="020B0609020204030204" pitchFamily="49" charset="0"/>
              </a:rPr>
              <a:t>\</a:t>
            </a:r>
            <a:r>
              <a:rPr lang="en-US" dirty="0" err="1">
                <a:latin typeface="Consolas" panose="020B0609020204030204" pitchFamily="49" charset="0"/>
              </a:rPr>
              <a:t>mphipps</a:t>
            </a:r>
            <a:endParaRPr lang="en-US" dirty="0">
              <a:latin typeface="Consolas" panose="020B0609020204030204" pitchFamily="49" charset="0"/>
            </a:endParaRPr>
          </a:p>
        </p:txBody>
      </p:sp>
    </p:spTree>
    <p:extLst>
      <p:ext uri="{BB962C8B-B14F-4D97-AF65-F5344CB8AC3E}">
        <p14:creationId xmlns:p14="http://schemas.microsoft.com/office/powerpoint/2010/main" val="2324455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5389-EF4D-46E2-8D0C-8747C531BA89}"/>
              </a:ext>
            </a:extLst>
          </p:cNvPr>
          <p:cNvSpPr>
            <a:spLocks noGrp="1"/>
          </p:cNvSpPr>
          <p:nvPr>
            <p:ph type="title"/>
          </p:nvPr>
        </p:nvSpPr>
        <p:spPr/>
        <p:txBody>
          <a:bodyPr/>
          <a:lstStyle/>
          <a:p>
            <a:r>
              <a:rPr lang="en-US" dirty="0"/>
              <a:t>User Management in PostgreSQL</a:t>
            </a:r>
          </a:p>
        </p:txBody>
      </p:sp>
      <p:sp>
        <p:nvSpPr>
          <p:cNvPr id="3" name="Content Placeholder 2">
            <a:extLst>
              <a:ext uri="{FF2B5EF4-FFF2-40B4-BE49-F238E27FC236}">
                <a16:creationId xmlns:a16="http://schemas.microsoft.com/office/drawing/2014/main" id="{0598D8C2-9096-4458-B9B8-90A72355CC81}"/>
              </a:ext>
            </a:extLst>
          </p:cNvPr>
          <p:cNvSpPr>
            <a:spLocks noGrp="1"/>
          </p:cNvSpPr>
          <p:nvPr>
            <p:ph idx="1"/>
          </p:nvPr>
        </p:nvSpPr>
        <p:spPr/>
        <p:txBody>
          <a:bodyPr/>
          <a:lstStyle/>
          <a:p>
            <a:pPr marL="0" indent="0">
              <a:buNone/>
            </a:pPr>
            <a:r>
              <a:rPr lang="en-US" dirty="0"/>
              <a:t>All user management in SQL is implementation specific…</a:t>
            </a:r>
          </a:p>
          <a:p>
            <a:pPr marL="0" indent="0">
              <a:buNone/>
            </a:pPr>
            <a:endParaRPr lang="en-US" dirty="0"/>
          </a:p>
          <a:p>
            <a:pPr marL="0" indent="0">
              <a:buNone/>
            </a:pPr>
            <a:r>
              <a:rPr lang="en-US" dirty="0">
                <a:latin typeface="Consolas" panose="020B0609020204030204" pitchFamily="49" charset="0"/>
              </a:rPr>
              <a:t>CREATE ROLE </a:t>
            </a:r>
            <a:r>
              <a:rPr lang="en-US" dirty="0" err="1">
                <a:latin typeface="Consolas" panose="020B0609020204030204" pitchFamily="49" charset="0"/>
              </a:rPr>
              <a:t>mphipps</a:t>
            </a:r>
            <a:r>
              <a:rPr lang="en-US" dirty="0">
                <a:latin typeface="Consolas" panose="020B0609020204030204" pitchFamily="49" charset="0"/>
              </a:rPr>
              <a:t> WITH LOGIN PASSWORD ‘ILove410’</a:t>
            </a:r>
          </a:p>
          <a:p>
            <a:pPr marL="0" indent="0">
              <a:buNone/>
            </a:pPr>
            <a:endParaRPr lang="en-US" dirty="0"/>
          </a:p>
          <a:p>
            <a:pPr marL="0" indent="0">
              <a:buNone/>
            </a:pPr>
            <a:r>
              <a:rPr lang="en-US" dirty="0"/>
              <a:t>PostgreSQL also supports SSL and LDAP (open source </a:t>
            </a:r>
            <a:r>
              <a:rPr lang="en-US" dirty="0" err="1"/>
              <a:t>ActiveDirectory</a:t>
            </a:r>
            <a:r>
              <a:rPr lang="en-US" dirty="0"/>
              <a:t>) authentication. </a:t>
            </a:r>
          </a:p>
        </p:txBody>
      </p:sp>
    </p:spTree>
    <p:extLst>
      <p:ext uri="{BB962C8B-B14F-4D97-AF65-F5344CB8AC3E}">
        <p14:creationId xmlns:p14="http://schemas.microsoft.com/office/powerpoint/2010/main" val="3662477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AF733-0F1F-4C24-8958-EFAB5FE2CDA2}"/>
              </a:ext>
            </a:extLst>
          </p:cNvPr>
          <p:cNvSpPr>
            <a:spLocks noGrp="1"/>
          </p:cNvSpPr>
          <p:nvPr>
            <p:ph type="title"/>
          </p:nvPr>
        </p:nvSpPr>
        <p:spPr/>
        <p:txBody>
          <a:bodyPr/>
          <a:lstStyle/>
          <a:p>
            <a:r>
              <a:rPr lang="en-US" dirty="0"/>
              <a:t>Granting permissions in SQL</a:t>
            </a:r>
          </a:p>
        </p:txBody>
      </p:sp>
      <p:sp>
        <p:nvSpPr>
          <p:cNvPr id="3" name="Content Placeholder 2">
            <a:extLst>
              <a:ext uri="{FF2B5EF4-FFF2-40B4-BE49-F238E27FC236}">
                <a16:creationId xmlns:a16="http://schemas.microsoft.com/office/drawing/2014/main" id="{7D97CF1F-DB0A-4FA0-9821-0A5C732082E8}"/>
              </a:ext>
            </a:extLst>
          </p:cNvPr>
          <p:cNvSpPr>
            <a:spLocks noGrp="1"/>
          </p:cNvSpPr>
          <p:nvPr>
            <p:ph idx="1"/>
          </p:nvPr>
        </p:nvSpPr>
        <p:spPr>
          <a:xfrm>
            <a:off x="420129" y="1825625"/>
            <a:ext cx="11302313" cy="4351338"/>
          </a:xfrm>
        </p:spPr>
        <p:txBody>
          <a:bodyPr>
            <a:normAutofit/>
          </a:bodyPr>
          <a:lstStyle/>
          <a:p>
            <a:pPr marL="0" indent="0">
              <a:buNone/>
            </a:pPr>
            <a:r>
              <a:rPr lang="en-US" dirty="0"/>
              <a:t>With a user/login, now we need to give that user permissions to do something. </a:t>
            </a:r>
          </a:p>
          <a:p>
            <a:pPr marL="0" indent="0">
              <a:buNone/>
            </a:pPr>
            <a:endParaRPr lang="en-US" dirty="0"/>
          </a:p>
          <a:p>
            <a:pPr marL="0" indent="0">
              <a:buNone/>
            </a:pPr>
            <a:r>
              <a:rPr lang="en-US" dirty="0"/>
              <a:t>The general structure is:</a:t>
            </a:r>
            <a:br>
              <a:rPr lang="en-US" dirty="0"/>
            </a:br>
            <a:r>
              <a:rPr lang="en-US" dirty="0"/>
              <a:t>GRANT &lt;&lt;&lt;permission(s)&gt;&gt;&gt; ON &lt;&lt;&lt;entity&gt;&gt;&gt; TO &lt;&lt;&lt;users&gt;&gt;&gt;</a:t>
            </a:r>
          </a:p>
          <a:p>
            <a:pPr marL="0" indent="0">
              <a:buNone/>
            </a:pPr>
            <a:endParaRPr lang="en-US" dirty="0"/>
          </a:p>
          <a:p>
            <a:pPr marL="0" indent="0">
              <a:buNone/>
            </a:pPr>
            <a:r>
              <a:rPr lang="en-US" dirty="0"/>
              <a:t>For example:</a:t>
            </a:r>
          </a:p>
          <a:p>
            <a:pPr marL="0" indent="0">
              <a:buNone/>
            </a:pPr>
            <a:r>
              <a:rPr lang="en-US" dirty="0">
                <a:latin typeface="Consolas" panose="020B0609020204030204" pitchFamily="49" charset="0"/>
              </a:rPr>
              <a:t>GRANT INSERT, SELECT, UPDATE </a:t>
            </a:r>
          </a:p>
          <a:p>
            <a:pPr marL="0" indent="0">
              <a:buNone/>
            </a:pPr>
            <a:r>
              <a:rPr lang="en-US" dirty="0">
                <a:latin typeface="Consolas" panose="020B0609020204030204" pitchFamily="49" charset="0"/>
              </a:rPr>
              <a:t>ON </a:t>
            </a:r>
            <a:r>
              <a:rPr lang="en-US" dirty="0" err="1">
                <a:latin typeface="Consolas" panose="020B0609020204030204" pitchFamily="49" charset="0"/>
              </a:rPr>
              <a:t>Hospital.result</a:t>
            </a:r>
            <a:r>
              <a:rPr lang="en-US" dirty="0">
                <a:latin typeface="Consolas" panose="020B0609020204030204" pitchFamily="49" charset="0"/>
              </a:rPr>
              <a:t> TO </a:t>
            </a:r>
            <a:r>
              <a:rPr lang="en-US" dirty="0" err="1">
                <a:latin typeface="Consolas" panose="020B0609020204030204" pitchFamily="49" charset="0"/>
              </a:rPr>
              <a:t>mphipps</a:t>
            </a:r>
            <a:r>
              <a:rPr lang="en-US" dirty="0">
                <a:latin typeface="Consolas" panose="020B0609020204030204" pitchFamily="49" charset="0"/>
              </a:rPr>
              <a:t>, </a:t>
            </a:r>
            <a:r>
              <a:rPr lang="en-US" dirty="0" err="1">
                <a:latin typeface="Consolas" panose="020B0609020204030204" pitchFamily="49" charset="0"/>
              </a:rPr>
              <a:t>sarora</a:t>
            </a:r>
            <a:endParaRPr lang="en-US" dirty="0">
              <a:latin typeface="Consolas" panose="020B0609020204030204" pitchFamily="49" charset="0"/>
            </a:endParaRPr>
          </a:p>
        </p:txBody>
      </p:sp>
    </p:spTree>
    <p:extLst>
      <p:ext uri="{BB962C8B-B14F-4D97-AF65-F5344CB8AC3E}">
        <p14:creationId xmlns:p14="http://schemas.microsoft.com/office/powerpoint/2010/main" val="3901141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95667-6F8C-4D66-9BD4-3A0248EEFAC4}"/>
              </a:ext>
            </a:extLst>
          </p:cNvPr>
          <p:cNvSpPr>
            <a:spLocks noGrp="1"/>
          </p:cNvSpPr>
          <p:nvPr>
            <p:ph type="title"/>
          </p:nvPr>
        </p:nvSpPr>
        <p:spPr>
          <a:xfrm>
            <a:off x="762001" y="803325"/>
            <a:ext cx="5314536" cy="1325563"/>
          </a:xfrm>
        </p:spPr>
        <p:txBody>
          <a:bodyPr>
            <a:normAutofit/>
          </a:bodyPr>
          <a:lstStyle/>
          <a:p>
            <a:r>
              <a:rPr lang="en-US" sz="5400" dirty="0"/>
              <a:t>Roles in SQL</a:t>
            </a:r>
          </a:p>
        </p:txBody>
      </p:sp>
      <p:sp>
        <p:nvSpPr>
          <p:cNvPr id="3" name="Content Placeholder 2">
            <a:extLst>
              <a:ext uri="{FF2B5EF4-FFF2-40B4-BE49-F238E27FC236}">
                <a16:creationId xmlns:a16="http://schemas.microsoft.com/office/drawing/2014/main" id="{44B40D1C-0281-4169-8820-BAA9A7102F52}"/>
              </a:ext>
            </a:extLst>
          </p:cNvPr>
          <p:cNvSpPr>
            <a:spLocks noGrp="1"/>
          </p:cNvSpPr>
          <p:nvPr>
            <p:ph idx="1"/>
          </p:nvPr>
        </p:nvSpPr>
        <p:spPr>
          <a:xfrm>
            <a:off x="762000" y="2279018"/>
            <a:ext cx="5314543" cy="3375920"/>
          </a:xfrm>
        </p:spPr>
        <p:txBody>
          <a:bodyPr anchor="t">
            <a:normAutofit/>
          </a:bodyPr>
          <a:lstStyle/>
          <a:p>
            <a:pPr marL="0" indent="0">
              <a:buNone/>
            </a:pPr>
            <a:r>
              <a:rPr lang="en-US" dirty="0"/>
              <a:t>Imagine you are the DBA for a company with 20 developers and 30 business analysts. A new database is created. You need to give all of those people permissions to access the database.</a:t>
            </a:r>
          </a:p>
        </p:txBody>
      </p:sp>
      <p:sp>
        <p:nvSpPr>
          <p:cNvPr id="71" name="Freeform: Shape 7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Crazy Man Clipart Image: Clipart photo of an angry crazy man screaming and yelling and going INSANE - a self portrait">
            <a:extLst>
              <a:ext uri="{FF2B5EF4-FFF2-40B4-BE49-F238E27FC236}">
                <a16:creationId xmlns:a16="http://schemas.microsoft.com/office/drawing/2014/main" id="{809470FC-FFDC-48D4-AE42-1F42CB60FB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804" r="-1" b="-1"/>
          <a:stretch/>
        </p:blipFill>
        <p:spPr bwMode="auto">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02009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BE4D5-803A-48D5-A497-B50CC4E5FC5F}"/>
              </a:ext>
            </a:extLst>
          </p:cNvPr>
          <p:cNvSpPr>
            <a:spLocks noGrp="1"/>
          </p:cNvSpPr>
          <p:nvPr>
            <p:ph type="title"/>
          </p:nvPr>
        </p:nvSpPr>
        <p:spPr/>
        <p:txBody>
          <a:bodyPr/>
          <a:lstStyle/>
          <a:p>
            <a:r>
              <a:rPr lang="en-US" dirty="0"/>
              <a:t>Materialized Views</a:t>
            </a:r>
          </a:p>
        </p:txBody>
      </p:sp>
      <p:sp>
        <p:nvSpPr>
          <p:cNvPr id="3" name="Content Placeholder 2">
            <a:extLst>
              <a:ext uri="{FF2B5EF4-FFF2-40B4-BE49-F238E27FC236}">
                <a16:creationId xmlns:a16="http://schemas.microsoft.com/office/drawing/2014/main" id="{5282C3DF-3EA7-4910-9F18-A1451FE08DEF}"/>
              </a:ext>
            </a:extLst>
          </p:cNvPr>
          <p:cNvSpPr>
            <a:spLocks noGrp="1"/>
          </p:cNvSpPr>
          <p:nvPr>
            <p:ph idx="1"/>
          </p:nvPr>
        </p:nvSpPr>
        <p:spPr/>
        <p:txBody>
          <a:bodyPr>
            <a:normAutofit/>
          </a:bodyPr>
          <a:lstStyle/>
          <a:p>
            <a:pPr marL="0" indent="0">
              <a:buNone/>
            </a:pPr>
            <a:r>
              <a:rPr lang="en-US" dirty="0"/>
              <a:t>A materialized view is a view, managed by the database, but it has actual storage as well.</a:t>
            </a:r>
          </a:p>
          <a:p>
            <a:pPr marL="0" indent="0">
              <a:buNone/>
            </a:pPr>
            <a:endParaRPr lang="en-US" dirty="0"/>
          </a:p>
          <a:p>
            <a:pPr marL="0" indent="0">
              <a:buNone/>
            </a:pPr>
            <a:r>
              <a:rPr lang="en-US" dirty="0"/>
              <a:t>There are two approaches to materialized views.</a:t>
            </a:r>
          </a:p>
          <a:p>
            <a:pPr marL="0" indent="0">
              <a:buNone/>
            </a:pPr>
            <a:endParaRPr lang="en-US" dirty="0"/>
          </a:p>
          <a:p>
            <a:pPr marL="0" indent="0">
              <a:buNone/>
            </a:pPr>
            <a:r>
              <a:rPr lang="en-US" dirty="0"/>
              <a:t>Oracle and PostgreSQL both allocate space for the data and offer scheduled and manual updates. The materialized views become out of</a:t>
            </a:r>
          </a:p>
          <a:p>
            <a:pPr marL="0" indent="0">
              <a:buNone/>
            </a:pPr>
            <a:r>
              <a:rPr lang="en-US" dirty="0"/>
              <a:t>date after alteration of the original tables until a refresh occurs.</a:t>
            </a:r>
          </a:p>
          <a:p>
            <a:pPr marL="0" indent="0">
              <a:buNone/>
            </a:pPr>
            <a:endParaRPr lang="en-US" dirty="0"/>
          </a:p>
        </p:txBody>
      </p:sp>
    </p:spTree>
    <p:extLst>
      <p:ext uri="{BB962C8B-B14F-4D97-AF65-F5344CB8AC3E}">
        <p14:creationId xmlns:p14="http://schemas.microsoft.com/office/powerpoint/2010/main" val="3431269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3FE5-44D5-44F4-9AE3-68E9DE748DB1}"/>
              </a:ext>
            </a:extLst>
          </p:cNvPr>
          <p:cNvSpPr>
            <a:spLocks noGrp="1"/>
          </p:cNvSpPr>
          <p:nvPr>
            <p:ph type="title"/>
          </p:nvPr>
        </p:nvSpPr>
        <p:spPr/>
        <p:txBody>
          <a:bodyPr/>
          <a:lstStyle/>
          <a:p>
            <a:r>
              <a:rPr lang="en-US" dirty="0"/>
              <a:t>SQL has the concept of roles</a:t>
            </a:r>
          </a:p>
        </p:txBody>
      </p:sp>
      <p:sp>
        <p:nvSpPr>
          <p:cNvPr id="3" name="Content Placeholder 2">
            <a:extLst>
              <a:ext uri="{FF2B5EF4-FFF2-40B4-BE49-F238E27FC236}">
                <a16:creationId xmlns:a16="http://schemas.microsoft.com/office/drawing/2014/main" id="{0A7AE646-7642-4146-99D7-7C4839883ED2}"/>
              </a:ext>
            </a:extLst>
          </p:cNvPr>
          <p:cNvSpPr>
            <a:spLocks noGrp="1"/>
          </p:cNvSpPr>
          <p:nvPr>
            <p:ph idx="1"/>
          </p:nvPr>
        </p:nvSpPr>
        <p:spPr/>
        <p:txBody>
          <a:bodyPr>
            <a:normAutofit lnSpcReduction="10000"/>
          </a:bodyPr>
          <a:lstStyle/>
          <a:p>
            <a:pPr marL="0" indent="0">
              <a:buNone/>
            </a:pPr>
            <a:r>
              <a:rPr lang="en-US" dirty="0"/>
              <a:t>A role is a named set of permissions. </a:t>
            </a:r>
          </a:p>
          <a:p>
            <a:pPr marL="0" indent="0">
              <a:buNone/>
            </a:pPr>
            <a:endParaRPr lang="en-US" dirty="0"/>
          </a:p>
          <a:p>
            <a:pPr marL="0" indent="0">
              <a:buNone/>
            </a:pPr>
            <a:r>
              <a:rPr lang="en-US" dirty="0"/>
              <a:t>Once you create a role, you can then grant users that role. </a:t>
            </a:r>
          </a:p>
          <a:p>
            <a:pPr marL="0" indent="0">
              <a:buNone/>
            </a:pPr>
            <a:endParaRPr lang="en-US" dirty="0"/>
          </a:p>
          <a:p>
            <a:pPr marL="0" indent="0">
              <a:buNone/>
            </a:pPr>
            <a:r>
              <a:rPr lang="en-US" dirty="0"/>
              <a:t>If you were building a security system for some application, you could do far worse than adopting this mechanism. </a:t>
            </a:r>
          </a:p>
          <a:p>
            <a:pPr marL="0" indent="0">
              <a:buNone/>
            </a:pPr>
            <a:endParaRPr lang="en-US" dirty="0"/>
          </a:p>
          <a:p>
            <a:pPr marL="0" indent="0">
              <a:buNone/>
            </a:pPr>
            <a:r>
              <a:rPr lang="en-US" dirty="0"/>
              <a:t>CREATE ROLE doctors AUTHORIZATION </a:t>
            </a:r>
            <a:r>
              <a:rPr lang="en-US" dirty="0" err="1"/>
              <a:t>db_admin</a:t>
            </a:r>
            <a:endParaRPr lang="en-US" dirty="0"/>
          </a:p>
          <a:p>
            <a:pPr marL="0" indent="0">
              <a:buNone/>
            </a:pPr>
            <a:r>
              <a:rPr lang="en-US" dirty="0"/>
              <a:t>EXEC </a:t>
            </a:r>
            <a:r>
              <a:rPr lang="en-US" dirty="0" err="1"/>
              <a:t>sp_addrolemember</a:t>
            </a:r>
            <a:r>
              <a:rPr lang="en-US" dirty="0"/>
              <a:t> ‘doctors’ , ‘</a:t>
            </a:r>
            <a:r>
              <a:rPr lang="en-US" dirty="0" err="1"/>
              <a:t>mwelby</a:t>
            </a:r>
            <a:r>
              <a:rPr lang="en-US" dirty="0"/>
              <a:t>’</a:t>
            </a:r>
          </a:p>
        </p:txBody>
      </p:sp>
    </p:spTree>
    <p:extLst>
      <p:ext uri="{BB962C8B-B14F-4D97-AF65-F5344CB8AC3E}">
        <p14:creationId xmlns:p14="http://schemas.microsoft.com/office/powerpoint/2010/main" val="4180769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9AE9-749E-47F5-B6DA-26D109E2CC7B}"/>
              </a:ext>
            </a:extLst>
          </p:cNvPr>
          <p:cNvSpPr>
            <a:spLocks noGrp="1"/>
          </p:cNvSpPr>
          <p:nvPr>
            <p:ph type="title"/>
          </p:nvPr>
        </p:nvSpPr>
        <p:spPr/>
        <p:txBody>
          <a:bodyPr/>
          <a:lstStyle/>
          <a:p>
            <a:r>
              <a:rPr lang="en-US" dirty="0"/>
              <a:t>SQL Server’s Indexed Views</a:t>
            </a:r>
          </a:p>
        </p:txBody>
      </p:sp>
      <p:sp>
        <p:nvSpPr>
          <p:cNvPr id="3" name="Content Placeholder 2">
            <a:extLst>
              <a:ext uri="{FF2B5EF4-FFF2-40B4-BE49-F238E27FC236}">
                <a16:creationId xmlns:a16="http://schemas.microsoft.com/office/drawing/2014/main" id="{E4907AA6-1118-46BF-B01E-EA458A0DFFF7}"/>
              </a:ext>
            </a:extLst>
          </p:cNvPr>
          <p:cNvSpPr>
            <a:spLocks noGrp="1"/>
          </p:cNvSpPr>
          <p:nvPr>
            <p:ph idx="1"/>
          </p:nvPr>
        </p:nvSpPr>
        <p:spPr/>
        <p:txBody>
          <a:bodyPr/>
          <a:lstStyle/>
          <a:p>
            <a:pPr marL="0" indent="0">
              <a:buNone/>
            </a:pPr>
            <a:r>
              <a:rPr lang="en-US" dirty="0"/>
              <a:t>SQL Server uses a different mechanism – Indexed Views.</a:t>
            </a:r>
          </a:p>
          <a:p>
            <a:pPr marL="0" indent="0">
              <a:buNone/>
            </a:pPr>
            <a:endParaRPr lang="en-US" dirty="0"/>
          </a:p>
          <a:p>
            <a:pPr marL="0" indent="0">
              <a:buNone/>
            </a:pPr>
            <a:r>
              <a:rPr lang="en-US" dirty="0"/>
              <a:t>The view is created with an extra clause:</a:t>
            </a:r>
          </a:p>
          <a:p>
            <a:pPr marL="0" indent="0">
              <a:buNone/>
            </a:pPr>
            <a:r>
              <a:rPr lang="en-US" dirty="0"/>
              <a:t>CREATE VIEW </a:t>
            </a:r>
            <a:r>
              <a:rPr lang="en-US" dirty="0" err="1"/>
              <a:t>vwMyView</a:t>
            </a:r>
            <a:r>
              <a:rPr lang="en-US" dirty="0"/>
              <a:t> WITH SCHEMABINDING AS …</a:t>
            </a:r>
          </a:p>
          <a:p>
            <a:pPr marL="0" indent="0">
              <a:buNone/>
            </a:pPr>
            <a:endParaRPr lang="en-US" dirty="0"/>
          </a:p>
          <a:p>
            <a:pPr marL="0" indent="0">
              <a:buNone/>
            </a:pPr>
            <a:r>
              <a:rPr lang="en-US" dirty="0"/>
              <a:t>This clause prohibits the underlying objects from having a schema change that would break the view; it is useful for other views as well.</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511895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998DA-BA5A-4242-9335-48718230BF8E}"/>
              </a:ext>
            </a:extLst>
          </p:cNvPr>
          <p:cNvSpPr>
            <a:spLocks noGrp="1"/>
          </p:cNvSpPr>
          <p:nvPr>
            <p:ph type="title"/>
          </p:nvPr>
        </p:nvSpPr>
        <p:spPr/>
        <p:txBody>
          <a:bodyPr/>
          <a:lstStyle/>
          <a:p>
            <a:r>
              <a:rPr lang="en-US" dirty="0"/>
              <a:t>The Index</a:t>
            </a:r>
          </a:p>
        </p:txBody>
      </p:sp>
      <p:sp>
        <p:nvSpPr>
          <p:cNvPr id="3" name="Content Placeholder 2">
            <a:extLst>
              <a:ext uri="{FF2B5EF4-FFF2-40B4-BE49-F238E27FC236}">
                <a16:creationId xmlns:a16="http://schemas.microsoft.com/office/drawing/2014/main" id="{665C2878-B1E0-4CB2-82A7-8FC020EBCBAA}"/>
              </a:ext>
            </a:extLst>
          </p:cNvPr>
          <p:cNvSpPr>
            <a:spLocks noGrp="1"/>
          </p:cNvSpPr>
          <p:nvPr>
            <p:ph idx="1"/>
          </p:nvPr>
        </p:nvSpPr>
        <p:spPr/>
        <p:txBody>
          <a:bodyPr/>
          <a:lstStyle/>
          <a:p>
            <a:pPr marL="0" indent="0">
              <a:buNone/>
            </a:pPr>
            <a:r>
              <a:rPr lang="en-US" dirty="0"/>
              <a:t>In order to materialize the view, a unique, clustered index must be created on the view. </a:t>
            </a:r>
          </a:p>
          <a:p>
            <a:pPr marL="0" indent="0">
              <a:buNone/>
            </a:pPr>
            <a:endParaRPr lang="en-US" dirty="0"/>
          </a:p>
          <a:p>
            <a:pPr marL="0" indent="0">
              <a:buNone/>
            </a:pPr>
            <a:r>
              <a:rPr lang="en-US" dirty="0"/>
              <a:t>After this step is complete, any non-clustered indices can be added.</a:t>
            </a:r>
          </a:p>
          <a:p>
            <a:pPr marL="0" indent="0">
              <a:buNone/>
            </a:pPr>
            <a:endParaRPr lang="en-US" dirty="0"/>
          </a:p>
          <a:p>
            <a:pPr marL="0" indent="0">
              <a:buNone/>
            </a:pPr>
            <a:r>
              <a:rPr lang="en-US" dirty="0"/>
              <a:t>All columns used in the view must be deterministic.</a:t>
            </a:r>
          </a:p>
          <a:p>
            <a:pPr marL="0" indent="0">
              <a:buNone/>
            </a:pPr>
            <a:endParaRPr lang="en-US" dirty="0"/>
          </a:p>
          <a:p>
            <a:pPr marL="0" indent="0">
              <a:buNone/>
            </a:pPr>
            <a:r>
              <a:rPr lang="en-US" dirty="0"/>
              <a:t>One interesting note – the optimizer might use your materialized view to satisfy a query, even if the query doesn’t reference the view!</a:t>
            </a:r>
          </a:p>
        </p:txBody>
      </p:sp>
    </p:spTree>
    <p:extLst>
      <p:ext uri="{BB962C8B-B14F-4D97-AF65-F5344CB8AC3E}">
        <p14:creationId xmlns:p14="http://schemas.microsoft.com/office/powerpoint/2010/main" val="44406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05E5D-051C-47CD-BF0E-242FC3395412}"/>
              </a:ext>
            </a:extLst>
          </p:cNvPr>
          <p:cNvSpPr>
            <a:spLocks noGrp="1"/>
          </p:cNvSpPr>
          <p:nvPr>
            <p:ph type="title"/>
          </p:nvPr>
        </p:nvSpPr>
        <p:spPr/>
        <p:txBody>
          <a:bodyPr/>
          <a:lstStyle/>
          <a:p>
            <a:r>
              <a:rPr lang="en-US" dirty="0"/>
              <a:t>Don’t go overboard…</a:t>
            </a:r>
          </a:p>
        </p:txBody>
      </p:sp>
      <p:sp>
        <p:nvSpPr>
          <p:cNvPr id="3" name="Content Placeholder 2">
            <a:extLst>
              <a:ext uri="{FF2B5EF4-FFF2-40B4-BE49-F238E27FC236}">
                <a16:creationId xmlns:a16="http://schemas.microsoft.com/office/drawing/2014/main" id="{3AD1E6BD-DC99-41CB-8CDD-679971DD32EA}"/>
              </a:ext>
            </a:extLst>
          </p:cNvPr>
          <p:cNvSpPr>
            <a:spLocks noGrp="1"/>
          </p:cNvSpPr>
          <p:nvPr>
            <p:ph idx="1"/>
          </p:nvPr>
        </p:nvSpPr>
        <p:spPr/>
        <p:txBody>
          <a:bodyPr>
            <a:normAutofit lnSpcReduction="10000"/>
          </a:bodyPr>
          <a:lstStyle/>
          <a:p>
            <a:pPr marL="0" indent="0">
              <a:buNone/>
            </a:pPr>
            <a:r>
              <a:rPr lang="en-US" dirty="0"/>
              <a:t>Materialized views, under the hood, are the same as creating another table with the data. That takes up space (disk and cache).</a:t>
            </a:r>
          </a:p>
          <a:p>
            <a:pPr marL="0" indent="0">
              <a:buNone/>
            </a:pPr>
            <a:endParaRPr lang="en-US" dirty="0"/>
          </a:p>
          <a:p>
            <a:pPr marL="0" indent="0">
              <a:buNone/>
            </a:pPr>
            <a:r>
              <a:rPr lang="en-US" dirty="0"/>
              <a:t>In SQL Server, materialized views are kept up to date. That’s wonderful – you can depend on them having the most up to date data! That’s also a performance concern – every INSERT, UPDATE, DELETE has to also update the materialized view.</a:t>
            </a:r>
          </a:p>
          <a:p>
            <a:pPr marL="0" indent="0">
              <a:buNone/>
            </a:pPr>
            <a:endParaRPr lang="en-US" dirty="0"/>
          </a:p>
          <a:p>
            <a:pPr marL="0" indent="0">
              <a:buNone/>
            </a:pPr>
            <a:r>
              <a:rPr lang="en-US" dirty="0"/>
              <a:t>On the other hand, you don’t have to rebuild the materialized view in SQL Server.</a:t>
            </a:r>
          </a:p>
        </p:txBody>
      </p:sp>
    </p:spTree>
    <p:extLst>
      <p:ext uri="{BB962C8B-B14F-4D97-AF65-F5344CB8AC3E}">
        <p14:creationId xmlns:p14="http://schemas.microsoft.com/office/powerpoint/2010/main" val="801115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245B-4F02-4B25-A6CD-53F357101E97}"/>
              </a:ext>
            </a:extLst>
          </p:cNvPr>
          <p:cNvSpPr>
            <a:spLocks noGrp="1"/>
          </p:cNvSpPr>
          <p:nvPr>
            <p:ph type="title"/>
          </p:nvPr>
        </p:nvSpPr>
        <p:spPr/>
        <p:txBody>
          <a:bodyPr/>
          <a:lstStyle/>
          <a:p>
            <a:r>
              <a:rPr lang="en-US" dirty="0"/>
              <a:t>Automate all the things…</a:t>
            </a:r>
          </a:p>
        </p:txBody>
      </p:sp>
      <p:sp>
        <p:nvSpPr>
          <p:cNvPr id="3" name="Content Placeholder 2">
            <a:extLst>
              <a:ext uri="{FF2B5EF4-FFF2-40B4-BE49-F238E27FC236}">
                <a16:creationId xmlns:a16="http://schemas.microsoft.com/office/drawing/2014/main" id="{9FB051C5-2DA7-4D10-8545-622F92A0B7D8}"/>
              </a:ext>
            </a:extLst>
          </p:cNvPr>
          <p:cNvSpPr>
            <a:spLocks noGrp="1"/>
          </p:cNvSpPr>
          <p:nvPr>
            <p:ph idx="1"/>
          </p:nvPr>
        </p:nvSpPr>
        <p:spPr/>
        <p:txBody>
          <a:bodyPr/>
          <a:lstStyle/>
          <a:p>
            <a:pPr marL="0" indent="0">
              <a:buNone/>
            </a:pPr>
            <a:r>
              <a:rPr lang="en-US" dirty="0"/>
              <a:t>If you work in a strongly regulated industry, there may be a requirement that all changes to the database are logged – what was the change, who did it and why.</a:t>
            </a:r>
          </a:p>
          <a:p>
            <a:pPr marL="0" indent="0">
              <a:buNone/>
            </a:pPr>
            <a:endParaRPr lang="en-US" dirty="0"/>
          </a:p>
          <a:p>
            <a:pPr marL="0" indent="0">
              <a:buNone/>
            </a:pPr>
            <a:r>
              <a:rPr lang="en-US" dirty="0"/>
              <a:t>Of course, if we have a code based front end (web page, native UI, whatever), we can add the logging in that.</a:t>
            </a:r>
          </a:p>
          <a:p>
            <a:pPr marL="0" indent="0">
              <a:buNone/>
            </a:pPr>
            <a:endParaRPr lang="en-US" dirty="0"/>
          </a:p>
          <a:p>
            <a:pPr marL="0" indent="0">
              <a:buNone/>
            </a:pPr>
            <a:r>
              <a:rPr lang="en-US" dirty="0"/>
              <a:t>But what if we have people making changes directly in the database? Perhaps we don’t trust the developers to remember all the cases…</a:t>
            </a:r>
          </a:p>
        </p:txBody>
      </p:sp>
    </p:spTree>
    <p:extLst>
      <p:ext uri="{BB962C8B-B14F-4D97-AF65-F5344CB8AC3E}">
        <p14:creationId xmlns:p14="http://schemas.microsoft.com/office/powerpoint/2010/main" val="3488692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4A0EA-96D8-4300-8B22-7F9E1B738F31}"/>
              </a:ext>
            </a:extLst>
          </p:cNvPr>
          <p:cNvSpPr>
            <a:spLocks noGrp="1"/>
          </p:cNvSpPr>
          <p:nvPr>
            <p:ph type="title"/>
          </p:nvPr>
        </p:nvSpPr>
        <p:spPr/>
        <p:txBody>
          <a:bodyPr/>
          <a:lstStyle/>
          <a:p>
            <a:r>
              <a:rPr lang="en-US" dirty="0"/>
              <a:t>Triggers</a:t>
            </a:r>
          </a:p>
        </p:txBody>
      </p:sp>
      <p:sp>
        <p:nvSpPr>
          <p:cNvPr id="3" name="Content Placeholder 2">
            <a:extLst>
              <a:ext uri="{FF2B5EF4-FFF2-40B4-BE49-F238E27FC236}">
                <a16:creationId xmlns:a16="http://schemas.microsoft.com/office/drawing/2014/main" id="{CB2B026D-C802-49CA-B581-1D067424738C}"/>
              </a:ext>
            </a:extLst>
          </p:cNvPr>
          <p:cNvSpPr>
            <a:spLocks noGrp="1"/>
          </p:cNvSpPr>
          <p:nvPr>
            <p:ph idx="1"/>
          </p:nvPr>
        </p:nvSpPr>
        <p:spPr>
          <a:xfrm>
            <a:off x="838200" y="1825625"/>
            <a:ext cx="10515600" cy="4667250"/>
          </a:xfrm>
        </p:spPr>
        <p:txBody>
          <a:bodyPr>
            <a:normAutofit/>
          </a:bodyPr>
          <a:lstStyle/>
          <a:p>
            <a:pPr marL="0" indent="0">
              <a:buNone/>
            </a:pPr>
            <a:r>
              <a:rPr lang="en-US" dirty="0"/>
              <a:t>SQL has a mechanism to intercept SQL INSERT, UPDATE, DELETE access to a table and run a stored procedure-like code segment.</a:t>
            </a:r>
          </a:p>
          <a:p>
            <a:pPr marL="0" indent="0">
              <a:buNone/>
            </a:pPr>
            <a:endParaRPr lang="en-US" dirty="0"/>
          </a:p>
          <a:p>
            <a:pPr marL="0" indent="0">
              <a:buNone/>
            </a:pPr>
            <a:r>
              <a:rPr lang="en-US" dirty="0"/>
              <a:t>Some other uses for triggers include cross-database referential integrity, forbidding certain actions (drop table, for example) and even keeping your own security logs.</a:t>
            </a:r>
          </a:p>
          <a:p>
            <a:pPr marL="0" indent="0">
              <a:buNone/>
            </a:pPr>
            <a:endParaRPr lang="en-US" dirty="0"/>
          </a:p>
          <a:p>
            <a:pPr marL="0" indent="0">
              <a:buNone/>
            </a:pPr>
            <a:r>
              <a:rPr lang="en-US" dirty="0"/>
              <a:t>In SQL Server, there are two different types of triggers that we will be covering – after and instead of. </a:t>
            </a:r>
          </a:p>
        </p:txBody>
      </p:sp>
    </p:spTree>
    <p:extLst>
      <p:ext uri="{BB962C8B-B14F-4D97-AF65-F5344CB8AC3E}">
        <p14:creationId xmlns:p14="http://schemas.microsoft.com/office/powerpoint/2010/main" val="2738748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EE43B-AC53-4F25-AB02-99A16191393B}"/>
              </a:ext>
            </a:extLst>
          </p:cNvPr>
          <p:cNvSpPr>
            <a:spLocks noGrp="1"/>
          </p:cNvSpPr>
          <p:nvPr>
            <p:ph type="title"/>
          </p:nvPr>
        </p:nvSpPr>
        <p:spPr/>
        <p:txBody>
          <a:bodyPr/>
          <a:lstStyle/>
          <a:p>
            <a:r>
              <a:rPr lang="en-US" dirty="0"/>
              <a:t>After Trigger</a:t>
            </a:r>
          </a:p>
        </p:txBody>
      </p:sp>
      <p:sp>
        <p:nvSpPr>
          <p:cNvPr id="3" name="Content Placeholder 2">
            <a:extLst>
              <a:ext uri="{FF2B5EF4-FFF2-40B4-BE49-F238E27FC236}">
                <a16:creationId xmlns:a16="http://schemas.microsoft.com/office/drawing/2014/main" id="{A002E3A4-4623-43E2-A33D-209BD2FC19F8}"/>
              </a:ext>
            </a:extLst>
          </p:cNvPr>
          <p:cNvSpPr>
            <a:spLocks noGrp="1"/>
          </p:cNvSpPr>
          <p:nvPr>
            <p:ph idx="1"/>
          </p:nvPr>
        </p:nvSpPr>
        <p:spPr/>
        <p:txBody>
          <a:bodyPr/>
          <a:lstStyle/>
          <a:p>
            <a:pPr marL="0" indent="0">
              <a:buNone/>
            </a:pPr>
            <a:r>
              <a:rPr lang="en-US" dirty="0"/>
              <a:t>After triggers are notifications that the work is completed.</a:t>
            </a:r>
          </a:p>
          <a:p>
            <a:pPr marL="0" indent="0">
              <a:buNone/>
            </a:pPr>
            <a:endParaRPr lang="en-US" dirty="0"/>
          </a:p>
          <a:p>
            <a:pPr marL="0" indent="0">
              <a:buNone/>
            </a:pPr>
            <a:r>
              <a:rPr lang="en-US" dirty="0"/>
              <a:t>These can be used to complete our example – to log changes.</a:t>
            </a:r>
          </a:p>
          <a:p>
            <a:pPr marL="0" indent="0">
              <a:buNone/>
            </a:pPr>
            <a:endParaRPr lang="en-US" dirty="0"/>
          </a:p>
          <a:p>
            <a:pPr marL="0" indent="0">
              <a:buNone/>
            </a:pPr>
            <a:r>
              <a:rPr lang="en-US" dirty="0"/>
              <a:t>When an after trigger occurs, there are two virtual tables that are valid inside the trigger code: </a:t>
            </a:r>
            <a:r>
              <a:rPr lang="en-US" dirty="0">
                <a:latin typeface="Consolas" panose="020B0609020204030204" pitchFamily="49" charset="0"/>
              </a:rPr>
              <a:t>inserted</a:t>
            </a:r>
            <a:r>
              <a:rPr lang="en-US" dirty="0"/>
              <a:t> and </a:t>
            </a:r>
            <a:r>
              <a:rPr lang="en-US" dirty="0">
                <a:latin typeface="Consolas" panose="020B0609020204030204" pitchFamily="49" charset="0"/>
              </a:rPr>
              <a:t>deleted</a:t>
            </a:r>
            <a:r>
              <a:rPr lang="en-US" dirty="0"/>
              <a:t>. An update will have the new record in </a:t>
            </a:r>
            <a:r>
              <a:rPr lang="en-US" dirty="0">
                <a:latin typeface="Consolas" panose="020B0609020204030204" pitchFamily="49" charset="0"/>
              </a:rPr>
              <a:t>inserted</a:t>
            </a:r>
            <a:r>
              <a:rPr lang="en-US" dirty="0"/>
              <a:t> and the old record in </a:t>
            </a:r>
            <a:r>
              <a:rPr lang="en-US" dirty="0">
                <a:latin typeface="Consolas" panose="020B0609020204030204" pitchFamily="49" charset="0"/>
              </a:rPr>
              <a:t>deleted</a:t>
            </a:r>
            <a:r>
              <a:rPr lang="en-US" dirty="0"/>
              <a:t> giving you have access to both.</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898995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1819</Words>
  <Application>Microsoft Office PowerPoint</Application>
  <PresentationFormat>Widescreen</PresentationFormat>
  <Paragraphs>191</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Consolas</vt:lpstr>
      <vt:lpstr>Office Theme</vt:lpstr>
      <vt:lpstr>SQL – The Last Bits</vt:lpstr>
      <vt:lpstr>Complex views</vt:lpstr>
      <vt:lpstr>Materialized Views</vt:lpstr>
      <vt:lpstr>SQL Server’s Indexed Views</vt:lpstr>
      <vt:lpstr>The Index</vt:lpstr>
      <vt:lpstr>Don’t go overboard…</vt:lpstr>
      <vt:lpstr>Automate all the things…</vt:lpstr>
      <vt:lpstr>Triggers</vt:lpstr>
      <vt:lpstr>After Trigger</vt:lpstr>
      <vt:lpstr>After Trigger example</vt:lpstr>
      <vt:lpstr>Instead Of Trigger</vt:lpstr>
      <vt:lpstr>Instead Of Trigger example</vt:lpstr>
      <vt:lpstr>Trigger Warning(s)</vt:lpstr>
      <vt:lpstr>Temporal Tables</vt:lpstr>
      <vt:lpstr>Issues with hand-rolling temporal tables</vt:lpstr>
      <vt:lpstr>How can temporal tables help us?</vt:lpstr>
      <vt:lpstr>How Do I Create It?</vt:lpstr>
      <vt:lpstr>How do I use it?</vt:lpstr>
      <vt:lpstr>How did we do?</vt:lpstr>
      <vt:lpstr>I have big tables…</vt:lpstr>
      <vt:lpstr>Big, big tables…</vt:lpstr>
      <vt:lpstr>Partitioning tables</vt:lpstr>
      <vt:lpstr>Security – who can connect?</vt:lpstr>
      <vt:lpstr>User Management</vt:lpstr>
      <vt:lpstr>User Management</vt:lpstr>
      <vt:lpstr>User Management in SQL Server</vt:lpstr>
      <vt:lpstr>User Management in PostgreSQL</vt:lpstr>
      <vt:lpstr>Granting permissions in SQL</vt:lpstr>
      <vt:lpstr>Roles in SQL</vt:lpstr>
      <vt:lpstr>SQL has the concept of roles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 The Last Bits</dc:title>
  <dc:creator>Michael Phipps</dc:creator>
  <cp:lastModifiedBy>Michael Phipps</cp:lastModifiedBy>
  <cp:revision>7</cp:revision>
  <dcterms:created xsi:type="dcterms:W3CDTF">2018-08-09T14:37:17Z</dcterms:created>
  <dcterms:modified xsi:type="dcterms:W3CDTF">2018-08-09T18:27:13Z</dcterms:modified>
</cp:coreProperties>
</file>