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58" r:id="rId14"/>
    <p:sldId id="270" r:id="rId15"/>
    <p:sldId id="271" r:id="rId16"/>
    <p:sldId id="272" r:id="rId17"/>
    <p:sldId id="259"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7" r:id="rId32"/>
    <p:sldId id="288"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0E0A-D6C6-4607-B3B8-5C40643E3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2CC528-1B95-4411-854E-09DA2C002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21B673-1C7E-41ED-9963-F61056CCCE85}"/>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5" name="Footer Placeholder 4">
            <a:extLst>
              <a:ext uri="{FF2B5EF4-FFF2-40B4-BE49-F238E27FC236}">
                <a16:creationId xmlns:a16="http://schemas.microsoft.com/office/drawing/2014/main" id="{F36437E6-E192-40E5-B3A9-4AA9F4152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F262B-2006-41B2-B7F5-7B9D8D18DA51}"/>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412179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A8F2-5E03-4DF9-AF2C-4B6B1FEA50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DE6165-C6F7-4E86-B165-F97D6A2CAB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B1C3B-5FD0-4604-B672-0A380E561F03}"/>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5" name="Footer Placeholder 4">
            <a:extLst>
              <a:ext uri="{FF2B5EF4-FFF2-40B4-BE49-F238E27FC236}">
                <a16:creationId xmlns:a16="http://schemas.microsoft.com/office/drawing/2014/main" id="{F0183ABF-A6E4-46A2-BBB9-55B29121B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5C774-51BB-4BC2-A67F-5F67E508E3B7}"/>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49392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68855-C1D5-4AFF-AC55-8DD38179D1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826EE0-F5BB-4821-8DFF-145B8BAE94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756F1-A21A-4082-8B6D-C94D65E85978}"/>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5" name="Footer Placeholder 4">
            <a:extLst>
              <a:ext uri="{FF2B5EF4-FFF2-40B4-BE49-F238E27FC236}">
                <a16:creationId xmlns:a16="http://schemas.microsoft.com/office/drawing/2014/main" id="{597602A9-4975-4E1F-9D4E-C298F53B8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6B619-BB53-4556-AD7F-EB733901D248}"/>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121852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34B9-C116-4ACE-879C-678E18C179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4C5C5-6C8E-4C7F-BF73-3BEFC6D14D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EB023-17ED-4537-88FF-B80C7BCA36A3}"/>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5" name="Footer Placeholder 4">
            <a:extLst>
              <a:ext uri="{FF2B5EF4-FFF2-40B4-BE49-F238E27FC236}">
                <a16:creationId xmlns:a16="http://schemas.microsoft.com/office/drawing/2014/main" id="{CFFFD2B8-C683-4FC1-873A-7BFCC08A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A187E-FB36-4BD9-AFD6-31E6FCEF9212}"/>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61611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14BD-1360-4775-9614-F93B3D99B2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569BD4-0439-49AB-9680-8C0456B25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029E0D-ADD5-45B2-9CB1-6409A190AF38}"/>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5" name="Footer Placeholder 4">
            <a:extLst>
              <a:ext uri="{FF2B5EF4-FFF2-40B4-BE49-F238E27FC236}">
                <a16:creationId xmlns:a16="http://schemas.microsoft.com/office/drawing/2014/main" id="{1FAC8B90-4C71-41BB-BD19-E22E0490F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443F3-6623-4D80-AC63-2AC93EAD9A08}"/>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360814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8170-23EA-44E2-BB81-D5CDA78B2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839D1-68A5-4FB3-83B9-7A1D849BE6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E95C1C-DB61-4FDD-98C7-044AEA8559D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51558D-393C-4AD6-A60F-5A44DE1CEA75}"/>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6" name="Footer Placeholder 5">
            <a:extLst>
              <a:ext uri="{FF2B5EF4-FFF2-40B4-BE49-F238E27FC236}">
                <a16:creationId xmlns:a16="http://schemas.microsoft.com/office/drawing/2014/main" id="{45A1A03C-7BA1-4FBB-90E8-18BEC3ED64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9E687-587D-4232-B3AA-435CA92E6F7C}"/>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91690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9451-97C7-4CC2-BD60-A1AAAC522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D6B115-DD76-430E-B23A-3E058FF89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E12495-0AE2-4D74-9C49-48EBD96BD6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30F502-8382-48B6-BBE1-8C34793A3D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32BB11-50C1-409D-A0B2-749B1B7BB2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D49F9F-0AD1-41C8-B541-569E7E4D4F26}"/>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8" name="Footer Placeholder 7">
            <a:extLst>
              <a:ext uri="{FF2B5EF4-FFF2-40B4-BE49-F238E27FC236}">
                <a16:creationId xmlns:a16="http://schemas.microsoft.com/office/drawing/2014/main" id="{F4A009DA-85B8-43A7-8B43-38300F07F9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14CAF-7F3E-4969-ACFB-E687F73EC5B8}"/>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269407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7061-B6A8-4111-9104-96CCFEDCE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A54BAC-A618-4C89-AB9E-D2C7E0D0AF8B}"/>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4" name="Footer Placeholder 3">
            <a:extLst>
              <a:ext uri="{FF2B5EF4-FFF2-40B4-BE49-F238E27FC236}">
                <a16:creationId xmlns:a16="http://schemas.microsoft.com/office/drawing/2014/main" id="{AD02E8D3-6399-4E62-9C97-7EA7A54157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5D9BAA-10FB-4896-AC2E-3E5D14F9CA36}"/>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332801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04063-4C88-4FC8-A478-17072C1A834E}"/>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3" name="Footer Placeholder 2">
            <a:extLst>
              <a:ext uri="{FF2B5EF4-FFF2-40B4-BE49-F238E27FC236}">
                <a16:creationId xmlns:a16="http://schemas.microsoft.com/office/drawing/2014/main" id="{54B307E1-72B7-4440-8755-33B2FC12F9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4079D-1902-48F8-9494-E765078C540B}"/>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180127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01DA-23FA-45F6-84C4-A19BE8F9B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75B4C1-DED0-4846-8C54-BB02EED09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94E3B9-E084-487F-90A2-1A0C03820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0190A0-4D12-4F29-9540-E697694DF0AC}"/>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6" name="Footer Placeholder 5">
            <a:extLst>
              <a:ext uri="{FF2B5EF4-FFF2-40B4-BE49-F238E27FC236}">
                <a16:creationId xmlns:a16="http://schemas.microsoft.com/office/drawing/2014/main" id="{0D026472-85CE-4AA4-BCFF-F12E2A99A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9FDA4-1919-4289-9369-891E17881535}"/>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419081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DA96-4015-4453-9B80-96FB05775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23825E-1F04-428C-8586-E5EDEB8AB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09A63-BB61-484F-A24F-13F0151BC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37CF20-2E61-4932-83FE-0B01366C9062}"/>
              </a:ext>
            </a:extLst>
          </p:cNvPr>
          <p:cNvSpPr>
            <a:spLocks noGrp="1"/>
          </p:cNvSpPr>
          <p:nvPr>
            <p:ph type="dt" sz="half" idx="10"/>
          </p:nvPr>
        </p:nvSpPr>
        <p:spPr/>
        <p:txBody>
          <a:bodyPr/>
          <a:lstStyle/>
          <a:p>
            <a:fld id="{D9A55526-30F6-4862-9DA5-C8892575EE08}" type="datetimeFigureOut">
              <a:rPr lang="en-US" smtClean="0"/>
              <a:t>8/10/2018</a:t>
            </a:fld>
            <a:endParaRPr lang="en-US"/>
          </a:p>
        </p:txBody>
      </p:sp>
      <p:sp>
        <p:nvSpPr>
          <p:cNvPr id="6" name="Footer Placeholder 5">
            <a:extLst>
              <a:ext uri="{FF2B5EF4-FFF2-40B4-BE49-F238E27FC236}">
                <a16:creationId xmlns:a16="http://schemas.microsoft.com/office/drawing/2014/main" id="{90C9D1AA-802D-4A6F-84DA-88BDD535D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60450-27F3-4319-BD78-78F860E1C1D3}"/>
              </a:ext>
            </a:extLst>
          </p:cNvPr>
          <p:cNvSpPr>
            <a:spLocks noGrp="1"/>
          </p:cNvSpPr>
          <p:nvPr>
            <p:ph type="sldNum" sz="quarter" idx="12"/>
          </p:nvPr>
        </p:nvSpPr>
        <p:spPr/>
        <p:txBody>
          <a:bodyPr/>
          <a:lstStyle/>
          <a:p>
            <a:fld id="{598F31F7-0BBA-4029-AD5A-9A7252BB9BA1}" type="slidenum">
              <a:rPr lang="en-US" smtClean="0"/>
              <a:t>‹#›</a:t>
            </a:fld>
            <a:endParaRPr lang="en-US"/>
          </a:p>
        </p:txBody>
      </p:sp>
    </p:spTree>
    <p:extLst>
      <p:ext uri="{BB962C8B-B14F-4D97-AF65-F5344CB8AC3E}">
        <p14:creationId xmlns:p14="http://schemas.microsoft.com/office/powerpoint/2010/main" val="34009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4799F-AD7D-4B94-A7B1-F32AB3048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821929-DB4B-4041-9757-3D7532E130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DDDF8-F32B-4CBA-B90A-84F50EE86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55526-30F6-4862-9DA5-C8892575EE08}" type="datetimeFigureOut">
              <a:rPr lang="en-US" smtClean="0"/>
              <a:t>8/10/2018</a:t>
            </a:fld>
            <a:endParaRPr lang="en-US"/>
          </a:p>
        </p:txBody>
      </p:sp>
      <p:sp>
        <p:nvSpPr>
          <p:cNvPr id="5" name="Footer Placeholder 4">
            <a:extLst>
              <a:ext uri="{FF2B5EF4-FFF2-40B4-BE49-F238E27FC236}">
                <a16:creationId xmlns:a16="http://schemas.microsoft.com/office/drawing/2014/main" id="{5D516296-F811-457C-8FBD-79B77CD72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5373EF-19FA-4BD6-A300-CDE1A962E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F31F7-0BBA-4029-AD5A-9A7252BB9BA1}" type="slidenum">
              <a:rPr lang="en-US" smtClean="0"/>
              <a:t>‹#›</a:t>
            </a:fld>
            <a:endParaRPr lang="en-US"/>
          </a:p>
        </p:txBody>
      </p:sp>
    </p:spTree>
    <p:extLst>
      <p:ext uri="{BB962C8B-B14F-4D97-AF65-F5344CB8AC3E}">
        <p14:creationId xmlns:p14="http://schemas.microsoft.com/office/powerpoint/2010/main" val="282146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onnectionstrings.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E6E2-D412-4122-9821-A4500FAC029A}"/>
              </a:ext>
            </a:extLst>
          </p:cNvPr>
          <p:cNvSpPr>
            <a:spLocks noGrp="1"/>
          </p:cNvSpPr>
          <p:nvPr>
            <p:ph type="ctrTitle"/>
          </p:nvPr>
        </p:nvSpPr>
        <p:spPr>
          <a:xfrm>
            <a:off x="1334531" y="1122363"/>
            <a:ext cx="9481750" cy="2387600"/>
          </a:xfrm>
        </p:spPr>
        <p:txBody>
          <a:bodyPr/>
          <a:lstStyle/>
          <a:p>
            <a:r>
              <a:rPr lang="en-US" dirty="0"/>
              <a:t>Programming with a Database</a:t>
            </a:r>
          </a:p>
        </p:txBody>
      </p:sp>
      <p:sp>
        <p:nvSpPr>
          <p:cNvPr id="3" name="Subtitle 2">
            <a:extLst>
              <a:ext uri="{FF2B5EF4-FFF2-40B4-BE49-F238E27FC236}">
                <a16:creationId xmlns:a16="http://schemas.microsoft.com/office/drawing/2014/main" id="{E63070FB-5F54-49A7-8F00-FD1F464DA528}"/>
              </a:ext>
            </a:extLst>
          </p:cNvPr>
          <p:cNvSpPr>
            <a:spLocks noGrp="1"/>
          </p:cNvSpPr>
          <p:nvPr>
            <p:ph type="subTitle" idx="1"/>
          </p:nvPr>
        </p:nvSpPr>
        <p:spPr/>
        <p:txBody>
          <a:bodyPr/>
          <a:lstStyle/>
          <a:p>
            <a:r>
              <a:rPr lang="en-US" dirty="0"/>
              <a:t>(not IN the database)</a:t>
            </a:r>
          </a:p>
        </p:txBody>
      </p:sp>
    </p:spTree>
    <p:extLst>
      <p:ext uri="{BB962C8B-B14F-4D97-AF65-F5344CB8AC3E}">
        <p14:creationId xmlns:p14="http://schemas.microsoft.com/office/powerpoint/2010/main" val="315215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3219-5A77-414B-BE4A-4DACB8E952A7}"/>
              </a:ext>
            </a:extLst>
          </p:cNvPr>
          <p:cNvSpPr>
            <a:spLocks noGrp="1"/>
          </p:cNvSpPr>
          <p:nvPr>
            <p:ph type="title"/>
          </p:nvPr>
        </p:nvSpPr>
        <p:spPr/>
        <p:txBody>
          <a:bodyPr/>
          <a:lstStyle/>
          <a:p>
            <a:r>
              <a:rPr lang="en-US" dirty="0"/>
              <a:t>Cleanup</a:t>
            </a:r>
          </a:p>
        </p:txBody>
      </p:sp>
      <p:sp>
        <p:nvSpPr>
          <p:cNvPr id="3" name="Content Placeholder 2">
            <a:extLst>
              <a:ext uri="{FF2B5EF4-FFF2-40B4-BE49-F238E27FC236}">
                <a16:creationId xmlns:a16="http://schemas.microsoft.com/office/drawing/2014/main" id="{D78B0F4B-4870-49B8-842E-D4F92F10773B}"/>
              </a:ext>
            </a:extLst>
          </p:cNvPr>
          <p:cNvSpPr>
            <a:spLocks noGrp="1"/>
          </p:cNvSpPr>
          <p:nvPr>
            <p:ph idx="1"/>
          </p:nvPr>
        </p:nvSpPr>
        <p:spPr/>
        <p:txBody>
          <a:bodyPr/>
          <a:lstStyle/>
          <a:p>
            <a:pPr marL="0" indent="0">
              <a:buNone/>
            </a:pPr>
            <a:r>
              <a:rPr lang="en-US" dirty="0"/>
              <a:t>Some databases take significant effort to set up a connection. Connections are usually pooled. </a:t>
            </a:r>
          </a:p>
          <a:p>
            <a:pPr marL="0" indent="0">
              <a:buNone/>
            </a:pPr>
            <a:r>
              <a:rPr lang="en-US" dirty="0"/>
              <a:t>You need to release your connection and statement back to the pool when you are done. </a:t>
            </a:r>
          </a:p>
          <a:p>
            <a:pPr marL="0" indent="0">
              <a:buNone/>
            </a:pPr>
            <a:endParaRPr lang="en-US" dirty="0"/>
          </a:p>
          <a:p>
            <a:pPr marL="0" indent="0">
              <a:buNone/>
            </a:pPr>
            <a:r>
              <a:rPr lang="en-US" dirty="0"/>
              <a:t>finally {</a:t>
            </a:r>
          </a:p>
          <a:p>
            <a:pPr marL="0" indent="0">
              <a:buNone/>
            </a:pPr>
            <a:r>
              <a:rPr lang="en-US" dirty="0"/>
              <a:t>	if (statement != null) </a:t>
            </a:r>
            <a:r>
              <a:rPr lang="en-US" dirty="0" err="1"/>
              <a:t>statement.close</a:t>
            </a:r>
            <a:r>
              <a:rPr lang="en-US" dirty="0"/>
              <a:t>();</a:t>
            </a:r>
          </a:p>
          <a:p>
            <a:pPr marL="0" indent="0">
              <a:buNone/>
            </a:pPr>
            <a:r>
              <a:rPr lang="en-US" dirty="0"/>
              <a:t>	if (connection != null) </a:t>
            </a:r>
            <a:r>
              <a:rPr lang="en-US" dirty="0" err="1"/>
              <a:t>connection.close</a:t>
            </a:r>
            <a:r>
              <a:rPr lang="en-US" dirty="0"/>
              <a:t>();</a:t>
            </a:r>
          </a:p>
          <a:p>
            <a:pPr marL="0" indent="0">
              <a:buNone/>
            </a:pPr>
            <a:r>
              <a:rPr lang="en-US" dirty="0"/>
              <a:t>}</a:t>
            </a:r>
          </a:p>
        </p:txBody>
      </p:sp>
    </p:spTree>
    <p:extLst>
      <p:ext uri="{BB962C8B-B14F-4D97-AF65-F5344CB8AC3E}">
        <p14:creationId xmlns:p14="http://schemas.microsoft.com/office/powerpoint/2010/main" val="3755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40A9-F45C-45B1-B4AA-13508474EBA6}"/>
              </a:ext>
            </a:extLst>
          </p:cNvPr>
          <p:cNvSpPr>
            <a:spLocks noGrp="1"/>
          </p:cNvSpPr>
          <p:nvPr>
            <p:ph type="title"/>
          </p:nvPr>
        </p:nvSpPr>
        <p:spPr/>
        <p:txBody>
          <a:bodyPr/>
          <a:lstStyle/>
          <a:p>
            <a:r>
              <a:rPr lang="en-US" dirty="0"/>
              <a:t>Searching – Is this OK?</a:t>
            </a:r>
          </a:p>
        </p:txBody>
      </p:sp>
      <p:sp>
        <p:nvSpPr>
          <p:cNvPr id="3" name="Content Placeholder 2">
            <a:extLst>
              <a:ext uri="{FF2B5EF4-FFF2-40B4-BE49-F238E27FC236}">
                <a16:creationId xmlns:a16="http://schemas.microsoft.com/office/drawing/2014/main" id="{EED1CDB9-7E25-4B5B-9A15-1D581055CD25}"/>
              </a:ext>
            </a:extLst>
          </p:cNvPr>
          <p:cNvSpPr>
            <a:spLocks noGrp="1"/>
          </p:cNvSpPr>
          <p:nvPr>
            <p:ph idx="1"/>
          </p:nvPr>
        </p:nvSpPr>
        <p:spPr>
          <a:xfrm>
            <a:off x="378941" y="1342768"/>
            <a:ext cx="11368216" cy="5150107"/>
          </a:xfrm>
        </p:spPr>
        <p:txBody>
          <a:bodyPr>
            <a:noAutofit/>
          </a:bodyPr>
          <a:lstStyle/>
          <a:p>
            <a:pPr marL="0" indent="0">
              <a:buNone/>
            </a:pPr>
            <a:r>
              <a:rPr lang="en-US" sz="2400" dirty="0">
                <a:latin typeface="Consolas" panose="020B0609020204030204" pitchFamily="49" charset="0"/>
              </a:rPr>
              <a:t>int </a:t>
            </a:r>
            <a:r>
              <a:rPr lang="en-US" sz="2400" dirty="0" err="1">
                <a:latin typeface="Consolas" panose="020B0609020204030204" pitchFamily="49" charset="0"/>
              </a:rPr>
              <a:t>findDoctorIdByName</a:t>
            </a:r>
            <a:r>
              <a:rPr lang="en-US" sz="2400" dirty="0">
                <a:latin typeface="Consolas" panose="020B0609020204030204" pitchFamily="49" charset="0"/>
              </a:rPr>
              <a:t>(String name) {</a:t>
            </a:r>
          </a:p>
          <a:p>
            <a:pPr marL="0" indent="0">
              <a:buNone/>
            </a:pPr>
            <a:r>
              <a:rPr lang="en-US" sz="2400" dirty="0">
                <a:latin typeface="Consolas" panose="020B0609020204030204" pitchFamily="49" charset="0"/>
              </a:rPr>
              <a:t>// connection &amp; statement stuff here…</a:t>
            </a:r>
          </a:p>
          <a:p>
            <a:pPr marL="0" indent="0">
              <a:buNone/>
            </a:pPr>
            <a:r>
              <a:rPr lang="en-US" sz="2400" dirty="0">
                <a:latin typeface="Consolas" panose="020B0609020204030204" pitchFamily="49" charset="0"/>
              </a:rPr>
              <a:t>	try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ResultSet</a:t>
            </a:r>
            <a:r>
              <a:rPr lang="en-US" sz="2400" dirty="0">
                <a:latin typeface="Consolas" panose="020B0609020204030204" pitchFamily="49" charset="0"/>
              </a:rPr>
              <a:t> </a:t>
            </a:r>
            <a:r>
              <a:rPr lang="en-US" sz="2400" dirty="0" err="1">
                <a:latin typeface="Consolas" panose="020B0609020204030204" pitchFamily="49" charset="0"/>
              </a:rPr>
              <a:t>rs</a:t>
            </a:r>
            <a:r>
              <a:rPr lang="en-US" sz="2400" dirty="0">
                <a:latin typeface="Consolas" panose="020B0609020204030204" pitchFamily="49" charset="0"/>
              </a:rPr>
              <a:t> = </a:t>
            </a:r>
            <a:r>
              <a:rPr lang="en-US" sz="2400" dirty="0" err="1">
                <a:latin typeface="Consolas" panose="020B0609020204030204" pitchFamily="49" charset="0"/>
              </a:rPr>
              <a:t>statement.executeQuery</a:t>
            </a:r>
            <a:r>
              <a:rPr lang="en-US" sz="2400" dirty="0">
                <a:latin typeface="Consolas" panose="020B0609020204030204" pitchFamily="49" charset="0"/>
              </a:rPr>
              <a:t>(“SELECT * FROM doctor WHERE name=‘” + name +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rs.next</a:t>
            </a:r>
            <a:r>
              <a:rPr lang="en-US" sz="2400" dirty="0">
                <a:latin typeface="Consolas" panose="020B0609020204030204" pitchFamily="49" charset="0"/>
              </a:rPr>
              <a:t>();</a:t>
            </a:r>
          </a:p>
          <a:p>
            <a:pPr marL="0" indent="0">
              <a:buNone/>
            </a:pPr>
            <a:r>
              <a:rPr lang="en-US" sz="2400" dirty="0">
                <a:latin typeface="Consolas" panose="020B0609020204030204" pitchFamily="49" charset="0"/>
              </a:rPr>
              <a:t>		return </a:t>
            </a:r>
            <a:r>
              <a:rPr lang="en-US" sz="2400" dirty="0" err="1">
                <a:latin typeface="Consolas" panose="020B0609020204030204" pitchFamily="49" charset="0"/>
              </a:rPr>
              <a:t>rs.getInteger</a:t>
            </a:r>
            <a:r>
              <a:rPr lang="en-US" sz="2400" dirty="0">
                <a:latin typeface="Consolas" panose="020B0609020204030204" pitchFamily="49" charset="0"/>
              </a:rPr>
              <a:t>(“</a:t>
            </a:r>
            <a:r>
              <a:rPr lang="en-US" sz="2400" dirty="0" err="1">
                <a:latin typeface="Consolas" panose="020B0609020204030204" pitchFamily="49" charset="0"/>
              </a:rPr>
              <a:t>doctorId</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catch (</a:t>
            </a:r>
            <a:r>
              <a:rPr lang="en-US" sz="2400" dirty="0" err="1">
                <a:latin typeface="Consolas" panose="020B0609020204030204" pitchFamily="49" charset="0"/>
              </a:rPr>
              <a:t>SQLException</a:t>
            </a:r>
            <a:r>
              <a:rPr lang="en-US" sz="2400" dirty="0">
                <a:latin typeface="Consolas" panose="020B0609020204030204" pitchFamily="49" charset="0"/>
              </a:rPr>
              <a:t> e) {} // assume good error handling</a:t>
            </a:r>
          </a:p>
          <a:p>
            <a:pPr marL="0" indent="0">
              <a:buNone/>
            </a:pPr>
            <a:r>
              <a:rPr lang="en-US" sz="2400" dirty="0">
                <a:latin typeface="Consolas" panose="020B0609020204030204" pitchFamily="49" charset="0"/>
              </a:rPr>
              <a:t>	finally { } // assume that we cleaned up OK</a:t>
            </a:r>
          </a:p>
          <a:p>
            <a:pPr marL="0" indent="0">
              <a:buNone/>
            </a:pPr>
            <a:r>
              <a:rPr lang="en-US" sz="2400" dirty="0">
                <a:latin typeface="Consolas" panose="020B0609020204030204" pitchFamily="49" charset="0"/>
              </a:rPr>
              <a:t>}</a:t>
            </a:r>
          </a:p>
        </p:txBody>
      </p:sp>
    </p:spTree>
    <p:extLst>
      <p:ext uri="{BB962C8B-B14F-4D97-AF65-F5344CB8AC3E}">
        <p14:creationId xmlns:p14="http://schemas.microsoft.com/office/powerpoint/2010/main" val="134669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FF72-0057-4B8D-A18C-741EC128CCA5}"/>
              </a:ext>
            </a:extLst>
          </p:cNvPr>
          <p:cNvSpPr>
            <a:spLocks noGrp="1"/>
          </p:cNvSpPr>
          <p:nvPr>
            <p:ph type="title"/>
          </p:nvPr>
        </p:nvSpPr>
        <p:spPr/>
        <p:txBody>
          <a:bodyPr/>
          <a:lstStyle/>
          <a:p>
            <a:r>
              <a:rPr lang="en-US" dirty="0"/>
              <a:t>What if I am malicious?</a:t>
            </a:r>
          </a:p>
        </p:txBody>
      </p:sp>
      <p:sp>
        <p:nvSpPr>
          <p:cNvPr id="3" name="Content Placeholder 2">
            <a:extLst>
              <a:ext uri="{FF2B5EF4-FFF2-40B4-BE49-F238E27FC236}">
                <a16:creationId xmlns:a16="http://schemas.microsoft.com/office/drawing/2014/main" id="{CAE62A61-22CA-42B5-956E-6D004A5B01BB}"/>
              </a:ext>
            </a:extLst>
          </p:cNvPr>
          <p:cNvSpPr>
            <a:spLocks noGrp="1"/>
          </p:cNvSpPr>
          <p:nvPr>
            <p:ph idx="1"/>
          </p:nvPr>
        </p:nvSpPr>
        <p:spPr/>
        <p:txBody>
          <a:bodyPr/>
          <a:lstStyle/>
          <a:p>
            <a:pPr marL="0" indent="0">
              <a:buNone/>
            </a:pPr>
            <a:r>
              <a:rPr lang="en-US" dirty="0"/>
              <a:t>Maybe in the search form, I search for a doctor with an unlikely name…</a:t>
            </a:r>
          </a:p>
        </p:txBody>
      </p:sp>
      <p:pic>
        <p:nvPicPr>
          <p:cNvPr id="3074" name="Picture 2" descr="Exploits of a Mom">
            <a:extLst>
              <a:ext uri="{FF2B5EF4-FFF2-40B4-BE49-F238E27FC236}">
                <a16:creationId xmlns:a16="http://schemas.microsoft.com/office/drawing/2014/main" id="{27D9D22E-6CDB-4589-83F9-4102EEA90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3" y="3064213"/>
            <a:ext cx="12040754" cy="370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32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CE45-B0EE-49FD-AEFB-304D686F162C}"/>
              </a:ext>
            </a:extLst>
          </p:cNvPr>
          <p:cNvSpPr>
            <a:spLocks noGrp="1"/>
          </p:cNvSpPr>
          <p:nvPr>
            <p:ph type="title"/>
          </p:nvPr>
        </p:nvSpPr>
        <p:spPr/>
        <p:txBody>
          <a:bodyPr/>
          <a:lstStyle/>
          <a:p>
            <a:r>
              <a:rPr lang="en-US" dirty="0"/>
              <a:t>SQL Injection</a:t>
            </a:r>
          </a:p>
        </p:txBody>
      </p:sp>
      <p:pic>
        <p:nvPicPr>
          <p:cNvPr id="1026" name="Picture 2" descr="Image result for injection">
            <a:extLst>
              <a:ext uri="{FF2B5EF4-FFF2-40B4-BE49-F238E27FC236}">
                <a16:creationId xmlns:a16="http://schemas.microsoft.com/office/drawing/2014/main" id="{F1C74581-3297-4992-9547-50AB1154C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909" y="1391036"/>
            <a:ext cx="6972300"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763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8268-7FE1-4AA4-AC02-24475CA338BE}"/>
              </a:ext>
            </a:extLst>
          </p:cNvPr>
          <p:cNvSpPr>
            <a:spLocks noGrp="1"/>
          </p:cNvSpPr>
          <p:nvPr>
            <p:ph type="title"/>
          </p:nvPr>
        </p:nvSpPr>
        <p:spPr/>
        <p:txBody>
          <a:bodyPr/>
          <a:lstStyle/>
          <a:p>
            <a:r>
              <a:rPr lang="en-US" dirty="0"/>
              <a:t>DON’T EVER FALL VICTIM TO BOBBY TABLES!!!</a:t>
            </a:r>
          </a:p>
        </p:txBody>
      </p:sp>
      <p:sp>
        <p:nvSpPr>
          <p:cNvPr id="3" name="Content Placeholder 2">
            <a:extLst>
              <a:ext uri="{FF2B5EF4-FFF2-40B4-BE49-F238E27FC236}">
                <a16:creationId xmlns:a16="http://schemas.microsoft.com/office/drawing/2014/main" id="{F151B15D-3181-40E4-9EAD-D3EA95391D86}"/>
              </a:ext>
            </a:extLst>
          </p:cNvPr>
          <p:cNvSpPr>
            <a:spLocks noGrp="1"/>
          </p:cNvSpPr>
          <p:nvPr>
            <p:ph idx="1"/>
          </p:nvPr>
        </p:nvSpPr>
        <p:spPr/>
        <p:txBody>
          <a:bodyPr/>
          <a:lstStyle/>
          <a:p>
            <a:pPr marL="0" indent="0">
              <a:buNone/>
            </a:pPr>
            <a:r>
              <a:rPr lang="en-US" dirty="0"/>
              <a:t>Assume that EVERYONE is trying to hijack your application!</a:t>
            </a:r>
          </a:p>
          <a:p>
            <a:pPr marL="0" indent="0">
              <a:buNone/>
            </a:pPr>
            <a:endParaRPr lang="en-US" dirty="0"/>
          </a:p>
          <a:p>
            <a:pPr marL="0" indent="0">
              <a:buNone/>
            </a:pPr>
            <a:r>
              <a:rPr lang="en-US" dirty="0"/>
              <a:t>Prepared statements are the solution to this problem. </a:t>
            </a:r>
          </a:p>
          <a:p>
            <a:pPr marL="0" indent="0">
              <a:buNone/>
            </a:pPr>
            <a:endParaRPr lang="en-US" dirty="0"/>
          </a:p>
          <a:p>
            <a:pPr marL="0" indent="0">
              <a:buNone/>
            </a:pPr>
            <a:r>
              <a:rPr lang="en-US" dirty="0"/>
              <a:t>Instead of creating “SELECT * FROM doctor WHERE name=‘</a:t>
            </a:r>
            <a:r>
              <a:rPr lang="en-US" dirty="0" err="1"/>
              <a:t>mphipps</a:t>
            </a:r>
            <a:r>
              <a:rPr lang="en-US" dirty="0"/>
              <a:t>’”</a:t>
            </a:r>
          </a:p>
          <a:p>
            <a:pPr marL="0" indent="0">
              <a:buNone/>
            </a:pPr>
            <a:r>
              <a:rPr lang="en-US" dirty="0"/>
              <a:t>we want to tell Java:</a:t>
            </a:r>
            <a:br>
              <a:rPr lang="en-US" dirty="0"/>
            </a:br>
            <a:r>
              <a:rPr lang="en-US" dirty="0"/>
              <a:t>“SELECT * FROM doctor WHERE name=________ ”</a:t>
            </a:r>
          </a:p>
          <a:p>
            <a:pPr marL="0" indent="0">
              <a:buNone/>
            </a:pPr>
            <a:r>
              <a:rPr lang="en-US" dirty="0"/>
              <a:t>and then separately tell it “</a:t>
            </a:r>
            <a:r>
              <a:rPr lang="en-US" dirty="0" err="1"/>
              <a:t>mphipps</a:t>
            </a:r>
            <a:r>
              <a:rPr lang="en-US" dirty="0"/>
              <a:t>” and let Java ensure the safety of our SQL statement.</a:t>
            </a:r>
          </a:p>
          <a:p>
            <a:pPr marL="0" indent="0">
              <a:buNone/>
            </a:pPr>
            <a:endParaRPr lang="en-US" dirty="0"/>
          </a:p>
        </p:txBody>
      </p:sp>
    </p:spTree>
    <p:extLst>
      <p:ext uri="{BB962C8B-B14F-4D97-AF65-F5344CB8AC3E}">
        <p14:creationId xmlns:p14="http://schemas.microsoft.com/office/powerpoint/2010/main" val="3476812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6631-CF99-41C6-AEC0-FB7C9A8BDA9C}"/>
              </a:ext>
            </a:extLst>
          </p:cNvPr>
          <p:cNvSpPr>
            <a:spLocks noGrp="1"/>
          </p:cNvSpPr>
          <p:nvPr>
            <p:ph type="title"/>
          </p:nvPr>
        </p:nvSpPr>
        <p:spPr/>
        <p:txBody>
          <a:bodyPr/>
          <a:lstStyle/>
          <a:p>
            <a:r>
              <a:rPr lang="en-US" dirty="0"/>
              <a:t>The right way…</a:t>
            </a:r>
          </a:p>
        </p:txBody>
      </p:sp>
      <p:sp>
        <p:nvSpPr>
          <p:cNvPr id="3" name="Content Placeholder 2">
            <a:extLst>
              <a:ext uri="{FF2B5EF4-FFF2-40B4-BE49-F238E27FC236}">
                <a16:creationId xmlns:a16="http://schemas.microsoft.com/office/drawing/2014/main" id="{6B1B494F-AC43-455F-8AA9-D7AAD950ED4F}"/>
              </a:ext>
            </a:extLst>
          </p:cNvPr>
          <p:cNvSpPr>
            <a:spLocks noGrp="1"/>
          </p:cNvSpPr>
          <p:nvPr>
            <p:ph idx="1"/>
          </p:nvPr>
        </p:nvSpPr>
        <p:spPr>
          <a:xfrm>
            <a:off x="263611" y="1825625"/>
            <a:ext cx="11738919" cy="4351338"/>
          </a:xfrm>
        </p:spPr>
        <p:txBody>
          <a:bodyPr>
            <a:normAutofit fontScale="77500" lnSpcReduction="20000"/>
          </a:bodyPr>
          <a:lstStyle/>
          <a:p>
            <a:pPr marL="0" indent="0">
              <a:buNone/>
            </a:pPr>
            <a:r>
              <a:rPr lang="en-US" sz="2400" dirty="0">
                <a:latin typeface="Consolas" panose="020B0609020204030204" pitchFamily="49" charset="0"/>
              </a:rPr>
              <a:t>int </a:t>
            </a:r>
            <a:r>
              <a:rPr lang="en-US" sz="2400" dirty="0" err="1">
                <a:latin typeface="Consolas" panose="020B0609020204030204" pitchFamily="49" charset="0"/>
              </a:rPr>
              <a:t>findDoctorIdByName</a:t>
            </a:r>
            <a:r>
              <a:rPr lang="en-US" sz="2400" dirty="0">
                <a:latin typeface="Consolas" panose="020B0609020204030204" pitchFamily="49" charset="0"/>
              </a:rPr>
              <a:t>(String name)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PreparedStatement</a:t>
            </a:r>
            <a:r>
              <a:rPr lang="en-US" sz="2400" dirty="0">
                <a:latin typeface="Consolas" panose="020B0609020204030204" pitchFamily="49" charset="0"/>
              </a:rPr>
              <a:t> s;</a:t>
            </a:r>
          </a:p>
          <a:p>
            <a:pPr marL="0" indent="0">
              <a:buNone/>
            </a:pPr>
            <a:r>
              <a:rPr lang="en-US" sz="2400" dirty="0">
                <a:latin typeface="Consolas" panose="020B0609020204030204" pitchFamily="49" charset="0"/>
              </a:rPr>
              <a:t>	try {</a:t>
            </a:r>
          </a:p>
          <a:p>
            <a:pPr marL="0" indent="0">
              <a:buNone/>
            </a:pPr>
            <a:r>
              <a:rPr lang="en-US" sz="2400" dirty="0">
                <a:latin typeface="Consolas" panose="020B0609020204030204" pitchFamily="49" charset="0"/>
              </a:rPr>
              <a:t>		// connection stuff here…</a:t>
            </a:r>
          </a:p>
          <a:p>
            <a:pPr marL="0" indent="0">
              <a:buNone/>
            </a:pPr>
            <a:r>
              <a:rPr lang="en-US" sz="2400" dirty="0">
                <a:latin typeface="Consolas" panose="020B0609020204030204" pitchFamily="49" charset="0"/>
              </a:rPr>
              <a:t>		s=</a:t>
            </a:r>
            <a:r>
              <a:rPr lang="en-US" sz="2400" dirty="0" err="1">
                <a:latin typeface="Consolas" panose="020B0609020204030204" pitchFamily="49" charset="0"/>
              </a:rPr>
              <a:t>connection.prepareStatement</a:t>
            </a:r>
            <a:r>
              <a:rPr lang="en-US" sz="2400" dirty="0">
                <a:latin typeface="Consolas" panose="020B0609020204030204" pitchFamily="49" charset="0"/>
              </a:rPr>
              <a:t>(“SELECT * FROM doctor WHERE name=?”;</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s.setString</a:t>
            </a:r>
            <a:r>
              <a:rPr lang="en-US" sz="2400" dirty="0">
                <a:latin typeface="Consolas" panose="020B0609020204030204" pitchFamily="49" charset="0"/>
              </a:rPr>
              <a:t>(1,name);</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ResultSet</a:t>
            </a:r>
            <a:r>
              <a:rPr lang="en-US" sz="2400" dirty="0">
                <a:latin typeface="Consolas" panose="020B0609020204030204" pitchFamily="49" charset="0"/>
              </a:rPr>
              <a:t> </a:t>
            </a:r>
            <a:r>
              <a:rPr lang="en-US" sz="2400" dirty="0" err="1">
                <a:latin typeface="Consolas" panose="020B0609020204030204" pitchFamily="49" charset="0"/>
              </a:rPr>
              <a:t>rs</a:t>
            </a:r>
            <a:r>
              <a:rPr lang="en-US" sz="2400" dirty="0">
                <a:latin typeface="Consolas" panose="020B0609020204030204" pitchFamily="49" charset="0"/>
              </a:rPr>
              <a:t> = </a:t>
            </a:r>
            <a:r>
              <a:rPr lang="en-US" sz="2400" dirty="0" err="1">
                <a:latin typeface="Consolas" panose="020B0609020204030204" pitchFamily="49" charset="0"/>
              </a:rPr>
              <a:t>s.executeQuery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rs.next</a:t>
            </a:r>
            <a:r>
              <a:rPr lang="en-US" sz="2400" dirty="0">
                <a:latin typeface="Consolas" panose="020B0609020204030204" pitchFamily="49" charset="0"/>
              </a:rPr>
              <a:t>();</a:t>
            </a:r>
          </a:p>
          <a:p>
            <a:pPr marL="0" indent="0">
              <a:buNone/>
            </a:pPr>
            <a:r>
              <a:rPr lang="en-US" sz="2400" dirty="0">
                <a:latin typeface="Consolas" panose="020B0609020204030204" pitchFamily="49" charset="0"/>
              </a:rPr>
              <a:t>		return </a:t>
            </a:r>
            <a:r>
              <a:rPr lang="en-US" sz="2400" dirty="0" err="1">
                <a:latin typeface="Consolas" panose="020B0609020204030204" pitchFamily="49" charset="0"/>
              </a:rPr>
              <a:t>rs.getInteger</a:t>
            </a:r>
            <a:r>
              <a:rPr lang="en-US" sz="2400" dirty="0">
                <a:latin typeface="Consolas" panose="020B0609020204030204" pitchFamily="49" charset="0"/>
              </a:rPr>
              <a:t>(“</a:t>
            </a:r>
            <a:r>
              <a:rPr lang="en-US" sz="2400" dirty="0" err="1">
                <a:latin typeface="Consolas" panose="020B0609020204030204" pitchFamily="49" charset="0"/>
              </a:rPr>
              <a:t>doctorId</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catch (</a:t>
            </a:r>
            <a:r>
              <a:rPr lang="en-US" sz="2400" dirty="0" err="1">
                <a:latin typeface="Consolas" panose="020B0609020204030204" pitchFamily="49" charset="0"/>
              </a:rPr>
              <a:t>SQLException</a:t>
            </a:r>
            <a:r>
              <a:rPr lang="en-US" sz="2400" dirty="0">
                <a:latin typeface="Consolas" panose="020B0609020204030204" pitchFamily="49" charset="0"/>
              </a:rPr>
              <a:t> e) {} // assume good error handling</a:t>
            </a:r>
          </a:p>
          <a:p>
            <a:pPr marL="0" indent="0">
              <a:buNone/>
            </a:pPr>
            <a:r>
              <a:rPr lang="en-US" sz="2400" dirty="0">
                <a:latin typeface="Consolas" panose="020B0609020204030204" pitchFamily="49" charset="0"/>
              </a:rPr>
              <a:t>	finally { } // assume that we cleaned up OK</a:t>
            </a:r>
          </a:p>
          <a:p>
            <a:pPr marL="0" indent="0">
              <a:buNone/>
            </a:pPr>
            <a:r>
              <a:rPr lang="en-US" sz="2400" dirty="0">
                <a:latin typeface="Consolas" panose="020B0609020204030204" pitchFamily="49" charset="0"/>
              </a:rPr>
              <a:t>}</a:t>
            </a:r>
          </a:p>
          <a:p>
            <a:endParaRPr lang="en-US" dirty="0"/>
          </a:p>
        </p:txBody>
      </p:sp>
    </p:spTree>
    <p:extLst>
      <p:ext uri="{BB962C8B-B14F-4D97-AF65-F5344CB8AC3E}">
        <p14:creationId xmlns:p14="http://schemas.microsoft.com/office/powerpoint/2010/main" val="874372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A6FB-EE80-40CB-90C7-D7464BC8C1E6}"/>
              </a:ext>
            </a:extLst>
          </p:cNvPr>
          <p:cNvSpPr>
            <a:spLocks noGrp="1"/>
          </p:cNvSpPr>
          <p:nvPr>
            <p:ph type="title"/>
          </p:nvPr>
        </p:nvSpPr>
        <p:spPr/>
        <p:txBody>
          <a:bodyPr/>
          <a:lstStyle/>
          <a:p>
            <a:r>
              <a:rPr lang="en-US" dirty="0"/>
              <a:t>JDBC Roundup</a:t>
            </a:r>
          </a:p>
        </p:txBody>
      </p:sp>
      <p:sp>
        <p:nvSpPr>
          <p:cNvPr id="3" name="Content Placeholder 2">
            <a:extLst>
              <a:ext uri="{FF2B5EF4-FFF2-40B4-BE49-F238E27FC236}">
                <a16:creationId xmlns:a16="http://schemas.microsoft.com/office/drawing/2014/main" id="{0CB2B98B-CA9C-4722-BCAC-7121838F3064}"/>
              </a:ext>
            </a:extLst>
          </p:cNvPr>
          <p:cNvSpPr>
            <a:spLocks noGrp="1"/>
          </p:cNvSpPr>
          <p:nvPr>
            <p:ph idx="1"/>
          </p:nvPr>
        </p:nvSpPr>
        <p:spPr/>
        <p:txBody>
          <a:bodyPr/>
          <a:lstStyle/>
          <a:p>
            <a:pPr marL="0" indent="0">
              <a:buNone/>
            </a:pPr>
            <a:r>
              <a:rPr lang="en-US" dirty="0"/>
              <a:t>Make a connection</a:t>
            </a:r>
          </a:p>
          <a:p>
            <a:pPr marL="0" indent="0">
              <a:buNone/>
            </a:pPr>
            <a:r>
              <a:rPr lang="en-US" dirty="0"/>
              <a:t>Make a prepared statement</a:t>
            </a:r>
          </a:p>
          <a:p>
            <a:pPr marL="0" indent="0">
              <a:buNone/>
            </a:pPr>
            <a:r>
              <a:rPr lang="en-US" dirty="0"/>
              <a:t>Set the variables</a:t>
            </a:r>
          </a:p>
          <a:p>
            <a:pPr marL="0" indent="0">
              <a:buNone/>
            </a:pPr>
            <a:r>
              <a:rPr lang="en-US" dirty="0"/>
              <a:t>Execute the prepared statement</a:t>
            </a:r>
          </a:p>
          <a:p>
            <a:pPr marL="0" indent="0">
              <a:buNone/>
            </a:pPr>
            <a:r>
              <a:rPr lang="en-US" dirty="0"/>
              <a:t>Catch exceptions</a:t>
            </a:r>
          </a:p>
          <a:p>
            <a:pPr marL="0" indent="0">
              <a:buNone/>
            </a:pPr>
            <a:r>
              <a:rPr lang="en-US" dirty="0"/>
              <a:t>Clean up your resources</a:t>
            </a:r>
          </a:p>
        </p:txBody>
      </p:sp>
    </p:spTree>
    <p:extLst>
      <p:ext uri="{BB962C8B-B14F-4D97-AF65-F5344CB8AC3E}">
        <p14:creationId xmlns:p14="http://schemas.microsoft.com/office/powerpoint/2010/main" val="2333948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E047-E62A-4B3A-BE26-3511FC3E8BAD}"/>
              </a:ext>
            </a:extLst>
          </p:cNvPr>
          <p:cNvSpPr>
            <a:spLocks noGrp="1"/>
          </p:cNvSpPr>
          <p:nvPr>
            <p:ph type="title"/>
          </p:nvPr>
        </p:nvSpPr>
        <p:spPr/>
        <p:txBody>
          <a:bodyPr/>
          <a:lstStyle/>
          <a:p>
            <a:r>
              <a:rPr lang="en-US" dirty="0"/>
              <a:t>Problems with this approach</a:t>
            </a:r>
          </a:p>
        </p:txBody>
      </p:sp>
      <p:sp>
        <p:nvSpPr>
          <p:cNvPr id="3" name="Content Placeholder 2">
            <a:extLst>
              <a:ext uri="{FF2B5EF4-FFF2-40B4-BE49-F238E27FC236}">
                <a16:creationId xmlns:a16="http://schemas.microsoft.com/office/drawing/2014/main" id="{AD1C838A-F53A-4F65-A997-06136C0D09F0}"/>
              </a:ext>
            </a:extLst>
          </p:cNvPr>
          <p:cNvSpPr>
            <a:spLocks noGrp="1"/>
          </p:cNvSpPr>
          <p:nvPr>
            <p:ph idx="1"/>
          </p:nvPr>
        </p:nvSpPr>
        <p:spPr/>
        <p:txBody>
          <a:bodyPr/>
          <a:lstStyle/>
          <a:p>
            <a:pPr marL="0" indent="0">
              <a:buNone/>
            </a:pPr>
            <a:r>
              <a:rPr lang="en-US" dirty="0"/>
              <a:t>The interface between the database and your code is (essentially) text. </a:t>
            </a:r>
          </a:p>
          <a:p>
            <a:pPr marL="0" indent="0">
              <a:buNone/>
            </a:pPr>
            <a:endParaRPr lang="en-US" dirty="0"/>
          </a:p>
          <a:p>
            <a:pPr marL="0" indent="0">
              <a:buNone/>
            </a:pPr>
            <a:r>
              <a:rPr lang="en-US" dirty="0"/>
              <a:t>No type checking</a:t>
            </a:r>
          </a:p>
          <a:p>
            <a:pPr marL="0" indent="0">
              <a:buNone/>
            </a:pPr>
            <a:r>
              <a:rPr lang="en-US" dirty="0"/>
              <a:t>No syntax checking</a:t>
            </a:r>
          </a:p>
          <a:p>
            <a:pPr marL="0" indent="0">
              <a:buNone/>
            </a:pPr>
            <a:r>
              <a:rPr lang="en-US" dirty="0"/>
              <a:t>No refactoring support</a:t>
            </a:r>
          </a:p>
          <a:p>
            <a:pPr marL="0" indent="0">
              <a:buNone/>
            </a:pPr>
            <a:r>
              <a:rPr lang="en-US" dirty="0"/>
              <a:t>Lots of “magic strings”</a:t>
            </a:r>
          </a:p>
          <a:p>
            <a:pPr marL="0" indent="0">
              <a:buNone/>
            </a:pPr>
            <a:r>
              <a:rPr lang="en-US" dirty="0"/>
              <a:t>Lots of repetitious code (setup/teardown, copy to and from </a:t>
            </a:r>
            <a:r>
              <a:rPr lang="en-US" dirty="0" err="1"/>
              <a:t>rowset</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1600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7C07-DBBF-4C73-9ECD-E551A78B53A9}"/>
              </a:ext>
            </a:extLst>
          </p:cNvPr>
          <p:cNvSpPr>
            <a:spLocks noGrp="1"/>
          </p:cNvSpPr>
          <p:nvPr>
            <p:ph type="title"/>
          </p:nvPr>
        </p:nvSpPr>
        <p:spPr/>
        <p:txBody>
          <a:bodyPr/>
          <a:lstStyle/>
          <a:p>
            <a:r>
              <a:rPr lang="en-US" dirty="0"/>
              <a:t>One Solution</a:t>
            </a:r>
          </a:p>
        </p:txBody>
      </p:sp>
      <p:sp>
        <p:nvSpPr>
          <p:cNvPr id="3" name="Content Placeholder 2">
            <a:extLst>
              <a:ext uri="{FF2B5EF4-FFF2-40B4-BE49-F238E27FC236}">
                <a16:creationId xmlns:a16="http://schemas.microsoft.com/office/drawing/2014/main" id="{566BCB33-5C79-4AE4-A054-69F11C8BAFD2}"/>
              </a:ext>
            </a:extLst>
          </p:cNvPr>
          <p:cNvSpPr>
            <a:spLocks noGrp="1"/>
          </p:cNvSpPr>
          <p:nvPr>
            <p:ph idx="1"/>
          </p:nvPr>
        </p:nvSpPr>
        <p:spPr/>
        <p:txBody>
          <a:bodyPr/>
          <a:lstStyle/>
          <a:p>
            <a:pPr marL="0" indent="0">
              <a:buNone/>
            </a:pPr>
            <a:r>
              <a:rPr lang="en-US" dirty="0"/>
              <a:t>Often, people will create a “smart object” architecture.</a:t>
            </a:r>
          </a:p>
          <a:p>
            <a:pPr marL="0" indent="0">
              <a:buNone/>
            </a:pPr>
            <a:r>
              <a:rPr lang="en-US" dirty="0"/>
              <a:t>Each entity is a class.</a:t>
            </a:r>
          </a:p>
          <a:p>
            <a:pPr marL="0" indent="0">
              <a:buNone/>
            </a:pPr>
            <a:r>
              <a:rPr lang="en-US" dirty="0"/>
              <a:t>Each class knows how to read/write itself to the database.</a:t>
            </a:r>
          </a:p>
          <a:p>
            <a:pPr marL="0" indent="0">
              <a:buNone/>
            </a:pPr>
            <a:r>
              <a:rPr lang="en-US" dirty="0"/>
              <a:t>Each class will have methods for update(), insert(), delete(). </a:t>
            </a:r>
          </a:p>
          <a:p>
            <a:pPr marL="0" indent="0">
              <a:buNone/>
            </a:pPr>
            <a:r>
              <a:rPr lang="en-US" dirty="0"/>
              <a:t>Each class will have (possibly many) methods for select().</a:t>
            </a:r>
          </a:p>
        </p:txBody>
      </p:sp>
    </p:spTree>
    <p:extLst>
      <p:ext uri="{BB962C8B-B14F-4D97-AF65-F5344CB8AC3E}">
        <p14:creationId xmlns:p14="http://schemas.microsoft.com/office/powerpoint/2010/main" val="95089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D15E-944B-48D4-B60D-BBCC1A712843}"/>
              </a:ext>
            </a:extLst>
          </p:cNvPr>
          <p:cNvSpPr>
            <a:spLocks noGrp="1"/>
          </p:cNvSpPr>
          <p:nvPr>
            <p:ph type="title"/>
          </p:nvPr>
        </p:nvSpPr>
        <p:spPr>
          <a:xfrm>
            <a:off x="895865" y="168876"/>
            <a:ext cx="10515600" cy="631653"/>
          </a:xfrm>
        </p:spPr>
        <p:txBody>
          <a:bodyPr>
            <a:normAutofit fontScale="90000"/>
          </a:bodyPr>
          <a:lstStyle/>
          <a:p>
            <a:r>
              <a:rPr lang="en-US" dirty="0"/>
              <a:t>Issues</a:t>
            </a:r>
          </a:p>
        </p:txBody>
      </p:sp>
      <p:sp>
        <p:nvSpPr>
          <p:cNvPr id="3" name="Content Placeholder 2">
            <a:extLst>
              <a:ext uri="{FF2B5EF4-FFF2-40B4-BE49-F238E27FC236}">
                <a16:creationId xmlns:a16="http://schemas.microsoft.com/office/drawing/2014/main" id="{6B2DD1E9-738B-4BF8-8BCF-2B518650931D}"/>
              </a:ext>
            </a:extLst>
          </p:cNvPr>
          <p:cNvSpPr>
            <a:spLocks noGrp="1"/>
          </p:cNvSpPr>
          <p:nvPr>
            <p:ph idx="1"/>
          </p:nvPr>
        </p:nvSpPr>
        <p:spPr>
          <a:xfrm>
            <a:off x="838200" y="881450"/>
            <a:ext cx="10515600" cy="5807674"/>
          </a:xfrm>
        </p:spPr>
        <p:txBody>
          <a:bodyPr>
            <a:normAutofit fontScale="85000" lnSpcReduction="20000"/>
          </a:bodyPr>
          <a:lstStyle/>
          <a:p>
            <a:pPr marL="0" indent="0">
              <a:buNone/>
            </a:pPr>
            <a:r>
              <a:rPr lang="en-US" dirty="0"/>
              <a:t>For simple designs, this seems to work. The problems aren’t obvious until you get a long way into the project.</a:t>
            </a:r>
          </a:p>
          <a:p>
            <a:pPr marL="0" indent="0">
              <a:buNone/>
            </a:pPr>
            <a:endParaRPr lang="en-US" dirty="0"/>
          </a:p>
          <a:p>
            <a:pPr marL="0" indent="0">
              <a:buNone/>
            </a:pPr>
            <a:r>
              <a:rPr lang="en-US" dirty="0"/>
              <a:t>It’s easy to have multiple instances of the same object, accidentally or on purpose.</a:t>
            </a:r>
          </a:p>
          <a:p>
            <a:pPr marL="0" indent="0">
              <a:buNone/>
            </a:pPr>
            <a:endParaRPr lang="en-US" dirty="0"/>
          </a:p>
          <a:p>
            <a:pPr marL="0" indent="0">
              <a:buNone/>
            </a:pPr>
            <a:r>
              <a:rPr lang="en-US" dirty="0"/>
              <a:t>Proliferation of </a:t>
            </a:r>
            <a:r>
              <a:rPr lang="en-US" dirty="0" err="1"/>
              <a:t>findWhere</a:t>
            </a:r>
            <a:r>
              <a:rPr lang="en-US" dirty="0"/>
              <a:t>() methods.</a:t>
            </a:r>
          </a:p>
          <a:p>
            <a:pPr marL="0" indent="0">
              <a:buNone/>
            </a:pPr>
            <a:endParaRPr lang="en-US" dirty="0"/>
          </a:p>
          <a:p>
            <a:pPr marL="0" indent="0">
              <a:buNone/>
            </a:pPr>
            <a:r>
              <a:rPr lang="en-US" dirty="0"/>
              <a:t>No easy way to follow foreign key references.</a:t>
            </a:r>
          </a:p>
          <a:p>
            <a:pPr marL="0" indent="0">
              <a:buNone/>
            </a:pPr>
            <a:endParaRPr lang="en-US" dirty="0"/>
          </a:p>
          <a:p>
            <a:pPr marL="0" indent="0">
              <a:buNone/>
            </a:pPr>
            <a:r>
              <a:rPr lang="en-US" dirty="0"/>
              <a:t>No easy way to search for complex conditions (doctors without appointments, for example)</a:t>
            </a:r>
          </a:p>
          <a:p>
            <a:pPr marL="0" indent="0">
              <a:buNone/>
            </a:pPr>
            <a:endParaRPr lang="en-US" dirty="0"/>
          </a:p>
          <a:p>
            <a:pPr marL="0" indent="0">
              <a:buNone/>
            </a:pPr>
            <a:r>
              <a:rPr lang="en-US" dirty="0"/>
              <a:t>You have to pass connections to all the methods OR make new connections every time (which breaks using transactions)</a:t>
            </a:r>
          </a:p>
          <a:p>
            <a:pPr marL="0" indent="0">
              <a:buNone/>
            </a:pPr>
            <a:endParaRPr lang="en-US" dirty="0"/>
          </a:p>
          <a:p>
            <a:pPr marL="0" indent="0">
              <a:buNone/>
            </a:pPr>
            <a:r>
              <a:rPr lang="en-US" dirty="0"/>
              <a:t>Still have a TON of boilerplate code; you can just hide it in the smart object.</a:t>
            </a:r>
          </a:p>
        </p:txBody>
      </p:sp>
    </p:spTree>
    <p:extLst>
      <p:ext uri="{BB962C8B-B14F-4D97-AF65-F5344CB8AC3E}">
        <p14:creationId xmlns:p14="http://schemas.microsoft.com/office/powerpoint/2010/main" val="318738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547D-89BD-4206-8B5D-C2016914AD32}"/>
              </a:ext>
            </a:extLst>
          </p:cNvPr>
          <p:cNvSpPr>
            <a:spLocks noGrp="1"/>
          </p:cNvSpPr>
          <p:nvPr>
            <p:ph type="title"/>
          </p:nvPr>
        </p:nvSpPr>
        <p:spPr/>
        <p:txBody>
          <a:bodyPr/>
          <a:lstStyle/>
          <a:p>
            <a:r>
              <a:rPr lang="en-US" dirty="0"/>
              <a:t>Interfacing with the DB from Code</a:t>
            </a:r>
          </a:p>
        </p:txBody>
      </p:sp>
      <p:sp>
        <p:nvSpPr>
          <p:cNvPr id="3" name="Content Placeholder 2">
            <a:extLst>
              <a:ext uri="{FF2B5EF4-FFF2-40B4-BE49-F238E27FC236}">
                <a16:creationId xmlns:a16="http://schemas.microsoft.com/office/drawing/2014/main" id="{524D2D73-0733-4387-8099-0BD180449085}"/>
              </a:ext>
            </a:extLst>
          </p:cNvPr>
          <p:cNvSpPr>
            <a:spLocks noGrp="1"/>
          </p:cNvSpPr>
          <p:nvPr>
            <p:ph idx="1"/>
          </p:nvPr>
        </p:nvSpPr>
        <p:spPr/>
        <p:txBody>
          <a:bodyPr>
            <a:normAutofit lnSpcReduction="10000"/>
          </a:bodyPr>
          <a:lstStyle/>
          <a:p>
            <a:pPr marL="0" indent="0">
              <a:buNone/>
            </a:pPr>
            <a:r>
              <a:rPr lang="en-US" dirty="0"/>
              <a:t>JDBC in Java and ADO.NET in C# are libraries designed to provide a basic way to send SQL text to a database and receive rows back.</a:t>
            </a:r>
          </a:p>
          <a:p>
            <a:pPr marL="0" indent="0">
              <a:buNone/>
            </a:pPr>
            <a:endParaRPr lang="en-US" dirty="0"/>
          </a:p>
          <a:p>
            <a:pPr marL="0" indent="0">
              <a:buNone/>
            </a:pPr>
            <a:endParaRPr lang="en-US" dirty="0"/>
          </a:p>
          <a:p>
            <a:pPr marL="0" indent="0">
              <a:buNone/>
            </a:pPr>
            <a:r>
              <a:rPr lang="en-US" dirty="0"/>
              <a:t>There are a few steps:</a:t>
            </a:r>
          </a:p>
          <a:p>
            <a:pPr marL="514350" indent="-514350">
              <a:buFont typeface="+mj-lt"/>
              <a:buAutoNum type="arabicPeriod"/>
            </a:pPr>
            <a:r>
              <a:rPr lang="en-US" dirty="0"/>
              <a:t>Establish a connection</a:t>
            </a:r>
          </a:p>
          <a:p>
            <a:pPr marL="514350" indent="-514350">
              <a:buFont typeface="+mj-lt"/>
              <a:buAutoNum type="arabicPeriod"/>
            </a:pPr>
            <a:r>
              <a:rPr lang="en-US" dirty="0"/>
              <a:t>Executing commands</a:t>
            </a:r>
          </a:p>
          <a:p>
            <a:pPr marL="514350" indent="-514350">
              <a:buFont typeface="+mj-lt"/>
              <a:buAutoNum type="arabicPeriod"/>
            </a:pPr>
            <a:r>
              <a:rPr lang="en-US" dirty="0"/>
              <a:t>Dealing with exceptions</a:t>
            </a:r>
          </a:p>
          <a:p>
            <a:pPr marL="514350" indent="-514350">
              <a:buFont typeface="+mj-lt"/>
              <a:buAutoNum type="arabicPeriod"/>
            </a:pPr>
            <a:r>
              <a:rPr lang="en-US" dirty="0"/>
              <a:t>Cleanup</a:t>
            </a:r>
          </a:p>
        </p:txBody>
      </p:sp>
    </p:spTree>
    <p:extLst>
      <p:ext uri="{BB962C8B-B14F-4D97-AF65-F5344CB8AC3E}">
        <p14:creationId xmlns:p14="http://schemas.microsoft.com/office/powerpoint/2010/main" val="1744814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7251-9C6B-45F7-A4F1-CA74195C4A68}"/>
              </a:ext>
            </a:extLst>
          </p:cNvPr>
          <p:cNvSpPr>
            <a:spLocks noGrp="1"/>
          </p:cNvSpPr>
          <p:nvPr>
            <p:ph type="title"/>
          </p:nvPr>
        </p:nvSpPr>
        <p:spPr/>
        <p:txBody>
          <a:bodyPr/>
          <a:lstStyle/>
          <a:p>
            <a:r>
              <a:rPr lang="en-US" dirty="0"/>
              <a:t>The solution: Object Relational Mapper</a:t>
            </a:r>
          </a:p>
        </p:txBody>
      </p:sp>
      <p:sp>
        <p:nvSpPr>
          <p:cNvPr id="3" name="Content Placeholder 2">
            <a:extLst>
              <a:ext uri="{FF2B5EF4-FFF2-40B4-BE49-F238E27FC236}">
                <a16:creationId xmlns:a16="http://schemas.microsoft.com/office/drawing/2014/main" id="{87AA6732-C5A3-4A9D-8F14-E043982D4212}"/>
              </a:ext>
            </a:extLst>
          </p:cNvPr>
          <p:cNvSpPr>
            <a:spLocks noGrp="1"/>
          </p:cNvSpPr>
          <p:nvPr>
            <p:ph idx="1"/>
          </p:nvPr>
        </p:nvSpPr>
        <p:spPr/>
        <p:txBody>
          <a:bodyPr/>
          <a:lstStyle/>
          <a:p>
            <a:pPr marL="0" indent="0">
              <a:buNone/>
            </a:pPr>
            <a:r>
              <a:rPr lang="en-US" dirty="0"/>
              <a:t>An ORM is a library that does a few things for you:</a:t>
            </a:r>
          </a:p>
          <a:p>
            <a:pPr marL="0" indent="0">
              <a:buNone/>
            </a:pPr>
            <a:endParaRPr lang="en-US" dirty="0"/>
          </a:p>
          <a:p>
            <a:pPr marL="514350" indent="-514350">
              <a:buAutoNum type="arabicParenR"/>
            </a:pPr>
            <a:r>
              <a:rPr lang="en-US" dirty="0"/>
              <a:t>Maps classes to tables and vice versa</a:t>
            </a:r>
          </a:p>
          <a:p>
            <a:pPr marL="514350" indent="-514350">
              <a:buAutoNum type="arabicParenR"/>
            </a:pPr>
            <a:r>
              <a:rPr lang="en-US" dirty="0"/>
              <a:t>Eliminates all of the boiler plate code</a:t>
            </a:r>
          </a:p>
          <a:p>
            <a:pPr marL="514350" indent="-514350">
              <a:buAutoNum type="arabicParenR"/>
            </a:pPr>
            <a:r>
              <a:rPr lang="en-US" dirty="0"/>
              <a:t>Allows us to treat the database as collections of objects</a:t>
            </a:r>
          </a:p>
          <a:p>
            <a:pPr marL="0" indent="0">
              <a:buNone/>
            </a:pPr>
            <a:endParaRPr lang="en-US" dirty="0"/>
          </a:p>
          <a:p>
            <a:pPr marL="0" indent="0">
              <a:buNone/>
            </a:pPr>
            <a:r>
              <a:rPr lang="en-US" dirty="0"/>
              <a:t>Wait – if this is true, why do we learn all of this other stuff?</a:t>
            </a:r>
          </a:p>
          <a:p>
            <a:pPr marL="0" indent="0">
              <a:buNone/>
            </a:pPr>
            <a:r>
              <a:rPr lang="en-US" dirty="0"/>
              <a:t>Unfortunately, (rarely) it doesn’t work as well as we hope…</a:t>
            </a:r>
          </a:p>
          <a:p>
            <a:pPr marL="0" indent="0">
              <a:buNone/>
            </a:pPr>
            <a:endParaRPr lang="en-US" dirty="0"/>
          </a:p>
        </p:txBody>
      </p:sp>
    </p:spTree>
    <p:extLst>
      <p:ext uri="{BB962C8B-B14F-4D97-AF65-F5344CB8AC3E}">
        <p14:creationId xmlns:p14="http://schemas.microsoft.com/office/powerpoint/2010/main" val="158414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3DFE-B92A-4D7A-AE55-94ACC2A41F68}"/>
              </a:ext>
            </a:extLst>
          </p:cNvPr>
          <p:cNvSpPr>
            <a:spLocks noGrp="1"/>
          </p:cNvSpPr>
          <p:nvPr>
            <p:ph type="title"/>
          </p:nvPr>
        </p:nvSpPr>
        <p:spPr/>
        <p:txBody>
          <a:bodyPr/>
          <a:lstStyle/>
          <a:p>
            <a:r>
              <a:rPr lang="en-US" dirty="0"/>
              <a:t>There is no standard for ORMs</a:t>
            </a:r>
          </a:p>
        </p:txBody>
      </p:sp>
      <p:sp>
        <p:nvSpPr>
          <p:cNvPr id="3" name="Content Placeholder 2">
            <a:extLst>
              <a:ext uri="{FF2B5EF4-FFF2-40B4-BE49-F238E27FC236}">
                <a16:creationId xmlns:a16="http://schemas.microsoft.com/office/drawing/2014/main" id="{74FA4906-257E-4B43-96ED-58DA3B115E9E}"/>
              </a:ext>
            </a:extLst>
          </p:cNvPr>
          <p:cNvSpPr>
            <a:spLocks noGrp="1"/>
          </p:cNvSpPr>
          <p:nvPr>
            <p:ph idx="1"/>
          </p:nvPr>
        </p:nvSpPr>
        <p:spPr/>
        <p:txBody>
          <a:bodyPr/>
          <a:lstStyle/>
          <a:p>
            <a:pPr marL="0" indent="0">
              <a:buNone/>
            </a:pPr>
            <a:r>
              <a:rPr lang="en-US" dirty="0"/>
              <a:t>I will talk (briefly) about Hibernate. </a:t>
            </a:r>
          </a:p>
          <a:p>
            <a:pPr marL="0" indent="0">
              <a:buNone/>
            </a:pPr>
            <a:endParaRPr lang="en-US" dirty="0"/>
          </a:p>
          <a:p>
            <a:pPr marL="0" indent="0">
              <a:buNone/>
            </a:pPr>
            <a:r>
              <a:rPr lang="en-US" dirty="0"/>
              <a:t>Hibernate requires you to create an object for each table. These are called POJOs (Plain Old Java Objects). There is nothing special about them – they are standard objects. Name all of the properties the same as the database. </a:t>
            </a:r>
          </a:p>
          <a:p>
            <a:pPr marL="0" indent="0">
              <a:buNone/>
            </a:pPr>
            <a:endParaRPr lang="en-US" dirty="0"/>
          </a:p>
          <a:p>
            <a:pPr marL="0" indent="0">
              <a:buNone/>
            </a:pPr>
            <a:r>
              <a:rPr lang="en-US" dirty="0"/>
              <a:t>There are some tools that will generate POJOs from an existing database.</a:t>
            </a:r>
          </a:p>
        </p:txBody>
      </p:sp>
    </p:spTree>
    <p:extLst>
      <p:ext uri="{BB962C8B-B14F-4D97-AF65-F5344CB8AC3E}">
        <p14:creationId xmlns:p14="http://schemas.microsoft.com/office/powerpoint/2010/main" val="3963784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3E41-CF4C-4E21-AA8C-2D9AA891842D}"/>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DA1197D2-62A5-4BC8-8F2F-701EF3995510}"/>
              </a:ext>
            </a:extLst>
          </p:cNvPr>
          <p:cNvSpPr>
            <a:spLocks noGrp="1"/>
          </p:cNvSpPr>
          <p:nvPr>
            <p:ph idx="1"/>
          </p:nvPr>
        </p:nvSpPr>
        <p:spPr/>
        <p:txBody>
          <a:bodyPr/>
          <a:lstStyle/>
          <a:p>
            <a:pPr marL="0" indent="0">
              <a:buNone/>
            </a:pPr>
            <a:r>
              <a:rPr lang="en-US" dirty="0"/>
              <a:t>Hibernate offers you two options for mapping configuration:</a:t>
            </a:r>
          </a:p>
          <a:p>
            <a:pPr marL="0" indent="0">
              <a:buNone/>
            </a:pPr>
            <a:r>
              <a:rPr lang="en-US" dirty="0"/>
              <a:t>XML files that map table </a:t>
            </a:r>
            <a:r>
              <a:rPr lang="en-US" dirty="0">
                <a:sym typeface="Wingdings" panose="05000000000000000000" pitchFamily="2" charset="2"/>
              </a:rPr>
              <a:t> object</a:t>
            </a:r>
          </a:p>
          <a:p>
            <a:pPr marL="0" indent="0">
              <a:buNone/>
            </a:pPr>
            <a:r>
              <a:rPr lang="en-US" dirty="0">
                <a:sym typeface="Wingdings" panose="05000000000000000000" pitchFamily="2" charset="2"/>
              </a:rPr>
              <a:t>Annotations (@Entity, @Table, @Column, @</a:t>
            </a:r>
            <a:r>
              <a:rPr lang="en-US" dirty="0" err="1">
                <a:sym typeface="Wingdings" panose="05000000000000000000" pitchFamily="2" charset="2"/>
              </a:rPr>
              <a:t>GeneratedValue</a:t>
            </a:r>
            <a:r>
              <a:rPr lang="en-US" dirty="0">
                <a:sym typeface="Wingdings" panose="05000000000000000000" pitchFamily="2" charset="2"/>
              </a:rPr>
              <a:t>, etc.)</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Personally, I prefer having fewer files.</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There are also configuration XML files for database connection. Since these vary by environment, they are reasonable as configuration files.</a:t>
            </a:r>
          </a:p>
          <a:p>
            <a:pPr marL="0" indent="0">
              <a:buNone/>
            </a:pPr>
            <a:endParaRPr lang="en-US" dirty="0"/>
          </a:p>
        </p:txBody>
      </p:sp>
    </p:spTree>
    <p:extLst>
      <p:ext uri="{BB962C8B-B14F-4D97-AF65-F5344CB8AC3E}">
        <p14:creationId xmlns:p14="http://schemas.microsoft.com/office/powerpoint/2010/main" val="1979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14B7-3945-4C41-85CC-839F2B7B678D}"/>
              </a:ext>
            </a:extLst>
          </p:cNvPr>
          <p:cNvSpPr>
            <a:spLocks noGrp="1"/>
          </p:cNvSpPr>
          <p:nvPr>
            <p:ph type="title"/>
          </p:nvPr>
        </p:nvSpPr>
        <p:spPr/>
        <p:txBody>
          <a:bodyPr/>
          <a:lstStyle/>
          <a:p>
            <a:r>
              <a:rPr lang="en-US" dirty="0"/>
              <a:t>Using Hibernate</a:t>
            </a:r>
          </a:p>
        </p:txBody>
      </p:sp>
      <p:sp>
        <p:nvSpPr>
          <p:cNvPr id="3" name="Content Placeholder 2">
            <a:extLst>
              <a:ext uri="{FF2B5EF4-FFF2-40B4-BE49-F238E27FC236}">
                <a16:creationId xmlns:a16="http://schemas.microsoft.com/office/drawing/2014/main" id="{E0BB981E-1E99-472F-AB39-FF128542614D}"/>
              </a:ext>
            </a:extLst>
          </p:cNvPr>
          <p:cNvSpPr>
            <a:spLocks noGrp="1"/>
          </p:cNvSpPr>
          <p:nvPr>
            <p:ph idx="1"/>
          </p:nvPr>
        </p:nvSpPr>
        <p:spPr/>
        <p:txBody>
          <a:bodyPr/>
          <a:lstStyle/>
          <a:p>
            <a:pPr marL="0" indent="0">
              <a:buNone/>
            </a:pPr>
            <a:r>
              <a:rPr lang="en-US" dirty="0"/>
              <a:t>Instead of Connection, you will use a </a:t>
            </a:r>
            <a:r>
              <a:rPr lang="en-US" dirty="0" err="1"/>
              <a:t>SessionFactory</a:t>
            </a:r>
            <a:r>
              <a:rPr lang="en-US" dirty="0"/>
              <a:t> singleton object as your “gateway” to the database. </a:t>
            </a:r>
          </a:p>
          <a:p>
            <a:pPr marL="0" indent="0">
              <a:buNone/>
            </a:pPr>
            <a:endParaRPr lang="en-US" dirty="0"/>
          </a:p>
          <a:p>
            <a:pPr marL="0" indent="0">
              <a:buNone/>
            </a:pPr>
            <a:r>
              <a:rPr lang="en-US" dirty="0"/>
              <a:t>Insertion into the database becomes:</a:t>
            </a:r>
          </a:p>
          <a:p>
            <a:pPr marL="514350" indent="-514350">
              <a:buAutoNum type="arabicParenR"/>
            </a:pPr>
            <a:r>
              <a:rPr lang="en-US" dirty="0"/>
              <a:t>Construct the entity object (new doctor())</a:t>
            </a:r>
          </a:p>
          <a:p>
            <a:pPr marL="514350" indent="-514350">
              <a:buAutoNum type="arabicParenR"/>
            </a:pPr>
            <a:r>
              <a:rPr lang="en-US" dirty="0"/>
              <a:t>Get the </a:t>
            </a:r>
            <a:r>
              <a:rPr lang="en-US" dirty="0" err="1"/>
              <a:t>SessionFactory</a:t>
            </a:r>
            <a:r>
              <a:rPr lang="en-US" dirty="0"/>
              <a:t> and begin a transaction.</a:t>
            </a:r>
          </a:p>
          <a:p>
            <a:pPr marL="514350" indent="-514350">
              <a:buAutoNum type="arabicParenR"/>
            </a:pPr>
            <a:r>
              <a:rPr lang="en-US" dirty="0"/>
              <a:t>Call “save”, passing the entity.</a:t>
            </a:r>
          </a:p>
          <a:p>
            <a:pPr marL="514350" indent="-514350">
              <a:buAutoNum type="arabicParenR"/>
            </a:pPr>
            <a:r>
              <a:rPr lang="en-US" dirty="0"/>
              <a:t>Commit the transaction.</a:t>
            </a:r>
          </a:p>
        </p:txBody>
      </p:sp>
    </p:spTree>
    <p:extLst>
      <p:ext uri="{BB962C8B-B14F-4D97-AF65-F5344CB8AC3E}">
        <p14:creationId xmlns:p14="http://schemas.microsoft.com/office/powerpoint/2010/main" val="4114260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42712A-A5E7-43BC-A406-851C8757C9EA}"/>
              </a:ext>
            </a:extLst>
          </p:cNvPr>
          <p:cNvSpPr>
            <a:spLocks noGrp="1"/>
          </p:cNvSpPr>
          <p:nvPr>
            <p:ph idx="1"/>
          </p:nvPr>
        </p:nvSpPr>
        <p:spPr>
          <a:xfrm>
            <a:off x="164756" y="996778"/>
            <a:ext cx="11862487" cy="5560541"/>
          </a:xfrm>
        </p:spPr>
        <p:txBody>
          <a:bodyPr>
            <a:normAutofit/>
          </a:bodyPr>
          <a:lstStyle/>
          <a:p>
            <a:pPr marL="0" indent="0">
              <a:buNone/>
            </a:pPr>
            <a:r>
              <a:rPr lang="en-US" sz="2400" dirty="0">
                <a:latin typeface="Consolas" panose="020B0609020204030204" pitchFamily="49" charset="0"/>
              </a:rPr>
              <a:t>Employee emp = new Employee();</a:t>
            </a:r>
          </a:p>
          <a:p>
            <a:pPr marL="0" indent="0">
              <a:buNone/>
            </a:pPr>
            <a:r>
              <a:rPr lang="en-US" sz="2400" dirty="0" err="1">
                <a:latin typeface="Consolas" panose="020B0609020204030204" pitchFamily="49" charset="0"/>
              </a:rPr>
              <a:t>emp.setName</a:t>
            </a:r>
            <a:r>
              <a:rPr lang="en-US" sz="2400" dirty="0">
                <a:latin typeface="Consolas" panose="020B0609020204030204" pitchFamily="49" charset="0"/>
              </a:rPr>
              <a:t>("Lisa");</a:t>
            </a:r>
          </a:p>
          <a:p>
            <a:pPr marL="0" indent="0">
              <a:buNone/>
            </a:pPr>
            <a:r>
              <a:rPr lang="en-US" sz="2400" dirty="0" err="1">
                <a:latin typeface="Consolas" panose="020B0609020204030204" pitchFamily="49" charset="0"/>
              </a:rPr>
              <a:t>emp.setRole</a:t>
            </a:r>
            <a:r>
              <a:rPr lang="en-US" sz="2400" dirty="0">
                <a:latin typeface="Consolas" panose="020B0609020204030204" pitchFamily="49" charset="0"/>
              </a:rPr>
              <a:t>("Manager");</a:t>
            </a:r>
          </a:p>
          <a:p>
            <a:pPr marL="0" indent="0">
              <a:buNone/>
            </a:pPr>
            <a:r>
              <a:rPr lang="en-US" sz="2400" dirty="0" err="1">
                <a:latin typeface="Consolas" panose="020B0609020204030204" pitchFamily="49" charset="0"/>
              </a:rPr>
              <a:t>emp.setInsertTime</a:t>
            </a:r>
            <a:r>
              <a:rPr lang="en-US" sz="2400" dirty="0">
                <a:latin typeface="Consolas" panose="020B0609020204030204" pitchFamily="49" charset="0"/>
              </a:rPr>
              <a:t>(new Date());</a:t>
            </a:r>
          </a:p>
          <a:p>
            <a:pPr marL="0" indent="0">
              <a:buNone/>
            </a:pPr>
            <a:r>
              <a:rPr lang="en-US" sz="2400" dirty="0">
                <a:latin typeface="Consolas" panose="020B0609020204030204" pitchFamily="49" charset="0"/>
              </a:rPr>
              <a:t>		</a:t>
            </a:r>
          </a:p>
          <a:p>
            <a:pPr marL="0" indent="0">
              <a:buNone/>
            </a:pPr>
            <a:r>
              <a:rPr lang="en-US" sz="2400" dirty="0" err="1">
                <a:latin typeface="Consolas" panose="020B0609020204030204" pitchFamily="49" charset="0"/>
              </a:rPr>
              <a:t>SessionFactory</a:t>
            </a:r>
            <a:r>
              <a:rPr lang="en-US" sz="2400" dirty="0">
                <a:latin typeface="Consolas" panose="020B0609020204030204" pitchFamily="49" charset="0"/>
              </a:rPr>
              <a:t> </a:t>
            </a:r>
            <a:r>
              <a:rPr lang="en-US" sz="2400" dirty="0" err="1">
                <a:latin typeface="Consolas" panose="020B0609020204030204" pitchFamily="49" charset="0"/>
              </a:rPr>
              <a:t>sessionFactory</a:t>
            </a:r>
            <a:r>
              <a:rPr lang="en-US" sz="2400" dirty="0">
                <a:latin typeface="Consolas" panose="020B0609020204030204" pitchFamily="49" charset="0"/>
              </a:rPr>
              <a:t> = </a:t>
            </a:r>
            <a:r>
              <a:rPr lang="en-US" sz="2400" dirty="0" err="1">
                <a:latin typeface="Consolas" panose="020B0609020204030204" pitchFamily="49" charset="0"/>
              </a:rPr>
              <a:t>MyUtil.getSessionJavaConfigFactory</a:t>
            </a:r>
            <a:r>
              <a:rPr lang="en-US" sz="2400" dirty="0">
                <a:latin typeface="Consolas" panose="020B0609020204030204" pitchFamily="49" charset="0"/>
              </a:rPr>
              <a:t>();</a:t>
            </a:r>
          </a:p>
          <a:p>
            <a:pPr marL="0" indent="0">
              <a:buNone/>
            </a:pPr>
            <a:r>
              <a:rPr lang="en-US" sz="2400" dirty="0">
                <a:latin typeface="Consolas" panose="020B0609020204030204" pitchFamily="49" charset="0"/>
              </a:rPr>
              <a:t>Session </a:t>
            </a:r>
            <a:r>
              <a:rPr lang="en-US" sz="2400" dirty="0" err="1">
                <a:latin typeface="Consolas" panose="020B0609020204030204" pitchFamily="49" charset="0"/>
              </a:rPr>
              <a:t>session</a:t>
            </a:r>
            <a:r>
              <a:rPr lang="en-US" sz="2400" dirty="0">
                <a:latin typeface="Consolas" panose="020B0609020204030204" pitchFamily="49" charset="0"/>
              </a:rPr>
              <a:t> = </a:t>
            </a:r>
            <a:r>
              <a:rPr lang="en-US" sz="2400" dirty="0" err="1">
                <a:latin typeface="Consolas" panose="020B0609020204030204" pitchFamily="49" charset="0"/>
              </a:rPr>
              <a:t>sessionFactory.getCurrentSession</a:t>
            </a: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session.beginTransaction</a:t>
            </a:r>
            <a:r>
              <a:rPr lang="en-US" sz="2400" dirty="0">
                <a:latin typeface="Consolas" panose="020B0609020204030204" pitchFamily="49" charset="0"/>
              </a:rPr>
              <a:t>();</a:t>
            </a:r>
          </a:p>
          <a:p>
            <a:pPr marL="0" indent="0">
              <a:buNone/>
            </a:pPr>
            <a:r>
              <a:rPr lang="en-US" sz="2400" dirty="0" err="1">
                <a:latin typeface="Consolas" panose="020B0609020204030204" pitchFamily="49" charset="0"/>
              </a:rPr>
              <a:t>session.save</a:t>
            </a:r>
            <a:r>
              <a:rPr lang="en-US" sz="2400" dirty="0">
                <a:latin typeface="Consolas" panose="020B0609020204030204" pitchFamily="49" charset="0"/>
              </a:rPr>
              <a:t>(emp);</a:t>
            </a:r>
          </a:p>
          <a:p>
            <a:pPr marL="0" indent="0">
              <a:buNone/>
            </a:pPr>
            <a:r>
              <a:rPr lang="en-US" sz="2400" dirty="0" err="1">
                <a:latin typeface="Consolas" panose="020B0609020204030204" pitchFamily="49" charset="0"/>
              </a:rPr>
              <a:t>session.getTransaction</a:t>
            </a:r>
            <a:r>
              <a:rPr lang="en-US" sz="2400" dirty="0">
                <a:latin typeface="Consolas" panose="020B0609020204030204" pitchFamily="49" charset="0"/>
              </a:rPr>
              <a:t>().commit();</a:t>
            </a:r>
          </a:p>
          <a:p>
            <a:pPr marL="0" indent="0">
              <a:buNone/>
            </a:pPr>
            <a:r>
              <a:rPr lang="en-US" sz="2400" dirty="0" err="1">
                <a:latin typeface="Consolas" panose="020B0609020204030204" pitchFamily="49" charset="0"/>
              </a:rPr>
              <a:t>System.out.println</a:t>
            </a:r>
            <a:r>
              <a:rPr lang="en-US" sz="2400" dirty="0">
                <a:latin typeface="Consolas" panose="020B0609020204030204" pitchFamily="49" charset="0"/>
              </a:rPr>
              <a:t>("Employee ID="+</a:t>
            </a:r>
            <a:r>
              <a:rPr lang="en-US" sz="2400" dirty="0" err="1">
                <a:latin typeface="Consolas" panose="020B0609020204030204" pitchFamily="49" charset="0"/>
              </a:rPr>
              <a:t>emp.getId</a:t>
            </a:r>
            <a:r>
              <a:rPr lang="en-US" sz="2400" dirty="0">
                <a:latin typeface="Consolas" panose="020B0609020204030204" pitchFamily="49" charset="0"/>
              </a:rPr>
              <a:t>());</a:t>
            </a:r>
          </a:p>
        </p:txBody>
      </p:sp>
    </p:spTree>
    <p:extLst>
      <p:ext uri="{BB962C8B-B14F-4D97-AF65-F5344CB8AC3E}">
        <p14:creationId xmlns:p14="http://schemas.microsoft.com/office/powerpoint/2010/main" val="1513718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7E93-1DFE-4603-B660-9638FD63844E}"/>
              </a:ext>
            </a:extLst>
          </p:cNvPr>
          <p:cNvSpPr>
            <a:spLocks noGrp="1"/>
          </p:cNvSpPr>
          <p:nvPr>
            <p:ph type="title"/>
          </p:nvPr>
        </p:nvSpPr>
        <p:spPr/>
        <p:txBody>
          <a:bodyPr/>
          <a:lstStyle/>
          <a:p>
            <a:r>
              <a:rPr lang="en-US" dirty="0"/>
              <a:t>Getting records from Hibernate</a:t>
            </a:r>
          </a:p>
        </p:txBody>
      </p:sp>
      <p:sp>
        <p:nvSpPr>
          <p:cNvPr id="3" name="Content Placeholder 2">
            <a:extLst>
              <a:ext uri="{FF2B5EF4-FFF2-40B4-BE49-F238E27FC236}">
                <a16:creationId xmlns:a16="http://schemas.microsoft.com/office/drawing/2014/main" id="{DFD8A59C-FE87-4B1E-8E43-0B3BCEB0D06D}"/>
              </a:ext>
            </a:extLst>
          </p:cNvPr>
          <p:cNvSpPr>
            <a:spLocks noGrp="1"/>
          </p:cNvSpPr>
          <p:nvPr>
            <p:ph idx="1"/>
          </p:nvPr>
        </p:nvSpPr>
        <p:spPr/>
        <p:txBody>
          <a:bodyPr/>
          <a:lstStyle/>
          <a:p>
            <a:pPr marL="0" indent="0">
              <a:buNone/>
            </a:pPr>
            <a:r>
              <a:rPr lang="en-US" dirty="0"/>
              <a:t>Getting a record back from Hibernate can be done with find:</a:t>
            </a:r>
          </a:p>
          <a:p>
            <a:pPr marL="0" indent="0">
              <a:buNone/>
            </a:pPr>
            <a:r>
              <a:rPr lang="en-US" dirty="0" err="1"/>
              <a:t>sessionManager.entityManager.find</a:t>
            </a:r>
            <a:r>
              <a:rPr lang="en-US" dirty="0"/>
              <a:t>(Doctor.class,1)</a:t>
            </a:r>
          </a:p>
          <a:p>
            <a:pPr marL="0" indent="0">
              <a:buNone/>
            </a:pPr>
            <a:endParaRPr lang="en-US" dirty="0"/>
          </a:p>
          <a:p>
            <a:pPr marL="0" indent="0">
              <a:buNone/>
            </a:pPr>
            <a:r>
              <a:rPr lang="en-US" dirty="0"/>
              <a:t>Assuming that you want the doctor with </a:t>
            </a:r>
            <a:r>
              <a:rPr lang="en-US" dirty="0" err="1"/>
              <a:t>doctorId</a:t>
            </a:r>
            <a:r>
              <a:rPr lang="en-US" dirty="0"/>
              <a:t> of 1.</a:t>
            </a:r>
          </a:p>
          <a:p>
            <a:pPr marL="0" indent="0">
              <a:buNone/>
            </a:pPr>
            <a:endParaRPr lang="en-US" dirty="0"/>
          </a:p>
          <a:p>
            <a:pPr marL="0" indent="0">
              <a:buNone/>
            </a:pPr>
            <a:r>
              <a:rPr lang="en-US" dirty="0"/>
              <a:t>Hibernate has a SQL-like language that you can use to perform queries for anything more complex than finding by primary key.</a:t>
            </a:r>
          </a:p>
        </p:txBody>
      </p:sp>
    </p:spTree>
    <p:extLst>
      <p:ext uri="{BB962C8B-B14F-4D97-AF65-F5344CB8AC3E}">
        <p14:creationId xmlns:p14="http://schemas.microsoft.com/office/powerpoint/2010/main" val="838198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C939-2C2A-4247-B905-55F9F7CD721D}"/>
              </a:ext>
            </a:extLst>
          </p:cNvPr>
          <p:cNvSpPr>
            <a:spLocks noGrp="1"/>
          </p:cNvSpPr>
          <p:nvPr>
            <p:ph type="title"/>
          </p:nvPr>
        </p:nvSpPr>
        <p:spPr/>
        <p:txBody>
          <a:bodyPr/>
          <a:lstStyle/>
          <a:p>
            <a:r>
              <a:rPr lang="en-US" dirty="0"/>
              <a:t>HQL?</a:t>
            </a:r>
          </a:p>
        </p:txBody>
      </p:sp>
      <p:sp>
        <p:nvSpPr>
          <p:cNvPr id="3" name="Content Placeholder 2">
            <a:extLst>
              <a:ext uri="{FF2B5EF4-FFF2-40B4-BE49-F238E27FC236}">
                <a16:creationId xmlns:a16="http://schemas.microsoft.com/office/drawing/2014/main" id="{98AC3FE0-5446-4843-AB83-D4EE21A96199}"/>
              </a:ext>
            </a:extLst>
          </p:cNvPr>
          <p:cNvSpPr>
            <a:spLocks noGrp="1"/>
          </p:cNvSpPr>
          <p:nvPr>
            <p:ph idx="1"/>
          </p:nvPr>
        </p:nvSpPr>
        <p:spPr/>
        <p:txBody>
          <a:bodyPr/>
          <a:lstStyle/>
          <a:p>
            <a:pPr marL="0" indent="0">
              <a:buNone/>
            </a:pPr>
            <a:r>
              <a:rPr lang="en-US" dirty="0"/>
              <a:t>I thought that we wanted to get away from encoding our database structure into strings in our code.</a:t>
            </a:r>
          </a:p>
          <a:p>
            <a:pPr marL="0" indent="0">
              <a:buNone/>
            </a:pPr>
            <a:endParaRPr lang="en-US" dirty="0"/>
          </a:p>
          <a:p>
            <a:pPr marL="0" indent="0">
              <a:buNone/>
            </a:pPr>
            <a:r>
              <a:rPr lang="en-US" dirty="0"/>
              <a:t>Hibernate doesn’t seem to have an alternative. Other ORMs do – </a:t>
            </a:r>
            <a:r>
              <a:rPr lang="en-US" dirty="0" err="1"/>
              <a:t>jOOQ</a:t>
            </a:r>
            <a:r>
              <a:rPr lang="en-US" dirty="0"/>
              <a:t> on Java or </a:t>
            </a:r>
            <a:r>
              <a:rPr lang="en-US" dirty="0" err="1"/>
              <a:t>EntityFramework</a:t>
            </a:r>
            <a:r>
              <a:rPr lang="en-US" dirty="0"/>
              <a:t> on .NET.</a:t>
            </a:r>
          </a:p>
          <a:p>
            <a:pPr marL="0" indent="0">
              <a:buNone/>
            </a:pPr>
            <a:endParaRPr lang="en-US" dirty="0"/>
          </a:p>
          <a:p>
            <a:pPr marL="0" indent="0">
              <a:buNone/>
            </a:pPr>
            <a:r>
              <a:rPr lang="en-US" dirty="0"/>
              <a:t>In EF, for example, we might write:</a:t>
            </a:r>
          </a:p>
          <a:p>
            <a:pPr marL="0" indent="0">
              <a:buNone/>
            </a:pPr>
            <a:r>
              <a:rPr lang="en-US" sz="2000" dirty="0" err="1">
                <a:latin typeface="Consolas" panose="020B0609020204030204" pitchFamily="49" charset="0"/>
              </a:rPr>
              <a:t>doctors.Where</a:t>
            </a:r>
            <a:r>
              <a:rPr lang="en-US" sz="2000" dirty="0">
                <a:latin typeface="Consolas" panose="020B0609020204030204" pitchFamily="49" charset="0"/>
              </a:rPr>
              <a:t>(d=&gt;</a:t>
            </a:r>
            <a:r>
              <a:rPr lang="en-US" sz="2000" dirty="0" err="1">
                <a:latin typeface="Consolas" panose="020B0609020204030204" pitchFamily="49" charset="0"/>
              </a:rPr>
              <a:t>d.Id</a:t>
            </a:r>
            <a:r>
              <a:rPr lang="en-US" sz="2000" dirty="0">
                <a:latin typeface="Consolas" panose="020B0609020204030204" pitchFamily="49" charset="0"/>
              </a:rPr>
              <a:t> &gt; 100).</a:t>
            </a:r>
            <a:r>
              <a:rPr lang="en-US" sz="2000" dirty="0" err="1">
                <a:latin typeface="Consolas" panose="020B0609020204030204" pitchFamily="49" charset="0"/>
              </a:rPr>
              <a:t>OrderBy</a:t>
            </a:r>
            <a:r>
              <a:rPr lang="en-US" sz="2000" dirty="0">
                <a:latin typeface="Consolas" panose="020B0609020204030204" pitchFamily="49" charset="0"/>
              </a:rPr>
              <a:t>(d=&gt;</a:t>
            </a:r>
            <a:r>
              <a:rPr lang="en-US" sz="2000" dirty="0" err="1">
                <a:latin typeface="Consolas" panose="020B0609020204030204" pitchFamily="49" charset="0"/>
              </a:rPr>
              <a:t>d.Name</a:t>
            </a:r>
            <a:r>
              <a:rPr lang="en-US" sz="2000" dirty="0">
                <a:latin typeface="Consolas" panose="020B0609020204030204" pitchFamily="49" charset="0"/>
              </a:rPr>
              <a:t>).Select(d=&gt;</a:t>
            </a:r>
            <a:r>
              <a:rPr lang="en-US" sz="2000" dirty="0" err="1">
                <a:latin typeface="Consolas" panose="020B0609020204030204" pitchFamily="49" charset="0"/>
              </a:rPr>
              <a:t>d.Name</a:t>
            </a:r>
            <a:r>
              <a:rPr lang="en-US" sz="2000" dirty="0">
                <a:latin typeface="Consolas" panose="020B0609020204030204" pitchFamily="49" charset="0"/>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7876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D1E9-97C0-4611-A052-0D2EE03D0525}"/>
              </a:ext>
            </a:extLst>
          </p:cNvPr>
          <p:cNvSpPr>
            <a:spLocks noGrp="1"/>
          </p:cNvSpPr>
          <p:nvPr>
            <p:ph type="title"/>
          </p:nvPr>
        </p:nvSpPr>
        <p:spPr/>
        <p:txBody>
          <a:bodyPr/>
          <a:lstStyle/>
          <a:p>
            <a:r>
              <a:rPr lang="en-US" dirty="0"/>
              <a:t>Lazy vs Eager Loading</a:t>
            </a:r>
          </a:p>
        </p:txBody>
      </p:sp>
      <p:sp>
        <p:nvSpPr>
          <p:cNvPr id="3" name="Content Placeholder 2">
            <a:extLst>
              <a:ext uri="{FF2B5EF4-FFF2-40B4-BE49-F238E27FC236}">
                <a16:creationId xmlns:a16="http://schemas.microsoft.com/office/drawing/2014/main" id="{BB32A920-AFA6-41E1-8EE3-1CD8A5D9C8F8}"/>
              </a:ext>
            </a:extLst>
          </p:cNvPr>
          <p:cNvSpPr>
            <a:spLocks noGrp="1"/>
          </p:cNvSpPr>
          <p:nvPr>
            <p:ph idx="1"/>
          </p:nvPr>
        </p:nvSpPr>
        <p:spPr/>
        <p:txBody>
          <a:bodyPr>
            <a:normAutofit lnSpcReduction="10000"/>
          </a:bodyPr>
          <a:lstStyle/>
          <a:p>
            <a:pPr marL="0" indent="0">
              <a:buNone/>
            </a:pPr>
            <a:r>
              <a:rPr lang="en-US" dirty="0"/>
              <a:t>One important concept to consider when implementing your code with an ORM.</a:t>
            </a:r>
          </a:p>
          <a:p>
            <a:pPr marL="0" indent="0">
              <a:buNone/>
            </a:pPr>
            <a:endParaRPr lang="en-US" dirty="0"/>
          </a:p>
          <a:p>
            <a:pPr marL="0" indent="0">
              <a:buNone/>
            </a:pPr>
            <a:r>
              <a:rPr lang="en-US" dirty="0"/>
              <a:t>If you have Doctor which has many appointments, mapped like this:</a:t>
            </a:r>
          </a:p>
          <a:p>
            <a:pPr marL="0" indent="0">
              <a:buNone/>
            </a:pPr>
            <a:r>
              <a:rPr lang="en-US" dirty="0"/>
              <a:t>class Doctor {</a:t>
            </a:r>
          </a:p>
          <a:p>
            <a:pPr marL="0" indent="0">
              <a:buNone/>
            </a:pPr>
            <a:r>
              <a:rPr lang="en-US" dirty="0"/>
              <a:t>List&lt;Appointment&gt; appointments;</a:t>
            </a:r>
          </a:p>
          <a:p>
            <a:pPr marL="0" indent="0">
              <a:buNone/>
            </a:pPr>
            <a:r>
              <a:rPr lang="en-US" dirty="0"/>
              <a:t>}</a:t>
            </a:r>
          </a:p>
          <a:p>
            <a:pPr marL="0" indent="0">
              <a:buNone/>
            </a:pPr>
            <a:endParaRPr lang="en-US" dirty="0"/>
          </a:p>
          <a:p>
            <a:pPr marL="0" indent="0">
              <a:buNone/>
            </a:pPr>
            <a:r>
              <a:rPr lang="en-US" dirty="0"/>
              <a:t>If you load a doctor, does every appointment get loaded? Pros/Cons?</a:t>
            </a:r>
          </a:p>
        </p:txBody>
      </p:sp>
    </p:spTree>
    <p:extLst>
      <p:ext uri="{BB962C8B-B14F-4D97-AF65-F5344CB8AC3E}">
        <p14:creationId xmlns:p14="http://schemas.microsoft.com/office/powerpoint/2010/main" val="231409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4241-37D4-425C-AEF0-7E70D1E8A851}"/>
              </a:ext>
            </a:extLst>
          </p:cNvPr>
          <p:cNvSpPr>
            <a:spLocks noGrp="1"/>
          </p:cNvSpPr>
          <p:nvPr>
            <p:ph type="title"/>
          </p:nvPr>
        </p:nvSpPr>
        <p:spPr/>
        <p:txBody>
          <a:bodyPr/>
          <a:lstStyle/>
          <a:p>
            <a:r>
              <a:rPr lang="en-US" dirty="0"/>
              <a:t>Lazy Loading</a:t>
            </a:r>
          </a:p>
        </p:txBody>
      </p:sp>
      <p:sp>
        <p:nvSpPr>
          <p:cNvPr id="3" name="Content Placeholder 2">
            <a:extLst>
              <a:ext uri="{FF2B5EF4-FFF2-40B4-BE49-F238E27FC236}">
                <a16:creationId xmlns:a16="http://schemas.microsoft.com/office/drawing/2014/main" id="{0D6FBB48-5096-49AE-9641-8E68D00E3004}"/>
              </a:ext>
            </a:extLst>
          </p:cNvPr>
          <p:cNvSpPr>
            <a:spLocks noGrp="1"/>
          </p:cNvSpPr>
          <p:nvPr>
            <p:ph idx="1"/>
          </p:nvPr>
        </p:nvSpPr>
        <p:spPr/>
        <p:txBody>
          <a:bodyPr/>
          <a:lstStyle/>
          <a:p>
            <a:pPr marL="0" indent="0">
              <a:buNone/>
            </a:pPr>
            <a:r>
              <a:rPr lang="en-US" dirty="0"/>
              <a:t>In a lazy loaded scenario, the ORM constructs an object that is a proxy for the real object, holding the primary key only. When any reference to the proxy is made, the proxy loads the data.</a:t>
            </a:r>
          </a:p>
          <a:p>
            <a:pPr marL="0" indent="0">
              <a:buNone/>
            </a:pPr>
            <a:r>
              <a:rPr lang="en-US" dirty="0"/>
              <a:t>If Doctor is lazy loaded, it might make a </a:t>
            </a:r>
            <a:r>
              <a:rPr lang="en-US" dirty="0" err="1"/>
              <a:t>ListProxy</a:t>
            </a:r>
            <a:r>
              <a:rPr lang="en-US" dirty="0"/>
              <a:t>&lt;Appointment&gt;.</a:t>
            </a:r>
          </a:p>
          <a:p>
            <a:pPr marL="0" indent="0">
              <a:buNone/>
            </a:pPr>
            <a:endParaRPr lang="en-US" dirty="0"/>
          </a:p>
          <a:p>
            <a:pPr marL="0" indent="0">
              <a:buNone/>
            </a:pPr>
            <a:r>
              <a:rPr lang="en-US" dirty="0"/>
              <a:t>On the other hand, if we load a particular appointment, it might have a</a:t>
            </a:r>
          </a:p>
          <a:p>
            <a:pPr marL="0" indent="0">
              <a:buNone/>
            </a:pPr>
            <a:r>
              <a:rPr lang="en-US" dirty="0"/>
              <a:t>Doctor member. That member is initialized with “new </a:t>
            </a:r>
            <a:r>
              <a:rPr lang="en-US" dirty="0" err="1"/>
              <a:t>DoctorProxy</a:t>
            </a:r>
            <a:r>
              <a:rPr lang="en-US" dirty="0"/>
              <a:t>(</a:t>
            </a:r>
            <a:r>
              <a:rPr lang="en-US" dirty="0" err="1"/>
              <a:t>theDoctorsId</a:t>
            </a:r>
            <a:r>
              <a:rPr lang="en-US" dirty="0"/>
              <a:t>)”. When </a:t>
            </a:r>
            <a:r>
              <a:rPr lang="en-US" dirty="0" err="1"/>
              <a:t>DoctorProxy</a:t>
            </a:r>
            <a:r>
              <a:rPr lang="en-US" dirty="0"/>
              <a:t> is accessed, it loads the doctor, then replaces itself with the real doctor class.</a:t>
            </a:r>
          </a:p>
          <a:p>
            <a:pPr marL="0" indent="0">
              <a:buNone/>
            </a:pPr>
            <a:endParaRPr lang="en-US" dirty="0"/>
          </a:p>
        </p:txBody>
      </p:sp>
    </p:spTree>
    <p:extLst>
      <p:ext uri="{BB962C8B-B14F-4D97-AF65-F5344CB8AC3E}">
        <p14:creationId xmlns:p14="http://schemas.microsoft.com/office/powerpoint/2010/main" val="529129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F349-4B30-49F6-8DBD-AE02646637F1}"/>
              </a:ext>
            </a:extLst>
          </p:cNvPr>
          <p:cNvSpPr>
            <a:spLocks noGrp="1"/>
          </p:cNvSpPr>
          <p:nvPr>
            <p:ph type="title"/>
          </p:nvPr>
        </p:nvSpPr>
        <p:spPr/>
        <p:txBody>
          <a:bodyPr/>
          <a:lstStyle/>
          <a:p>
            <a:r>
              <a:rPr lang="en-US" dirty="0"/>
              <a:t>Lazy Loading Performance</a:t>
            </a:r>
          </a:p>
        </p:txBody>
      </p:sp>
      <p:sp>
        <p:nvSpPr>
          <p:cNvPr id="3" name="Content Placeholder 2">
            <a:extLst>
              <a:ext uri="{FF2B5EF4-FFF2-40B4-BE49-F238E27FC236}">
                <a16:creationId xmlns:a16="http://schemas.microsoft.com/office/drawing/2014/main" id="{080D7AC1-4990-4176-B540-A4C9D9F5CCDE}"/>
              </a:ext>
            </a:extLst>
          </p:cNvPr>
          <p:cNvSpPr>
            <a:spLocks noGrp="1"/>
          </p:cNvSpPr>
          <p:nvPr>
            <p:ph idx="1"/>
          </p:nvPr>
        </p:nvSpPr>
        <p:spPr/>
        <p:txBody>
          <a:bodyPr/>
          <a:lstStyle/>
          <a:p>
            <a:pPr marL="0" indent="0">
              <a:buNone/>
            </a:pPr>
            <a:r>
              <a:rPr lang="en-US" dirty="0"/>
              <a:t>If you have a very connected database structure (and you should!), most objects are connected. If you don’t lazy load, you will load the entire object graph when you really wanted the doctor’s name from his </a:t>
            </a:r>
            <a:r>
              <a:rPr lang="en-US" dirty="0" err="1"/>
              <a:t>doctorId</a:t>
            </a:r>
            <a:r>
              <a:rPr lang="en-US" dirty="0"/>
              <a:t>!</a:t>
            </a:r>
          </a:p>
          <a:p>
            <a:pPr marL="0" indent="0">
              <a:buNone/>
            </a:pPr>
            <a:endParaRPr lang="en-US" dirty="0"/>
          </a:p>
          <a:p>
            <a:pPr marL="0" indent="0">
              <a:buNone/>
            </a:pPr>
            <a:r>
              <a:rPr lang="en-US" dirty="0"/>
              <a:t>On the other hand, what will happen if we do this:</a:t>
            </a:r>
            <a:br>
              <a:rPr lang="en-US" dirty="0"/>
            </a:br>
            <a:r>
              <a:rPr lang="en-US" dirty="0" err="1"/>
              <a:t>er</a:t>
            </a:r>
            <a:r>
              <a:rPr lang="en-US" dirty="0"/>
              <a:t> = </a:t>
            </a:r>
            <a:r>
              <a:rPr lang="en-US" dirty="0" err="1"/>
              <a:t>examRooms.Find</a:t>
            </a:r>
            <a:r>
              <a:rPr lang="en-US" dirty="0"/>
              <a:t>(1);</a:t>
            </a:r>
          </a:p>
          <a:p>
            <a:pPr marL="0" indent="0">
              <a:buNone/>
            </a:pPr>
            <a:r>
              <a:rPr lang="en-US" dirty="0"/>
              <a:t>foreach (appointment a in </a:t>
            </a:r>
            <a:r>
              <a:rPr lang="en-US" dirty="0" err="1"/>
              <a:t>er.appointments</a:t>
            </a:r>
            <a:r>
              <a:rPr lang="en-US" dirty="0"/>
              <a:t>)</a:t>
            </a:r>
          </a:p>
          <a:p>
            <a:pPr marL="0" indent="0">
              <a:buNone/>
            </a:pPr>
            <a:r>
              <a:rPr lang="en-US" dirty="0"/>
              <a:t>    print (a)</a:t>
            </a:r>
          </a:p>
        </p:txBody>
      </p:sp>
    </p:spTree>
    <p:extLst>
      <p:ext uri="{BB962C8B-B14F-4D97-AF65-F5344CB8AC3E}">
        <p14:creationId xmlns:p14="http://schemas.microsoft.com/office/powerpoint/2010/main" val="308576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F298-AD6F-48EF-ADAF-584014CACDFB}"/>
              </a:ext>
            </a:extLst>
          </p:cNvPr>
          <p:cNvSpPr>
            <a:spLocks noGrp="1"/>
          </p:cNvSpPr>
          <p:nvPr>
            <p:ph type="title"/>
          </p:nvPr>
        </p:nvSpPr>
        <p:spPr/>
        <p:txBody>
          <a:bodyPr/>
          <a:lstStyle/>
          <a:p>
            <a:r>
              <a:rPr lang="en-US" dirty="0"/>
              <a:t>Create a Connection</a:t>
            </a:r>
          </a:p>
        </p:txBody>
      </p:sp>
      <p:sp>
        <p:nvSpPr>
          <p:cNvPr id="3" name="Content Placeholder 2">
            <a:extLst>
              <a:ext uri="{FF2B5EF4-FFF2-40B4-BE49-F238E27FC236}">
                <a16:creationId xmlns:a16="http://schemas.microsoft.com/office/drawing/2014/main" id="{8B05A0B9-7EA4-4DCC-8995-F71B05AF0F43}"/>
              </a:ext>
            </a:extLst>
          </p:cNvPr>
          <p:cNvSpPr>
            <a:spLocks noGrp="1"/>
          </p:cNvSpPr>
          <p:nvPr>
            <p:ph idx="1"/>
          </p:nvPr>
        </p:nvSpPr>
        <p:spPr/>
        <p:txBody>
          <a:bodyPr/>
          <a:lstStyle/>
          <a:p>
            <a:pPr marL="0" indent="0">
              <a:buNone/>
            </a:pPr>
            <a:r>
              <a:rPr lang="en-US" dirty="0"/>
              <a:t>Every database system has a different mechanism for establishing a connection.</a:t>
            </a:r>
          </a:p>
          <a:p>
            <a:pPr marL="0" indent="0">
              <a:buNone/>
            </a:pPr>
            <a:endParaRPr lang="en-US" dirty="0"/>
          </a:p>
          <a:p>
            <a:pPr marL="0" indent="0">
              <a:buNone/>
            </a:pPr>
            <a:r>
              <a:rPr lang="en-US" dirty="0"/>
              <a:t>The only “standard” is that everyone has a string format that they will accept.  </a:t>
            </a:r>
            <a:r>
              <a:rPr lang="en-US" dirty="0">
                <a:hlinkClick r:id="rId2"/>
              </a:rPr>
              <a:t>https://www.connectionstrings.com</a:t>
            </a:r>
            <a:r>
              <a:rPr lang="en-US" dirty="0"/>
              <a:t> is the best source for examples.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80974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73ED-92C2-4D99-885E-283385F42639}"/>
              </a:ext>
            </a:extLst>
          </p:cNvPr>
          <p:cNvSpPr>
            <a:spLocks noGrp="1"/>
          </p:cNvSpPr>
          <p:nvPr>
            <p:ph type="title"/>
          </p:nvPr>
        </p:nvSpPr>
        <p:spPr/>
        <p:txBody>
          <a:bodyPr/>
          <a:lstStyle/>
          <a:p>
            <a:r>
              <a:rPr lang="en-US" dirty="0"/>
              <a:t>Eager Loading</a:t>
            </a:r>
          </a:p>
        </p:txBody>
      </p:sp>
      <p:sp>
        <p:nvSpPr>
          <p:cNvPr id="3" name="Content Placeholder 2">
            <a:extLst>
              <a:ext uri="{FF2B5EF4-FFF2-40B4-BE49-F238E27FC236}">
                <a16:creationId xmlns:a16="http://schemas.microsoft.com/office/drawing/2014/main" id="{03B0A527-981C-46B4-A2A3-3778DF984BC4}"/>
              </a:ext>
            </a:extLst>
          </p:cNvPr>
          <p:cNvSpPr>
            <a:spLocks noGrp="1"/>
          </p:cNvSpPr>
          <p:nvPr>
            <p:ph idx="1"/>
          </p:nvPr>
        </p:nvSpPr>
        <p:spPr/>
        <p:txBody>
          <a:bodyPr/>
          <a:lstStyle/>
          <a:p>
            <a:pPr marL="0" indent="0">
              <a:buNone/>
            </a:pPr>
            <a:r>
              <a:rPr lang="en-US" dirty="0"/>
              <a:t>Eager Loading is the process of forcing all of a foreign key reference to be loaded when the first object is loaded.</a:t>
            </a:r>
          </a:p>
          <a:p>
            <a:pPr marL="0" indent="0">
              <a:buNone/>
            </a:pPr>
            <a:endParaRPr lang="en-US" dirty="0"/>
          </a:p>
          <a:p>
            <a:pPr marL="0" indent="0">
              <a:buNone/>
            </a:pPr>
            <a:r>
              <a:rPr lang="en-US" dirty="0"/>
              <a:t>This is done in a single query, most of the time. In our previous example, it would generate SQL:</a:t>
            </a:r>
          </a:p>
          <a:p>
            <a:pPr marL="0" indent="0">
              <a:buNone/>
            </a:pPr>
            <a:r>
              <a:rPr lang="en-US" dirty="0"/>
              <a:t>SELECT * FROM appointment WHERE </a:t>
            </a:r>
            <a:r>
              <a:rPr lang="en-US" dirty="0" err="1"/>
              <a:t>examRoom</a:t>
            </a:r>
            <a:r>
              <a:rPr lang="en-US" dirty="0"/>
              <a:t> = ?</a:t>
            </a:r>
          </a:p>
          <a:p>
            <a:pPr marL="0" indent="0">
              <a:buNone/>
            </a:pPr>
            <a:endParaRPr lang="en-US" dirty="0"/>
          </a:p>
        </p:txBody>
      </p:sp>
    </p:spTree>
    <p:extLst>
      <p:ext uri="{BB962C8B-B14F-4D97-AF65-F5344CB8AC3E}">
        <p14:creationId xmlns:p14="http://schemas.microsoft.com/office/powerpoint/2010/main" val="4288353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8E67-EB76-4D84-9673-F415598FF030}"/>
              </a:ext>
            </a:extLst>
          </p:cNvPr>
          <p:cNvSpPr>
            <a:spLocks noGrp="1"/>
          </p:cNvSpPr>
          <p:nvPr>
            <p:ph type="title"/>
          </p:nvPr>
        </p:nvSpPr>
        <p:spPr/>
        <p:txBody>
          <a:bodyPr/>
          <a:lstStyle/>
          <a:p>
            <a:r>
              <a:rPr lang="en-US" dirty="0"/>
              <a:t>Logging to the Database</a:t>
            </a:r>
          </a:p>
        </p:txBody>
      </p:sp>
      <p:sp>
        <p:nvSpPr>
          <p:cNvPr id="3" name="Content Placeholder 2">
            <a:extLst>
              <a:ext uri="{FF2B5EF4-FFF2-40B4-BE49-F238E27FC236}">
                <a16:creationId xmlns:a16="http://schemas.microsoft.com/office/drawing/2014/main" id="{E1EA3679-0FD3-42A2-AF38-5B93DBB9B128}"/>
              </a:ext>
            </a:extLst>
          </p:cNvPr>
          <p:cNvSpPr>
            <a:spLocks noGrp="1"/>
          </p:cNvSpPr>
          <p:nvPr>
            <p:ph idx="1"/>
          </p:nvPr>
        </p:nvSpPr>
        <p:spPr/>
        <p:txBody>
          <a:bodyPr>
            <a:normAutofit lnSpcReduction="10000"/>
          </a:bodyPr>
          <a:lstStyle/>
          <a:p>
            <a:pPr marL="0" indent="0">
              <a:buNone/>
            </a:pPr>
            <a:r>
              <a:rPr lang="en-US" dirty="0"/>
              <a:t>One of the best “patterns” that you can follow in writing large software is logging. </a:t>
            </a:r>
          </a:p>
          <a:p>
            <a:pPr marL="0" indent="0">
              <a:buNone/>
            </a:pPr>
            <a:endParaRPr lang="en-US" dirty="0"/>
          </a:p>
          <a:p>
            <a:pPr marL="0" indent="0">
              <a:buNone/>
            </a:pPr>
            <a:r>
              <a:rPr lang="en-US" dirty="0"/>
              <a:t>I have had users lie to my face and tell me that “I never did that”. I can show in the log that they did it 14 times in a minute!</a:t>
            </a:r>
          </a:p>
          <a:p>
            <a:pPr marL="0" indent="0">
              <a:buNone/>
            </a:pPr>
            <a:endParaRPr lang="en-US" dirty="0"/>
          </a:p>
          <a:p>
            <a:pPr marL="0" indent="0">
              <a:buNone/>
            </a:pPr>
            <a:r>
              <a:rPr lang="en-US" dirty="0"/>
              <a:t>Plus, of course, tracking bugs is easier. </a:t>
            </a:r>
          </a:p>
          <a:p>
            <a:pPr marL="0" indent="0">
              <a:buNone/>
            </a:pPr>
            <a:endParaRPr lang="en-US" dirty="0"/>
          </a:p>
          <a:p>
            <a:pPr marL="0" indent="0">
              <a:buNone/>
            </a:pPr>
            <a:r>
              <a:rPr lang="en-US" dirty="0"/>
              <a:t>I will log all significant method calls, parameters and return values. Plus, of course, all exceptions.</a:t>
            </a:r>
          </a:p>
          <a:p>
            <a:pPr marL="0" indent="0">
              <a:buNone/>
            </a:pPr>
            <a:endParaRPr lang="en-US" dirty="0"/>
          </a:p>
        </p:txBody>
      </p:sp>
    </p:spTree>
    <p:extLst>
      <p:ext uri="{BB962C8B-B14F-4D97-AF65-F5344CB8AC3E}">
        <p14:creationId xmlns:p14="http://schemas.microsoft.com/office/powerpoint/2010/main" val="211324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8E67-EB76-4D84-9673-F415598FF030}"/>
              </a:ext>
            </a:extLst>
          </p:cNvPr>
          <p:cNvSpPr>
            <a:spLocks noGrp="1"/>
          </p:cNvSpPr>
          <p:nvPr>
            <p:ph type="title"/>
          </p:nvPr>
        </p:nvSpPr>
        <p:spPr/>
        <p:txBody>
          <a:bodyPr/>
          <a:lstStyle/>
          <a:p>
            <a:r>
              <a:rPr lang="en-US" dirty="0"/>
              <a:t>Logging to the Database</a:t>
            </a:r>
          </a:p>
        </p:txBody>
      </p:sp>
      <p:sp>
        <p:nvSpPr>
          <p:cNvPr id="3" name="Content Placeholder 2">
            <a:extLst>
              <a:ext uri="{FF2B5EF4-FFF2-40B4-BE49-F238E27FC236}">
                <a16:creationId xmlns:a16="http://schemas.microsoft.com/office/drawing/2014/main" id="{E1EA3679-0FD3-42A2-AF38-5B93DBB9B128}"/>
              </a:ext>
            </a:extLst>
          </p:cNvPr>
          <p:cNvSpPr>
            <a:spLocks noGrp="1"/>
          </p:cNvSpPr>
          <p:nvPr>
            <p:ph idx="1"/>
          </p:nvPr>
        </p:nvSpPr>
        <p:spPr/>
        <p:txBody>
          <a:bodyPr>
            <a:normAutofit/>
          </a:bodyPr>
          <a:lstStyle/>
          <a:p>
            <a:pPr marL="0" indent="0">
              <a:buNone/>
            </a:pPr>
            <a:r>
              <a:rPr lang="en-US" dirty="0"/>
              <a:t>A logging table might hold:</a:t>
            </a:r>
          </a:p>
          <a:p>
            <a:pPr marL="0" indent="0">
              <a:buNone/>
            </a:pPr>
            <a:r>
              <a:rPr lang="en-US" dirty="0" err="1"/>
              <a:t>logId</a:t>
            </a:r>
            <a:r>
              <a:rPr lang="en-US" dirty="0"/>
              <a:t>, severity (</a:t>
            </a:r>
            <a:r>
              <a:rPr lang="en-US" dirty="0" err="1"/>
              <a:t>methodCall</a:t>
            </a:r>
            <a:r>
              <a:rPr lang="en-US" dirty="0"/>
              <a:t>, assertion, exception), datetime, </a:t>
            </a:r>
            <a:r>
              <a:rPr lang="en-US" dirty="0" err="1"/>
              <a:t>userId</a:t>
            </a:r>
            <a:r>
              <a:rPr lang="en-US" dirty="0"/>
              <a:t>/name, message, (nullable) stack trace</a:t>
            </a:r>
          </a:p>
          <a:p>
            <a:pPr marL="0" indent="0">
              <a:buNone/>
            </a:pPr>
            <a:endParaRPr lang="en-US" dirty="0"/>
          </a:p>
          <a:p>
            <a:pPr marL="0" indent="0">
              <a:buNone/>
            </a:pPr>
            <a:r>
              <a:rPr lang="en-US" dirty="0"/>
              <a:t>That’s “it” – it takes 5 minutes to make the table and class in your ORM. Then it takes a single line to call it.</a:t>
            </a:r>
          </a:p>
          <a:p>
            <a:pPr marL="0" indent="0">
              <a:buNone/>
            </a:pPr>
            <a:r>
              <a:rPr lang="en-US" dirty="0" err="1"/>
              <a:t>logging.Add</a:t>
            </a:r>
            <a:r>
              <a:rPr lang="en-US" dirty="0"/>
              <a:t>(</a:t>
            </a:r>
            <a:r>
              <a:rPr lang="en-US" dirty="0" err="1"/>
              <a:t>Severity.MethodCall</a:t>
            </a:r>
            <a:r>
              <a:rPr lang="en-US" dirty="0"/>
              <a:t>, “Calling </a:t>
            </a:r>
            <a:r>
              <a:rPr lang="en-US" dirty="0" err="1"/>
              <a:t>DoTheWork</a:t>
            </a:r>
            <a:r>
              <a:rPr lang="en-US" dirty="0"/>
              <a:t> with 2”, null)</a:t>
            </a:r>
          </a:p>
          <a:p>
            <a:pPr marL="0" indent="0">
              <a:buNone/>
            </a:pPr>
            <a:endParaRPr lang="en-US" dirty="0"/>
          </a:p>
          <a:p>
            <a:pPr marL="0" indent="0">
              <a:buNone/>
            </a:pPr>
            <a:r>
              <a:rPr lang="en-US" dirty="0"/>
              <a:t>Assuming datetime, user info </a:t>
            </a:r>
            <a:r>
              <a:rPr lang="en-US"/>
              <a:t>are pre-populated.</a:t>
            </a:r>
            <a:endParaRPr lang="en-US" dirty="0"/>
          </a:p>
          <a:p>
            <a:pPr marL="0" indent="0">
              <a:buNone/>
            </a:pPr>
            <a:endParaRPr lang="en-US" dirty="0"/>
          </a:p>
        </p:txBody>
      </p:sp>
    </p:spTree>
    <p:extLst>
      <p:ext uri="{BB962C8B-B14F-4D97-AF65-F5344CB8AC3E}">
        <p14:creationId xmlns:p14="http://schemas.microsoft.com/office/powerpoint/2010/main" val="62879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D11C-6D7B-4261-8F4E-DACB3AE280A8}"/>
              </a:ext>
            </a:extLst>
          </p:cNvPr>
          <p:cNvSpPr>
            <a:spLocks noGrp="1"/>
          </p:cNvSpPr>
          <p:nvPr>
            <p:ph type="title"/>
          </p:nvPr>
        </p:nvSpPr>
        <p:spPr/>
        <p:txBody>
          <a:bodyPr/>
          <a:lstStyle/>
          <a:p>
            <a:r>
              <a:rPr lang="en-US" dirty="0"/>
              <a:t>ORM roundup</a:t>
            </a:r>
          </a:p>
        </p:txBody>
      </p:sp>
      <p:sp>
        <p:nvSpPr>
          <p:cNvPr id="3" name="Content Placeholder 2">
            <a:extLst>
              <a:ext uri="{FF2B5EF4-FFF2-40B4-BE49-F238E27FC236}">
                <a16:creationId xmlns:a16="http://schemas.microsoft.com/office/drawing/2014/main" id="{1FFE6A86-0F2C-488B-A5AF-8A02DC7F63FE}"/>
              </a:ext>
            </a:extLst>
          </p:cNvPr>
          <p:cNvSpPr>
            <a:spLocks noGrp="1"/>
          </p:cNvSpPr>
          <p:nvPr>
            <p:ph idx="1"/>
          </p:nvPr>
        </p:nvSpPr>
        <p:spPr/>
        <p:txBody>
          <a:bodyPr/>
          <a:lstStyle/>
          <a:p>
            <a:pPr marL="0" indent="0">
              <a:buNone/>
            </a:pPr>
            <a:r>
              <a:rPr lang="en-US" dirty="0"/>
              <a:t>ORMs make writing your application code enormously better.</a:t>
            </a:r>
          </a:p>
          <a:p>
            <a:pPr marL="0" indent="0">
              <a:buNone/>
            </a:pPr>
            <a:endParaRPr lang="en-US" dirty="0"/>
          </a:p>
          <a:p>
            <a:pPr marL="0" indent="0">
              <a:buNone/>
            </a:pPr>
            <a:r>
              <a:rPr lang="en-US" dirty="0"/>
              <a:t>They can, however, generate awful SQL sometimes. Work with your DBA to track bad queries down. </a:t>
            </a:r>
          </a:p>
          <a:p>
            <a:pPr marL="0" indent="0">
              <a:buNone/>
            </a:pPr>
            <a:endParaRPr lang="en-US" dirty="0"/>
          </a:p>
          <a:p>
            <a:pPr marL="0" indent="0">
              <a:buNone/>
            </a:pPr>
            <a:r>
              <a:rPr lang="en-US" dirty="0"/>
              <a:t>Choosing your ORM is a key part of starting any new project – find a favorite and know </a:t>
            </a:r>
            <a:r>
              <a:rPr lang="en-US"/>
              <a:t>it inside out.</a:t>
            </a:r>
            <a:endParaRPr lang="en-US" dirty="0"/>
          </a:p>
        </p:txBody>
      </p:sp>
    </p:spTree>
    <p:extLst>
      <p:ext uri="{BB962C8B-B14F-4D97-AF65-F5344CB8AC3E}">
        <p14:creationId xmlns:p14="http://schemas.microsoft.com/office/powerpoint/2010/main" val="395973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C175-AA74-4D16-9727-8289F44CC4D5}"/>
              </a:ext>
            </a:extLst>
          </p:cNvPr>
          <p:cNvSpPr>
            <a:spLocks noGrp="1"/>
          </p:cNvSpPr>
          <p:nvPr>
            <p:ph type="title"/>
          </p:nvPr>
        </p:nvSpPr>
        <p:spPr/>
        <p:txBody>
          <a:bodyPr/>
          <a:lstStyle/>
          <a:p>
            <a:r>
              <a:rPr lang="en-US" dirty="0"/>
              <a:t>Java Uses a particular format…</a:t>
            </a:r>
          </a:p>
        </p:txBody>
      </p:sp>
      <p:sp>
        <p:nvSpPr>
          <p:cNvPr id="3" name="Content Placeholder 2">
            <a:extLst>
              <a:ext uri="{FF2B5EF4-FFF2-40B4-BE49-F238E27FC236}">
                <a16:creationId xmlns:a16="http://schemas.microsoft.com/office/drawing/2014/main" id="{34BFF54A-7174-480C-8CE6-040546B61B57}"/>
              </a:ext>
            </a:extLst>
          </p:cNvPr>
          <p:cNvSpPr>
            <a:spLocks noGrp="1"/>
          </p:cNvSpPr>
          <p:nvPr>
            <p:ph idx="1"/>
          </p:nvPr>
        </p:nvSpPr>
        <p:spPr>
          <a:xfrm>
            <a:off x="370703" y="1825625"/>
            <a:ext cx="11491783" cy="4351338"/>
          </a:xfrm>
        </p:spPr>
        <p:txBody>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String </a:t>
            </a:r>
            <a:r>
              <a:rPr lang="en-US" dirty="0" err="1">
                <a:latin typeface="Consolas" panose="020B0609020204030204" pitchFamily="49" charset="0"/>
              </a:rPr>
              <a:t>dbURL</a:t>
            </a:r>
            <a:r>
              <a:rPr lang="en-US" dirty="0">
                <a:latin typeface="Consolas" panose="020B0609020204030204" pitchFamily="49" charset="0"/>
              </a:rPr>
              <a:t> = "</a:t>
            </a:r>
            <a:r>
              <a:rPr lang="en-US" dirty="0" err="1">
                <a:latin typeface="Consolas" panose="020B0609020204030204" pitchFamily="49" charset="0"/>
              </a:rPr>
              <a:t>jdbc:sqlserver</a:t>
            </a:r>
            <a:r>
              <a:rPr lang="en-US" dirty="0">
                <a:latin typeface="Consolas" panose="020B0609020204030204" pitchFamily="49" charset="0"/>
              </a:rPr>
              <a:t>://</a:t>
            </a:r>
            <a:r>
              <a:rPr lang="en-US" dirty="0">
                <a:highlight>
                  <a:srgbClr val="FFFF00"/>
                </a:highlight>
                <a:latin typeface="Consolas" panose="020B0609020204030204" pitchFamily="49" charset="0"/>
              </a:rPr>
              <a:t>localhost\\</a:t>
            </a:r>
            <a:r>
              <a:rPr lang="en-US" dirty="0" err="1">
                <a:highlight>
                  <a:srgbClr val="FFFF00"/>
                </a:highlight>
                <a:latin typeface="Consolas" panose="020B0609020204030204" pitchFamily="49" charset="0"/>
              </a:rPr>
              <a:t>sqlexpress;user</a:t>
            </a:r>
            <a:r>
              <a:rPr lang="en-US" dirty="0">
                <a:highlight>
                  <a:srgbClr val="FFFF00"/>
                </a:highlight>
                <a:latin typeface="Consolas" panose="020B0609020204030204" pitchFamily="49" charset="0"/>
              </a:rPr>
              <a:t>=</a:t>
            </a:r>
            <a:r>
              <a:rPr lang="en-US" dirty="0" err="1">
                <a:highlight>
                  <a:srgbClr val="FFFF00"/>
                </a:highlight>
                <a:latin typeface="Consolas" panose="020B0609020204030204" pitchFamily="49" charset="0"/>
              </a:rPr>
              <a:t>sa;password</a:t>
            </a:r>
            <a:r>
              <a:rPr lang="en-US" dirty="0">
                <a:highlight>
                  <a:srgbClr val="FFFF00"/>
                </a:highlight>
                <a:latin typeface="Consolas" panose="020B0609020204030204" pitchFamily="49" charset="0"/>
              </a:rPr>
              <a:t>=secret</a:t>
            </a:r>
            <a:r>
              <a:rPr lang="en-US" dirty="0">
                <a:latin typeface="Consolas" panose="020B0609020204030204" pitchFamily="49" charset="0"/>
              </a:rPr>
              <a:t>";</a:t>
            </a:r>
          </a:p>
          <a:p>
            <a:pPr marL="0" indent="0">
              <a:buNone/>
            </a:pPr>
            <a:r>
              <a:rPr lang="en-US" dirty="0">
                <a:latin typeface="Consolas" panose="020B0609020204030204" pitchFamily="49" charset="0"/>
              </a:rPr>
              <a:t>Connection conn = </a:t>
            </a:r>
            <a:r>
              <a:rPr lang="en-US" dirty="0" err="1">
                <a:latin typeface="Consolas" panose="020B0609020204030204" pitchFamily="49" charset="0"/>
              </a:rPr>
              <a:t>DriverManager.getConnection</a:t>
            </a:r>
            <a:r>
              <a:rPr lang="en-US" dirty="0">
                <a:latin typeface="Consolas" panose="020B0609020204030204" pitchFamily="49" charset="0"/>
              </a:rPr>
              <a:t>(</a:t>
            </a:r>
            <a:r>
              <a:rPr lang="en-US" dirty="0" err="1">
                <a:latin typeface="Consolas" panose="020B0609020204030204" pitchFamily="49" charset="0"/>
              </a:rPr>
              <a:t>dbURL</a:t>
            </a:r>
            <a:r>
              <a:rPr lang="en-US" dirty="0">
                <a:latin typeface="Consolas" panose="020B0609020204030204" pitchFamily="49" charset="0"/>
              </a:rPr>
              <a:t>);</a:t>
            </a:r>
          </a:p>
          <a:p>
            <a:pPr marL="0" indent="0">
              <a:buNone/>
            </a:pPr>
            <a:r>
              <a:rPr lang="en-US" dirty="0">
                <a:latin typeface="Consolas" panose="020B0609020204030204" pitchFamily="49" charset="0"/>
              </a:rPr>
              <a:t>if (conn != null) {</a:t>
            </a:r>
          </a:p>
          <a:p>
            <a:pPr marL="0" indent="0">
              <a:buNone/>
            </a:pP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("Connected");</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185853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ADCA-BBF1-40B4-A7C3-899C2BE4E097}"/>
              </a:ext>
            </a:extLst>
          </p:cNvPr>
          <p:cNvSpPr>
            <a:spLocks noGrp="1"/>
          </p:cNvSpPr>
          <p:nvPr>
            <p:ph type="title"/>
          </p:nvPr>
        </p:nvSpPr>
        <p:spPr/>
        <p:txBody>
          <a:bodyPr/>
          <a:lstStyle/>
          <a:p>
            <a:r>
              <a:rPr lang="en-US" dirty="0"/>
              <a:t>Create a Statement</a:t>
            </a:r>
          </a:p>
        </p:txBody>
      </p:sp>
      <p:sp>
        <p:nvSpPr>
          <p:cNvPr id="3" name="Content Placeholder 2">
            <a:extLst>
              <a:ext uri="{FF2B5EF4-FFF2-40B4-BE49-F238E27FC236}">
                <a16:creationId xmlns:a16="http://schemas.microsoft.com/office/drawing/2014/main" id="{88F9190D-0153-43A2-B4DE-AF50F02A0262}"/>
              </a:ext>
            </a:extLst>
          </p:cNvPr>
          <p:cNvSpPr>
            <a:spLocks noGrp="1"/>
          </p:cNvSpPr>
          <p:nvPr>
            <p:ph idx="1"/>
          </p:nvPr>
        </p:nvSpPr>
        <p:spPr>
          <a:xfrm>
            <a:off x="584885" y="1825625"/>
            <a:ext cx="11261125" cy="4351338"/>
          </a:xfrm>
        </p:spPr>
        <p:txBody>
          <a:bodyPr/>
          <a:lstStyle/>
          <a:p>
            <a:pPr marL="0" indent="0">
              <a:buNone/>
            </a:pPr>
            <a:r>
              <a:rPr lang="en-US" dirty="0">
                <a:latin typeface="Consolas" panose="020B0609020204030204" pitchFamily="49" charset="0"/>
              </a:rPr>
              <a:t>Statement s = </a:t>
            </a:r>
            <a:r>
              <a:rPr lang="en-US" dirty="0" err="1">
                <a:latin typeface="Consolas" panose="020B0609020204030204" pitchFamily="49" charset="0"/>
              </a:rPr>
              <a:t>conn.createStatement</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ResultSet</a:t>
            </a:r>
            <a:r>
              <a:rPr lang="en-US" dirty="0">
                <a:latin typeface="Consolas" panose="020B0609020204030204" pitchFamily="49" charset="0"/>
              </a:rPr>
              <a:t> </a:t>
            </a:r>
            <a:r>
              <a:rPr lang="en-US" dirty="0" err="1">
                <a:latin typeface="Consolas" panose="020B0609020204030204" pitchFamily="49" charset="0"/>
              </a:rPr>
              <a:t>rs</a:t>
            </a:r>
            <a:r>
              <a:rPr lang="en-US" dirty="0">
                <a:latin typeface="Consolas" panose="020B0609020204030204" pitchFamily="49" charset="0"/>
              </a:rPr>
              <a:t> = </a:t>
            </a:r>
            <a:r>
              <a:rPr lang="en-US" dirty="0" err="1">
                <a:latin typeface="Consolas" panose="020B0609020204030204" pitchFamily="49" charset="0"/>
              </a:rPr>
              <a:t>s.executeQuery</a:t>
            </a:r>
            <a:r>
              <a:rPr lang="en-US" dirty="0">
                <a:latin typeface="Consolas" panose="020B0609020204030204" pitchFamily="49" charset="0"/>
              </a:rPr>
              <a:t>(“SELECT * FROM results”);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while (</a:t>
            </a:r>
            <a:r>
              <a:rPr lang="en-US" dirty="0" err="1">
                <a:latin typeface="Consolas" panose="020B0609020204030204" pitchFamily="49" charset="0"/>
              </a:rPr>
              <a:t>rs.next</a:t>
            </a:r>
            <a:r>
              <a:rPr lang="en-US" dirty="0">
                <a:latin typeface="Consolas" panose="020B0609020204030204" pitchFamily="49" charset="0"/>
              </a:rPr>
              <a:t>()) {</a:t>
            </a:r>
          </a:p>
          <a:p>
            <a:pPr marL="0" indent="0">
              <a:buNone/>
            </a:pPr>
            <a:r>
              <a:rPr lang="en-US" dirty="0">
                <a:latin typeface="Consolas" panose="020B0609020204030204" pitchFamily="49" charset="0"/>
              </a:rPr>
              <a:t>	float temp = </a:t>
            </a:r>
            <a:r>
              <a:rPr lang="en-US" dirty="0" err="1">
                <a:latin typeface="Consolas" panose="020B0609020204030204" pitchFamily="49" charset="0"/>
              </a:rPr>
              <a:t>rs.getFloat</a:t>
            </a:r>
            <a:r>
              <a:rPr lang="en-US" dirty="0">
                <a:latin typeface="Consolas" panose="020B0609020204030204" pitchFamily="49" charset="0"/>
              </a:rPr>
              <a:t>(“temperature”);</a:t>
            </a:r>
          </a:p>
          <a:p>
            <a:pPr marL="0" indent="0">
              <a:buNone/>
            </a:pPr>
            <a:r>
              <a:rPr lang="en-US" dirty="0">
                <a:latin typeface="Consolas" panose="020B0609020204030204" pitchFamily="49" charset="0"/>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3238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835-E73E-485A-B1EB-F623AD3A9CC5}"/>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A3F8B7C1-C8D1-442C-8D50-5B46A5373AB6}"/>
              </a:ext>
            </a:extLst>
          </p:cNvPr>
          <p:cNvSpPr>
            <a:spLocks noGrp="1"/>
          </p:cNvSpPr>
          <p:nvPr>
            <p:ph idx="1"/>
          </p:nvPr>
        </p:nvSpPr>
        <p:spPr/>
        <p:txBody>
          <a:bodyPr/>
          <a:lstStyle/>
          <a:p>
            <a:pPr marL="0" indent="0">
              <a:buNone/>
            </a:pPr>
            <a:r>
              <a:rPr lang="en-US" dirty="0"/>
              <a:t>By default, the result set from </a:t>
            </a:r>
            <a:r>
              <a:rPr lang="en-US" dirty="0" err="1"/>
              <a:t>executeQuery</a:t>
            </a:r>
            <a:r>
              <a:rPr lang="en-US" dirty="0"/>
              <a:t> can only be read and move forward.</a:t>
            </a:r>
          </a:p>
          <a:p>
            <a:pPr marL="0" indent="0">
              <a:buNone/>
            </a:pPr>
            <a:endParaRPr lang="en-US" dirty="0"/>
          </a:p>
          <a:p>
            <a:pPr marL="0" indent="0">
              <a:buNone/>
            </a:pPr>
            <a:r>
              <a:rPr lang="en-US" dirty="0" err="1"/>
              <a:t>createStatement</a:t>
            </a:r>
            <a:r>
              <a:rPr lang="en-US" dirty="0"/>
              <a:t>, though, can specify what kind of result set to create.</a:t>
            </a:r>
          </a:p>
          <a:p>
            <a:pPr marL="0" indent="0">
              <a:buNone/>
            </a:pPr>
            <a:endParaRPr lang="en-US" dirty="0"/>
          </a:p>
          <a:p>
            <a:pPr marL="0" indent="0">
              <a:buNone/>
            </a:pPr>
            <a:r>
              <a:rPr lang="en-US" dirty="0"/>
              <a:t>For updates, we want to add the ability to move both forward and backward through the results AND add updatability to the result set.</a:t>
            </a:r>
          </a:p>
        </p:txBody>
      </p:sp>
    </p:spTree>
    <p:extLst>
      <p:ext uri="{BB962C8B-B14F-4D97-AF65-F5344CB8AC3E}">
        <p14:creationId xmlns:p14="http://schemas.microsoft.com/office/powerpoint/2010/main" val="21442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835-E73E-485A-B1EB-F623AD3A9CC5}"/>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A3F8B7C1-C8D1-442C-8D50-5B46A5373AB6}"/>
              </a:ext>
            </a:extLst>
          </p:cNvPr>
          <p:cNvSpPr>
            <a:spLocks noGrp="1"/>
          </p:cNvSpPr>
          <p:nvPr>
            <p:ph idx="1"/>
          </p:nvPr>
        </p:nvSpPr>
        <p:spPr>
          <a:xfrm>
            <a:off x="483972" y="1825625"/>
            <a:ext cx="11007811" cy="4351338"/>
          </a:xfrm>
        </p:spPr>
        <p:txBody>
          <a:bodyPr>
            <a:normAutofit/>
          </a:bodyPr>
          <a:lstStyle/>
          <a:p>
            <a:pPr marL="0" indent="0">
              <a:buNone/>
            </a:pPr>
            <a:r>
              <a:rPr lang="en-US" dirty="0">
                <a:latin typeface="Consolas" panose="020B0609020204030204" pitchFamily="49" charset="0"/>
              </a:rPr>
              <a:t>Statement s = </a:t>
            </a:r>
            <a:r>
              <a:rPr lang="en-US" dirty="0" err="1">
                <a:latin typeface="Consolas" panose="020B0609020204030204" pitchFamily="49" charset="0"/>
              </a:rPr>
              <a:t>conn.createStatement</a:t>
            </a:r>
            <a:r>
              <a:rPr lang="en-US" dirty="0">
                <a:latin typeface="Consolas" panose="020B0609020204030204" pitchFamily="49" charset="0"/>
              </a:rPr>
              <a:t>(</a:t>
            </a:r>
            <a:r>
              <a:rPr lang="en-US" dirty="0" err="1">
                <a:latin typeface="Consolas" panose="020B0609020204030204" pitchFamily="49" charset="0"/>
              </a:rPr>
              <a:t>RestulSet.TYPE_SCROLL_SENSITIVE</a:t>
            </a:r>
            <a:r>
              <a:rPr lang="en-US" dirty="0">
                <a:latin typeface="Consolas" panose="020B0609020204030204" pitchFamily="49" charset="0"/>
              </a:rPr>
              <a:t>, </a:t>
            </a:r>
            <a:r>
              <a:rPr lang="en-US" dirty="0" err="1">
                <a:latin typeface="Consolas" panose="020B0609020204030204" pitchFamily="49" charset="0"/>
              </a:rPr>
              <a:t>ResultSet.CONCUR_UPDATABLE</a:t>
            </a:r>
            <a:r>
              <a:rPr lang="en-US" dirty="0">
                <a:latin typeface="Consolas" panose="020B0609020204030204" pitchFamily="49" charset="0"/>
              </a:rPr>
              <a:t>);</a:t>
            </a:r>
          </a:p>
          <a:p>
            <a:pPr marL="0" indent="0">
              <a:buNone/>
            </a:pPr>
            <a:r>
              <a:rPr lang="en-US" dirty="0" err="1">
                <a:latin typeface="Consolas" panose="020B0609020204030204" pitchFamily="49" charset="0"/>
              </a:rPr>
              <a:t>ResultSet</a:t>
            </a:r>
            <a:r>
              <a:rPr lang="en-US" dirty="0">
                <a:latin typeface="Consolas" panose="020B0609020204030204" pitchFamily="49" charset="0"/>
              </a:rPr>
              <a:t> </a:t>
            </a:r>
            <a:r>
              <a:rPr lang="en-US" dirty="0" err="1">
                <a:latin typeface="Consolas" panose="020B0609020204030204" pitchFamily="49" charset="0"/>
              </a:rPr>
              <a:t>rs</a:t>
            </a:r>
            <a:r>
              <a:rPr lang="en-US" dirty="0">
                <a:latin typeface="Consolas" panose="020B0609020204030204" pitchFamily="49" charset="0"/>
              </a:rPr>
              <a:t> = </a:t>
            </a:r>
            <a:r>
              <a:rPr lang="en-US" dirty="0" err="1">
                <a:latin typeface="Consolas" panose="020B0609020204030204" pitchFamily="49" charset="0"/>
              </a:rPr>
              <a:t>s.executeQuery</a:t>
            </a:r>
            <a:r>
              <a:rPr lang="en-US" dirty="0">
                <a:latin typeface="Consolas" panose="020B0609020204030204" pitchFamily="49" charset="0"/>
              </a:rPr>
              <a:t>(“SELECT * FROM results”);</a:t>
            </a:r>
          </a:p>
          <a:p>
            <a:pPr marL="0" indent="0">
              <a:buNone/>
            </a:pPr>
            <a:r>
              <a:rPr lang="en-US" dirty="0">
                <a:latin typeface="Consolas" panose="020B0609020204030204" pitchFamily="49" charset="0"/>
              </a:rPr>
              <a:t>while (</a:t>
            </a:r>
            <a:r>
              <a:rPr lang="en-US" dirty="0" err="1">
                <a:latin typeface="Consolas" panose="020B0609020204030204" pitchFamily="49" charset="0"/>
              </a:rPr>
              <a:t>rs.next</a:t>
            </a:r>
            <a:r>
              <a:rPr lang="en-US" dirty="0">
                <a:latin typeface="Consolas" panose="020B0609020204030204" pitchFamily="49" charset="0"/>
              </a:rPr>
              <a:t>()) {</a:t>
            </a:r>
          </a:p>
          <a:p>
            <a:pPr marL="0" indent="0">
              <a:buNone/>
            </a:pPr>
            <a:r>
              <a:rPr lang="en-US" dirty="0">
                <a:latin typeface="Consolas" panose="020B0609020204030204" pitchFamily="49" charset="0"/>
              </a:rPr>
              <a:t>	float temp = </a:t>
            </a:r>
            <a:r>
              <a:rPr lang="en-US" dirty="0" err="1">
                <a:latin typeface="Consolas" panose="020B0609020204030204" pitchFamily="49" charset="0"/>
              </a:rPr>
              <a:t>rs.getFloat</a:t>
            </a:r>
            <a:r>
              <a:rPr lang="en-US" dirty="0">
                <a:latin typeface="Consolas" panose="020B0609020204030204" pitchFamily="49" charset="0"/>
              </a:rPr>
              <a:t>(“temperature”);</a:t>
            </a:r>
          </a:p>
          <a:p>
            <a:pPr marL="0" indent="0">
              <a:buNone/>
            </a:pPr>
            <a:r>
              <a:rPr lang="en-US" dirty="0">
                <a:latin typeface="Consolas" panose="020B0609020204030204" pitchFamily="49" charset="0"/>
              </a:rPr>
              <a:t>	</a:t>
            </a:r>
            <a:r>
              <a:rPr lang="en-US" dirty="0" err="1">
                <a:latin typeface="Consolas" panose="020B0609020204030204" pitchFamily="49" charset="0"/>
              </a:rPr>
              <a:t>rs.updateFloat</a:t>
            </a:r>
            <a:r>
              <a:rPr lang="en-US" dirty="0">
                <a:latin typeface="Consolas" panose="020B0609020204030204" pitchFamily="49" charset="0"/>
              </a:rPr>
              <a:t>(“temperature”,temp+10);</a:t>
            </a:r>
          </a:p>
          <a:p>
            <a:pPr marL="0" indent="0">
              <a:buNone/>
            </a:pPr>
            <a:r>
              <a:rPr lang="en-US" dirty="0">
                <a:latin typeface="Consolas" panose="020B0609020204030204" pitchFamily="49" charset="0"/>
              </a:rPr>
              <a:t>	</a:t>
            </a:r>
            <a:r>
              <a:rPr lang="en-US" dirty="0" err="1">
                <a:latin typeface="Consolas" panose="020B0609020204030204" pitchFamily="49" charset="0"/>
              </a:rPr>
              <a:t>rs.UpdateRow</a:t>
            </a:r>
            <a:r>
              <a:rPr lang="en-US" dirty="0">
                <a:latin typeface="Consolas" panose="020B0609020204030204" pitchFamily="49" charset="0"/>
              </a:rPr>
              <a:t>();</a:t>
            </a:r>
          </a:p>
          <a:p>
            <a:pPr marL="0" indent="0">
              <a:buNone/>
            </a:pPr>
            <a:r>
              <a:rPr lang="en-US" dirty="0">
                <a:latin typeface="Consolas" panose="020B0609020204030204" pitchFamily="49" charset="0"/>
              </a:rPr>
              <a:t>}</a:t>
            </a:r>
          </a:p>
          <a:p>
            <a:endParaRPr lang="en-US" dirty="0"/>
          </a:p>
        </p:txBody>
      </p:sp>
    </p:spTree>
    <p:extLst>
      <p:ext uri="{BB962C8B-B14F-4D97-AF65-F5344CB8AC3E}">
        <p14:creationId xmlns:p14="http://schemas.microsoft.com/office/powerpoint/2010/main" val="83986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41B6-92E2-4A13-8BBD-95353264E40C}"/>
              </a:ext>
            </a:extLst>
          </p:cNvPr>
          <p:cNvSpPr>
            <a:spLocks noGrp="1"/>
          </p:cNvSpPr>
          <p:nvPr>
            <p:ph type="title"/>
          </p:nvPr>
        </p:nvSpPr>
        <p:spPr/>
        <p:txBody>
          <a:bodyPr/>
          <a:lstStyle/>
          <a:p>
            <a:r>
              <a:rPr lang="en-US" dirty="0"/>
              <a:t>Inserts</a:t>
            </a:r>
          </a:p>
        </p:txBody>
      </p:sp>
      <p:sp>
        <p:nvSpPr>
          <p:cNvPr id="3" name="Content Placeholder 2">
            <a:extLst>
              <a:ext uri="{FF2B5EF4-FFF2-40B4-BE49-F238E27FC236}">
                <a16:creationId xmlns:a16="http://schemas.microsoft.com/office/drawing/2014/main" id="{7F3608E2-4C9E-4AA2-BB93-CB1F424FC7C6}"/>
              </a:ext>
            </a:extLst>
          </p:cNvPr>
          <p:cNvSpPr>
            <a:spLocks noGrp="1"/>
          </p:cNvSpPr>
          <p:nvPr>
            <p:ph idx="1"/>
          </p:nvPr>
        </p:nvSpPr>
        <p:spPr/>
        <p:txBody>
          <a:bodyPr>
            <a:normAutofit fontScale="92500" lnSpcReduction="10000"/>
          </a:bodyPr>
          <a:lstStyle/>
          <a:p>
            <a:pPr marL="0" indent="0">
              <a:buNone/>
            </a:pPr>
            <a:r>
              <a:rPr lang="en-US" dirty="0"/>
              <a:t>Inserts are the same as updates with one exception – we don’t try to actually read from the row set. Instead, we move to a new row, update the values and call </a:t>
            </a:r>
            <a:r>
              <a:rPr lang="en-US" dirty="0" err="1"/>
              <a:t>insertRow</a:t>
            </a:r>
            <a:r>
              <a:rPr lang="en-US" dirty="0"/>
              <a:t>().</a:t>
            </a:r>
          </a:p>
          <a:p>
            <a:pPr marL="0" indent="0">
              <a:buNone/>
            </a:pPr>
            <a:endParaRPr lang="en-US" dirty="0"/>
          </a:p>
          <a:p>
            <a:pPr marL="0" indent="0">
              <a:buNone/>
            </a:pPr>
            <a:r>
              <a:rPr lang="en-US" dirty="0">
                <a:latin typeface="Consolas" panose="020B0609020204030204" pitchFamily="49" charset="0"/>
              </a:rPr>
              <a:t>Statement s = </a:t>
            </a:r>
            <a:r>
              <a:rPr lang="en-US" dirty="0" err="1">
                <a:latin typeface="Consolas" panose="020B0609020204030204" pitchFamily="49" charset="0"/>
              </a:rPr>
              <a:t>conn.createStatement</a:t>
            </a:r>
            <a:r>
              <a:rPr lang="en-US" dirty="0">
                <a:latin typeface="Consolas" panose="020B0609020204030204" pitchFamily="49" charset="0"/>
              </a:rPr>
              <a:t>(</a:t>
            </a:r>
            <a:r>
              <a:rPr lang="en-US" dirty="0" err="1">
                <a:latin typeface="Consolas" panose="020B0609020204030204" pitchFamily="49" charset="0"/>
              </a:rPr>
              <a:t>RestulSet.TYPE_SCROLL_SENSITIVE</a:t>
            </a:r>
            <a:r>
              <a:rPr lang="en-US" dirty="0">
                <a:latin typeface="Consolas" panose="020B0609020204030204" pitchFamily="49" charset="0"/>
              </a:rPr>
              <a:t>, </a:t>
            </a:r>
            <a:r>
              <a:rPr lang="en-US" dirty="0" err="1">
                <a:latin typeface="Consolas" panose="020B0609020204030204" pitchFamily="49" charset="0"/>
              </a:rPr>
              <a:t>ResultSet.CONCUR_UPDATABLE</a:t>
            </a:r>
            <a:r>
              <a:rPr lang="en-US" dirty="0">
                <a:latin typeface="Consolas" panose="020B0609020204030204" pitchFamily="49" charset="0"/>
              </a:rPr>
              <a:t>);</a:t>
            </a:r>
          </a:p>
          <a:p>
            <a:pPr marL="0" indent="0">
              <a:buNone/>
            </a:pPr>
            <a:r>
              <a:rPr lang="en-US" dirty="0" err="1">
                <a:latin typeface="Consolas" panose="020B0609020204030204" pitchFamily="49" charset="0"/>
              </a:rPr>
              <a:t>ResultSet</a:t>
            </a:r>
            <a:r>
              <a:rPr lang="en-US" dirty="0">
                <a:latin typeface="Consolas" panose="020B0609020204030204" pitchFamily="49" charset="0"/>
              </a:rPr>
              <a:t> </a:t>
            </a:r>
            <a:r>
              <a:rPr lang="en-US" dirty="0" err="1">
                <a:latin typeface="Consolas" panose="020B0609020204030204" pitchFamily="49" charset="0"/>
              </a:rPr>
              <a:t>rs</a:t>
            </a:r>
            <a:r>
              <a:rPr lang="en-US" dirty="0">
                <a:latin typeface="Consolas" panose="020B0609020204030204" pitchFamily="49" charset="0"/>
              </a:rPr>
              <a:t> = </a:t>
            </a:r>
            <a:r>
              <a:rPr lang="en-US" dirty="0" err="1">
                <a:latin typeface="Consolas" panose="020B0609020204030204" pitchFamily="49" charset="0"/>
              </a:rPr>
              <a:t>s.executeQuery</a:t>
            </a:r>
            <a:r>
              <a:rPr lang="en-US" dirty="0">
                <a:latin typeface="Consolas" panose="020B0609020204030204" pitchFamily="49" charset="0"/>
              </a:rPr>
              <a:t>(“SELECT * FROM results”);</a:t>
            </a:r>
          </a:p>
          <a:p>
            <a:pPr marL="0" indent="0">
              <a:buNone/>
            </a:pPr>
            <a:r>
              <a:rPr lang="en-US" dirty="0" err="1">
                <a:latin typeface="Consolas" panose="020B0609020204030204" pitchFamily="49" charset="0"/>
              </a:rPr>
              <a:t>rs.moveToInsertRow</a:t>
            </a:r>
            <a:r>
              <a:rPr lang="en-US" dirty="0">
                <a:latin typeface="Consolas" panose="020B0609020204030204" pitchFamily="49" charset="0"/>
              </a:rPr>
              <a:t>();</a:t>
            </a:r>
          </a:p>
          <a:p>
            <a:pPr marL="0" indent="0">
              <a:buNone/>
            </a:pPr>
            <a:r>
              <a:rPr lang="en-US" dirty="0" err="1">
                <a:latin typeface="Consolas" panose="020B0609020204030204" pitchFamily="49" charset="0"/>
              </a:rPr>
              <a:t>rs.updateFloat</a:t>
            </a:r>
            <a:r>
              <a:rPr lang="en-US" dirty="0">
                <a:latin typeface="Consolas" panose="020B0609020204030204" pitchFamily="49" charset="0"/>
              </a:rPr>
              <a:t>(“temperature”,25);</a:t>
            </a:r>
          </a:p>
          <a:p>
            <a:pPr marL="0" indent="0">
              <a:buNone/>
            </a:pPr>
            <a:r>
              <a:rPr lang="en-US" dirty="0" err="1">
                <a:latin typeface="Consolas" panose="020B0609020204030204" pitchFamily="49" charset="0"/>
              </a:rPr>
              <a:t>rs.insertRow</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06220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EBA2-BBAE-4248-A84E-83BFEEDB30F8}"/>
              </a:ext>
            </a:extLst>
          </p:cNvPr>
          <p:cNvSpPr>
            <a:spLocks noGrp="1"/>
          </p:cNvSpPr>
          <p:nvPr>
            <p:ph type="title"/>
          </p:nvPr>
        </p:nvSpPr>
        <p:spPr/>
        <p:txBody>
          <a:bodyPr/>
          <a:lstStyle/>
          <a:p>
            <a:r>
              <a:rPr lang="en-US" dirty="0"/>
              <a:t>Dealing With Exceptions</a:t>
            </a:r>
          </a:p>
        </p:txBody>
      </p:sp>
      <p:sp>
        <p:nvSpPr>
          <p:cNvPr id="3" name="Content Placeholder 2">
            <a:extLst>
              <a:ext uri="{FF2B5EF4-FFF2-40B4-BE49-F238E27FC236}">
                <a16:creationId xmlns:a16="http://schemas.microsoft.com/office/drawing/2014/main" id="{8A7F7CD6-A866-4428-B1AE-CDFAA9B8207D}"/>
              </a:ext>
            </a:extLst>
          </p:cNvPr>
          <p:cNvSpPr>
            <a:spLocks noGrp="1"/>
          </p:cNvSpPr>
          <p:nvPr>
            <p:ph idx="1"/>
          </p:nvPr>
        </p:nvSpPr>
        <p:spPr/>
        <p:txBody>
          <a:bodyPr/>
          <a:lstStyle/>
          <a:p>
            <a:pPr marL="0" indent="0">
              <a:buNone/>
            </a:pPr>
            <a:r>
              <a:rPr lang="en-US" dirty="0"/>
              <a:t>The database should always, in your code, be considered as a networked resource – it can disappear at any time for any reason.</a:t>
            </a:r>
          </a:p>
          <a:p>
            <a:pPr marL="0" indent="0">
              <a:buNone/>
            </a:pPr>
            <a:endParaRPr lang="en-US" dirty="0"/>
          </a:p>
          <a:p>
            <a:pPr marL="0" indent="0">
              <a:buNone/>
            </a:pPr>
            <a:r>
              <a:rPr lang="en-US" dirty="0"/>
              <a:t>You should always surround your work with try/catch. Java provides an exception – </a:t>
            </a:r>
            <a:r>
              <a:rPr lang="en-US" dirty="0" err="1"/>
              <a:t>SQLException</a:t>
            </a:r>
            <a:r>
              <a:rPr lang="en-US" dirty="0"/>
              <a:t> – that you can catch so that you know that SQL was what caused your exception (not, say, divide by zero).</a:t>
            </a:r>
          </a:p>
        </p:txBody>
      </p:sp>
    </p:spTree>
    <p:extLst>
      <p:ext uri="{BB962C8B-B14F-4D97-AF65-F5344CB8AC3E}">
        <p14:creationId xmlns:p14="http://schemas.microsoft.com/office/powerpoint/2010/main" val="1726020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1751</Words>
  <Application>Microsoft Office PowerPoint</Application>
  <PresentationFormat>Widescreen</PresentationFormat>
  <Paragraphs>240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Consolas</vt:lpstr>
      <vt:lpstr>Wingdings</vt:lpstr>
      <vt:lpstr>Office Theme</vt:lpstr>
      <vt:lpstr>Programming with a Database</vt:lpstr>
      <vt:lpstr>Interfacing with the DB from Code</vt:lpstr>
      <vt:lpstr>Create a Connection</vt:lpstr>
      <vt:lpstr>Java Uses a particular format…</vt:lpstr>
      <vt:lpstr>Create a Statement</vt:lpstr>
      <vt:lpstr>Updates</vt:lpstr>
      <vt:lpstr>Updates</vt:lpstr>
      <vt:lpstr>Inserts</vt:lpstr>
      <vt:lpstr>Dealing With Exceptions</vt:lpstr>
      <vt:lpstr>Cleanup</vt:lpstr>
      <vt:lpstr>Searching – Is this OK?</vt:lpstr>
      <vt:lpstr>What if I am malicious?</vt:lpstr>
      <vt:lpstr>SQL Injection</vt:lpstr>
      <vt:lpstr>DON’T EVER FALL VICTIM TO BOBBY TABLES!!!</vt:lpstr>
      <vt:lpstr>The right way…</vt:lpstr>
      <vt:lpstr>JDBC Roundup</vt:lpstr>
      <vt:lpstr>Problems with this approach</vt:lpstr>
      <vt:lpstr>One Solution</vt:lpstr>
      <vt:lpstr>Issues</vt:lpstr>
      <vt:lpstr>The solution: Object Relational Mapper</vt:lpstr>
      <vt:lpstr>There is no standard for ORMs</vt:lpstr>
      <vt:lpstr>Configuration</vt:lpstr>
      <vt:lpstr>Using Hibernate</vt:lpstr>
      <vt:lpstr>PowerPoint Presentation</vt:lpstr>
      <vt:lpstr>Getting records from Hibernate</vt:lpstr>
      <vt:lpstr>HQL?</vt:lpstr>
      <vt:lpstr>Lazy vs Eager Loading</vt:lpstr>
      <vt:lpstr>Lazy Loading</vt:lpstr>
      <vt:lpstr>Lazy Loading Performance</vt:lpstr>
      <vt:lpstr>Eager Loading</vt:lpstr>
      <vt:lpstr>Logging to the Database</vt:lpstr>
      <vt:lpstr>Logging to the Database</vt:lpstr>
      <vt:lpstr>ORM roundup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a Database</dc:title>
  <dc:creator>Michael Phipps</dc:creator>
  <cp:lastModifiedBy>Michael Phipps</cp:lastModifiedBy>
  <cp:revision>21</cp:revision>
  <dcterms:created xsi:type="dcterms:W3CDTF">2018-08-09T18:54:05Z</dcterms:created>
  <dcterms:modified xsi:type="dcterms:W3CDTF">2018-08-10T14:22:18Z</dcterms:modified>
</cp:coreProperties>
</file>