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6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0" d="100"/>
          <a:sy n="110"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8C89-259F-4118-A753-BFBB012549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B87D4-7C0F-46C9-B01F-59F518CC0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23057-82F0-4B8B-B26E-F97C00C53A4C}"/>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5" name="Footer Placeholder 4">
            <a:extLst>
              <a:ext uri="{FF2B5EF4-FFF2-40B4-BE49-F238E27FC236}">
                <a16:creationId xmlns:a16="http://schemas.microsoft.com/office/drawing/2014/main" id="{5E774C68-79C8-4D6B-B1F7-D6D7FC534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7CD5D-AAEA-4476-A621-359FE7462D63}"/>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8300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E98F-780E-4F2C-B019-7FB23D4F2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F04889-A133-4F83-866A-2695475D22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A36D3-A84A-4B65-AD6D-9CF4A56EAF99}"/>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5" name="Footer Placeholder 4">
            <a:extLst>
              <a:ext uri="{FF2B5EF4-FFF2-40B4-BE49-F238E27FC236}">
                <a16:creationId xmlns:a16="http://schemas.microsoft.com/office/drawing/2014/main" id="{A9C58591-ABC3-4425-B00B-934316C93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D3B48-C582-4C1A-8DB3-ED62B9985F77}"/>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1890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A77E6-F370-4F05-B3A8-C268FFD580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1ACB5-9220-4EED-98A5-9F428C3B54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C0B79-F2CC-4511-BBF9-CFFD2C3BBF7A}"/>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5" name="Footer Placeholder 4">
            <a:extLst>
              <a:ext uri="{FF2B5EF4-FFF2-40B4-BE49-F238E27FC236}">
                <a16:creationId xmlns:a16="http://schemas.microsoft.com/office/drawing/2014/main" id="{9F7AF2B5-05C8-4AFA-BEA5-AEF358EE0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9DF0E-D226-4578-A159-023FB8C26542}"/>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176205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6E54-CEEB-4A5F-AD5C-766684E90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C7432-F64C-4427-9B00-440C08F3C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FF4C6-76F0-474C-BF8E-F81A80888ECB}"/>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5" name="Footer Placeholder 4">
            <a:extLst>
              <a:ext uri="{FF2B5EF4-FFF2-40B4-BE49-F238E27FC236}">
                <a16:creationId xmlns:a16="http://schemas.microsoft.com/office/drawing/2014/main" id="{10C04E19-2350-469D-9500-3B5B93D14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6AD97-B815-4297-AA0B-7AC43B50FF4F}"/>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14346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8635-4CCE-497C-B4CD-1D9AF748A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4E27E2-CED8-4D16-B446-20436EC72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F015DB-4752-43AA-9CF9-1213EC141065}"/>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5" name="Footer Placeholder 4">
            <a:extLst>
              <a:ext uri="{FF2B5EF4-FFF2-40B4-BE49-F238E27FC236}">
                <a16:creationId xmlns:a16="http://schemas.microsoft.com/office/drawing/2014/main" id="{62C5A673-B141-4D1C-89BB-E4C86C18E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3FCF2-A8FC-49B2-8E8F-E05BD07B12E3}"/>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244247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8392-245E-42B7-86C8-C8A68701A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96F8-1D01-4354-A7B9-F13118BBAF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B6D53-9F29-4082-90EE-1B8960C0E0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2A7905-9E68-495C-9A9C-2A692AC8426B}"/>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6" name="Footer Placeholder 5">
            <a:extLst>
              <a:ext uri="{FF2B5EF4-FFF2-40B4-BE49-F238E27FC236}">
                <a16:creationId xmlns:a16="http://schemas.microsoft.com/office/drawing/2014/main" id="{17AF5B60-F2A4-45F0-880B-6DB3659B3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32A27-53DB-4941-B120-75336BE2CFCA}"/>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55665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B569-E547-45A1-8039-B56756903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80640-523A-4EB4-849D-71E12752A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416762-3F2E-437A-B7BF-1EDD267A7A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D499DB-8721-4670-9AFB-4244D26E5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54A6AA-A2F5-4C5D-B2DA-7C116C95D7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82678F-C555-4F47-832B-7A47A6FCDD83}"/>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8" name="Footer Placeholder 7">
            <a:extLst>
              <a:ext uri="{FF2B5EF4-FFF2-40B4-BE49-F238E27FC236}">
                <a16:creationId xmlns:a16="http://schemas.microsoft.com/office/drawing/2014/main" id="{CEA16650-3305-4F0B-A402-7633FD292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3AEED6-4E71-4F6D-9767-A45812583A2D}"/>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364036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3BFB-E0A7-41C3-AA0C-23A7FB149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8C2BF2-8A19-49DB-9FE6-991ADF549FB4}"/>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4" name="Footer Placeholder 3">
            <a:extLst>
              <a:ext uri="{FF2B5EF4-FFF2-40B4-BE49-F238E27FC236}">
                <a16:creationId xmlns:a16="http://schemas.microsoft.com/office/drawing/2014/main" id="{E6143A9A-E706-4491-AF2B-5F28A8CC3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0AE245-B950-4CEF-95FE-DD4402C8C326}"/>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279269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3BC2F-A802-423E-A0E7-9AB29C13CD2E}"/>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3" name="Footer Placeholder 2">
            <a:extLst>
              <a:ext uri="{FF2B5EF4-FFF2-40B4-BE49-F238E27FC236}">
                <a16:creationId xmlns:a16="http://schemas.microsoft.com/office/drawing/2014/main" id="{35289060-8C7D-4277-B7C1-47235C6244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EBEB0-CB28-4F47-B183-0E52408D7AD4}"/>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404999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977C-F518-4D4B-88C2-B3D51C273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7ADD3-3EDA-4831-BAB1-B5D4879FE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4ACA1B-57E9-455C-A227-E05245BEF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274DB7-E7B3-4008-A0F0-58EDEF998D25}"/>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6" name="Footer Placeholder 5">
            <a:extLst>
              <a:ext uri="{FF2B5EF4-FFF2-40B4-BE49-F238E27FC236}">
                <a16:creationId xmlns:a16="http://schemas.microsoft.com/office/drawing/2014/main" id="{C4A4FAE1-6BEC-43B8-B4D9-B8EE9B3AB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B41C5-AD5D-4E05-965D-A1C7833FBBE8}"/>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244869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542-CD34-417E-9139-1D6F947B6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4336C1-E52F-4CEC-A0DA-8541389E7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1D7ACC-5468-46AD-B1D1-0A0204441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5F1A4F-C099-49AF-942C-B2CB61BE1A37}"/>
              </a:ext>
            </a:extLst>
          </p:cNvPr>
          <p:cNvSpPr>
            <a:spLocks noGrp="1"/>
          </p:cNvSpPr>
          <p:nvPr>
            <p:ph type="dt" sz="half" idx="10"/>
          </p:nvPr>
        </p:nvSpPr>
        <p:spPr/>
        <p:txBody>
          <a:bodyPr/>
          <a:lstStyle/>
          <a:p>
            <a:fld id="{E1FBC884-C9FE-4CF5-AB42-F430044C16BC}" type="datetimeFigureOut">
              <a:rPr lang="en-US" smtClean="0"/>
              <a:t>8/13/2018</a:t>
            </a:fld>
            <a:endParaRPr lang="en-US"/>
          </a:p>
        </p:txBody>
      </p:sp>
      <p:sp>
        <p:nvSpPr>
          <p:cNvPr id="6" name="Footer Placeholder 5">
            <a:extLst>
              <a:ext uri="{FF2B5EF4-FFF2-40B4-BE49-F238E27FC236}">
                <a16:creationId xmlns:a16="http://schemas.microsoft.com/office/drawing/2014/main" id="{8EE67078-7243-4C36-9429-7593C0CA4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A941F-0325-4E32-AAE4-92B8EF9BE63B}"/>
              </a:ext>
            </a:extLst>
          </p:cNvPr>
          <p:cNvSpPr>
            <a:spLocks noGrp="1"/>
          </p:cNvSpPr>
          <p:nvPr>
            <p:ph type="sldNum" sz="quarter" idx="12"/>
          </p:nvPr>
        </p:nvSpPr>
        <p:spPr/>
        <p:txBody>
          <a:bodyPr/>
          <a:lstStyle/>
          <a:p>
            <a:fld id="{5DAE2F29-7170-4B7C-A385-0E4B1C745431}" type="slidenum">
              <a:rPr lang="en-US" smtClean="0"/>
              <a:t>‹#›</a:t>
            </a:fld>
            <a:endParaRPr lang="en-US"/>
          </a:p>
        </p:txBody>
      </p:sp>
    </p:spTree>
    <p:extLst>
      <p:ext uri="{BB962C8B-B14F-4D97-AF65-F5344CB8AC3E}">
        <p14:creationId xmlns:p14="http://schemas.microsoft.com/office/powerpoint/2010/main" val="19590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888EFA-09D7-494B-9D2F-63E061A48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D5FF5-B0F5-4A97-A5CB-9C121182C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4184E-2803-419F-8E39-2DFA53BB2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BC884-C9FE-4CF5-AB42-F430044C16BC}" type="datetimeFigureOut">
              <a:rPr lang="en-US" smtClean="0"/>
              <a:t>8/13/2018</a:t>
            </a:fld>
            <a:endParaRPr lang="en-US"/>
          </a:p>
        </p:txBody>
      </p:sp>
      <p:sp>
        <p:nvSpPr>
          <p:cNvPr id="5" name="Footer Placeholder 4">
            <a:extLst>
              <a:ext uri="{FF2B5EF4-FFF2-40B4-BE49-F238E27FC236}">
                <a16:creationId xmlns:a16="http://schemas.microsoft.com/office/drawing/2014/main" id="{F7DA38CD-CB40-4587-9850-A0F098948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B6C21-3DA7-47CF-BE17-B7FD93696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E2F29-7170-4B7C-A385-0E4B1C745431}" type="slidenum">
              <a:rPr lang="en-US" smtClean="0"/>
              <a:t>‹#›</a:t>
            </a:fld>
            <a:endParaRPr lang="en-US"/>
          </a:p>
        </p:txBody>
      </p:sp>
    </p:spTree>
    <p:extLst>
      <p:ext uri="{BB962C8B-B14F-4D97-AF65-F5344CB8AC3E}">
        <p14:creationId xmlns:p14="http://schemas.microsoft.com/office/powerpoint/2010/main" val="345619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D3F227-0B82-4DA2-96AB-406CC7D1F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1">
              <a:lumMod val="65000"/>
              <a:lumOff val="3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E80A7608-824D-4328-8DB4-885C429A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big daddy">
            <a:extLst>
              <a:ext uri="{FF2B5EF4-FFF2-40B4-BE49-F238E27FC236}">
                <a16:creationId xmlns:a16="http://schemas.microsoft.com/office/drawing/2014/main" id="{30768543-DA91-47E2-9E31-43169E7D2AC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3940" b="2981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8A43BF-0D2A-458A-9902-EC0A41F981C0}"/>
              </a:ext>
            </a:extLst>
          </p:cNvPr>
          <p:cNvSpPr>
            <a:spLocks noGrp="1"/>
          </p:cNvSpPr>
          <p:nvPr>
            <p:ph type="ctrTitle"/>
          </p:nvPr>
        </p:nvSpPr>
        <p:spPr>
          <a:xfrm>
            <a:off x="0" y="3815861"/>
            <a:ext cx="4937057" cy="1402767"/>
          </a:xfrm>
          <a:noFill/>
          <a:ln>
            <a:noFill/>
          </a:ln>
        </p:spPr>
        <p:txBody>
          <a:bodyPr wrap="square" anchor="ctr">
            <a:normAutofit fontScale="90000"/>
          </a:bodyPr>
          <a:lstStyle/>
          <a:p>
            <a:pPr algn="l"/>
            <a:r>
              <a:rPr lang="en-US" sz="9600" dirty="0"/>
              <a:t>Big Data</a:t>
            </a:r>
          </a:p>
        </p:txBody>
      </p:sp>
    </p:spTree>
    <p:extLst>
      <p:ext uri="{BB962C8B-B14F-4D97-AF65-F5344CB8AC3E}">
        <p14:creationId xmlns:p14="http://schemas.microsoft.com/office/powerpoint/2010/main" val="16223416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0C11-A176-4FC7-88F9-3ED26B0BCD66}"/>
              </a:ext>
            </a:extLst>
          </p:cNvPr>
          <p:cNvSpPr>
            <a:spLocks noGrp="1"/>
          </p:cNvSpPr>
          <p:nvPr>
            <p:ph type="title"/>
          </p:nvPr>
        </p:nvSpPr>
        <p:spPr/>
        <p:txBody>
          <a:bodyPr/>
          <a:lstStyle/>
          <a:p>
            <a:r>
              <a:rPr lang="en-US" dirty="0"/>
              <a:t>How will be do this?</a:t>
            </a:r>
          </a:p>
        </p:txBody>
      </p:sp>
      <p:sp>
        <p:nvSpPr>
          <p:cNvPr id="3" name="Content Placeholder 2">
            <a:extLst>
              <a:ext uri="{FF2B5EF4-FFF2-40B4-BE49-F238E27FC236}">
                <a16:creationId xmlns:a16="http://schemas.microsoft.com/office/drawing/2014/main" id="{75A78B82-6EC4-4865-A27D-BB30013CC159}"/>
              </a:ext>
            </a:extLst>
          </p:cNvPr>
          <p:cNvSpPr>
            <a:spLocks noGrp="1"/>
          </p:cNvSpPr>
          <p:nvPr>
            <p:ph idx="1"/>
          </p:nvPr>
        </p:nvSpPr>
        <p:spPr/>
        <p:txBody>
          <a:bodyPr/>
          <a:lstStyle/>
          <a:p>
            <a:pPr marL="0" indent="0">
              <a:buNone/>
            </a:pPr>
            <a:r>
              <a:rPr lang="en-US" dirty="0"/>
              <a:t>This sounds like a lot of work. I would have to write a bunch of stored procedures or something to run the queries to extract, transform and load the data.</a:t>
            </a:r>
          </a:p>
          <a:p>
            <a:pPr marL="0" indent="0">
              <a:buNone/>
            </a:pPr>
            <a:endParaRPr lang="en-US" dirty="0"/>
          </a:p>
          <a:p>
            <a:pPr marL="0" indent="0">
              <a:buNone/>
            </a:pPr>
            <a:r>
              <a:rPr lang="en-US" dirty="0"/>
              <a:t>This process, called “ETL” is a common problem and there exists solutions for this very problem.</a:t>
            </a:r>
          </a:p>
        </p:txBody>
      </p:sp>
    </p:spTree>
    <p:extLst>
      <p:ext uri="{BB962C8B-B14F-4D97-AF65-F5344CB8AC3E}">
        <p14:creationId xmlns:p14="http://schemas.microsoft.com/office/powerpoint/2010/main" val="211001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4241-9666-472D-B263-A370ACDA1212}"/>
              </a:ext>
            </a:extLst>
          </p:cNvPr>
          <p:cNvSpPr>
            <a:spLocks noGrp="1"/>
          </p:cNvSpPr>
          <p:nvPr>
            <p:ph type="title"/>
          </p:nvPr>
        </p:nvSpPr>
        <p:spPr/>
        <p:txBody>
          <a:bodyPr/>
          <a:lstStyle/>
          <a:p>
            <a:r>
              <a:rPr lang="en-US" dirty="0"/>
              <a:t>SQL Server Integration Services</a:t>
            </a:r>
          </a:p>
        </p:txBody>
      </p:sp>
      <p:sp>
        <p:nvSpPr>
          <p:cNvPr id="3" name="Content Placeholder 2">
            <a:extLst>
              <a:ext uri="{FF2B5EF4-FFF2-40B4-BE49-F238E27FC236}">
                <a16:creationId xmlns:a16="http://schemas.microsoft.com/office/drawing/2014/main" id="{246FA3C4-5917-4CAC-87CD-6C34074C2E59}"/>
              </a:ext>
            </a:extLst>
          </p:cNvPr>
          <p:cNvSpPr>
            <a:spLocks noGrp="1"/>
          </p:cNvSpPr>
          <p:nvPr>
            <p:ph idx="1"/>
          </p:nvPr>
        </p:nvSpPr>
        <p:spPr/>
        <p:txBody>
          <a:bodyPr/>
          <a:lstStyle/>
          <a:p>
            <a:pPr marL="0" indent="0">
              <a:buNone/>
            </a:pPr>
            <a:r>
              <a:rPr lang="en-US" dirty="0"/>
              <a:t>SSIS is a tool designed for ETL. It allows you to create complex control flows with event driven logic. It is an interesting flowchart driven language that advanced business users can use.</a:t>
            </a:r>
          </a:p>
          <a:p>
            <a:pPr marL="0" indent="0">
              <a:buNone/>
            </a:pPr>
            <a:endParaRPr lang="en-US" dirty="0"/>
          </a:p>
          <a:p>
            <a:pPr marL="0" indent="0">
              <a:buNone/>
            </a:pPr>
            <a:r>
              <a:rPr lang="en-US" dirty="0"/>
              <a:t>SSIS makes “packages” – you can think of them as application – which can be run by SQL Agent.</a:t>
            </a:r>
          </a:p>
          <a:p>
            <a:pPr marL="0" indent="0">
              <a:buNone/>
            </a:pPr>
            <a:endParaRPr lang="en-US" dirty="0"/>
          </a:p>
          <a:p>
            <a:pPr marL="0" indent="0">
              <a:buNone/>
            </a:pPr>
            <a:r>
              <a:rPr lang="en-US" dirty="0"/>
              <a:t>Unfortunately, it is not available in the Express edition.</a:t>
            </a:r>
          </a:p>
        </p:txBody>
      </p:sp>
    </p:spTree>
    <p:extLst>
      <p:ext uri="{BB962C8B-B14F-4D97-AF65-F5344CB8AC3E}">
        <p14:creationId xmlns:p14="http://schemas.microsoft.com/office/powerpoint/2010/main" val="415350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ED29-35FB-4D0E-9E3C-46D9ECB7846D}"/>
              </a:ext>
            </a:extLst>
          </p:cNvPr>
          <p:cNvSpPr>
            <a:spLocks noGrp="1"/>
          </p:cNvSpPr>
          <p:nvPr>
            <p:ph type="title"/>
          </p:nvPr>
        </p:nvSpPr>
        <p:spPr>
          <a:xfrm>
            <a:off x="277091" y="2910897"/>
            <a:ext cx="3453245" cy="746702"/>
          </a:xfrm>
        </p:spPr>
        <p:txBody>
          <a:bodyPr/>
          <a:lstStyle/>
          <a:p>
            <a:r>
              <a:rPr lang="en-US" dirty="0"/>
              <a:t>SSIS Designer</a:t>
            </a:r>
          </a:p>
        </p:txBody>
      </p:sp>
      <p:pic>
        <p:nvPicPr>
          <p:cNvPr id="2050" name="Picture 2" descr="Screenshot of control flow designer with package">
            <a:extLst>
              <a:ext uri="{FF2B5EF4-FFF2-40B4-BE49-F238E27FC236}">
                <a16:creationId xmlns:a16="http://schemas.microsoft.com/office/drawing/2014/main" id="{0D7541C6-2DF6-4E2B-9D96-830043E88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887" y="0"/>
            <a:ext cx="8012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56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7C80-2BE0-46EB-AAB3-59A55A94BCF8}"/>
              </a:ext>
            </a:extLst>
          </p:cNvPr>
          <p:cNvSpPr>
            <a:spLocks noGrp="1"/>
          </p:cNvSpPr>
          <p:nvPr>
            <p:ph type="title"/>
          </p:nvPr>
        </p:nvSpPr>
        <p:spPr/>
        <p:txBody>
          <a:bodyPr/>
          <a:lstStyle/>
          <a:p>
            <a:r>
              <a:rPr lang="en-US" dirty="0"/>
              <a:t>SQL Server Analysis Services</a:t>
            </a:r>
          </a:p>
        </p:txBody>
      </p:sp>
      <p:sp>
        <p:nvSpPr>
          <p:cNvPr id="3" name="Content Placeholder 2">
            <a:extLst>
              <a:ext uri="{FF2B5EF4-FFF2-40B4-BE49-F238E27FC236}">
                <a16:creationId xmlns:a16="http://schemas.microsoft.com/office/drawing/2014/main" id="{62B2F19D-E099-4AB8-B1C7-DFE8307B723F}"/>
              </a:ext>
            </a:extLst>
          </p:cNvPr>
          <p:cNvSpPr>
            <a:spLocks noGrp="1"/>
          </p:cNvSpPr>
          <p:nvPr>
            <p:ph idx="1"/>
          </p:nvPr>
        </p:nvSpPr>
        <p:spPr/>
        <p:txBody>
          <a:bodyPr/>
          <a:lstStyle/>
          <a:p>
            <a:pPr marL="0" indent="0">
              <a:buNone/>
            </a:pPr>
            <a:r>
              <a:rPr lang="en-US" dirty="0"/>
              <a:t>Data mining is a hot topic, but it is not new to SQL Server – SSAS has been part of the SQL Server family since the early 2000’s.</a:t>
            </a:r>
          </a:p>
          <a:p>
            <a:pPr marL="0" indent="0">
              <a:buNone/>
            </a:pPr>
            <a:endParaRPr lang="en-US" dirty="0"/>
          </a:p>
          <a:p>
            <a:pPr marL="0" indent="0">
              <a:buNone/>
            </a:pPr>
            <a:r>
              <a:rPr lang="en-US" dirty="0"/>
              <a:t>Vocabulary:</a:t>
            </a:r>
            <a:br>
              <a:rPr lang="en-US" dirty="0"/>
            </a:br>
            <a:r>
              <a:rPr lang="en-US" dirty="0"/>
              <a:t>OLTP – online transaction processing (“what we normally do”)</a:t>
            </a:r>
          </a:p>
          <a:p>
            <a:pPr marL="0" indent="0">
              <a:buNone/>
            </a:pPr>
            <a:r>
              <a:rPr lang="en-US" dirty="0"/>
              <a:t>OLAP – online analytical processing (“what business analysts need”)</a:t>
            </a:r>
          </a:p>
          <a:p>
            <a:pPr marL="0" indent="0">
              <a:buNone/>
            </a:pPr>
            <a:endParaRPr lang="en-US" dirty="0"/>
          </a:p>
        </p:txBody>
      </p:sp>
    </p:spTree>
    <p:extLst>
      <p:ext uri="{BB962C8B-B14F-4D97-AF65-F5344CB8AC3E}">
        <p14:creationId xmlns:p14="http://schemas.microsoft.com/office/powerpoint/2010/main" val="403343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B4E9-3CAD-47C8-9D25-2006DC7FF07A}"/>
              </a:ext>
            </a:extLst>
          </p:cNvPr>
          <p:cNvSpPr>
            <a:spLocks noGrp="1"/>
          </p:cNvSpPr>
          <p:nvPr>
            <p:ph type="title"/>
          </p:nvPr>
        </p:nvSpPr>
        <p:spPr/>
        <p:txBody>
          <a:bodyPr/>
          <a:lstStyle/>
          <a:p>
            <a:r>
              <a:rPr lang="en-US" dirty="0"/>
              <a:t>Business Intelligence </a:t>
            </a:r>
          </a:p>
        </p:txBody>
      </p:sp>
      <p:sp>
        <p:nvSpPr>
          <p:cNvPr id="3" name="Content Placeholder 2">
            <a:extLst>
              <a:ext uri="{FF2B5EF4-FFF2-40B4-BE49-F238E27FC236}">
                <a16:creationId xmlns:a16="http://schemas.microsoft.com/office/drawing/2014/main" id="{9B93F056-D5E1-4A33-9BD9-A1D45F745718}"/>
              </a:ext>
            </a:extLst>
          </p:cNvPr>
          <p:cNvSpPr>
            <a:spLocks noGrp="1"/>
          </p:cNvSpPr>
          <p:nvPr>
            <p:ph idx="1"/>
          </p:nvPr>
        </p:nvSpPr>
        <p:spPr/>
        <p:txBody>
          <a:bodyPr/>
          <a:lstStyle/>
          <a:p>
            <a:pPr marL="0" indent="0">
              <a:buNone/>
            </a:pPr>
            <a:r>
              <a:rPr lang="en-US" dirty="0"/>
              <a:t>The idea behind business intelligence is finding answers to questions about your business that will help to guide the business to greater profitability/efficiency.</a:t>
            </a:r>
          </a:p>
          <a:p>
            <a:pPr marL="0" indent="0">
              <a:buNone/>
            </a:pPr>
            <a:endParaRPr lang="en-US" dirty="0"/>
          </a:p>
          <a:p>
            <a:pPr marL="0" indent="0">
              <a:buNone/>
            </a:pPr>
            <a:r>
              <a:rPr lang="en-US" dirty="0"/>
              <a:t>In our hospital example, we might ask questions like:</a:t>
            </a:r>
            <a:br>
              <a:rPr lang="en-US" dirty="0"/>
            </a:br>
            <a:r>
              <a:rPr lang="en-US" dirty="0"/>
              <a:t>How many procedures were done last year?</a:t>
            </a:r>
          </a:p>
          <a:p>
            <a:pPr marL="0" indent="0">
              <a:buNone/>
            </a:pPr>
            <a:r>
              <a:rPr lang="en-US" dirty="0"/>
              <a:t>How effectively did we bill insurance companies in Q1 and how has that changed over the last 5 years?</a:t>
            </a:r>
          </a:p>
          <a:p>
            <a:pPr marL="0" indent="0">
              <a:buNone/>
            </a:pPr>
            <a:r>
              <a:rPr lang="en-US" dirty="0"/>
              <a:t>Which diseases are trending up in Hispanic patients over 50?</a:t>
            </a:r>
          </a:p>
        </p:txBody>
      </p:sp>
    </p:spTree>
    <p:extLst>
      <p:ext uri="{BB962C8B-B14F-4D97-AF65-F5344CB8AC3E}">
        <p14:creationId xmlns:p14="http://schemas.microsoft.com/office/powerpoint/2010/main" val="281551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6CDF-815E-406A-8597-5D5C7B5A41AB}"/>
              </a:ext>
            </a:extLst>
          </p:cNvPr>
          <p:cNvSpPr>
            <a:spLocks noGrp="1"/>
          </p:cNvSpPr>
          <p:nvPr>
            <p:ph type="title"/>
          </p:nvPr>
        </p:nvSpPr>
        <p:spPr/>
        <p:txBody>
          <a:bodyPr/>
          <a:lstStyle/>
          <a:p>
            <a:r>
              <a:rPr lang="en-US" dirty="0"/>
              <a:t>Change the schema</a:t>
            </a:r>
          </a:p>
        </p:txBody>
      </p:sp>
      <p:sp>
        <p:nvSpPr>
          <p:cNvPr id="3" name="Content Placeholder 2">
            <a:extLst>
              <a:ext uri="{FF2B5EF4-FFF2-40B4-BE49-F238E27FC236}">
                <a16:creationId xmlns:a16="http://schemas.microsoft.com/office/drawing/2014/main" id="{962C6B73-8527-4881-A485-76998C2E96A1}"/>
              </a:ext>
            </a:extLst>
          </p:cNvPr>
          <p:cNvSpPr>
            <a:spLocks noGrp="1"/>
          </p:cNvSpPr>
          <p:nvPr>
            <p:ph idx="1"/>
          </p:nvPr>
        </p:nvSpPr>
        <p:spPr/>
        <p:txBody>
          <a:bodyPr/>
          <a:lstStyle/>
          <a:p>
            <a:pPr marL="0" indent="0">
              <a:buNone/>
            </a:pPr>
            <a:r>
              <a:rPr lang="en-US" dirty="0"/>
              <a:t>The first step is to radically change our schema (remember this is a read-only copy). We no longer worry about repetition, safety or other good table design practices – only the things that we actually care about for these queries.</a:t>
            </a:r>
          </a:p>
          <a:p>
            <a:pPr marL="0" indent="0">
              <a:buNone/>
            </a:pPr>
            <a:endParaRPr lang="en-US" dirty="0"/>
          </a:p>
          <a:p>
            <a:pPr marL="0" indent="0">
              <a:buNone/>
            </a:pPr>
            <a:r>
              <a:rPr lang="en-US" dirty="0"/>
              <a:t>We try to arrange our data into a star shaped schema with the basic element of our business in the middle. In a store, it is a sold item. In the hospital, likewise, it is a treatment.</a:t>
            </a:r>
          </a:p>
        </p:txBody>
      </p:sp>
    </p:spTree>
    <p:extLst>
      <p:ext uri="{BB962C8B-B14F-4D97-AF65-F5344CB8AC3E}">
        <p14:creationId xmlns:p14="http://schemas.microsoft.com/office/powerpoint/2010/main" val="40316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D648145A-889B-4E74-927E-73DE3B4F7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43" y="0"/>
            <a:ext cx="10267914" cy="6858000"/>
          </a:xfrm>
          <a:prstGeom prst="rect">
            <a:avLst/>
          </a:prstGeom>
        </p:spPr>
      </p:pic>
    </p:spTree>
    <p:extLst>
      <p:ext uri="{BB962C8B-B14F-4D97-AF65-F5344CB8AC3E}">
        <p14:creationId xmlns:p14="http://schemas.microsoft.com/office/powerpoint/2010/main" val="198477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BDE-F4EC-4A35-8C91-1151087CED91}"/>
              </a:ext>
            </a:extLst>
          </p:cNvPr>
          <p:cNvSpPr>
            <a:spLocks noGrp="1"/>
          </p:cNvSpPr>
          <p:nvPr>
            <p:ph type="title"/>
          </p:nvPr>
        </p:nvSpPr>
        <p:spPr/>
        <p:txBody>
          <a:bodyPr/>
          <a:lstStyle/>
          <a:p>
            <a:r>
              <a:rPr lang="en-US" dirty="0"/>
              <a:t>Comments on the star schema</a:t>
            </a:r>
          </a:p>
        </p:txBody>
      </p:sp>
      <p:sp>
        <p:nvSpPr>
          <p:cNvPr id="3" name="Content Placeholder 2">
            <a:extLst>
              <a:ext uri="{FF2B5EF4-FFF2-40B4-BE49-F238E27FC236}">
                <a16:creationId xmlns:a16="http://schemas.microsoft.com/office/drawing/2014/main" id="{B0A6F342-8E22-4D21-BB1E-6F5BA5FB3422}"/>
              </a:ext>
            </a:extLst>
          </p:cNvPr>
          <p:cNvSpPr>
            <a:spLocks noGrp="1"/>
          </p:cNvSpPr>
          <p:nvPr>
            <p:ph idx="1"/>
          </p:nvPr>
        </p:nvSpPr>
        <p:spPr/>
        <p:txBody>
          <a:bodyPr>
            <a:normAutofit lnSpcReduction="10000"/>
          </a:bodyPr>
          <a:lstStyle/>
          <a:p>
            <a:pPr marL="0" indent="0">
              <a:buNone/>
            </a:pPr>
            <a:r>
              <a:rPr lang="en-US" dirty="0"/>
              <a:t>Clearly, this is pretty easy to query. We reduced a lot of the normalization, removed some data that we don’t care about and condensed our data into a fairly small schema. This is typical for OLAP. </a:t>
            </a:r>
          </a:p>
          <a:p>
            <a:pPr marL="0" indent="0">
              <a:buNone/>
            </a:pPr>
            <a:endParaRPr lang="en-US" dirty="0"/>
          </a:p>
          <a:p>
            <a:pPr marL="0" indent="0">
              <a:buNone/>
            </a:pPr>
            <a:r>
              <a:rPr lang="en-US" dirty="0"/>
              <a:t>But, we really don’t have the ability to ask some of those interesting questions yet. Our data is still very granular. We can still tell that “John Smith” had shingles on June 7. What we really want is to aggregate this data so that we can see big picture trends.</a:t>
            </a:r>
          </a:p>
          <a:p>
            <a:pPr marL="0" indent="0">
              <a:buNone/>
            </a:pPr>
            <a:endParaRPr lang="en-US" dirty="0"/>
          </a:p>
          <a:p>
            <a:pPr marL="0" indent="0">
              <a:buNone/>
            </a:pPr>
            <a:r>
              <a:rPr lang="en-US" dirty="0"/>
              <a:t>Right now, we can’t see the forest because all the trees are in the way!</a:t>
            </a:r>
          </a:p>
        </p:txBody>
      </p:sp>
    </p:spTree>
    <p:extLst>
      <p:ext uri="{BB962C8B-B14F-4D97-AF65-F5344CB8AC3E}">
        <p14:creationId xmlns:p14="http://schemas.microsoft.com/office/powerpoint/2010/main" val="67592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7006-DC13-4DBB-A7BD-D6ED62045273}"/>
              </a:ext>
            </a:extLst>
          </p:cNvPr>
          <p:cNvSpPr>
            <a:spLocks noGrp="1"/>
          </p:cNvSpPr>
          <p:nvPr>
            <p:ph type="title"/>
          </p:nvPr>
        </p:nvSpPr>
        <p:spPr/>
        <p:txBody>
          <a:bodyPr/>
          <a:lstStyle/>
          <a:p>
            <a:r>
              <a:rPr lang="en-US" dirty="0"/>
              <a:t>Data Cubes</a:t>
            </a:r>
          </a:p>
        </p:txBody>
      </p:sp>
      <p:sp>
        <p:nvSpPr>
          <p:cNvPr id="3" name="Content Placeholder 2">
            <a:extLst>
              <a:ext uri="{FF2B5EF4-FFF2-40B4-BE49-F238E27FC236}">
                <a16:creationId xmlns:a16="http://schemas.microsoft.com/office/drawing/2014/main" id="{E37D86ED-4AB8-4169-9162-0A854AFDB7A7}"/>
              </a:ext>
            </a:extLst>
          </p:cNvPr>
          <p:cNvSpPr>
            <a:spLocks noGrp="1"/>
          </p:cNvSpPr>
          <p:nvPr>
            <p:ph idx="1"/>
          </p:nvPr>
        </p:nvSpPr>
        <p:spPr/>
        <p:txBody>
          <a:bodyPr/>
          <a:lstStyle/>
          <a:p>
            <a:pPr marL="0" indent="0">
              <a:buNone/>
            </a:pPr>
            <a:r>
              <a:rPr lang="en-US" dirty="0"/>
              <a:t>Data cubes are not really cubes (sides same size, 3 dimensions), but that’s what they are called. </a:t>
            </a:r>
          </a:p>
          <a:p>
            <a:pPr marL="0" indent="0">
              <a:buNone/>
            </a:pPr>
            <a:endParaRPr lang="en-US" dirty="0"/>
          </a:p>
          <a:p>
            <a:pPr marL="0" indent="0">
              <a:buNone/>
            </a:pPr>
            <a:r>
              <a:rPr lang="en-US" dirty="0"/>
              <a:t>A cube is a data structure that holds the aggregated data in a multidimensional matrix. It then becomes easy to query “the cube” for trends because the matrix holds the rolled up data – we can “slice” the data lots of different ways.</a:t>
            </a:r>
          </a:p>
        </p:txBody>
      </p:sp>
    </p:spTree>
    <p:extLst>
      <p:ext uri="{BB962C8B-B14F-4D97-AF65-F5344CB8AC3E}">
        <p14:creationId xmlns:p14="http://schemas.microsoft.com/office/powerpoint/2010/main" val="261741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D6025-8797-4295-B4D3-4C251F7721C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Our sample cube</a:t>
            </a:r>
          </a:p>
        </p:txBody>
      </p:sp>
      <p:sp>
        <p:nvSpPr>
          <p:cNvPr id="3" name="Content Placeholder 2">
            <a:extLst>
              <a:ext uri="{FF2B5EF4-FFF2-40B4-BE49-F238E27FC236}">
                <a16:creationId xmlns:a16="http://schemas.microsoft.com/office/drawing/2014/main" id="{FB7131BE-9EFB-4FCA-B790-4DD8DC6BE53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Consider a cube with 3 dimensions: patient race, day of week of admission, condition.</a:t>
            </a:r>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generated with very high confidence">
            <a:extLst>
              <a:ext uri="{FF2B5EF4-FFF2-40B4-BE49-F238E27FC236}">
                <a16:creationId xmlns:a16="http://schemas.microsoft.com/office/drawing/2014/main" id="{66EF7C88-F410-4135-9145-2A15680F3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525" y="1111829"/>
            <a:ext cx="7419475" cy="4229100"/>
          </a:xfrm>
          <a:prstGeom prst="rect">
            <a:avLst/>
          </a:prstGeom>
        </p:spPr>
      </p:pic>
    </p:spTree>
    <p:extLst>
      <p:ext uri="{BB962C8B-B14F-4D97-AF65-F5344CB8AC3E}">
        <p14:creationId xmlns:p14="http://schemas.microsoft.com/office/powerpoint/2010/main" val="166506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9612-4E5E-4F6D-AAA3-B20461C23A43}"/>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0B985344-5588-4F48-A9CE-05A5FA88CDA9}"/>
              </a:ext>
            </a:extLst>
          </p:cNvPr>
          <p:cNvSpPr>
            <a:spLocks noGrp="1"/>
          </p:cNvSpPr>
          <p:nvPr>
            <p:ph idx="1"/>
          </p:nvPr>
        </p:nvSpPr>
        <p:spPr/>
        <p:txBody>
          <a:bodyPr/>
          <a:lstStyle/>
          <a:p>
            <a:pPr marL="0" indent="0">
              <a:buNone/>
            </a:pPr>
            <a:r>
              <a:rPr lang="en-US" dirty="0"/>
              <a:t>“</a:t>
            </a:r>
            <a:r>
              <a:rPr lang="en-US" dirty="0">
                <a:highlight>
                  <a:srgbClr val="FFFF00"/>
                </a:highlight>
              </a:rPr>
              <a:t>extremely large data sets</a:t>
            </a:r>
            <a:r>
              <a:rPr lang="en-US" dirty="0"/>
              <a:t> that may be analyzed computationally to reveal patterns, trends, and associations, especially relating to human behavior and interactions.”</a:t>
            </a:r>
          </a:p>
          <a:p>
            <a:pPr marL="0" indent="0">
              <a:buNone/>
            </a:pPr>
            <a:endParaRPr lang="en-US" dirty="0"/>
          </a:p>
          <a:p>
            <a:pPr marL="0" indent="0">
              <a:buNone/>
            </a:pPr>
            <a:r>
              <a:rPr lang="en-US" dirty="0"/>
              <a:t>Most of the time, you will not encounter this. Most organizations don’t have big data.</a:t>
            </a:r>
          </a:p>
          <a:p>
            <a:pPr marL="0" indent="0">
              <a:buNone/>
            </a:pPr>
            <a:endParaRPr lang="en-US" dirty="0"/>
          </a:p>
          <a:p>
            <a:pPr marL="0" indent="0">
              <a:buNone/>
            </a:pPr>
            <a:r>
              <a:rPr lang="en-US" dirty="0"/>
              <a:t>However, you may see it, so here’s how to deal with it.</a:t>
            </a:r>
          </a:p>
          <a:p>
            <a:pPr marL="0" indent="0">
              <a:buNone/>
            </a:pPr>
            <a:endParaRPr lang="en-US" dirty="0"/>
          </a:p>
        </p:txBody>
      </p:sp>
    </p:spTree>
    <p:extLst>
      <p:ext uri="{BB962C8B-B14F-4D97-AF65-F5344CB8AC3E}">
        <p14:creationId xmlns:p14="http://schemas.microsoft.com/office/powerpoint/2010/main" val="3988369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E8C6-1657-4220-9338-995380579551}"/>
              </a:ext>
            </a:extLst>
          </p:cNvPr>
          <p:cNvSpPr>
            <a:spLocks noGrp="1"/>
          </p:cNvSpPr>
          <p:nvPr>
            <p:ph type="title"/>
          </p:nvPr>
        </p:nvSpPr>
        <p:spPr/>
        <p:txBody>
          <a:bodyPr/>
          <a:lstStyle/>
          <a:p>
            <a:r>
              <a:rPr lang="en-US" dirty="0"/>
              <a:t>Our Sample Cube</a:t>
            </a:r>
          </a:p>
        </p:txBody>
      </p:sp>
      <p:sp>
        <p:nvSpPr>
          <p:cNvPr id="3" name="Content Placeholder 2">
            <a:extLst>
              <a:ext uri="{FF2B5EF4-FFF2-40B4-BE49-F238E27FC236}">
                <a16:creationId xmlns:a16="http://schemas.microsoft.com/office/drawing/2014/main" id="{8A726FCD-CE7F-4071-BEC8-58FF2F264E07}"/>
              </a:ext>
            </a:extLst>
          </p:cNvPr>
          <p:cNvSpPr>
            <a:spLocks noGrp="1"/>
          </p:cNvSpPr>
          <p:nvPr>
            <p:ph idx="1"/>
          </p:nvPr>
        </p:nvSpPr>
        <p:spPr/>
        <p:txBody>
          <a:bodyPr/>
          <a:lstStyle/>
          <a:p>
            <a:pPr marL="0" indent="0">
              <a:buNone/>
            </a:pPr>
            <a:r>
              <a:rPr lang="en-US" dirty="0"/>
              <a:t>Assume that each box contains the count of people of that race with that condition (COUNT()), the amount charged (SUM()) and the amount paid (SUM()). </a:t>
            </a:r>
          </a:p>
          <a:p>
            <a:pPr marL="0" indent="0">
              <a:buNone/>
            </a:pPr>
            <a:endParaRPr lang="en-US" dirty="0"/>
          </a:p>
          <a:p>
            <a:pPr marL="0" indent="0">
              <a:buNone/>
            </a:pPr>
            <a:r>
              <a:rPr lang="en-US" dirty="0"/>
              <a:t>Now, if I want to ask which day of the week white people have headaches the most, it is an easy query. Or which race has more broken legs on weekends. </a:t>
            </a:r>
          </a:p>
        </p:txBody>
      </p:sp>
    </p:spTree>
    <p:extLst>
      <p:ext uri="{BB962C8B-B14F-4D97-AF65-F5344CB8AC3E}">
        <p14:creationId xmlns:p14="http://schemas.microsoft.com/office/powerpoint/2010/main" val="250556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4A47-B163-468B-80B7-734B0BEAA882}"/>
              </a:ext>
            </a:extLst>
          </p:cNvPr>
          <p:cNvSpPr>
            <a:spLocks noGrp="1"/>
          </p:cNvSpPr>
          <p:nvPr>
            <p:ph type="title"/>
          </p:nvPr>
        </p:nvSpPr>
        <p:spPr/>
        <p:txBody>
          <a:bodyPr/>
          <a:lstStyle/>
          <a:p>
            <a:r>
              <a:rPr lang="en-US" dirty="0"/>
              <a:t>A little more SQL…</a:t>
            </a:r>
          </a:p>
        </p:txBody>
      </p:sp>
      <p:sp>
        <p:nvSpPr>
          <p:cNvPr id="3" name="Content Placeholder 2">
            <a:extLst>
              <a:ext uri="{FF2B5EF4-FFF2-40B4-BE49-F238E27FC236}">
                <a16:creationId xmlns:a16="http://schemas.microsoft.com/office/drawing/2014/main" id="{01AC34C8-C0FC-4F3E-BC75-BBD882B511FA}"/>
              </a:ext>
            </a:extLst>
          </p:cNvPr>
          <p:cNvSpPr>
            <a:spLocks noGrp="1"/>
          </p:cNvSpPr>
          <p:nvPr>
            <p:ph idx="1"/>
          </p:nvPr>
        </p:nvSpPr>
        <p:spPr/>
        <p:txBody>
          <a:bodyPr>
            <a:normAutofit lnSpcReduction="10000"/>
          </a:bodyPr>
          <a:lstStyle/>
          <a:p>
            <a:pPr marL="0" indent="0">
              <a:buNone/>
            </a:pPr>
            <a:r>
              <a:rPr lang="en-US" dirty="0"/>
              <a:t>In your data warehouse, you may find that some very wide and tall tables are very slow for many queries.</a:t>
            </a:r>
          </a:p>
          <a:p>
            <a:pPr marL="0" indent="0">
              <a:buNone/>
            </a:pPr>
            <a:endParaRPr lang="en-US" dirty="0"/>
          </a:p>
          <a:p>
            <a:pPr marL="0" indent="0">
              <a:buNone/>
            </a:pPr>
            <a:r>
              <a:rPr lang="en-US" dirty="0"/>
              <a:t>Recall that tables are stored by row:</a:t>
            </a:r>
          </a:p>
          <a:p>
            <a:pPr marL="0" indent="0">
              <a:buNone/>
            </a:pPr>
            <a:r>
              <a:rPr lang="en-US" dirty="0"/>
              <a:t>row 1: your data here..</a:t>
            </a:r>
          </a:p>
          <a:p>
            <a:pPr marL="0" indent="0">
              <a:buNone/>
            </a:pPr>
            <a:r>
              <a:rPr lang="en-US" dirty="0"/>
              <a:t>row 2: your data here…</a:t>
            </a:r>
          </a:p>
          <a:p>
            <a:pPr marL="0" indent="0">
              <a:buNone/>
            </a:pPr>
            <a:r>
              <a:rPr lang="en-US" dirty="0"/>
              <a:t>And indices are stored by value(s) and page:</a:t>
            </a:r>
          </a:p>
          <a:p>
            <a:pPr marL="0" indent="0">
              <a:buNone/>
            </a:pPr>
            <a:r>
              <a:rPr lang="en-US" dirty="0"/>
              <a:t>value 1: page 17, 253, 8972</a:t>
            </a:r>
          </a:p>
          <a:p>
            <a:pPr marL="0" indent="0">
              <a:buNone/>
            </a:pPr>
            <a:r>
              <a:rPr lang="en-US" dirty="0"/>
              <a:t>value2: page 425, 823,6839</a:t>
            </a:r>
          </a:p>
        </p:txBody>
      </p:sp>
    </p:spTree>
    <p:extLst>
      <p:ext uri="{BB962C8B-B14F-4D97-AF65-F5344CB8AC3E}">
        <p14:creationId xmlns:p14="http://schemas.microsoft.com/office/powerpoint/2010/main" val="343338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42C0-728C-4BA9-A166-21A766BD9FED}"/>
              </a:ext>
            </a:extLst>
          </p:cNvPr>
          <p:cNvSpPr>
            <a:spLocks noGrp="1"/>
          </p:cNvSpPr>
          <p:nvPr>
            <p:ph type="title"/>
          </p:nvPr>
        </p:nvSpPr>
        <p:spPr/>
        <p:txBody>
          <a:bodyPr/>
          <a:lstStyle/>
          <a:p>
            <a:r>
              <a:rPr lang="en-US" dirty="0"/>
              <a:t>Row storage</a:t>
            </a:r>
          </a:p>
        </p:txBody>
      </p:sp>
      <p:sp>
        <p:nvSpPr>
          <p:cNvPr id="3" name="Content Placeholder 2">
            <a:extLst>
              <a:ext uri="{FF2B5EF4-FFF2-40B4-BE49-F238E27FC236}">
                <a16:creationId xmlns:a16="http://schemas.microsoft.com/office/drawing/2014/main" id="{D533D444-AA4C-4391-8F1F-9AC2C771AEAB}"/>
              </a:ext>
            </a:extLst>
          </p:cNvPr>
          <p:cNvSpPr>
            <a:spLocks noGrp="1"/>
          </p:cNvSpPr>
          <p:nvPr>
            <p:ph idx="1"/>
          </p:nvPr>
        </p:nvSpPr>
        <p:spPr>
          <a:xfrm>
            <a:off x="838200" y="1506583"/>
            <a:ext cx="10515600" cy="4670380"/>
          </a:xfrm>
        </p:spPr>
        <p:txBody>
          <a:bodyPr>
            <a:normAutofit/>
          </a:bodyPr>
          <a:lstStyle/>
          <a:p>
            <a:pPr marL="0" indent="0">
              <a:buNone/>
            </a:pPr>
            <a:r>
              <a:rPr lang="en-US" dirty="0"/>
              <a:t>Imagine if we want to query the person table to find how many women are over 50. Even if we have indices on both of those criteria, we still need to read all of the pages. </a:t>
            </a:r>
          </a:p>
          <a:p>
            <a:pPr marL="0" indent="0">
              <a:buNone/>
            </a:pPr>
            <a:endParaRPr lang="en-US" dirty="0"/>
          </a:p>
          <a:p>
            <a:pPr marL="0" indent="0">
              <a:buNone/>
            </a:pPr>
            <a:r>
              <a:rPr lang="en-US" dirty="0"/>
              <a:t>This makes a lot of sense for OLTP – most of the time, we need to consider a whole row – an insert, a delete, etc.</a:t>
            </a:r>
          </a:p>
          <a:p>
            <a:pPr marL="0" indent="0">
              <a:buNone/>
            </a:pPr>
            <a:endParaRPr lang="en-US" dirty="0"/>
          </a:p>
          <a:p>
            <a:pPr marL="0" indent="0">
              <a:buNone/>
            </a:pPr>
            <a:r>
              <a:rPr lang="en-US" dirty="0"/>
              <a:t>But for OLAP, we probably only care about a few columns, but about all of the data for those few columns. Maybe rows aren’t the right division of the data for OLAP…</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75645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F9F9-CEFD-4805-943A-DD4FE710AE25}"/>
              </a:ext>
            </a:extLst>
          </p:cNvPr>
          <p:cNvSpPr>
            <a:spLocks noGrp="1"/>
          </p:cNvSpPr>
          <p:nvPr>
            <p:ph type="title"/>
          </p:nvPr>
        </p:nvSpPr>
        <p:spPr/>
        <p:txBody>
          <a:bodyPr/>
          <a:lstStyle/>
          <a:p>
            <a:r>
              <a:rPr lang="en-US" dirty="0"/>
              <a:t>Column oriented storage</a:t>
            </a:r>
          </a:p>
        </p:txBody>
      </p:sp>
      <p:sp>
        <p:nvSpPr>
          <p:cNvPr id="3" name="Content Placeholder 2">
            <a:extLst>
              <a:ext uri="{FF2B5EF4-FFF2-40B4-BE49-F238E27FC236}">
                <a16:creationId xmlns:a16="http://schemas.microsoft.com/office/drawing/2014/main" id="{FFA9E0FF-5063-48E7-8225-290C2DEB844F}"/>
              </a:ext>
            </a:extLst>
          </p:cNvPr>
          <p:cNvSpPr>
            <a:spLocks noGrp="1"/>
          </p:cNvSpPr>
          <p:nvPr>
            <p:ph idx="1"/>
          </p:nvPr>
        </p:nvSpPr>
        <p:spPr>
          <a:xfrm>
            <a:off x="219892" y="1529533"/>
            <a:ext cx="4116977" cy="4775472"/>
          </a:xfrm>
        </p:spPr>
        <p:txBody>
          <a:bodyPr/>
          <a:lstStyle/>
          <a:p>
            <a:pPr marL="0" indent="0">
              <a:buNone/>
            </a:pPr>
            <a:r>
              <a:rPr lang="en-US" dirty="0"/>
              <a:t>Imagine if the patient data were specified like this:</a:t>
            </a:r>
          </a:p>
          <a:p>
            <a:pPr marL="0" indent="0">
              <a:buNone/>
            </a:pPr>
            <a:r>
              <a:rPr lang="en-US" dirty="0"/>
              <a:t>Gender	Age:</a:t>
            </a:r>
          </a:p>
          <a:p>
            <a:pPr marL="0" indent="0">
              <a:buNone/>
            </a:pPr>
            <a:r>
              <a:rPr lang="en-US" dirty="0"/>
              <a:t>1: F		1: 43</a:t>
            </a:r>
          </a:p>
          <a:p>
            <a:pPr marL="0" indent="0">
              <a:buNone/>
            </a:pPr>
            <a:r>
              <a:rPr lang="en-US" dirty="0"/>
              <a:t>2: M		2: 74</a:t>
            </a:r>
          </a:p>
          <a:p>
            <a:pPr marL="0" indent="0">
              <a:buNone/>
            </a:pPr>
            <a:r>
              <a:rPr lang="en-US" dirty="0"/>
              <a:t>3: M		3: 32</a:t>
            </a:r>
          </a:p>
          <a:p>
            <a:pPr marL="0" indent="0">
              <a:buNone/>
            </a:pPr>
            <a:r>
              <a:rPr lang="en-US" dirty="0"/>
              <a:t>4: F		4: 79	</a:t>
            </a:r>
          </a:p>
          <a:p>
            <a:pPr marL="0" indent="0">
              <a:buNone/>
            </a:pPr>
            <a:r>
              <a:rPr lang="en-US" dirty="0"/>
              <a:t>5: F		5: 92</a:t>
            </a:r>
          </a:p>
          <a:p>
            <a:pPr marL="0" indent="0">
              <a:buNone/>
            </a:pPr>
            <a:r>
              <a:rPr lang="en-US" dirty="0"/>
              <a:t>…		…</a:t>
            </a:r>
          </a:p>
        </p:txBody>
      </p:sp>
      <p:sp>
        <p:nvSpPr>
          <p:cNvPr id="4" name="TextBox 3">
            <a:extLst>
              <a:ext uri="{FF2B5EF4-FFF2-40B4-BE49-F238E27FC236}">
                <a16:creationId xmlns:a16="http://schemas.microsoft.com/office/drawing/2014/main" id="{EB34A104-CA69-42D8-A4D6-38E86420677D}"/>
              </a:ext>
            </a:extLst>
          </p:cNvPr>
          <p:cNvSpPr txBox="1"/>
          <p:nvPr/>
        </p:nvSpPr>
        <p:spPr>
          <a:xfrm>
            <a:off x="5347063" y="2081349"/>
            <a:ext cx="6006737" cy="3108543"/>
          </a:xfrm>
          <a:prstGeom prst="rect">
            <a:avLst/>
          </a:prstGeom>
          <a:noFill/>
        </p:spPr>
        <p:txBody>
          <a:bodyPr wrap="square" rtlCol="0">
            <a:spAutoFit/>
          </a:bodyPr>
          <a:lstStyle/>
          <a:p>
            <a:r>
              <a:rPr lang="en-US" sz="2800" dirty="0"/>
              <a:t>How many (relatively) values that we care about could we fit in a page?</a:t>
            </a:r>
          </a:p>
          <a:p>
            <a:endParaRPr lang="en-US" sz="2800" dirty="0"/>
          </a:p>
          <a:p>
            <a:r>
              <a:rPr lang="en-US" sz="2800" dirty="0"/>
              <a:t>How hard would it be to compute the women over 50?</a:t>
            </a:r>
          </a:p>
          <a:p>
            <a:endParaRPr lang="en-US" sz="2800" dirty="0"/>
          </a:p>
          <a:p>
            <a:r>
              <a:rPr lang="en-US" sz="2800" dirty="0"/>
              <a:t>How would SELECT * WHERE… work?</a:t>
            </a:r>
          </a:p>
        </p:txBody>
      </p:sp>
    </p:spTree>
    <p:extLst>
      <p:ext uri="{BB962C8B-B14F-4D97-AF65-F5344CB8AC3E}">
        <p14:creationId xmlns:p14="http://schemas.microsoft.com/office/powerpoint/2010/main" val="2143287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17EA-3BDC-4BE6-9A92-E2D0F0FFF2AE}"/>
              </a:ext>
            </a:extLst>
          </p:cNvPr>
          <p:cNvSpPr>
            <a:spLocks noGrp="1"/>
          </p:cNvSpPr>
          <p:nvPr>
            <p:ph type="title"/>
          </p:nvPr>
        </p:nvSpPr>
        <p:spPr/>
        <p:txBody>
          <a:bodyPr/>
          <a:lstStyle/>
          <a:p>
            <a:r>
              <a:rPr lang="en-US" dirty="0"/>
              <a:t>But wait, there’s more!</a:t>
            </a:r>
          </a:p>
        </p:txBody>
      </p:sp>
      <p:sp>
        <p:nvSpPr>
          <p:cNvPr id="3" name="Content Placeholder 2">
            <a:extLst>
              <a:ext uri="{FF2B5EF4-FFF2-40B4-BE49-F238E27FC236}">
                <a16:creationId xmlns:a16="http://schemas.microsoft.com/office/drawing/2014/main" id="{E537328A-B495-47DD-8EA7-53F09A724172}"/>
              </a:ext>
            </a:extLst>
          </p:cNvPr>
          <p:cNvSpPr>
            <a:spLocks noGrp="1"/>
          </p:cNvSpPr>
          <p:nvPr>
            <p:ph idx="1"/>
          </p:nvPr>
        </p:nvSpPr>
        <p:spPr>
          <a:xfrm>
            <a:off x="838200" y="1825625"/>
            <a:ext cx="10515600" cy="4740638"/>
          </a:xfrm>
        </p:spPr>
        <p:txBody>
          <a:bodyPr>
            <a:normAutofit lnSpcReduction="10000"/>
          </a:bodyPr>
          <a:lstStyle/>
          <a:p>
            <a:pPr marL="0" indent="0">
              <a:buNone/>
            </a:pPr>
            <a:r>
              <a:rPr lang="en-US" dirty="0"/>
              <a:t>You noticed that there was a lot of repetition. Genders and ages tend to be pretty similar. Similar data compresses really well. </a:t>
            </a:r>
          </a:p>
          <a:p>
            <a:pPr marL="0" indent="0">
              <a:buNone/>
            </a:pPr>
            <a:endParaRPr lang="en-US" dirty="0"/>
          </a:p>
          <a:p>
            <a:pPr marL="0" indent="0">
              <a:buNone/>
            </a:pPr>
            <a:r>
              <a:rPr lang="en-US" dirty="0"/>
              <a:t>Column storage is compressed in SQL Server. This means that we can fit even MORE data elements in a single column. SQL Server may use a dictionary for this compression (essentially LZH); this is a big savings for strings…</a:t>
            </a:r>
          </a:p>
          <a:p>
            <a:pPr marL="0" indent="0">
              <a:buNone/>
            </a:pPr>
            <a:endParaRPr lang="en-US" dirty="0"/>
          </a:p>
          <a:p>
            <a:pPr marL="0" indent="0">
              <a:buNone/>
            </a:pPr>
            <a:r>
              <a:rPr lang="en-US" dirty="0"/>
              <a:t>Perhaps the best part, though, is that these are “just” indices. You can keep the original row based table and have these column storage indices.</a:t>
            </a:r>
          </a:p>
        </p:txBody>
      </p:sp>
    </p:spTree>
    <p:extLst>
      <p:ext uri="{BB962C8B-B14F-4D97-AF65-F5344CB8AC3E}">
        <p14:creationId xmlns:p14="http://schemas.microsoft.com/office/powerpoint/2010/main" val="4003035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CA5E-C5A8-476E-8146-E51549B290CA}"/>
              </a:ext>
            </a:extLst>
          </p:cNvPr>
          <p:cNvSpPr>
            <a:spLocks noGrp="1"/>
          </p:cNvSpPr>
          <p:nvPr>
            <p:ph type="title"/>
          </p:nvPr>
        </p:nvSpPr>
        <p:spPr/>
        <p:txBody>
          <a:bodyPr/>
          <a:lstStyle/>
          <a:p>
            <a:r>
              <a:rPr lang="en-US" dirty="0"/>
              <a:t>How can I create one of these?</a:t>
            </a:r>
          </a:p>
        </p:txBody>
      </p:sp>
      <p:sp>
        <p:nvSpPr>
          <p:cNvPr id="3" name="Content Placeholder 2">
            <a:extLst>
              <a:ext uri="{FF2B5EF4-FFF2-40B4-BE49-F238E27FC236}">
                <a16:creationId xmlns:a16="http://schemas.microsoft.com/office/drawing/2014/main" id="{29F944FB-D788-4A97-B922-0336B2B16F65}"/>
              </a:ext>
            </a:extLst>
          </p:cNvPr>
          <p:cNvSpPr>
            <a:spLocks noGrp="1"/>
          </p:cNvSpPr>
          <p:nvPr>
            <p:ph idx="1"/>
          </p:nvPr>
        </p:nvSpPr>
        <p:spPr/>
        <p:txBody>
          <a:bodyPr/>
          <a:lstStyle/>
          <a:p>
            <a:pPr marL="0" indent="0">
              <a:buNone/>
            </a:pPr>
            <a:r>
              <a:rPr lang="en-US" dirty="0"/>
              <a:t>CREATE NONCLUSTERED COLUMNSTORE INDEX </a:t>
            </a:r>
            <a:r>
              <a:rPr lang="en-US" dirty="0" err="1"/>
              <a:t>myindexName</a:t>
            </a:r>
            <a:r>
              <a:rPr lang="en-US" dirty="0"/>
              <a:t> ON </a:t>
            </a:r>
          </a:p>
          <a:p>
            <a:pPr marL="0" indent="0">
              <a:buNone/>
            </a:pPr>
            <a:r>
              <a:rPr lang="en-US" dirty="0" err="1"/>
              <a:t>tablename</a:t>
            </a:r>
            <a:r>
              <a:rPr lang="en-US" dirty="0"/>
              <a:t> (column1, column2, …, column N)</a:t>
            </a:r>
          </a:p>
          <a:p>
            <a:pPr marL="0" indent="0">
              <a:buNone/>
            </a:pPr>
            <a:endParaRPr lang="en-US" dirty="0"/>
          </a:p>
          <a:p>
            <a:pPr marL="0" indent="0">
              <a:buNone/>
            </a:pPr>
            <a:r>
              <a:rPr lang="en-US" dirty="0"/>
              <a:t>Just like a “typical” index, except with the key work “COLUMNSTORE”.</a:t>
            </a:r>
          </a:p>
        </p:txBody>
      </p:sp>
    </p:spTree>
    <p:extLst>
      <p:ext uri="{BB962C8B-B14F-4D97-AF65-F5344CB8AC3E}">
        <p14:creationId xmlns:p14="http://schemas.microsoft.com/office/powerpoint/2010/main" val="2983428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2C23-0B9B-4980-9D0D-04618221CEED}"/>
              </a:ext>
            </a:extLst>
          </p:cNvPr>
          <p:cNvSpPr>
            <a:spLocks noGrp="1"/>
          </p:cNvSpPr>
          <p:nvPr>
            <p:ph type="title"/>
          </p:nvPr>
        </p:nvSpPr>
        <p:spPr/>
        <p:txBody>
          <a:bodyPr/>
          <a:lstStyle/>
          <a:p>
            <a:r>
              <a:rPr lang="en-US" dirty="0"/>
              <a:t>Big Data Roundup</a:t>
            </a:r>
          </a:p>
        </p:txBody>
      </p:sp>
      <p:sp>
        <p:nvSpPr>
          <p:cNvPr id="3" name="Content Placeholder 2">
            <a:extLst>
              <a:ext uri="{FF2B5EF4-FFF2-40B4-BE49-F238E27FC236}">
                <a16:creationId xmlns:a16="http://schemas.microsoft.com/office/drawing/2014/main" id="{5B3E41D6-1C32-4087-ADA2-31667861FAD5}"/>
              </a:ext>
            </a:extLst>
          </p:cNvPr>
          <p:cNvSpPr>
            <a:spLocks noGrp="1"/>
          </p:cNvSpPr>
          <p:nvPr>
            <p:ph idx="1"/>
          </p:nvPr>
        </p:nvSpPr>
        <p:spPr/>
        <p:txBody>
          <a:bodyPr>
            <a:normAutofit lnSpcReduction="10000"/>
          </a:bodyPr>
          <a:lstStyle/>
          <a:p>
            <a:pPr marL="0" indent="0">
              <a:buNone/>
            </a:pPr>
            <a:r>
              <a:rPr lang="en-US" dirty="0"/>
              <a:t>As SQL professionals, we have “the keys to the kingdom” – access to all of the organization’s data.  </a:t>
            </a:r>
          </a:p>
          <a:p>
            <a:pPr marL="0" indent="0">
              <a:buNone/>
            </a:pPr>
            <a:endParaRPr lang="en-US" dirty="0"/>
          </a:p>
          <a:p>
            <a:pPr marL="0" indent="0">
              <a:buNone/>
            </a:pPr>
            <a:r>
              <a:rPr lang="en-US" dirty="0"/>
              <a:t>The organization depends on us to make that data available to them in ways that allow them to do the work that they need to do.</a:t>
            </a:r>
          </a:p>
          <a:p>
            <a:pPr marL="0" indent="0">
              <a:buNone/>
            </a:pPr>
            <a:endParaRPr lang="en-US" dirty="0"/>
          </a:p>
          <a:p>
            <a:pPr marL="0" indent="0">
              <a:buNone/>
            </a:pPr>
            <a:r>
              <a:rPr lang="en-US" dirty="0"/>
              <a:t>Our DBMS supports us with a variety of tools (vendor specific).</a:t>
            </a:r>
          </a:p>
          <a:p>
            <a:pPr marL="0" indent="0">
              <a:buNone/>
            </a:pPr>
            <a:endParaRPr lang="en-US" dirty="0"/>
          </a:p>
          <a:p>
            <a:pPr marL="0" indent="0">
              <a:buNone/>
            </a:pPr>
            <a:r>
              <a:rPr lang="en-US" dirty="0"/>
              <a:t>We can throw out the rules if we make a data warehouse to support our users, but there is a significant time</a:t>
            </a:r>
            <a:r>
              <a:rPr lang="en-US"/>
              <a:t>/finance cost.</a:t>
            </a:r>
            <a:endParaRPr lang="en-US" dirty="0"/>
          </a:p>
        </p:txBody>
      </p:sp>
    </p:spTree>
    <p:extLst>
      <p:ext uri="{BB962C8B-B14F-4D97-AF65-F5344CB8AC3E}">
        <p14:creationId xmlns:p14="http://schemas.microsoft.com/office/powerpoint/2010/main" val="153529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3D86-BD9F-41FC-9435-59E5340FB175}"/>
              </a:ext>
            </a:extLst>
          </p:cNvPr>
          <p:cNvSpPr>
            <a:spLocks noGrp="1"/>
          </p:cNvSpPr>
          <p:nvPr>
            <p:ph type="title"/>
          </p:nvPr>
        </p:nvSpPr>
        <p:spPr/>
        <p:txBody>
          <a:bodyPr/>
          <a:lstStyle/>
          <a:p>
            <a:r>
              <a:rPr lang="en-US" dirty="0"/>
              <a:t>Step 1 – run complex jobs during “down time”</a:t>
            </a:r>
          </a:p>
        </p:txBody>
      </p:sp>
      <p:sp>
        <p:nvSpPr>
          <p:cNvPr id="3" name="Content Placeholder 2">
            <a:extLst>
              <a:ext uri="{FF2B5EF4-FFF2-40B4-BE49-F238E27FC236}">
                <a16:creationId xmlns:a16="http://schemas.microsoft.com/office/drawing/2014/main" id="{DDD676CE-32AD-440C-8E01-245D3B3CBB61}"/>
              </a:ext>
            </a:extLst>
          </p:cNvPr>
          <p:cNvSpPr>
            <a:spLocks noGrp="1"/>
          </p:cNvSpPr>
          <p:nvPr>
            <p:ph idx="1"/>
          </p:nvPr>
        </p:nvSpPr>
        <p:spPr/>
        <p:txBody>
          <a:bodyPr/>
          <a:lstStyle/>
          <a:p>
            <a:pPr marL="0" indent="0">
              <a:buNone/>
            </a:pPr>
            <a:r>
              <a:rPr lang="en-US" dirty="0"/>
              <a:t>You have a query, report, job that takes a while, slowing the whole system. </a:t>
            </a:r>
          </a:p>
          <a:p>
            <a:pPr marL="0" indent="0">
              <a:buNone/>
            </a:pPr>
            <a:endParaRPr lang="en-US" dirty="0"/>
          </a:p>
          <a:p>
            <a:pPr marL="0" indent="0">
              <a:buNone/>
            </a:pPr>
            <a:r>
              <a:rPr lang="en-US" dirty="0"/>
              <a:t>Could you run it at 2AM, when (almost) no one is working?</a:t>
            </a:r>
          </a:p>
          <a:p>
            <a:pPr marL="0" indent="0">
              <a:buNone/>
            </a:pPr>
            <a:endParaRPr lang="en-US" dirty="0"/>
          </a:p>
          <a:p>
            <a:pPr marL="0" indent="0">
              <a:buNone/>
            </a:pPr>
            <a:r>
              <a:rPr lang="en-US" dirty="0"/>
              <a:t>Pros: FREE, easy, solves the problem(?)</a:t>
            </a:r>
          </a:p>
          <a:p>
            <a:pPr marL="0" indent="0">
              <a:buNone/>
            </a:pPr>
            <a:r>
              <a:rPr lang="en-US" dirty="0"/>
              <a:t>Cons: 2AM support calls (or dealing with fallout if the job fails), assumes a window of “down time”</a:t>
            </a:r>
          </a:p>
        </p:txBody>
      </p:sp>
    </p:spTree>
    <p:extLst>
      <p:ext uri="{BB962C8B-B14F-4D97-AF65-F5344CB8AC3E}">
        <p14:creationId xmlns:p14="http://schemas.microsoft.com/office/powerpoint/2010/main" val="125083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AF60-D494-44D3-A0DB-28768E9A826F}"/>
              </a:ext>
            </a:extLst>
          </p:cNvPr>
          <p:cNvSpPr>
            <a:spLocks noGrp="1"/>
          </p:cNvSpPr>
          <p:nvPr>
            <p:ph type="title"/>
          </p:nvPr>
        </p:nvSpPr>
        <p:spPr/>
        <p:txBody>
          <a:bodyPr/>
          <a:lstStyle/>
          <a:p>
            <a:r>
              <a:rPr lang="en-US" dirty="0"/>
              <a:t>Step 2 – bump up the hardware</a:t>
            </a:r>
          </a:p>
        </p:txBody>
      </p:sp>
      <p:sp>
        <p:nvSpPr>
          <p:cNvPr id="3" name="Content Placeholder 2">
            <a:extLst>
              <a:ext uri="{FF2B5EF4-FFF2-40B4-BE49-F238E27FC236}">
                <a16:creationId xmlns:a16="http://schemas.microsoft.com/office/drawing/2014/main" id="{494B4B84-D7F7-46CA-8CED-5572770895B5}"/>
              </a:ext>
            </a:extLst>
          </p:cNvPr>
          <p:cNvSpPr>
            <a:spLocks noGrp="1"/>
          </p:cNvSpPr>
          <p:nvPr>
            <p:ph idx="1"/>
          </p:nvPr>
        </p:nvSpPr>
        <p:spPr>
          <a:xfrm>
            <a:off x="838200" y="1825624"/>
            <a:ext cx="10515600" cy="4575175"/>
          </a:xfrm>
        </p:spPr>
        <p:txBody>
          <a:bodyPr>
            <a:normAutofit/>
          </a:bodyPr>
          <a:lstStyle/>
          <a:p>
            <a:pPr marL="0" indent="0">
              <a:buNone/>
            </a:pPr>
            <a:r>
              <a:rPr lang="en-US" dirty="0"/>
              <a:t>Is your SQL Server somebody’s old desktop that got repurposed?</a:t>
            </a:r>
          </a:p>
          <a:p>
            <a:pPr marL="0" indent="0">
              <a:buNone/>
            </a:pPr>
            <a:endParaRPr lang="en-US" dirty="0"/>
          </a:p>
          <a:p>
            <a:pPr marL="0" indent="0">
              <a:buNone/>
            </a:pPr>
            <a:r>
              <a:rPr lang="en-US" dirty="0"/>
              <a:t>Hardware is cheap today – a few thousand will get you a decent (used) server. For “business critical” data, that’s a good deal.</a:t>
            </a:r>
          </a:p>
          <a:p>
            <a:pPr marL="0" indent="0">
              <a:buNone/>
            </a:pPr>
            <a:endParaRPr lang="en-US" dirty="0"/>
          </a:p>
          <a:p>
            <a:pPr marL="0" indent="0">
              <a:buNone/>
            </a:pPr>
            <a:r>
              <a:rPr lang="en-US" dirty="0"/>
              <a:t>SSD is a HUGE performance gain on most job mixes.</a:t>
            </a:r>
          </a:p>
          <a:p>
            <a:pPr marL="0" indent="0">
              <a:buNone/>
            </a:pPr>
            <a:endParaRPr lang="en-US" dirty="0"/>
          </a:p>
          <a:p>
            <a:pPr marL="0" indent="0">
              <a:buNone/>
            </a:pPr>
            <a:r>
              <a:rPr lang="en-US" dirty="0"/>
              <a:t>Pros: Easy, relatively cheap, improves life for the future</a:t>
            </a:r>
          </a:p>
          <a:p>
            <a:pPr marL="0" indent="0">
              <a:buNone/>
            </a:pPr>
            <a:r>
              <a:rPr lang="en-US" dirty="0"/>
              <a:t>Cons: Costs money, migration time/project</a:t>
            </a:r>
          </a:p>
          <a:p>
            <a:pPr marL="0" indent="0">
              <a:buNone/>
            </a:pPr>
            <a:endParaRPr lang="en-US" dirty="0"/>
          </a:p>
        </p:txBody>
      </p:sp>
    </p:spTree>
    <p:extLst>
      <p:ext uri="{BB962C8B-B14F-4D97-AF65-F5344CB8AC3E}">
        <p14:creationId xmlns:p14="http://schemas.microsoft.com/office/powerpoint/2010/main" val="235577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4497-6264-4E47-B4A4-0E72DF1F7CDD}"/>
              </a:ext>
            </a:extLst>
          </p:cNvPr>
          <p:cNvSpPr>
            <a:spLocks noGrp="1"/>
          </p:cNvSpPr>
          <p:nvPr>
            <p:ph type="title"/>
          </p:nvPr>
        </p:nvSpPr>
        <p:spPr/>
        <p:txBody>
          <a:bodyPr/>
          <a:lstStyle/>
          <a:p>
            <a:r>
              <a:rPr lang="en-US" dirty="0"/>
              <a:t>Step 3 - Replication</a:t>
            </a:r>
          </a:p>
        </p:txBody>
      </p:sp>
      <p:sp>
        <p:nvSpPr>
          <p:cNvPr id="3" name="Content Placeholder 2">
            <a:extLst>
              <a:ext uri="{FF2B5EF4-FFF2-40B4-BE49-F238E27FC236}">
                <a16:creationId xmlns:a16="http://schemas.microsoft.com/office/drawing/2014/main" id="{3414F5C9-435A-48FE-A467-B3BFBD57DC35}"/>
              </a:ext>
            </a:extLst>
          </p:cNvPr>
          <p:cNvSpPr>
            <a:spLocks noGrp="1"/>
          </p:cNvSpPr>
          <p:nvPr>
            <p:ph idx="1"/>
          </p:nvPr>
        </p:nvSpPr>
        <p:spPr/>
        <p:txBody>
          <a:bodyPr>
            <a:normAutofit fontScale="92500" lnSpcReduction="10000"/>
          </a:bodyPr>
          <a:lstStyle/>
          <a:p>
            <a:pPr marL="0" indent="0">
              <a:buNone/>
            </a:pPr>
            <a:r>
              <a:rPr lang="en-US" dirty="0"/>
              <a:t>Get a second set of hardware and set up replication.</a:t>
            </a:r>
          </a:p>
          <a:p>
            <a:pPr marL="0" indent="0">
              <a:buNone/>
            </a:pPr>
            <a:r>
              <a:rPr lang="en-US" dirty="0"/>
              <a:t>Run read only queries (reports) against the replicated data.</a:t>
            </a:r>
          </a:p>
          <a:p>
            <a:pPr marL="0" indent="0">
              <a:buNone/>
            </a:pPr>
            <a:endParaRPr lang="en-US" dirty="0"/>
          </a:p>
          <a:p>
            <a:pPr marL="0" indent="0">
              <a:buNone/>
            </a:pPr>
            <a:r>
              <a:rPr lang="en-US" dirty="0">
                <a:solidFill>
                  <a:srgbClr val="FF0000"/>
                </a:solidFill>
              </a:rPr>
              <a:t>BE CAREFUL – replication may not always transfer complete sets of data – the cut off is arbitrary. So your replicated database may be SLIGHTLY out of date. This can be a problem if, say, you don’t wrap your transactions appropriately.</a:t>
            </a:r>
          </a:p>
          <a:p>
            <a:pPr marL="0" indent="0">
              <a:buNone/>
            </a:pPr>
            <a:endParaRPr lang="en-US" dirty="0"/>
          </a:p>
          <a:p>
            <a:pPr marL="0" indent="0">
              <a:buNone/>
            </a:pPr>
            <a:r>
              <a:rPr lang="en-US" dirty="0"/>
              <a:t>Pros: You now have replication and better “uptime”</a:t>
            </a:r>
          </a:p>
          <a:p>
            <a:pPr marL="0" indent="0">
              <a:buNone/>
            </a:pPr>
            <a:r>
              <a:rPr lang="en-US" dirty="0"/>
              <a:t>Cons: Cost, project to set up, complex queries may slow replication processes.</a:t>
            </a:r>
          </a:p>
        </p:txBody>
      </p:sp>
    </p:spTree>
    <p:extLst>
      <p:ext uri="{BB962C8B-B14F-4D97-AF65-F5344CB8AC3E}">
        <p14:creationId xmlns:p14="http://schemas.microsoft.com/office/powerpoint/2010/main" val="8876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BCC6-62CF-4B3D-999D-0829B0F68866}"/>
              </a:ext>
            </a:extLst>
          </p:cNvPr>
          <p:cNvSpPr>
            <a:spLocks noGrp="1"/>
          </p:cNvSpPr>
          <p:nvPr>
            <p:ph type="title"/>
          </p:nvPr>
        </p:nvSpPr>
        <p:spPr/>
        <p:txBody>
          <a:bodyPr/>
          <a:lstStyle/>
          <a:p>
            <a:r>
              <a:rPr lang="en-US" dirty="0"/>
              <a:t>Step 4: Data Warehouse</a:t>
            </a:r>
          </a:p>
        </p:txBody>
      </p:sp>
      <p:sp>
        <p:nvSpPr>
          <p:cNvPr id="3" name="Content Placeholder 2">
            <a:extLst>
              <a:ext uri="{FF2B5EF4-FFF2-40B4-BE49-F238E27FC236}">
                <a16:creationId xmlns:a16="http://schemas.microsoft.com/office/drawing/2014/main" id="{76F641C0-5778-4275-B66F-3A3826FE5308}"/>
              </a:ext>
            </a:extLst>
          </p:cNvPr>
          <p:cNvSpPr>
            <a:spLocks noGrp="1"/>
          </p:cNvSpPr>
          <p:nvPr>
            <p:ph idx="1"/>
          </p:nvPr>
        </p:nvSpPr>
        <p:spPr/>
        <p:txBody>
          <a:bodyPr/>
          <a:lstStyle/>
          <a:p>
            <a:pPr marL="0" indent="0">
              <a:buNone/>
            </a:pPr>
            <a:r>
              <a:rPr lang="en-US" dirty="0"/>
              <a:t>At this point, we have good hardware, replicated and we still can’t support the query needs of the business. </a:t>
            </a:r>
          </a:p>
          <a:p>
            <a:pPr marL="0" indent="0">
              <a:buNone/>
            </a:pPr>
            <a:endParaRPr lang="en-US" dirty="0"/>
          </a:p>
          <a:p>
            <a:pPr marL="0" indent="0">
              <a:buNone/>
            </a:pPr>
            <a:r>
              <a:rPr lang="en-US" dirty="0"/>
              <a:t>Our solution is to create a whole different database on different hardware. The business users will query that data warehouse instead of our “live” system for most of their query needs.</a:t>
            </a:r>
          </a:p>
        </p:txBody>
      </p:sp>
    </p:spTree>
    <p:extLst>
      <p:ext uri="{BB962C8B-B14F-4D97-AF65-F5344CB8AC3E}">
        <p14:creationId xmlns:p14="http://schemas.microsoft.com/office/powerpoint/2010/main" val="294485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5671-6788-4004-9816-E8E52932E68C}"/>
              </a:ext>
            </a:extLst>
          </p:cNvPr>
          <p:cNvSpPr>
            <a:spLocks noGrp="1"/>
          </p:cNvSpPr>
          <p:nvPr>
            <p:ph type="title"/>
          </p:nvPr>
        </p:nvSpPr>
        <p:spPr/>
        <p:txBody>
          <a:bodyPr/>
          <a:lstStyle/>
          <a:p>
            <a:r>
              <a:rPr lang="en-US" dirty="0"/>
              <a:t>How is this different from replication?</a:t>
            </a:r>
          </a:p>
        </p:txBody>
      </p:sp>
      <p:sp>
        <p:nvSpPr>
          <p:cNvPr id="3" name="Content Placeholder 2">
            <a:extLst>
              <a:ext uri="{FF2B5EF4-FFF2-40B4-BE49-F238E27FC236}">
                <a16:creationId xmlns:a16="http://schemas.microsoft.com/office/drawing/2014/main" id="{43F356D2-9FF4-4C0F-A98C-3FFFE06E9940}"/>
              </a:ext>
            </a:extLst>
          </p:cNvPr>
          <p:cNvSpPr>
            <a:spLocks noGrp="1"/>
          </p:cNvSpPr>
          <p:nvPr>
            <p:ph idx="1"/>
          </p:nvPr>
        </p:nvSpPr>
        <p:spPr/>
        <p:txBody>
          <a:bodyPr/>
          <a:lstStyle/>
          <a:p>
            <a:pPr marL="0" indent="0">
              <a:buNone/>
            </a:pPr>
            <a:r>
              <a:rPr lang="en-US" dirty="0"/>
              <a:t>Replication intends to make an exact copy of the database and to keep it in sync “real time”.</a:t>
            </a:r>
          </a:p>
          <a:p>
            <a:pPr marL="0" indent="0">
              <a:buNone/>
            </a:pPr>
            <a:endParaRPr lang="en-US" dirty="0"/>
          </a:p>
          <a:p>
            <a:pPr marL="0" indent="0">
              <a:buNone/>
            </a:pPr>
            <a:r>
              <a:rPr lang="en-US" dirty="0"/>
              <a:t>A data warehouse doesn’t have to be an exact copy of the database – it just needs to have the data that the business users need.</a:t>
            </a:r>
          </a:p>
          <a:p>
            <a:pPr marL="0" indent="0">
              <a:buNone/>
            </a:pPr>
            <a:endParaRPr lang="en-US" dirty="0"/>
          </a:p>
          <a:p>
            <a:pPr marL="0" indent="0">
              <a:buNone/>
            </a:pPr>
            <a:r>
              <a:rPr lang="en-US" dirty="0"/>
              <a:t>For example – we might be doing application logging to the database, storing user account info and tracking cancelled appointments. The business users probably don’t care about that.</a:t>
            </a:r>
          </a:p>
        </p:txBody>
      </p:sp>
    </p:spTree>
    <p:extLst>
      <p:ext uri="{BB962C8B-B14F-4D97-AF65-F5344CB8AC3E}">
        <p14:creationId xmlns:p14="http://schemas.microsoft.com/office/powerpoint/2010/main" val="52288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97F0-A8B3-4710-8617-BA1CFDC2E7D5}"/>
              </a:ext>
            </a:extLst>
          </p:cNvPr>
          <p:cNvSpPr>
            <a:spLocks noGrp="1"/>
          </p:cNvSpPr>
          <p:nvPr>
            <p:ph type="title"/>
          </p:nvPr>
        </p:nvSpPr>
        <p:spPr/>
        <p:txBody>
          <a:bodyPr/>
          <a:lstStyle/>
          <a:p>
            <a:r>
              <a:rPr lang="en-US" dirty="0"/>
              <a:t>This sounds like a whole new design!</a:t>
            </a:r>
          </a:p>
        </p:txBody>
      </p:sp>
      <p:sp>
        <p:nvSpPr>
          <p:cNvPr id="3" name="Content Placeholder 2">
            <a:extLst>
              <a:ext uri="{FF2B5EF4-FFF2-40B4-BE49-F238E27FC236}">
                <a16:creationId xmlns:a16="http://schemas.microsoft.com/office/drawing/2014/main" id="{57E930C9-4862-47E1-8CA5-88B25E90EF40}"/>
              </a:ext>
            </a:extLst>
          </p:cNvPr>
          <p:cNvSpPr>
            <a:spLocks noGrp="1"/>
          </p:cNvSpPr>
          <p:nvPr>
            <p:ph idx="1"/>
          </p:nvPr>
        </p:nvSpPr>
        <p:spPr/>
        <p:txBody>
          <a:bodyPr/>
          <a:lstStyle/>
          <a:p>
            <a:pPr marL="0" indent="0">
              <a:buNone/>
            </a:pPr>
            <a:r>
              <a:rPr lang="en-US" dirty="0"/>
              <a:t>It is! A well done data warehouse starts back at requirements gathering. Finding out what kinds of data the business users want/need, specifying hardware, etc.</a:t>
            </a:r>
          </a:p>
          <a:p>
            <a:pPr marL="0" indent="0">
              <a:buNone/>
            </a:pPr>
            <a:endParaRPr lang="en-US" dirty="0"/>
          </a:p>
          <a:p>
            <a:pPr marL="0" indent="0">
              <a:buNone/>
            </a:pPr>
            <a:r>
              <a:rPr lang="en-US" dirty="0"/>
              <a:t>One interesting tidbit – your data warehouse database design might look radically different from your database design! </a:t>
            </a:r>
          </a:p>
          <a:p>
            <a:pPr marL="0" indent="0">
              <a:buNone/>
            </a:pPr>
            <a:endParaRPr lang="en-US" dirty="0"/>
          </a:p>
          <a:p>
            <a:pPr marL="0" indent="0">
              <a:buNone/>
            </a:pPr>
            <a:r>
              <a:rPr lang="en-US" dirty="0"/>
              <a:t>In fact, while our OLTP database should be normalized, this database will probably NOT be!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081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51B-E53F-4C05-A465-EBB420369A99}"/>
              </a:ext>
            </a:extLst>
          </p:cNvPr>
          <p:cNvSpPr>
            <a:spLocks noGrp="1"/>
          </p:cNvSpPr>
          <p:nvPr>
            <p:ph type="title"/>
          </p:nvPr>
        </p:nvSpPr>
        <p:spPr/>
        <p:txBody>
          <a:bodyPr/>
          <a:lstStyle/>
          <a:p>
            <a:r>
              <a:rPr lang="en-US" dirty="0"/>
              <a:t>Denormalized? Are you serious?</a:t>
            </a:r>
          </a:p>
        </p:txBody>
      </p:sp>
      <p:sp>
        <p:nvSpPr>
          <p:cNvPr id="3" name="Content Placeholder 2">
            <a:extLst>
              <a:ext uri="{FF2B5EF4-FFF2-40B4-BE49-F238E27FC236}">
                <a16:creationId xmlns:a16="http://schemas.microsoft.com/office/drawing/2014/main" id="{DA403FEA-3272-47F3-8388-4013292675B4}"/>
              </a:ext>
            </a:extLst>
          </p:cNvPr>
          <p:cNvSpPr>
            <a:spLocks noGrp="1"/>
          </p:cNvSpPr>
          <p:nvPr>
            <p:ph idx="1"/>
          </p:nvPr>
        </p:nvSpPr>
        <p:spPr/>
        <p:txBody>
          <a:bodyPr/>
          <a:lstStyle/>
          <a:p>
            <a:pPr marL="0" indent="0">
              <a:buNone/>
            </a:pPr>
            <a:r>
              <a:rPr lang="en-US" dirty="0"/>
              <a:t>Yes! This is a </a:t>
            </a:r>
            <a:r>
              <a:rPr lang="en-US" b="1" u="sng" dirty="0"/>
              <a:t>read only</a:t>
            </a:r>
            <a:r>
              <a:rPr lang="en-US" dirty="0"/>
              <a:t> database. Repeating data will make queries faster. </a:t>
            </a:r>
          </a:p>
          <a:p>
            <a:pPr marL="0" indent="0">
              <a:buNone/>
            </a:pPr>
            <a:endParaRPr lang="en-US" dirty="0"/>
          </a:p>
          <a:p>
            <a:pPr marL="0" indent="0">
              <a:buNone/>
            </a:pPr>
            <a:r>
              <a:rPr lang="en-US" dirty="0"/>
              <a:t>Take for example: patient – diagnosis – </a:t>
            </a:r>
            <a:r>
              <a:rPr lang="en-US" dirty="0" err="1"/>
              <a:t>diseaseName</a:t>
            </a:r>
            <a:r>
              <a:rPr lang="en-US" dirty="0"/>
              <a:t>. That’s 3 joins to find out that a patient has Hepatitis C. For massive amounts of data, that’s painful. What if we included </a:t>
            </a:r>
            <a:r>
              <a:rPr lang="en-US" dirty="0" err="1"/>
              <a:t>diseaseName</a:t>
            </a:r>
            <a:r>
              <a:rPr lang="en-US" dirty="0"/>
              <a:t> in a new </a:t>
            </a:r>
            <a:r>
              <a:rPr lang="en-US" dirty="0" err="1"/>
              <a:t>diagnosisDisease</a:t>
            </a:r>
            <a:r>
              <a:rPr lang="en-US" dirty="0"/>
              <a:t> table? We would reduce the joins by ½!</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5416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1672</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Big Data</vt:lpstr>
      <vt:lpstr>What is Big Data?</vt:lpstr>
      <vt:lpstr>Step 1 – run complex jobs during “down time”</vt:lpstr>
      <vt:lpstr>Step 2 – bump up the hardware</vt:lpstr>
      <vt:lpstr>Step 3 - Replication</vt:lpstr>
      <vt:lpstr>Step 4: Data Warehouse</vt:lpstr>
      <vt:lpstr>How is this different from replication?</vt:lpstr>
      <vt:lpstr>This sounds like a whole new design!</vt:lpstr>
      <vt:lpstr>Denormalized? Are you serious?</vt:lpstr>
      <vt:lpstr>How will be do this?</vt:lpstr>
      <vt:lpstr>SQL Server Integration Services</vt:lpstr>
      <vt:lpstr>SSIS Designer</vt:lpstr>
      <vt:lpstr>SQL Server Analysis Services</vt:lpstr>
      <vt:lpstr>Business Intelligence </vt:lpstr>
      <vt:lpstr>Change the schema</vt:lpstr>
      <vt:lpstr>PowerPoint Presentation</vt:lpstr>
      <vt:lpstr>Comments on the star schema</vt:lpstr>
      <vt:lpstr>Data Cubes</vt:lpstr>
      <vt:lpstr>Our sample cube</vt:lpstr>
      <vt:lpstr>Our Sample Cube</vt:lpstr>
      <vt:lpstr>A little more SQL…</vt:lpstr>
      <vt:lpstr>Row storage</vt:lpstr>
      <vt:lpstr>Column oriented storage</vt:lpstr>
      <vt:lpstr>But wait, there’s more!</vt:lpstr>
      <vt:lpstr>How can I create one of these?</vt:lpstr>
      <vt:lpstr>Big Data Roundup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Michael Phipps</dc:creator>
  <cp:lastModifiedBy>Michael Phipps</cp:lastModifiedBy>
  <cp:revision>5</cp:revision>
  <dcterms:created xsi:type="dcterms:W3CDTF">2018-08-14T17:02:09Z</dcterms:created>
  <dcterms:modified xsi:type="dcterms:W3CDTF">2018-08-14T18:19:19Z</dcterms:modified>
</cp:coreProperties>
</file>