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80" r:id="rId7"/>
    <p:sldId id="262" r:id="rId8"/>
    <p:sldId id="263" r:id="rId9"/>
    <p:sldId id="265" r:id="rId10"/>
    <p:sldId id="264" r:id="rId11"/>
    <p:sldId id="266" r:id="rId12"/>
    <p:sldId id="267" r:id="rId13"/>
    <p:sldId id="268" r:id="rId14"/>
    <p:sldId id="269" r:id="rId15"/>
    <p:sldId id="270" r:id="rId16"/>
    <p:sldId id="281"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17" d="100"/>
          <a:sy n="117" d="100"/>
        </p:scale>
        <p:origin x="1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BCBE-45A1-4760-8517-6A3C6E778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A5115A-B646-402E-B70F-8CAD4BCE3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58EE19-AE5D-4665-BC12-F718AB1DA4E8}"/>
              </a:ext>
            </a:extLst>
          </p:cNvPr>
          <p:cNvSpPr>
            <a:spLocks noGrp="1"/>
          </p:cNvSpPr>
          <p:nvPr>
            <p:ph type="dt" sz="half" idx="10"/>
          </p:nvPr>
        </p:nvSpPr>
        <p:spPr/>
        <p:txBody>
          <a:bodyPr/>
          <a:lstStyle/>
          <a:p>
            <a:fld id="{EE0D932B-BDDB-49CD-A51E-250FD7E8C404}" type="datetimeFigureOut">
              <a:rPr lang="en-US" smtClean="0"/>
              <a:t>8/2/2018</a:t>
            </a:fld>
            <a:endParaRPr lang="en-US"/>
          </a:p>
        </p:txBody>
      </p:sp>
      <p:sp>
        <p:nvSpPr>
          <p:cNvPr id="5" name="Footer Placeholder 4">
            <a:extLst>
              <a:ext uri="{FF2B5EF4-FFF2-40B4-BE49-F238E27FC236}">
                <a16:creationId xmlns:a16="http://schemas.microsoft.com/office/drawing/2014/main" id="{1938542A-220D-4FFE-9240-FB9893B86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06DAF-0739-42BD-8FEF-9131DE378E45}"/>
              </a:ext>
            </a:extLst>
          </p:cNvPr>
          <p:cNvSpPr>
            <a:spLocks noGrp="1"/>
          </p:cNvSpPr>
          <p:nvPr>
            <p:ph type="sldNum" sz="quarter" idx="12"/>
          </p:nvPr>
        </p:nvSpPr>
        <p:spPr/>
        <p:txBody>
          <a:bodyPr/>
          <a:lstStyle/>
          <a:p>
            <a:fld id="{076506D5-392E-4C3A-8F69-121D9E0C6A04}" type="slidenum">
              <a:rPr lang="en-US" smtClean="0"/>
              <a:t>‹#›</a:t>
            </a:fld>
            <a:endParaRPr lang="en-US"/>
          </a:p>
        </p:txBody>
      </p:sp>
    </p:spTree>
    <p:extLst>
      <p:ext uri="{BB962C8B-B14F-4D97-AF65-F5344CB8AC3E}">
        <p14:creationId xmlns:p14="http://schemas.microsoft.com/office/powerpoint/2010/main" val="255647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B52E-4541-4BCA-B323-4ABF6F598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868C0C-1E50-4CCF-B964-EA2D3A3DE3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E769F-0AF8-4913-8705-A5C7BF2D30AB}"/>
              </a:ext>
            </a:extLst>
          </p:cNvPr>
          <p:cNvSpPr>
            <a:spLocks noGrp="1"/>
          </p:cNvSpPr>
          <p:nvPr>
            <p:ph type="dt" sz="half" idx="10"/>
          </p:nvPr>
        </p:nvSpPr>
        <p:spPr/>
        <p:txBody>
          <a:bodyPr/>
          <a:lstStyle/>
          <a:p>
            <a:fld id="{EE0D932B-BDDB-49CD-A51E-250FD7E8C404}" type="datetimeFigureOut">
              <a:rPr lang="en-US" smtClean="0"/>
              <a:t>8/2/2018</a:t>
            </a:fld>
            <a:endParaRPr lang="en-US"/>
          </a:p>
        </p:txBody>
      </p:sp>
      <p:sp>
        <p:nvSpPr>
          <p:cNvPr id="5" name="Footer Placeholder 4">
            <a:extLst>
              <a:ext uri="{FF2B5EF4-FFF2-40B4-BE49-F238E27FC236}">
                <a16:creationId xmlns:a16="http://schemas.microsoft.com/office/drawing/2014/main" id="{794617DB-CCE2-4394-BD20-4789EACA2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7F88E-0696-4F6D-BE57-FDDA36930270}"/>
              </a:ext>
            </a:extLst>
          </p:cNvPr>
          <p:cNvSpPr>
            <a:spLocks noGrp="1"/>
          </p:cNvSpPr>
          <p:nvPr>
            <p:ph type="sldNum" sz="quarter" idx="12"/>
          </p:nvPr>
        </p:nvSpPr>
        <p:spPr/>
        <p:txBody>
          <a:bodyPr/>
          <a:lstStyle/>
          <a:p>
            <a:fld id="{076506D5-392E-4C3A-8F69-121D9E0C6A04}" type="slidenum">
              <a:rPr lang="en-US" smtClean="0"/>
              <a:t>‹#›</a:t>
            </a:fld>
            <a:endParaRPr lang="en-US"/>
          </a:p>
        </p:txBody>
      </p:sp>
    </p:spTree>
    <p:extLst>
      <p:ext uri="{BB962C8B-B14F-4D97-AF65-F5344CB8AC3E}">
        <p14:creationId xmlns:p14="http://schemas.microsoft.com/office/powerpoint/2010/main" val="2789552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5AF88-ECEA-40D9-B996-0C634B089F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B7DB1B-298B-4EE6-BF22-DB940F199E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40B5A-9D48-471C-A9C7-2FB37620316A}"/>
              </a:ext>
            </a:extLst>
          </p:cNvPr>
          <p:cNvSpPr>
            <a:spLocks noGrp="1"/>
          </p:cNvSpPr>
          <p:nvPr>
            <p:ph type="dt" sz="half" idx="10"/>
          </p:nvPr>
        </p:nvSpPr>
        <p:spPr/>
        <p:txBody>
          <a:bodyPr/>
          <a:lstStyle/>
          <a:p>
            <a:fld id="{EE0D932B-BDDB-49CD-A51E-250FD7E8C404}" type="datetimeFigureOut">
              <a:rPr lang="en-US" smtClean="0"/>
              <a:t>8/2/2018</a:t>
            </a:fld>
            <a:endParaRPr lang="en-US"/>
          </a:p>
        </p:txBody>
      </p:sp>
      <p:sp>
        <p:nvSpPr>
          <p:cNvPr id="5" name="Footer Placeholder 4">
            <a:extLst>
              <a:ext uri="{FF2B5EF4-FFF2-40B4-BE49-F238E27FC236}">
                <a16:creationId xmlns:a16="http://schemas.microsoft.com/office/drawing/2014/main" id="{50B301A0-CB36-4ACF-A5C2-E297DE466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1FFDD-9EA8-4CBC-810E-FE63BCFB9DFE}"/>
              </a:ext>
            </a:extLst>
          </p:cNvPr>
          <p:cNvSpPr>
            <a:spLocks noGrp="1"/>
          </p:cNvSpPr>
          <p:nvPr>
            <p:ph type="sldNum" sz="quarter" idx="12"/>
          </p:nvPr>
        </p:nvSpPr>
        <p:spPr/>
        <p:txBody>
          <a:bodyPr/>
          <a:lstStyle/>
          <a:p>
            <a:fld id="{076506D5-392E-4C3A-8F69-121D9E0C6A04}" type="slidenum">
              <a:rPr lang="en-US" smtClean="0"/>
              <a:t>‹#›</a:t>
            </a:fld>
            <a:endParaRPr lang="en-US"/>
          </a:p>
        </p:txBody>
      </p:sp>
    </p:spTree>
    <p:extLst>
      <p:ext uri="{BB962C8B-B14F-4D97-AF65-F5344CB8AC3E}">
        <p14:creationId xmlns:p14="http://schemas.microsoft.com/office/powerpoint/2010/main" val="77726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14B4-C690-4133-BCA8-390B0776B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AFB36-26E1-41EA-AA7F-2AEE8E0536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DA03C-50A0-4AD7-9B86-0396EC3E6AB4}"/>
              </a:ext>
            </a:extLst>
          </p:cNvPr>
          <p:cNvSpPr>
            <a:spLocks noGrp="1"/>
          </p:cNvSpPr>
          <p:nvPr>
            <p:ph type="dt" sz="half" idx="10"/>
          </p:nvPr>
        </p:nvSpPr>
        <p:spPr/>
        <p:txBody>
          <a:bodyPr/>
          <a:lstStyle/>
          <a:p>
            <a:fld id="{EE0D932B-BDDB-49CD-A51E-250FD7E8C404}" type="datetimeFigureOut">
              <a:rPr lang="en-US" smtClean="0"/>
              <a:t>8/2/2018</a:t>
            </a:fld>
            <a:endParaRPr lang="en-US"/>
          </a:p>
        </p:txBody>
      </p:sp>
      <p:sp>
        <p:nvSpPr>
          <p:cNvPr id="5" name="Footer Placeholder 4">
            <a:extLst>
              <a:ext uri="{FF2B5EF4-FFF2-40B4-BE49-F238E27FC236}">
                <a16:creationId xmlns:a16="http://schemas.microsoft.com/office/drawing/2014/main" id="{69ED231E-1D3F-4756-BBB4-AC35C7395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2C7C1-3BCA-4313-892C-21FE8518549A}"/>
              </a:ext>
            </a:extLst>
          </p:cNvPr>
          <p:cNvSpPr>
            <a:spLocks noGrp="1"/>
          </p:cNvSpPr>
          <p:nvPr>
            <p:ph type="sldNum" sz="quarter" idx="12"/>
          </p:nvPr>
        </p:nvSpPr>
        <p:spPr/>
        <p:txBody>
          <a:bodyPr/>
          <a:lstStyle/>
          <a:p>
            <a:fld id="{076506D5-392E-4C3A-8F69-121D9E0C6A04}" type="slidenum">
              <a:rPr lang="en-US" smtClean="0"/>
              <a:t>‹#›</a:t>
            </a:fld>
            <a:endParaRPr lang="en-US"/>
          </a:p>
        </p:txBody>
      </p:sp>
    </p:spTree>
    <p:extLst>
      <p:ext uri="{BB962C8B-B14F-4D97-AF65-F5344CB8AC3E}">
        <p14:creationId xmlns:p14="http://schemas.microsoft.com/office/powerpoint/2010/main" val="287991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2A77-854C-4091-9158-2075692A8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71347-BB94-4E8F-8EE3-1B128B7C6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DE156-6A08-4969-91ED-7F1256A5F764}"/>
              </a:ext>
            </a:extLst>
          </p:cNvPr>
          <p:cNvSpPr>
            <a:spLocks noGrp="1"/>
          </p:cNvSpPr>
          <p:nvPr>
            <p:ph type="dt" sz="half" idx="10"/>
          </p:nvPr>
        </p:nvSpPr>
        <p:spPr/>
        <p:txBody>
          <a:bodyPr/>
          <a:lstStyle/>
          <a:p>
            <a:fld id="{EE0D932B-BDDB-49CD-A51E-250FD7E8C404}" type="datetimeFigureOut">
              <a:rPr lang="en-US" smtClean="0"/>
              <a:t>8/2/2018</a:t>
            </a:fld>
            <a:endParaRPr lang="en-US"/>
          </a:p>
        </p:txBody>
      </p:sp>
      <p:sp>
        <p:nvSpPr>
          <p:cNvPr id="5" name="Footer Placeholder 4">
            <a:extLst>
              <a:ext uri="{FF2B5EF4-FFF2-40B4-BE49-F238E27FC236}">
                <a16:creationId xmlns:a16="http://schemas.microsoft.com/office/drawing/2014/main" id="{4B3E01E9-BB65-4410-9E10-800CD6906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6E81A-0441-452C-8D17-1B15A804B6E7}"/>
              </a:ext>
            </a:extLst>
          </p:cNvPr>
          <p:cNvSpPr>
            <a:spLocks noGrp="1"/>
          </p:cNvSpPr>
          <p:nvPr>
            <p:ph type="sldNum" sz="quarter" idx="12"/>
          </p:nvPr>
        </p:nvSpPr>
        <p:spPr/>
        <p:txBody>
          <a:bodyPr/>
          <a:lstStyle/>
          <a:p>
            <a:fld id="{076506D5-392E-4C3A-8F69-121D9E0C6A04}" type="slidenum">
              <a:rPr lang="en-US" smtClean="0"/>
              <a:t>‹#›</a:t>
            </a:fld>
            <a:endParaRPr lang="en-US"/>
          </a:p>
        </p:txBody>
      </p:sp>
    </p:spTree>
    <p:extLst>
      <p:ext uri="{BB962C8B-B14F-4D97-AF65-F5344CB8AC3E}">
        <p14:creationId xmlns:p14="http://schemas.microsoft.com/office/powerpoint/2010/main" val="197204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53F3-A151-41F2-90D3-B7FE47F858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EFFFD-E076-4797-8378-AC36672348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0CF63F-DCB3-46AE-A2B6-1237500075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223FFF-3073-46C9-9B0F-AD6B3E0CAE4A}"/>
              </a:ext>
            </a:extLst>
          </p:cNvPr>
          <p:cNvSpPr>
            <a:spLocks noGrp="1"/>
          </p:cNvSpPr>
          <p:nvPr>
            <p:ph type="dt" sz="half" idx="10"/>
          </p:nvPr>
        </p:nvSpPr>
        <p:spPr/>
        <p:txBody>
          <a:bodyPr/>
          <a:lstStyle/>
          <a:p>
            <a:fld id="{EE0D932B-BDDB-49CD-A51E-250FD7E8C404}" type="datetimeFigureOut">
              <a:rPr lang="en-US" smtClean="0"/>
              <a:t>8/2/2018</a:t>
            </a:fld>
            <a:endParaRPr lang="en-US"/>
          </a:p>
        </p:txBody>
      </p:sp>
      <p:sp>
        <p:nvSpPr>
          <p:cNvPr id="6" name="Footer Placeholder 5">
            <a:extLst>
              <a:ext uri="{FF2B5EF4-FFF2-40B4-BE49-F238E27FC236}">
                <a16:creationId xmlns:a16="http://schemas.microsoft.com/office/drawing/2014/main" id="{326E6125-E967-4734-A146-929B70AC0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0301C-D973-49D6-8AEB-FE82F868C3AB}"/>
              </a:ext>
            </a:extLst>
          </p:cNvPr>
          <p:cNvSpPr>
            <a:spLocks noGrp="1"/>
          </p:cNvSpPr>
          <p:nvPr>
            <p:ph type="sldNum" sz="quarter" idx="12"/>
          </p:nvPr>
        </p:nvSpPr>
        <p:spPr/>
        <p:txBody>
          <a:bodyPr/>
          <a:lstStyle/>
          <a:p>
            <a:fld id="{076506D5-392E-4C3A-8F69-121D9E0C6A04}" type="slidenum">
              <a:rPr lang="en-US" smtClean="0"/>
              <a:t>‹#›</a:t>
            </a:fld>
            <a:endParaRPr lang="en-US"/>
          </a:p>
        </p:txBody>
      </p:sp>
    </p:spTree>
    <p:extLst>
      <p:ext uri="{BB962C8B-B14F-4D97-AF65-F5344CB8AC3E}">
        <p14:creationId xmlns:p14="http://schemas.microsoft.com/office/powerpoint/2010/main" val="151629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CE9C-6115-4BCC-9AEC-E6CB079AFE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5E04E0-A29D-4F9E-8989-3E75129F3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E4F64D-86CE-4E84-8E5A-5FEADE4FB4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B980C5-0E22-4EE1-8BF5-DB0431800D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171022-D6CB-46E5-BE57-118114AC19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4F0329-DEC5-462F-88A3-E43A1D1D7427}"/>
              </a:ext>
            </a:extLst>
          </p:cNvPr>
          <p:cNvSpPr>
            <a:spLocks noGrp="1"/>
          </p:cNvSpPr>
          <p:nvPr>
            <p:ph type="dt" sz="half" idx="10"/>
          </p:nvPr>
        </p:nvSpPr>
        <p:spPr/>
        <p:txBody>
          <a:bodyPr/>
          <a:lstStyle/>
          <a:p>
            <a:fld id="{EE0D932B-BDDB-49CD-A51E-250FD7E8C404}" type="datetimeFigureOut">
              <a:rPr lang="en-US" smtClean="0"/>
              <a:t>8/2/2018</a:t>
            </a:fld>
            <a:endParaRPr lang="en-US"/>
          </a:p>
        </p:txBody>
      </p:sp>
      <p:sp>
        <p:nvSpPr>
          <p:cNvPr id="8" name="Footer Placeholder 7">
            <a:extLst>
              <a:ext uri="{FF2B5EF4-FFF2-40B4-BE49-F238E27FC236}">
                <a16:creationId xmlns:a16="http://schemas.microsoft.com/office/drawing/2014/main" id="{2BAAAE79-BF2D-4E0F-8F50-77C9727227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7D0948-3ECB-425A-91F7-6293A440303A}"/>
              </a:ext>
            </a:extLst>
          </p:cNvPr>
          <p:cNvSpPr>
            <a:spLocks noGrp="1"/>
          </p:cNvSpPr>
          <p:nvPr>
            <p:ph type="sldNum" sz="quarter" idx="12"/>
          </p:nvPr>
        </p:nvSpPr>
        <p:spPr/>
        <p:txBody>
          <a:bodyPr/>
          <a:lstStyle/>
          <a:p>
            <a:fld id="{076506D5-392E-4C3A-8F69-121D9E0C6A04}" type="slidenum">
              <a:rPr lang="en-US" smtClean="0"/>
              <a:t>‹#›</a:t>
            </a:fld>
            <a:endParaRPr lang="en-US"/>
          </a:p>
        </p:txBody>
      </p:sp>
    </p:spTree>
    <p:extLst>
      <p:ext uri="{BB962C8B-B14F-4D97-AF65-F5344CB8AC3E}">
        <p14:creationId xmlns:p14="http://schemas.microsoft.com/office/powerpoint/2010/main" val="3687933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8692-D263-456D-A165-EA3CFE96C1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CBC408-1651-4FCB-9AE5-4C4035DCD556}"/>
              </a:ext>
            </a:extLst>
          </p:cNvPr>
          <p:cNvSpPr>
            <a:spLocks noGrp="1"/>
          </p:cNvSpPr>
          <p:nvPr>
            <p:ph type="dt" sz="half" idx="10"/>
          </p:nvPr>
        </p:nvSpPr>
        <p:spPr/>
        <p:txBody>
          <a:bodyPr/>
          <a:lstStyle/>
          <a:p>
            <a:fld id="{EE0D932B-BDDB-49CD-A51E-250FD7E8C404}" type="datetimeFigureOut">
              <a:rPr lang="en-US" smtClean="0"/>
              <a:t>8/2/2018</a:t>
            </a:fld>
            <a:endParaRPr lang="en-US"/>
          </a:p>
        </p:txBody>
      </p:sp>
      <p:sp>
        <p:nvSpPr>
          <p:cNvPr id="4" name="Footer Placeholder 3">
            <a:extLst>
              <a:ext uri="{FF2B5EF4-FFF2-40B4-BE49-F238E27FC236}">
                <a16:creationId xmlns:a16="http://schemas.microsoft.com/office/drawing/2014/main" id="{487DA01B-54FC-418C-8912-75CF8DA4EA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20D58B-7838-4D21-80D9-8AA4FEE571D5}"/>
              </a:ext>
            </a:extLst>
          </p:cNvPr>
          <p:cNvSpPr>
            <a:spLocks noGrp="1"/>
          </p:cNvSpPr>
          <p:nvPr>
            <p:ph type="sldNum" sz="quarter" idx="12"/>
          </p:nvPr>
        </p:nvSpPr>
        <p:spPr/>
        <p:txBody>
          <a:bodyPr/>
          <a:lstStyle/>
          <a:p>
            <a:fld id="{076506D5-392E-4C3A-8F69-121D9E0C6A04}" type="slidenum">
              <a:rPr lang="en-US" smtClean="0"/>
              <a:t>‹#›</a:t>
            </a:fld>
            <a:endParaRPr lang="en-US"/>
          </a:p>
        </p:txBody>
      </p:sp>
    </p:spTree>
    <p:extLst>
      <p:ext uri="{BB962C8B-B14F-4D97-AF65-F5344CB8AC3E}">
        <p14:creationId xmlns:p14="http://schemas.microsoft.com/office/powerpoint/2010/main" val="296634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07A93-027B-4B94-91A1-730E5F1934F1}"/>
              </a:ext>
            </a:extLst>
          </p:cNvPr>
          <p:cNvSpPr>
            <a:spLocks noGrp="1"/>
          </p:cNvSpPr>
          <p:nvPr>
            <p:ph type="dt" sz="half" idx="10"/>
          </p:nvPr>
        </p:nvSpPr>
        <p:spPr/>
        <p:txBody>
          <a:bodyPr/>
          <a:lstStyle/>
          <a:p>
            <a:fld id="{EE0D932B-BDDB-49CD-A51E-250FD7E8C404}" type="datetimeFigureOut">
              <a:rPr lang="en-US" smtClean="0"/>
              <a:t>8/2/2018</a:t>
            </a:fld>
            <a:endParaRPr lang="en-US"/>
          </a:p>
        </p:txBody>
      </p:sp>
      <p:sp>
        <p:nvSpPr>
          <p:cNvPr id="3" name="Footer Placeholder 2">
            <a:extLst>
              <a:ext uri="{FF2B5EF4-FFF2-40B4-BE49-F238E27FC236}">
                <a16:creationId xmlns:a16="http://schemas.microsoft.com/office/drawing/2014/main" id="{65D48299-7D9D-42DB-A1F3-D4427FC7D7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B26321-D631-4641-894E-A20690D0CBE8}"/>
              </a:ext>
            </a:extLst>
          </p:cNvPr>
          <p:cNvSpPr>
            <a:spLocks noGrp="1"/>
          </p:cNvSpPr>
          <p:nvPr>
            <p:ph type="sldNum" sz="quarter" idx="12"/>
          </p:nvPr>
        </p:nvSpPr>
        <p:spPr/>
        <p:txBody>
          <a:bodyPr/>
          <a:lstStyle/>
          <a:p>
            <a:fld id="{076506D5-392E-4C3A-8F69-121D9E0C6A04}" type="slidenum">
              <a:rPr lang="en-US" smtClean="0"/>
              <a:t>‹#›</a:t>
            </a:fld>
            <a:endParaRPr lang="en-US"/>
          </a:p>
        </p:txBody>
      </p:sp>
    </p:spTree>
    <p:extLst>
      <p:ext uri="{BB962C8B-B14F-4D97-AF65-F5344CB8AC3E}">
        <p14:creationId xmlns:p14="http://schemas.microsoft.com/office/powerpoint/2010/main" val="533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6F83-1901-4DC1-8A27-3B84C91B8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9832B7-1934-4A15-918F-72A230C96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35DA6-6A85-4807-9FE5-C1E15ED4F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36768B-BD5C-4798-AB9D-759D963BDFAC}"/>
              </a:ext>
            </a:extLst>
          </p:cNvPr>
          <p:cNvSpPr>
            <a:spLocks noGrp="1"/>
          </p:cNvSpPr>
          <p:nvPr>
            <p:ph type="dt" sz="half" idx="10"/>
          </p:nvPr>
        </p:nvSpPr>
        <p:spPr/>
        <p:txBody>
          <a:bodyPr/>
          <a:lstStyle/>
          <a:p>
            <a:fld id="{EE0D932B-BDDB-49CD-A51E-250FD7E8C404}" type="datetimeFigureOut">
              <a:rPr lang="en-US" smtClean="0"/>
              <a:t>8/2/2018</a:t>
            </a:fld>
            <a:endParaRPr lang="en-US"/>
          </a:p>
        </p:txBody>
      </p:sp>
      <p:sp>
        <p:nvSpPr>
          <p:cNvPr id="6" name="Footer Placeholder 5">
            <a:extLst>
              <a:ext uri="{FF2B5EF4-FFF2-40B4-BE49-F238E27FC236}">
                <a16:creationId xmlns:a16="http://schemas.microsoft.com/office/drawing/2014/main" id="{54D01E74-1A31-4D8D-8EDD-32839D097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74B42-5AC5-4545-A5F1-C6C4AB817441}"/>
              </a:ext>
            </a:extLst>
          </p:cNvPr>
          <p:cNvSpPr>
            <a:spLocks noGrp="1"/>
          </p:cNvSpPr>
          <p:nvPr>
            <p:ph type="sldNum" sz="quarter" idx="12"/>
          </p:nvPr>
        </p:nvSpPr>
        <p:spPr/>
        <p:txBody>
          <a:bodyPr/>
          <a:lstStyle/>
          <a:p>
            <a:fld id="{076506D5-392E-4C3A-8F69-121D9E0C6A04}" type="slidenum">
              <a:rPr lang="en-US" smtClean="0"/>
              <a:t>‹#›</a:t>
            </a:fld>
            <a:endParaRPr lang="en-US"/>
          </a:p>
        </p:txBody>
      </p:sp>
    </p:spTree>
    <p:extLst>
      <p:ext uri="{BB962C8B-B14F-4D97-AF65-F5344CB8AC3E}">
        <p14:creationId xmlns:p14="http://schemas.microsoft.com/office/powerpoint/2010/main" val="299056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6114-1670-4BEC-B57A-62BA48AF7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6130DF-6D45-48B2-A272-BD54D08EB3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382083-69C8-41FE-832B-824564B5D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25C7CF-7B36-4395-AA6E-2EB72CFFC3B4}"/>
              </a:ext>
            </a:extLst>
          </p:cNvPr>
          <p:cNvSpPr>
            <a:spLocks noGrp="1"/>
          </p:cNvSpPr>
          <p:nvPr>
            <p:ph type="dt" sz="half" idx="10"/>
          </p:nvPr>
        </p:nvSpPr>
        <p:spPr/>
        <p:txBody>
          <a:bodyPr/>
          <a:lstStyle/>
          <a:p>
            <a:fld id="{EE0D932B-BDDB-49CD-A51E-250FD7E8C404}" type="datetimeFigureOut">
              <a:rPr lang="en-US" smtClean="0"/>
              <a:t>8/2/2018</a:t>
            </a:fld>
            <a:endParaRPr lang="en-US"/>
          </a:p>
        </p:txBody>
      </p:sp>
      <p:sp>
        <p:nvSpPr>
          <p:cNvPr id="6" name="Footer Placeholder 5">
            <a:extLst>
              <a:ext uri="{FF2B5EF4-FFF2-40B4-BE49-F238E27FC236}">
                <a16:creationId xmlns:a16="http://schemas.microsoft.com/office/drawing/2014/main" id="{C930A2D6-0B07-46C5-A337-5EE7D02FD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B0369-05D9-4DD1-BA2B-950BC469AE13}"/>
              </a:ext>
            </a:extLst>
          </p:cNvPr>
          <p:cNvSpPr>
            <a:spLocks noGrp="1"/>
          </p:cNvSpPr>
          <p:nvPr>
            <p:ph type="sldNum" sz="quarter" idx="12"/>
          </p:nvPr>
        </p:nvSpPr>
        <p:spPr/>
        <p:txBody>
          <a:bodyPr/>
          <a:lstStyle/>
          <a:p>
            <a:fld id="{076506D5-392E-4C3A-8F69-121D9E0C6A04}" type="slidenum">
              <a:rPr lang="en-US" smtClean="0"/>
              <a:t>‹#›</a:t>
            </a:fld>
            <a:endParaRPr lang="en-US"/>
          </a:p>
        </p:txBody>
      </p:sp>
    </p:spTree>
    <p:extLst>
      <p:ext uri="{BB962C8B-B14F-4D97-AF65-F5344CB8AC3E}">
        <p14:creationId xmlns:p14="http://schemas.microsoft.com/office/powerpoint/2010/main" val="405865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4D28C9-89CF-464F-8FDD-8831A7F464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25D4AC-4A88-4D9D-872F-D99049CA2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D3D5D-BEE0-4F94-B526-AA0CC0CE8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D932B-BDDB-49CD-A51E-250FD7E8C404}" type="datetimeFigureOut">
              <a:rPr lang="en-US" smtClean="0"/>
              <a:t>8/2/2018</a:t>
            </a:fld>
            <a:endParaRPr lang="en-US"/>
          </a:p>
        </p:txBody>
      </p:sp>
      <p:sp>
        <p:nvSpPr>
          <p:cNvPr id="5" name="Footer Placeholder 4">
            <a:extLst>
              <a:ext uri="{FF2B5EF4-FFF2-40B4-BE49-F238E27FC236}">
                <a16:creationId xmlns:a16="http://schemas.microsoft.com/office/drawing/2014/main" id="{756866B7-F470-4C7F-86FC-5372EF452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88493F-1118-4715-905E-7AE93BDF1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506D5-392E-4C3A-8F69-121D9E0C6A04}" type="slidenum">
              <a:rPr lang="en-US" smtClean="0"/>
              <a:t>‹#›</a:t>
            </a:fld>
            <a:endParaRPr lang="en-US"/>
          </a:p>
        </p:txBody>
      </p:sp>
    </p:spTree>
    <p:extLst>
      <p:ext uri="{BB962C8B-B14F-4D97-AF65-F5344CB8AC3E}">
        <p14:creationId xmlns:p14="http://schemas.microsoft.com/office/powerpoint/2010/main" val="3177374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ED02-4A84-4068-A1EF-84CA5A99CA83}"/>
              </a:ext>
            </a:extLst>
          </p:cNvPr>
          <p:cNvSpPr>
            <a:spLocks noGrp="1"/>
          </p:cNvSpPr>
          <p:nvPr>
            <p:ph type="ctrTitle"/>
          </p:nvPr>
        </p:nvSpPr>
        <p:spPr/>
        <p:txBody>
          <a:bodyPr/>
          <a:lstStyle/>
          <a:p>
            <a:r>
              <a:rPr lang="en-US" dirty="0"/>
              <a:t>Entity Relationship Diagram</a:t>
            </a:r>
          </a:p>
        </p:txBody>
      </p:sp>
      <p:sp>
        <p:nvSpPr>
          <p:cNvPr id="3" name="Subtitle 2">
            <a:extLst>
              <a:ext uri="{FF2B5EF4-FFF2-40B4-BE49-F238E27FC236}">
                <a16:creationId xmlns:a16="http://schemas.microsoft.com/office/drawing/2014/main" id="{7A420225-5F1D-4E8C-A741-85B5AAAC8203}"/>
              </a:ext>
            </a:extLst>
          </p:cNvPr>
          <p:cNvSpPr>
            <a:spLocks noGrp="1"/>
          </p:cNvSpPr>
          <p:nvPr>
            <p:ph type="subTitle" idx="1"/>
          </p:nvPr>
        </p:nvSpPr>
        <p:spPr/>
        <p:txBody>
          <a:bodyPr/>
          <a:lstStyle/>
          <a:p>
            <a:r>
              <a:rPr lang="en-US" dirty="0"/>
              <a:t>Pretty pictures that everyone can agree on</a:t>
            </a:r>
          </a:p>
        </p:txBody>
      </p:sp>
    </p:spTree>
    <p:extLst>
      <p:ext uri="{BB962C8B-B14F-4D97-AF65-F5344CB8AC3E}">
        <p14:creationId xmlns:p14="http://schemas.microsoft.com/office/powerpoint/2010/main" val="2966711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8D73-986F-4D6E-B2B4-4AA645283760}"/>
              </a:ext>
            </a:extLst>
          </p:cNvPr>
          <p:cNvSpPr>
            <a:spLocks noGrp="1"/>
          </p:cNvSpPr>
          <p:nvPr>
            <p:ph type="title"/>
          </p:nvPr>
        </p:nvSpPr>
        <p:spPr/>
        <p:txBody>
          <a:bodyPr/>
          <a:lstStyle/>
          <a:p>
            <a:r>
              <a:rPr lang="en-US" dirty="0"/>
              <a:t>Creating an ERD: 3a – special cases</a:t>
            </a:r>
          </a:p>
        </p:txBody>
      </p:sp>
      <p:sp>
        <p:nvSpPr>
          <p:cNvPr id="3" name="Content Placeholder 2">
            <a:extLst>
              <a:ext uri="{FF2B5EF4-FFF2-40B4-BE49-F238E27FC236}">
                <a16:creationId xmlns:a16="http://schemas.microsoft.com/office/drawing/2014/main" id="{964B9FFE-AFDB-4307-9D17-8B262A0E9EEB}"/>
              </a:ext>
            </a:extLst>
          </p:cNvPr>
          <p:cNvSpPr>
            <a:spLocks noGrp="1"/>
          </p:cNvSpPr>
          <p:nvPr>
            <p:ph idx="1"/>
          </p:nvPr>
        </p:nvSpPr>
        <p:spPr/>
        <p:txBody>
          <a:bodyPr/>
          <a:lstStyle/>
          <a:p>
            <a:pPr marL="0" indent="0">
              <a:buNone/>
            </a:pPr>
            <a:r>
              <a:rPr lang="en-US" dirty="0"/>
              <a:t>Ternary/n-</a:t>
            </a:r>
            <a:r>
              <a:rPr lang="en-US" dirty="0" err="1"/>
              <a:t>ary</a:t>
            </a:r>
            <a:r>
              <a:rPr lang="en-US" dirty="0"/>
              <a:t> relationship – 3 (ternary) or N (n-</a:t>
            </a:r>
            <a:r>
              <a:rPr lang="en-US" dirty="0" err="1"/>
              <a:t>ary</a:t>
            </a:r>
            <a:r>
              <a:rPr lang="en-US" dirty="0"/>
              <a:t>) entities with a relationship (example: doctor, patient, exam room, appointment)</a:t>
            </a:r>
          </a:p>
        </p:txBody>
      </p:sp>
      <p:sp>
        <p:nvSpPr>
          <p:cNvPr id="4" name="Rectangle 3">
            <a:extLst>
              <a:ext uri="{FF2B5EF4-FFF2-40B4-BE49-F238E27FC236}">
                <a16:creationId xmlns:a16="http://schemas.microsoft.com/office/drawing/2014/main" id="{FF9DDA79-EFF9-48CB-846D-6C91C466FA27}"/>
              </a:ext>
            </a:extLst>
          </p:cNvPr>
          <p:cNvSpPr/>
          <p:nvPr/>
        </p:nvSpPr>
        <p:spPr>
          <a:xfrm>
            <a:off x="2053243" y="3316969"/>
            <a:ext cx="2136371" cy="111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Rectangle 4">
            <a:extLst>
              <a:ext uri="{FF2B5EF4-FFF2-40B4-BE49-F238E27FC236}">
                <a16:creationId xmlns:a16="http://schemas.microsoft.com/office/drawing/2014/main" id="{7ABC524C-859B-4CB5-8953-6DFA51148DB1}"/>
              </a:ext>
            </a:extLst>
          </p:cNvPr>
          <p:cNvSpPr/>
          <p:nvPr/>
        </p:nvSpPr>
        <p:spPr>
          <a:xfrm>
            <a:off x="8238965" y="3316969"/>
            <a:ext cx="2136371" cy="111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 Room</a:t>
            </a:r>
          </a:p>
        </p:txBody>
      </p:sp>
      <p:sp>
        <p:nvSpPr>
          <p:cNvPr id="6" name="Flowchart: Decision 5">
            <a:extLst>
              <a:ext uri="{FF2B5EF4-FFF2-40B4-BE49-F238E27FC236}">
                <a16:creationId xmlns:a16="http://schemas.microsoft.com/office/drawing/2014/main" id="{2AF57EBA-6476-4FEA-9F14-A57032861DB4}"/>
              </a:ext>
            </a:extLst>
          </p:cNvPr>
          <p:cNvSpPr/>
          <p:nvPr/>
        </p:nvSpPr>
        <p:spPr>
          <a:xfrm>
            <a:off x="5411585" y="4468300"/>
            <a:ext cx="1280160" cy="7402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br>
              <a:rPr lang="en-US" dirty="0"/>
            </a:br>
            <a:r>
              <a:rPr lang="en-US" dirty="0"/>
              <a:t>Appt</a:t>
            </a:r>
          </a:p>
        </p:txBody>
      </p:sp>
      <p:cxnSp>
        <p:nvCxnSpPr>
          <p:cNvPr id="7" name="Straight Connector 6">
            <a:extLst>
              <a:ext uri="{FF2B5EF4-FFF2-40B4-BE49-F238E27FC236}">
                <a16:creationId xmlns:a16="http://schemas.microsoft.com/office/drawing/2014/main" id="{13506B1F-C8DE-47CA-B613-27EA5CD74026}"/>
              </a:ext>
            </a:extLst>
          </p:cNvPr>
          <p:cNvCxnSpPr>
            <a:stCxn id="4" idx="3"/>
            <a:endCxn id="6" idx="1"/>
          </p:cNvCxnSpPr>
          <p:nvPr/>
        </p:nvCxnSpPr>
        <p:spPr>
          <a:xfrm>
            <a:off x="4189614" y="3873922"/>
            <a:ext cx="1221971" cy="964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E61D4E3-4E04-4942-B382-5430D4DCABA7}"/>
              </a:ext>
            </a:extLst>
          </p:cNvPr>
          <p:cNvCxnSpPr>
            <a:cxnSpLocks/>
            <a:stCxn id="6" idx="3"/>
            <a:endCxn id="5" idx="1"/>
          </p:cNvCxnSpPr>
          <p:nvPr/>
        </p:nvCxnSpPr>
        <p:spPr>
          <a:xfrm flipV="1">
            <a:off x="6691745" y="3873922"/>
            <a:ext cx="1547220" cy="964486"/>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9EA0DE1-14B7-45B4-9A7A-4543A8DF7212}"/>
              </a:ext>
            </a:extLst>
          </p:cNvPr>
          <p:cNvSpPr/>
          <p:nvPr/>
        </p:nvSpPr>
        <p:spPr>
          <a:xfrm>
            <a:off x="2053243" y="4987827"/>
            <a:ext cx="2222962" cy="114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13" name="TextBox 12">
            <a:extLst>
              <a:ext uri="{FF2B5EF4-FFF2-40B4-BE49-F238E27FC236}">
                <a16:creationId xmlns:a16="http://schemas.microsoft.com/office/drawing/2014/main" id="{4767ECA6-3989-42D0-BEE5-F1D6607879B2}"/>
              </a:ext>
            </a:extLst>
          </p:cNvPr>
          <p:cNvSpPr txBox="1"/>
          <p:nvPr/>
        </p:nvSpPr>
        <p:spPr>
          <a:xfrm>
            <a:off x="4853578" y="4098968"/>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42223B8-BDF0-49CF-AF07-DD1372A75D55}"/>
              </a:ext>
            </a:extLst>
          </p:cNvPr>
          <p:cNvSpPr txBox="1"/>
          <p:nvPr/>
        </p:nvSpPr>
        <p:spPr>
          <a:xfrm>
            <a:off x="7355709" y="4022076"/>
            <a:ext cx="301686" cy="369332"/>
          </a:xfrm>
          <a:prstGeom prst="rect">
            <a:avLst/>
          </a:prstGeom>
          <a:noFill/>
        </p:spPr>
        <p:txBody>
          <a:bodyPr wrap="none" rtlCol="0">
            <a:spAutoFit/>
          </a:bodyPr>
          <a:lstStyle/>
          <a:p>
            <a:r>
              <a:rPr lang="en-US" dirty="0"/>
              <a:t>1</a:t>
            </a:r>
          </a:p>
        </p:txBody>
      </p:sp>
      <p:sp>
        <p:nvSpPr>
          <p:cNvPr id="18" name="Rectangle 17">
            <a:extLst>
              <a:ext uri="{FF2B5EF4-FFF2-40B4-BE49-F238E27FC236}">
                <a16:creationId xmlns:a16="http://schemas.microsoft.com/office/drawing/2014/main" id="{139A139C-3C04-4933-94D8-2ECDCB5E10E2}"/>
              </a:ext>
            </a:extLst>
          </p:cNvPr>
          <p:cNvSpPr/>
          <p:nvPr/>
        </p:nvSpPr>
        <p:spPr>
          <a:xfrm>
            <a:off x="8238965" y="4987827"/>
            <a:ext cx="2136371" cy="114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Appointment</a:t>
            </a:r>
          </a:p>
        </p:txBody>
      </p:sp>
      <p:sp>
        <p:nvSpPr>
          <p:cNvPr id="27" name="TextBox 26">
            <a:extLst>
              <a:ext uri="{FF2B5EF4-FFF2-40B4-BE49-F238E27FC236}">
                <a16:creationId xmlns:a16="http://schemas.microsoft.com/office/drawing/2014/main" id="{4A6AA453-9A91-4ACF-9144-E99D603EEF8A}"/>
              </a:ext>
            </a:extLst>
          </p:cNvPr>
          <p:cNvSpPr txBox="1"/>
          <p:nvPr/>
        </p:nvSpPr>
        <p:spPr>
          <a:xfrm>
            <a:off x="4853578" y="5308682"/>
            <a:ext cx="301686" cy="369332"/>
          </a:xfrm>
          <a:prstGeom prst="rect">
            <a:avLst/>
          </a:prstGeom>
          <a:noFill/>
        </p:spPr>
        <p:txBody>
          <a:bodyPr wrap="none" rtlCol="0">
            <a:spAutoFit/>
          </a:bodyPr>
          <a:lstStyle/>
          <a:p>
            <a:r>
              <a:rPr lang="en-US" dirty="0"/>
              <a:t>1</a:t>
            </a:r>
          </a:p>
        </p:txBody>
      </p:sp>
      <p:cxnSp>
        <p:nvCxnSpPr>
          <p:cNvPr id="29" name="Straight Connector 28">
            <a:extLst>
              <a:ext uri="{FF2B5EF4-FFF2-40B4-BE49-F238E27FC236}">
                <a16:creationId xmlns:a16="http://schemas.microsoft.com/office/drawing/2014/main" id="{23DE1659-9D11-4396-BD95-AA0737392F75}"/>
              </a:ext>
            </a:extLst>
          </p:cNvPr>
          <p:cNvCxnSpPr>
            <a:stCxn id="6" idx="2"/>
          </p:cNvCxnSpPr>
          <p:nvPr/>
        </p:nvCxnSpPr>
        <p:spPr>
          <a:xfrm flipH="1">
            <a:off x="4276205" y="5208515"/>
            <a:ext cx="1775460" cy="651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48A8CD-BD55-49E4-9055-E8C25633676A}"/>
              </a:ext>
            </a:extLst>
          </p:cNvPr>
          <p:cNvCxnSpPr>
            <a:stCxn id="6" idx="2"/>
          </p:cNvCxnSpPr>
          <p:nvPr/>
        </p:nvCxnSpPr>
        <p:spPr>
          <a:xfrm>
            <a:off x="6051665" y="5208515"/>
            <a:ext cx="2187300" cy="651958"/>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AA457AB-B51B-4119-A293-C2BED239A936}"/>
              </a:ext>
            </a:extLst>
          </p:cNvPr>
          <p:cNvSpPr txBox="1"/>
          <p:nvPr/>
        </p:nvSpPr>
        <p:spPr>
          <a:xfrm>
            <a:off x="7260501" y="5308682"/>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413619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8D73-986F-4D6E-B2B4-4AA645283760}"/>
              </a:ext>
            </a:extLst>
          </p:cNvPr>
          <p:cNvSpPr>
            <a:spLocks noGrp="1"/>
          </p:cNvSpPr>
          <p:nvPr>
            <p:ph type="title"/>
          </p:nvPr>
        </p:nvSpPr>
        <p:spPr/>
        <p:txBody>
          <a:bodyPr/>
          <a:lstStyle/>
          <a:p>
            <a:r>
              <a:rPr lang="en-US" dirty="0"/>
              <a:t>Creating an ERD: 3a – special cases</a:t>
            </a:r>
          </a:p>
        </p:txBody>
      </p:sp>
      <p:sp>
        <p:nvSpPr>
          <p:cNvPr id="3" name="Content Placeholder 2">
            <a:extLst>
              <a:ext uri="{FF2B5EF4-FFF2-40B4-BE49-F238E27FC236}">
                <a16:creationId xmlns:a16="http://schemas.microsoft.com/office/drawing/2014/main" id="{964B9FFE-AFDB-4307-9D17-8B262A0E9EEB}"/>
              </a:ext>
            </a:extLst>
          </p:cNvPr>
          <p:cNvSpPr>
            <a:spLocks noGrp="1"/>
          </p:cNvSpPr>
          <p:nvPr>
            <p:ph idx="1"/>
          </p:nvPr>
        </p:nvSpPr>
        <p:spPr/>
        <p:txBody>
          <a:bodyPr/>
          <a:lstStyle/>
          <a:p>
            <a:pPr marL="0" indent="0">
              <a:buNone/>
            </a:pPr>
            <a:r>
              <a:rPr lang="en-US" dirty="0"/>
              <a:t>Multiple relationships – Two entities can have more than one relationship so long as they are really different</a:t>
            </a:r>
          </a:p>
        </p:txBody>
      </p:sp>
      <p:sp>
        <p:nvSpPr>
          <p:cNvPr id="4" name="Rectangle 3">
            <a:extLst>
              <a:ext uri="{FF2B5EF4-FFF2-40B4-BE49-F238E27FC236}">
                <a16:creationId xmlns:a16="http://schemas.microsoft.com/office/drawing/2014/main" id="{FF9DDA79-EFF9-48CB-846D-6C91C466FA27}"/>
              </a:ext>
            </a:extLst>
          </p:cNvPr>
          <p:cNvSpPr/>
          <p:nvPr/>
        </p:nvSpPr>
        <p:spPr>
          <a:xfrm>
            <a:off x="838200" y="4194777"/>
            <a:ext cx="2136371" cy="111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6" name="Flowchart: Decision 5">
            <a:extLst>
              <a:ext uri="{FF2B5EF4-FFF2-40B4-BE49-F238E27FC236}">
                <a16:creationId xmlns:a16="http://schemas.microsoft.com/office/drawing/2014/main" id="{2AF57EBA-6476-4FEA-9F14-A57032861DB4}"/>
              </a:ext>
            </a:extLst>
          </p:cNvPr>
          <p:cNvSpPr/>
          <p:nvPr/>
        </p:nvSpPr>
        <p:spPr>
          <a:xfrm>
            <a:off x="4832401" y="4468300"/>
            <a:ext cx="1859344" cy="10751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Attends</a:t>
            </a:r>
          </a:p>
        </p:txBody>
      </p:sp>
      <p:cxnSp>
        <p:nvCxnSpPr>
          <p:cNvPr id="7" name="Straight Connector 6">
            <a:extLst>
              <a:ext uri="{FF2B5EF4-FFF2-40B4-BE49-F238E27FC236}">
                <a16:creationId xmlns:a16="http://schemas.microsoft.com/office/drawing/2014/main" id="{13506B1F-C8DE-47CA-B613-27EA5CD74026}"/>
              </a:ext>
            </a:extLst>
          </p:cNvPr>
          <p:cNvCxnSpPr>
            <a:cxnSpLocks/>
            <a:stCxn id="4" idx="3"/>
            <a:endCxn id="6" idx="1"/>
          </p:cNvCxnSpPr>
          <p:nvPr/>
        </p:nvCxnSpPr>
        <p:spPr>
          <a:xfrm>
            <a:off x="2974571" y="4751730"/>
            <a:ext cx="1857830" cy="254126"/>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767ECA6-3989-42D0-BEE5-F1D6607879B2}"/>
              </a:ext>
            </a:extLst>
          </p:cNvPr>
          <p:cNvSpPr txBox="1"/>
          <p:nvPr/>
        </p:nvSpPr>
        <p:spPr>
          <a:xfrm>
            <a:off x="3800237" y="4839183"/>
            <a:ext cx="301686" cy="369332"/>
          </a:xfrm>
          <a:prstGeom prst="rect">
            <a:avLst/>
          </a:prstGeom>
          <a:noFill/>
        </p:spPr>
        <p:txBody>
          <a:bodyPr wrap="none" rtlCol="0">
            <a:spAutoFit/>
          </a:bodyPr>
          <a:lstStyle/>
          <a:p>
            <a:r>
              <a:rPr lang="en-US" dirty="0"/>
              <a:t>1</a:t>
            </a:r>
          </a:p>
        </p:txBody>
      </p:sp>
      <p:sp>
        <p:nvSpPr>
          <p:cNvPr id="18" name="Rectangle 17">
            <a:extLst>
              <a:ext uri="{FF2B5EF4-FFF2-40B4-BE49-F238E27FC236}">
                <a16:creationId xmlns:a16="http://schemas.microsoft.com/office/drawing/2014/main" id="{139A139C-3C04-4933-94D8-2ECDCB5E10E2}"/>
              </a:ext>
            </a:extLst>
          </p:cNvPr>
          <p:cNvSpPr/>
          <p:nvPr/>
        </p:nvSpPr>
        <p:spPr>
          <a:xfrm>
            <a:off x="8700653" y="4180900"/>
            <a:ext cx="2136371" cy="114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Appointment</a:t>
            </a:r>
          </a:p>
        </p:txBody>
      </p:sp>
      <p:cxnSp>
        <p:nvCxnSpPr>
          <p:cNvPr id="33" name="Straight Connector 32">
            <a:extLst>
              <a:ext uri="{FF2B5EF4-FFF2-40B4-BE49-F238E27FC236}">
                <a16:creationId xmlns:a16="http://schemas.microsoft.com/office/drawing/2014/main" id="{2848A8CD-BD55-49E4-9055-E8C25633676A}"/>
              </a:ext>
            </a:extLst>
          </p:cNvPr>
          <p:cNvCxnSpPr>
            <a:cxnSpLocks/>
            <a:stCxn id="6" idx="3"/>
          </p:cNvCxnSpPr>
          <p:nvPr/>
        </p:nvCxnSpPr>
        <p:spPr>
          <a:xfrm>
            <a:off x="6691745" y="5005856"/>
            <a:ext cx="2008908" cy="202659"/>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AA457AB-B51B-4119-A293-C2BED239A936}"/>
              </a:ext>
            </a:extLst>
          </p:cNvPr>
          <p:cNvSpPr txBox="1"/>
          <p:nvPr/>
        </p:nvSpPr>
        <p:spPr>
          <a:xfrm>
            <a:off x="7545356" y="5137892"/>
            <a:ext cx="566181" cy="369332"/>
          </a:xfrm>
          <a:prstGeom prst="rect">
            <a:avLst/>
          </a:prstGeom>
          <a:noFill/>
        </p:spPr>
        <p:txBody>
          <a:bodyPr wrap="none" rtlCol="0">
            <a:spAutoFit/>
          </a:bodyPr>
          <a:lstStyle/>
          <a:p>
            <a:r>
              <a:rPr lang="en-US" dirty="0"/>
              <a:t>1..N</a:t>
            </a:r>
          </a:p>
        </p:txBody>
      </p:sp>
      <p:sp>
        <p:nvSpPr>
          <p:cNvPr id="19" name="TextBox 18">
            <a:extLst>
              <a:ext uri="{FF2B5EF4-FFF2-40B4-BE49-F238E27FC236}">
                <a16:creationId xmlns:a16="http://schemas.microsoft.com/office/drawing/2014/main" id="{D41518B7-DC02-41A3-B635-75349007E9F0}"/>
              </a:ext>
            </a:extLst>
          </p:cNvPr>
          <p:cNvSpPr txBox="1"/>
          <p:nvPr/>
        </p:nvSpPr>
        <p:spPr>
          <a:xfrm>
            <a:off x="7346087" y="3631962"/>
            <a:ext cx="566181" cy="369332"/>
          </a:xfrm>
          <a:prstGeom prst="rect">
            <a:avLst/>
          </a:prstGeom>
          <a:noFill/>
        </p:spPr>
        <p:txBody>
          <a:bodyPr wrap="none" rtlCol="0">
            <a:spAutoFit/>
          </a:bodyPr>
          <a:lstStyle/>
          <a:p>
            <a:r>
              <a:rPr lang="en-US" dirty="0"/>
              <a:t>1..N</a:t>
            </a:r>
          </a:p>
        </p:txBody>
      </p:sp>
      <p:sp>
        <p:nvSpPr>
          <p:cNvPr id="20" name="TextBox 19">
            <a:extLst>
              <a:ext uri="{FF2B5EF4-FFF2-40B4-BE49-F238E27FC236}">
                <a16:creationId xmlns:a16="http://schemas.microsoft.com/office/drawing/2014/main" id="{823D3B75-6F09-415F-AF3D-88FD320A166A}"/>
              </a:ext>
            </a:extLst>
          </p:cNvPr>
          <p:cNvSpPr txBox="1"/>
          <p:nvPr/>
        </p:nvSpPr>
        <p:spPr>
          <a:xfrm>
            <a:off x="3624692" y="3724021"/>
            <a:ext cx="301686" cy="369332"/>
          </a:xfrm>
          <a:prstGeom prst="rect">
            <a:avLst/>
          </a:prstGeom>
          <a:noFill/>
        </p:spPr>
        <p:txBody>
          <a:bodyPr wrap="none" rtlCol="0">
            <a:spAutoFit/>
          </a:bodyPr>
          <a:lstStyle/>
          <a:p>
            <a:r>
              <a:rPr lang="en-US" dirty="0"/>
              <a:t>1</a:t>
            </a:r>
          </a:p>
        </p:txBody>
      </p:sp>
      <p:sp>
        <p:nvSpPr>
          <p:cNvPr id="22" name="Flowchart: Decision 21">
            <a:extLst>
              <a:ext uri="{FF2B5EF4-FFF2-40B4-BE49-F238E27FC236}">
                <a16:creationId xmlns:a16="http://schemas.microsoft.com/office/drawing/2014/main" id="{3E0A890C-2520-42BD-AF72-4BB6604156FC}"/>
              </a:ext>
            </a:extLst>
          </p:cNvPr>
          <p:cNvSpPr/>
          <p:nvPr/>
        </p:nvSpPr>
        <p:spPr>
          <a:xfrm>
            <a:off x="4376310" y="3054481"/>
            <a:ext cx="2247891" cy="129977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Schedules</a:t>
            </a:r>
          </a:p>
        </p:txBody>
      </p:sp>
      <p:cxnSp>
        <p:nvCxnSpPr>
          <p:cNvPr id="23" name="Straight Connector 22">
            <a:extLst>
              <a:ext uri="{FF2B5EF4-FFF2-40B4-BE49-F238E27FC236}">
                <a16:creationId xmlns:a16="http://schemas.microsoft.com/office/drawing/2014/main" id="{50E8DCC2-D8EA-487F-B4BF-5C8A225E13A7}"/>
              </a:ext>
            </a:extLst>
          </p:cNvPr>
          <p:cNvCxnSpPr>
            <a:stCxn id="22" idx="3"/>
          </p:cNvCxnSpPr>
          <p:nvPr/>
        </p:nvCxnSpPr>
        <p:spPr>
          <a:xfrm>
            <a:off x="6624201" y="3704370"/>
            <a:ext cx="2076452" cy="848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FE51367-F43D-4F0D-A61B-5DA777EF1DD9}"/>
              </a:ext>
            </a:extLst>
          </p:cNvPr>
          <p:cNvCxnSpPr>
            <a:stCxn id="22" idx="1"/>
          </p:cNvCxnSpPr>
          <p:nvPr/>
        </p:nvCxnSpPr>
        <p:spPr>
          <a:xfrm flipH="1">
            <a:off x="2974571" y="3704370"/>
            <a:ext cx="1401739" cy="7639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6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D744-9DB5-456D-AE8C-E9DE4B2A9527}"/>
              </a:ext>
            </a:extLst>
          </p:cNvPr>
          <p:cNvSpPr>
            <a:spLocks noGrp="1"/>
          </p:cNvSpPr>
          <p:nvPr>
            <p:ph type="title"/>
          </p:nvPr>
        </p:nvSpPr>
        <p:spPr/>
        <p:txBody>
          <a:bodyPr/>
          <a:lstStyle/>
          <a:p>
            <a:r>
              <a:rPr lang="en-US" dirty="0"/>
              <a:t>Creating an ERD 4: Add Attributes</a:t>
            </a:r>
          </a:p>
        </p:txBody>
      </p:sp>
      <p:sp>
        <p:nvSpPr>
          <p:cNvPr id="3" name="Content Placeholder 2">
            <a:extLst>
              <a:ext uri="{FF2B5EF4-FFF2-40B4-BE49-F238E27FC236}">
                <a16:creationId xmlns:a16="http://schemas.microsoft.com/office/drawing/2014/main" id="{C26A23AE-00A0-4DBF-A3AC-C9B7F4104DD9}"/>
              </a:ext>
            </a:extLst>
          </p:cNvPr>
          <p:cNvSpPr>
            <a:spLocks noGrp="1"/>
          </p:cNvSpPr>
          <p:nvPr>
            <p:ph idx="1"/>
          </p:nvPr>
        </p:nvSpPr>
        <p:spPr>
          <a:xfrm>
            <a:off x="838200" y="1825625"/>
            <a:ext cx="10515600" cy="892637"/>
          </a:xfrm>
        </p:spPr>
        <p:txBody>
          <a:bodyPr>
            <a:normAutofit fontScale="92500"/>
          </a:bodyPr>
          <a:lstStyle/>
          <a:p>
            <a:pPr marL="0" indent="0">
              <a:buNone/>
            </a:pPr>
            <a:r>
              <a:rPr lang="en-US" dirty="0"/>
              <a:t>An attribute is a piece of data about an entity. In an OO model, these would be members. This data is NOT represented elsewhere in the model.  </a:t>
            </a:r>
          </a:p>
          <a:p>
            <a:pPr marL="0" indent="0">
              <a:buNone/>
            </a:pPr>
            <a:endParaRPr lang="en-US" dirty="0"/>
          </a:p>
        </p:txBody>
      </p:sp>
      <p:sp>
        <p:nvSpPr>
          <p:cNvPr id="4" name="Rectangle 3">
            <a:extLst>
              <a:ext uri="{FF2B5EF4-FFF2-40B4-BE49-F238E27FC236}">
                <a16:creationId xmlns:a16="http://schemas.microsoft.com/office/drawing/2014/main" id="{4FAF1961-67A2-45E6-84F8-4620E548CC08}"/>
              </a:ext>
            </a:extLst>
          </p:cNvPr>
          <p:cNvSpPr/>
          <p:nvPr/>
        </p:nvSpPr>
        <p:spPr>
          <a:xfrm>
            <a:off x="4668982" y="3586941"/>
            <a:ext cx="2136371" cy="111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Oval 4">
            <a:extLst>
              <a:ext uri="{FF2B5EF4-FFF2-40B4-BE49-F238E27FC236}">
                <a16:creationId xmlns:a16="http://schemas.microsoft.com/office/drawing/2014/main" id="{B57E1725-2A25-4D0C-9D1E-07CED765BC53}"/>
              </a:ext>
            </a:extLst>
          </p:cNvPr>
          <p:cNvSpPr/>
          <p:nvPr/>
        </p:nvSpPr>
        <p:spPr>
          <a:xfrm>
            <a:off x="3225339" y="5067588"/>
            <a:ext cx="1346662"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7" name="Straight Connector 6">
            <a:extLst>
              <a:ext uri="{FF2B5EF4-FFF2-40B4-BE49-F238E27FC236}">
                <a16:creationId xmlns:a16="http://schemas.microsoft.com/office/drawing/2014/main" id="{A5FF75F1-61F0-4301-9C85-C59BB4913100}"/>
              </a:ext>
            </a:extLst>
          </p:cNvPr>
          <p:cNvCxnSpPr/>
          <p:nvPr/>
        </p:nvCxnSpPr>
        <p:spPr>
          <a:xfrm flipH="1">
            <a:off x="4189615" y="4700846"/>
            <a:ext cx="479367" cy="394855"/>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3E46294-BA59-4FD1-BD33-82FA62F92007}"/>
              </a:ext>
            </a:extLst>
          </p:cNvPr>
          <p:cNvSpPr/>
          <p:nvPr/>
        </p:nvSpPr>
        <p:spPr>
          <a:xfrm>
            <a:off x="4959927" y="5178425"/>
            <a:ext cx="1346662"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Salary</a:t>
            </a:r>
          </a:p>
        </p:txBody>
      </p:sp>
      <p:cxnSp>
        <p:nvCxnSpPr>
          <p:cNvPr id="9" name="Straight Connector 8">
            <a:extLst>
              <a:ext uri="{FF2B5EF4-FFF2-40B4-BE49-F238E27FC236}">
                <a16:creationId xmlns:a16="http://schemas.microsoft.com/office/drawing/2014/main" id="{7E2ADCCB-BAD8-48F8-BEF6-F291F353AED2}"/>
              </a:ext>
            </a:extLst>
          </p:cNvPr>
          <p:cNvCxnSpPr>
            <a:cxnSpLocks/>
            <a:stCxn id="4" idx="2"/>
          </p:cNvCxnSpPr>
          <p:nvPr/>
        </p:nvCxnSpPr>
        <p:spPr>
          <a:xfrm>
            <a:off x="5737168" y="4700846"/>
            <a:ext cx="187036" cy="5056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3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D744-9DB5-456D-AE8C-E9DE4B2A9527}"/>
              </a:ext>
            </a:extLst>
          </p:cNvPr>
          <p:cNvSpPr>
            <a:spLocks noGrp="1"/>
          </p:cNvSpPr>
          <p:nvPr>
            <p:ph type="title"/>
          </p:nvPr>
        </p:nvSpPr>
        <p:spPr/>
        <p:txBody>
          <a:bodyPr/>
          <a:lstStyle/>
          <a:p>
            <a:r>
              <a:rPr lang="en-US" dirty="0"/>
              <a:t>Creating an ERD 4a: Multi-Valued Attributes</a:t>
            </a:r>
          </a:p>
        </p:txBody>
      </p:sp>
      <p:sp>
        <p:nvSpPr>
          <p:cNvPr id="3" name="Content Placeholder 2">
            <a:extLst>
              <a:ext uri="{FF2B5EF4-FFF2-40B4-BE49-F238E27FC236}">
                <a16:creationId xmlns:a16="http://schemas.microsoft.com/office/drawing/2014/main" id="{C26A23AE-00A0-4DBF-A3AC-C9B7F4104DD9}"/>
              </a:ext>
            </a:extLst>
          </p:cNvPr>
          <p:cNvSpPr>
            <a:spLocks noGrp="1"/>
          </p:cNvSpPr>
          <p:nvPr>
            <p:ph idx="1"/>
          </p:nvPr>
        </p:nvSpPr>
        <p:spPr>
          <a:xfrm>
            <a:off x="838200" y="1825625"/>
            <a:ext cx="10515600" cy="892637"/>
          </a:xfrm>
        </p:spPr>
        <p:txBody>
          <a:bodyPr>
            <a:normAutofit/>
          </a:bodyPr>
          <a:lstStyle/>
          <a:p>
            <a:pPr marL="0" indent="0">
              <a:buNone/>
            </a:pPr>
            <a:r>
              <a:rPr lang="en-US" dirty="0"/>
              <a:t>Sometimes an entity can have a number of the same attribute. A doctor can have many degrees (undergraduate, graduate, PhD, etc.)</a:t>
            </a:r>
          </a:p>
          <a:p>
            <a:pPr marL="0" indent="0">
              <a:buNone/>
            </a:pPr>
            <a:endParaRPr lang="en-US" dirty="0"/>
          </a:p>
        </p:txBody>
      </p:sp>
      <p:sp>
        <p:nvSpPr>
          <p:cNvPr id="4" name="Rectangle 3">
            <a:extLst>
              <a:ext uri="{FF2B5EF4-FFF2-40B4-BE49-F238E27FC236}">
                <a16:creationId xmlns:a16="http://schemas.microsoft.com/office/drawing/2014/main" id="{4FAF1961-67A2-45E6-84F8-4620E548CC08}"/>
              </a:ext>
            </a:extLst>
          </p:cNvPr>
          <p:cNvSpPr/>
          <p:nvPr/>
        </p:nvSpPr>
        <p:spPr>
          <a:xfrm>
            <a:off x="4668982" y="3586941"/>
            <a:ext cx="2136371" cy="111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Oval 4">
            <a:extLst>
              <a:ext uri="{FF2B5EF4-FFF2-40B4-BE49-F238E27FC236}">
                <a16:creationId xmlns:a16="http://schemas.microsoft.com/office/drawing/2014/main" id="{B57E1725-2A25-4D0C-9D1E-07CED765BC53}"/>
              </a:ext>
            </a:extLst>
          </p:cNvPr>
          <p:cNvSpPr/>
          <p:nvPr/>
        </p:nvSpPr>
        <p:spPr>
          <a:xfrm>
            <a:off x="3225339" y="5067588"/>
            <a:ext cx="1346662"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7" name="Straight Connector 6">
            <a:extLst>
              <a:ext uri="{FF2B5EF4-FFF2-40B4-BE49-F238E27FC236}">
                <a16:creationId xmlns:a16="http://schemas.microsoft.com/office/drawing/2014/main" id="{A5FF75F1-61F0-4301-9C85-C59BB4913100}"/>
              </a:ext>
            </a:extLst>
          </p:cNvPr>
          <p:cNvCxnSpPr/>
          <p:nvPr/>
        </p:nvCxnSpPr>
        <p:spPr>
          <a:xfrm flipH="1">
            <a:off x="4189615" y="4700846"/>
            <a:ext cx="479367" cy="394855"/>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3E46294-BA59-4FD1-BD33-82FA62F92007}"/>
              </a:ext>
            </a:extLst>
          </p:cNvPr>
          <p:cNvSpPr/>
          <p:nvPr/>
        </p:nvSpPr>
        <p:spPr>
          <a:xfrm>
            <a:off x="4959927" y="5178425"/>
            <a:ext cx="1346662"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Salary</a:t>
            </a:r>
          </a:p>
        </p:txBody>
      </p:sp>
      <p:cxnSp>
        <p:nvCxnSpPr>
          <p:cNvPr id="9" name="Straight Connector 8">
            <a:extLst>
              <a:ext uri="{FF2B5EF4-FFF2-40B4-BE49-F238E27FC236}">
                <a16:creationId xmlns:a16="http://schemas.microsoft.com/office/drawing/2014/main" id="{7E2ADCCB-BAD8-48F8-BEF6-F291F353AED2}"/>
              </a:ext>
            </a:extLst>
          </p:cNvPr>
          <p:cNvCxnSpPr>
            <a:cxnSpLocks/>
            <a:stCxn id="4" idx="2"/>
          </p:cNvCxnSpPr>
          <p:nvPr/>
        </p:nvCxnSpPr>
        <p:spPr>
          <a:xfrm>
            <a:off x="5737168" y="4700846"/>
            <a:ext cx="187036" cy="50569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25EEA4F-2517-49A9-B3BB-D0CEF9126323}"/>
              </a:ext>
            </a:extLst>
          </p:cNvPr>
          <p:cNvGrpSpPr/>
          <p:nvPr/>
        </p:nvGrpSpPr>
        <p:grpSpPr>
          <a:xfrm>
            <a:off x="6851071" y="5132704"/>
            <a:ext cx="1346661" cy="739833"/>
            <a:chOff x="7755774" y="4904509"/>
            <a:chExt cx="1346661" cy="739833"/>
          </a:xfrm>
        </p:grpSpPr>
        <p:sp>
          <p:nvSpPr>
            <p:cNvPr id="6" name="Oval 5">
              <a:extLst>
                <a:ext uri="{FF2B5EF4-FFF2-40B4-BE49-F238E27FC236}">
                  <a16:creationId xmlns:a16="http://schemas.microsoft.com/office/drawing/2014/main" id="{3B26243F-2B41-46EB-B95B-E602532D66AA}"/>
                </a:ext>
              </a:extLst>
            </p:cNvPr>
            <p:cNvSpPr/>
            <p:nvPr/>
          </p:nvSpPr>
          <p:spPr>
            <a:xfrm>
              <a:off x="7755774" y="4904509"/>
              <a:ext cx="1346661" cy="739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Degrees</a:t>
              </a:r>
            </a:p>
          </p:txBody>
        </p:sp>
        <p:sp>
          <p:nvSpPr>
            <p:cNvPr id="10" name="Oval 9">
              <a:extLst>
                <a:ext uri="{FF2B5EF4-FFF2-40B4-BE49-F238E27FC236}">
                  <a16:creationId xmlns:a16="http://schemas.microsoft.com/office/drawing/2014/main" id="{4B16B7D0-0634-41A8-BBB7-0D3F30180F0A}"/>
                </a:ext>
              </a:extLst>
            </p:cNvPr>
            <p:cNvSpPr/>
            <p:nvPr/>
          </p:nvSpPr>
          <p:spPr>
            <a:xfrm>
              <a:off x="7888778" y="4987635"/>
              <a:ext cx="1097279" cy="6004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D2540991-CF94-45AD-B202-A22C3CC5FC80}"/>
              </a:ext>
            </a:extLst>
          </p:cNvPr>
          <p:cNvCxnSpPr>
            <a:endCxn id="6" idx="0"/>
          </p:cNvCxnSpPr>
          <p:nvPr/>
        </p:nvCxnSpPr>
        <p:spPr>
          <a:xfrm>
            <a:off x="6517178" y="4700846"/>
            <a:ext cx="1007224" cy="4318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97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D744-9DB5-456D-AE8C-E9DE4B2A9527}"/>
              </a:ext>
            </a:extLst>
          </p:cNvPr>
          <p:cNvSpPr>
            <a:spLocks noGrp="1"/>
          </p:cNvSpPr>
          <p:nvPr>
            <p:ph type="title"/>
          </p:nvPr>
        </p:nvSpPr>
        <p:spPr/>
        <p:txBody>
          <a:bodyPr/>
          <a:lstStyle/>
          <a:p>
            <a:r>
              <a:rPr lang="en-US" dirty="0"/>
              <a:t>Creating an ERD 4a: Derived Attributes</a:t>
            </a:r>
          </a:p>
        </p:txBody>
      </p:sp>
      <p:sp>
        <p:nvSpPr>
          <p:cNvPr id="3" name="Content Placeholder 2">
            <a:extLst>
              <a:ext uri="{FF2B5EF4-FFF2-40B4-BE49-F238E27FC236}">
                <a16:creationId xmlns:a16="http://schemas.microsoft.com/office/drawing/2014/main" id="{C26A23AE-00A0-4DBF-A3AC-C9B7F4104DD9}"/>
              </a:ext>
            </a:extLst>
          </p:cNvPr>
          <p:cNvSpPr>
            <a:spLocks noGrp="1"/>
          </p:cNvSpPr>
          <p:nvPr>
            <p:ph idx="1"/>
          </p:nvPr>
        </p:nvSpPr>
        <p:spPr>
          <a:xfrm>
            <a:off x="838200" y="1825625"/>
            <a:ext cx="10515600" cy="892637"/>
          </a:xfrm>
        </p:spPr>
        <p:txBody>
          <a:bodyPr>
            <a:normAutofit/>
          </a:bodyPr>
          <a:lstStyle/>
          <a:p>
            <a:pPr marL="0" indent="0">
              <a:buNone/>
            </a:pPr>
            <a:r>
              <a:rPr lang="en-US" dirty="0"/>
              <a:t>An attribute that is calculated from other attributes is derived. </a:t>
            </a:r>
          </a:p>
          <a:p>
            <a:pPr marL="0" indent="0">
              <a:buNone/>
            </a:pPr>
            <a:endParaRPr lang="en-US" dirty="0"/>
          </a:p>
        </p:txBody>
      </p:sp>
      <p:sp>
        <p:nvSpPr>
          <p:cNvPr id="4" name="Rectangle 3">
            <a:extLst>
              <a:ext uri="{FF2B5EF4-FFF2-40B4-BE49-F238E27FC236}">
                <a16:creationId xmlns:a16="http://schemas.microsoft.com/office/drawing/2014/main" id="{4FAF1961-67A2-45E6-84F8-4620E548CC08}"/>
              </a:ext>
            </a:extLst>
          </p:cNvPr>
          <p:cNvSpPr/>
          <p:nvPr/>
        </p:nvSpPr>
        <p:spPr>
          <a:xfrm>
            <a:off x="4668982" y="3586941"/>
            <a:ext cx="2136371" cy="111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Oval 4">
            <a:extLst>
              <a:ext uri="{FF2B5EF4-FFF2-40B4-BE49-F238E27FC236}">
                <a16:creationId xmlns:a16="http://schemas.microsoft.com/office/drawing/2014/main" id="{B57E1725-2A25-4D0C-9D1E-07CED765BC53}"/>
              </a:ext>
            </a:extLst>
          </p:cNvPr>
          <p:cNvSpPr/>
          <p:nvPr/>
        </p:nvSpPr>
        <p:spPr>
          <a:xfrm>
            <a:off x="3225339" y="5067588"/>
            <a:ext cx="1346662"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7" name="Straight Connector 6">
            <a:extLst>
              <a:ext uri="{FF2B5EF4-FFF2-40B4-BE49-F238E27FC236}">
                <a16:creationId xmlns:a16="http://schemas.microsoft.com/office/drawing/2014/main" id="{A5FF75F1-61F0-4301-9C85-C59BB4913100}"/>
              </a:ext>
            </a:extLst>
          </p:cNvPr>
          <p:cNvCxnSpPr/>
          <p:nvPr/>
        </p:nvCxnSpPr>
        <p:spPr>
          <a:xfrm flipH="1">
            <a:off x="4189615" y="4700846"/>
            <a:ext cx="479367" cy="394855"/>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3E46294-BA59-4FD1-BD33-82FA62F92007}"/>
              </a:ext>
            </a:extLst>
          </p:cNvPr>
          <p:cNvSpPr/>
          <p:nvPr/>
        </p:nvSpPr>
        <p:spPr>
          <a:xfrm>
            <a:off x="4959927" y="5178425"/>
            <a:ext cx="1346662"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Salary</a:t>
            </a:r>
          </a:p>
        </p:txBody>
      </p:sp>
      <p:cxnSp>
        <p:nvCxnSpPr>
          <p:cNvPr id="9" name="Straight Connector 8">
            <a:extLst>
              <a:ext uri="{FF2B5EF4-FFF2-40B4-BE49-F238E27FC236}">
                <a16:creationId xmlns:a16="http://schemas.microsoft.com/office/drawing/2014/main" id="{7E2ADCCB-BAD8-48F8-BEF6-F291F353AED2}"/>
              </a:ext>
            </a:extLst>
          </p:cNvPr>
          <p:cNvCxnSpPr>
            <a:cxnSpLocks/>
            <a:stCxn id="4" idx="2"/>
          </p:cNvCxnSpPr>
          <p:nvPr/>
        </p:nvCxnSpPr>
        <p:spPr>
          <a:xfrm>
            <a:off x="5737168" y="4700846"/>
            <a:ext cx="187036" cy="50569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25EEA4F-2517-49A9-B3BB-D0CEF9126323}"/>
              </a:ext>
            </a:extLst>
          </p:cNvPr>
          <p:cNvGrpSpPr/>
          <p:nvPr/>
        </p:nvGrpSpPr>
        <p:grpSpPr>
          <a:xfrm>
            <a:off x="6851071" y="5132704"/>
            <a:ext cx="1346661" cy="739833"/>
            <a:chOff x="7755774" y="4904509"/>
            <a:chExt cx="1346661" cy="739833"/>
          </a:xfrm>
        </p:grpSpPr>
        <p:sp>
          <p:nvSpPr>
            <p:cNvPr id="6" name="Oval 5">
              <a:extLst>
                <a:ext uri="{FF2B5EF4-FFF2-40B4-BE49-F238E27FC236}">
                  <a16:creationId xmlns:a16="http://schemas.microsoft.com/office/drawing/2014/main" id="{3B26243F-2B41-46EB-B95B-E602532D66AA}"/>
                </a:ext>
              </a:extLst>
            </p:cNvPr>
            <p:cNvSpPr/>
            <p:nvPr/>
          </p:nvSpPr>
          <p:spPr>
            <a:xfrm>
              <a:off x="7755774" y="4904509"/>
              <a:ext cx="1346661" cy="739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Degrees</a:t>
              </a:r>
            </a:p>
          </p:txBody>
        </p:sp>
        <p:sp>
          <p:nvSpPr>
            <p:cNvPr id="10" name="Oval 9">
              <a:extLst>
                <a:ext uri="{FF2B5EF4-FFF2-40B4-BE49-F238E27FC236}">
                  <a16:creationId xmlns:a16="http://schemas.microsoft.com/office/drawing/2014/main" id="{4B16B7D0-0634-41A8-BBB7-0D3F30180F0A}"/>
                </a:ext>
              </a:extLst>
            </p:cNvPr>
            <p:cNvSpPr/>
            <p:nvPr/>
          </p:nvSpPr>
          <p:spPr>
            <a:xfrm>
              <a:off x="7888778" y="4987635"/>
              <a:ext cx="1097279" cy="6004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D2540991-CF94-45AD-B202-A22C3CC5FC80}"/>
              </a:ext>
            </a:extLst>
          </p:cNvPr>
          <p:cNvCxnSpPr>
            <a:endCxn id="6" idx="0"/>
          </p:cNvCxnSpPr>
          <p:nvPr/>
        </p:nvCxnSpPr>
        <p:spPr>
          <a:xfrm>
            <a:off x="6517178" y="4700846"/>
            <a:ext cx="1007224" cy="431858"/>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88D9908-CF0C-40BE-88A5-92F5166ED438}"/>
              </a:ext>
            </a:extLst>
          </p:cNvPr>
          <p:cNvSpPr/>
          <p:nvPr/>
        </p:nvSpPr>
        <p:spPr>
          <a:xfrm>
            <a:off x="8451269" y="4945465"/>
            <a:ext cx="1828800" cy="892637"/>
          </a:xfrm>
          <a:prstGeom prst="ellipse">
            <a:avLst/>
          </a:prstGeom>
          <a:ln w="38100">
            <a:solidFill>
              <a:schemeClr val="tx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FederalTaxAmt</a:t>
            </a:r>
            <a:endParaRPr lang="en-US" dirty="0"/>
          </a:p>
        </p:txBody>
      </p:sp>
      <p:cxnSp>
        <p:nvCxnSpPr>
          <p:cNvPr id="15" name="Straight Connector 14">
            <a:extLst>
              <a:ext uri="{FF2B5EF4-FFF2-40B4-BE49-F238E27FC236}">
                <a16:creationId xmlns:a16="http://schemas.microsoft.com/office/drawing/2014/main" id="{4C3C031E-7391-4DC2-957F-76163A50B685}"/>
              </a:ext>
            </a:extLst>
          </p:cNvPr>
          <p:cNvCxnSpPr>
            <a:endCxn id="12" idx="0"/>
          </p:cNvCxnSpPr>
          <p:nvPr/>
        </p:nvCxnSpPr>
        <p:spPr>
          <a:xfrm>
            <a:off x="6805353" y="4522124"/>
            <a:ext cx="2560316" cy="4233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64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D744-9DB5-456D-AE8C-E9DE4B2A9527}"/>
              </a:ext>
            </a:extLst>
          </p:cNvPr>
          <p:cNvSpPr>
            <a:spLocks noGrp="1"/>
          </p:cNvSpPr>
          <p:nvPr>
            <p:ph type="title"/>
          </p:nvPr>
        </p:nvSpPr>
        <p:spPr/>
        <p:txBody>
          <a:bodyPr/>
          <a:lstStyle/>
          <a:p>
            <a:r>
              <a:rPr lang="en-US" dirty="0"/>
              <a:t>Creating an ERD 4a: Composite Attributes</a:t>
            </a:r>
          </a:p>
        </p:txBody>
      </p:sp>
      <p:sp>
        <p:nvSpPr>
          <p:cNvPr id="3" name="Content Placeholder 2">
            <a:extLst>
              <a:ext uri="{FF2B5EF4-FFF2-40B4-BE49-F238E27FC236}">
                <a16:creationId xmlns:a16="http://schemas.microsoft.com/office/drawing/2014/main" id="{C26A23AE-00A0-4DBF-A3AC-C9B7F4104DD9}"/>
              </a:ext>
            </a:extLst>
          </p:cNvPr>
          <p:cNvSpPr>
            <a:spLocks noGrp="1"/>
          </p:cNvSpPr>
          <p:nvPr>
            <p:ph idx="1"/>
          </p:nvPr>
        </p:nvSpPr>
        <p:spPr>
          <a:xfrm>
            <a:off x="838200" y="1825625"/>
            <a:ext cx="10515600" cy="892637"/>
          </a:xfrm>
        </p:spPr>
        <p:txBody>
          <a:bodyPr>
            <a:normAutofit/>
          </a:bodyPr>
          <a:lstStyle/>
          <a:p>
            <a:pPr marL="0" indent="0">
              <a:buNone/>
            </a:pPr>
            <a:r>
              <a:rPr lang="en-US" dirty="0"/>
              <a:t>Composite attributes are data items that can be broken up into other attributes.</a:t>
            </a:r>
          </a:p>
          <a:p>
            <a:pPr marL="0" indent="0">
              <a:buNone/>
            </a:pPr>
            <a:endParaRPr lang="en-US" dirty="0"/>
          </a:p>
        </p:txBody>
      </p:sp>
      <p:sp>
        <p:nvSpPr>
          <p:cNvPr id="4" name="Rectangle 3">
            <a:extLst>
              <a:ext uri="{FF2B5EF4-FFF2-40B4-BE49-F238E27FC236}">
                <a16:creationId xmlns:a16="http://schemas.microsoft.com/office/drawing/2014/main" id="{4FAF1961-67A2-45E6-84F8-4620E548CC08}"/>
              </a:ext>
            </a:extLst>
          </p:cNvPr>
          <p:cNvSpPr/>
          <p:nvPr/>
        </p:nvSpPr>
        <p:spPr>
          <a:xfrm>
            <a:off x="4668982" y="2531224"/>
            <a:ext cx="2136371" cy="111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Oval 4">
            <a:extLst>
              <a:ext uri="{FF2B5EF4-FFF2-40B4-BE49-F238E27FC236}">
                <a16:creationId xmlns:a16="http://schemas.microsoft.com/office/drawing/2014/main" id="{B57E1725-2A25-4D0C-9D1E-07CED765BC53}"/>
              </a:ext>
            </a:extLst>
          </p:cNvPr>
          <p:cNvSpPr/>
          <p:nvPr/>
        </p:nvSpPr>
        <p:spPr>
          <a:xfrm>
            <a:off x="3225339" y="4011871"/>
            <a:ext cx="1346662"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7" name="Straight Connector 6">
            <a:extLst>
              <a:ext uri="{FF2B5EF4-FFF2-40B4-BE49-F238E27FC236}">
                <a16:creationId xmlns:a16="http://schemas.microsoft.com/office/drawing/2014/main" id="{A5FF75F1-61F0-4301-9C85-C59BB4913100}"/>
              </a:ext>
            </a:extLst>
          </p:cNvPr>
          <p:cNvCxnSpPr/>
          <p:nvPr/>
        </p:nvCxnSpPr>
        <p:spPr>
          <a:xfrm flipH="1">
            <a:off x="4189615" y="3645129"/>
            <a:ext cx="479367" cy="394855"/>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3E46294-BA59-4FD1-BD33-82FA62F92007}"/>
              </a:ext>
            </a:extLst>
          </p:cNvPr>
          <p:cNvSpPr/>
          <p:nvPr/>
        </p:nvSpPr>
        <p:spPr>
          <a:xfrm>
            <a:off x="4959927" y="4122708"/>
            <a:ext cx="1346662"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Salary</a:t>
            </a:r>
          </a:p>
        </p:txBody>
      </p:sp>
      <p:cxnSp>
        <p:nvCxnSpPr>
          <p:cNvPr id="9" name="Straight Connector 8">
            <a:extLst>
              <a:ext uri="{FF2B5EF4-FFF2-40B4-BE49-F238E27FC236}">
                <a16:creationId xmlns:a16="http://schemas.microsoft.com/office/drawing/2014/main" id="{7E2ADCCB-BAD8-48F8-BEF6-F291F353AED2}"/>
              </a:ext>
            </a:extLst>
          </p:cNvPr>
          <p:cNvCxnSpPr>
            <a:cxnSpLocks/>
            <a:stCxn id="4" idx="2"/>
          </p:cNvCxnSpPr>
          <p:nvPr/>
        </p:nvCxnSpPr>
        <p:spPr>
          <a:xfrm>
            <a:off x="5737168" y="3645129"/>
            <a:ext cx="187036" cy="50569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25EEA4F-2517-49A9-B3BB-D0CEF9126323}"/>
              </a:ext>
            </a:extLst>
          </p:cNvPr>
          <p:cNvGrpSpPr/>
          <p:nvPr/>
        </p:nvGrpSpPr>
        <p:grpSpPr>
          <a:xfrm>
            <a:off x="6851071" y="4076987"/>
            <a:ext cx="1346661" cy="739833"/>
            <a:chOff x="7755774" y="4904509"/>
            <a:chExt cx="1346661" cy="739833"/>
          </a:xfrm>
        </p:grpSpPr>
        <p:sp>
          <p:nvSpPr>
            <p:cNvPr id="6" name="Oval 5">
              <a:extLst>
                <a:ext uri="{FF2B5EF4-FFF2-40B4-BE49-F238E27FC236}">
                  <a16:creationId xmlns:a16="http://schemas.microsoft.com/office/drawing/2014/main" id="{3B26243F-2B41-46EB-B95B-E602532D66AA}"/>
                </a:ext>
              </a:extLst>
            </p:cNvPr>
            <p:cNvSpPr/>
            <p:nvPr/>
          </p:nvSpPr>
          <p:spPr>
            <a:xfrm>
              <a:off x="7755774" y="4904509"/>
              <a:ext cx="1346661" cy="739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Degrees</a:t>
              </a:r>
            </a:p>
          </p:txBody>
        </p:sp>
        <p:sp>
          <p:nvSpPr>
            <p:cNvPr id="10" name="Oval 9">
              <a:extLst>
                <a:ext uri="{FF2B5EF4-FFF2-40B4-BE49-F238E27FC236}">
                  <a16:creationId xmlns:a16="http://schemas.microsoft.com/office/drawing/2014/main" id="{4B16B7D0-0634-41A8-BBB7-0D3F30180F0A}"/>
                </a:ext>
              </a:extLst>
            </p:cNvPr>
            <p:cNvSpPr/>
            <p:nvPr/>
          </p:nvSpPr>
          <p:spPr>
            <a:xfrm>
              <a:off x="7888778" y="4987635"/>
              <a:ext cx="1097279" cy="6004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D2540991-CF94-45AD-B202-A22C3CC5FC80}"/>
              </a:ext>
            </a:extLst>
          </p:cNvPr>
          <p:cNvCxnSpPr>
            <a:endCxn id="6" idx="0"/>
          </p:cNvCxnSpPr>
          <p:nvPr/>
        </p:nvCxnSpPr>
        <p:spPr>
          <a:xfrm>
            <a:off x="6517178" y="3645129"/>
            <a:ext cx="1007224" cy="431858"/>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88D9908-CF0C-40BE-88A5-92F5166ED438}"/>
              </a:ext>
            </a:extLst>
          </p:cNvPr>
          <p:cNvSpPr/>
          <p:nvPr/>
        </p:nvSpPr>
        <p:spPr>
          <a:xfrm>
            <a:off x="8451269" y="3889748"/>
            <a:ext cx="1828800" cy="892637"/>
          </a:xfrm>
          <a:prstGeom prst="ellipse">
            <a:avLst/>
          </a:prstGeom>
          <a:ln w="38100">
            <a:solidFill>
              <a:schemeClr val="tx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FederalTaxAmt</a:t>
            </a:r>
            <a:endParaRPr lang="en-US" dirty="0"/>
          </a:p>
        </p:txBody>
      </p:sp>
      <p:cxnSp>
        <p:nvCxnSpPr>
          <p:cNvPr id="15" name="Straight Connector 14">
            <a:extLst>
              <a:ext uri="{FF2B5EF4-FFF2-40B4-BE49-F238E27FC236}">
                <a16:creationId xmlns:a16="http://schemas.microsoft.com/office/drawing/2014/main" id="{4C3C031E-7391-4DC2-957F-76163A50B685}"/>
              </a:ext>
            </a:extLst>
          </p:cNvPr>
          <p:cNvCxnSpPr>
            <a:endCxn id="12" idx="0"/>
          </p:cNvCxnSpPr>
          <p:nvPr/>
        </p:nvCxnSpPr>
        <p:spPr>
          <a:xfrm>
            <a:off x="6805353" y="3466407"/>
            <a:ext cx="2560316" cy="423341"/>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023AA83-0FD0-4FD3-ABEC-94B4AA575524}"/>
              </a:ext>
            </a:extLst>
          </p:cNvPr>
          <p:cNvSpPr/>
          <p:nvPr/>
        </p:nvSpPr>
        <p:spPr>
          <a:xfrm>
            <a:off x="3682538" y="4938738"/>
            <a:ext cx="1612669" cy="540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cxnSp>
        <p:nvCxnSpPr>
          <p:cNvPr id="17" name="Straight Connector 16">
            <a:extLst>
              <a:ext uri="{FF2B5EF4-FFF2-40B4-BE49-F238E27FC236}">
                <a16:creationId xmlns:a16="http://schemas.microsoft.com/office/drawing/2014/main" id="{DBC18DE2-D9B0-48C9-9E28-0E6F61503E5C}"/>
              </a:ext>
            </a:extLst>
          </p:cNvPr>
          <p:cNvCxnSpPr/>
          <p:nvPr/>
        </p:nvCxnSpPr>
        <p:spPr>
          <a:xfrm flipH="1">
            <a:off x="4668982" y="3645129"/>
            <a:ext cx="290945" cy="1293609"/>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53119A6-CDBC-46FA-82CE-86781EFED784}"/>
              </a:ext>
            </a:extLst>
          </p:cNvPr>
          <p:cNvSpPr/>
          <p:nvPr/>
        </p:nvSpPr>
        <p:spPr>
          <a:xfrm>
            <a:off x="2468880" y="5993476"/>
            <a:ext cx="1213658" cy="540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Street</a:t>
            </a:r>
          </a:p>
        </p:txBody>
      </p:sp>
      <p:sp>
        <p:nvSpPr>
          <p:cNvPr id="19" name="Oval 18">
            <a:extLst>
              <a:ext uri="{FF2B5EF4-FFF2-40B4-BE49-F238E27FC236}">
                <a16:creationId xmlns:a16="http://schemas.microsoft.com/office/drawing/2014/main" id="{9FCAC68F-B749-4621-98FA-681EB4945DA2}"/>
              </a:ext>
            </a:extLst>
          </p:cNvPr>
          <p:cNvSpPr/>
          <p:nvPr/>
        </p:nvSpPr>
        <p:spPr>
          <a:xfrm>
            <a:off x="3915295" y="5993476"/>
            <a:ext cx="1421476" cy="540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20" name="Oval 19">
            <a:extLst>
              <a:ext uri="{FF2B5EF4-FFF2-40B4-BE49-F238E27FC236}">
                <a16:creationId xmlns:a16="http://schemas.microsoft.com/office/drawing/2014/main" id="{1EEDB95B-E808-49E2-9533-D24F0FB5BD1E}"/>
              </a:ext>
            </a:extLst>
          </p:cNvPr>
          <p:cNvSpPr/>
          <p:nvPr/>
        </p:nvSpPr>
        <p:spPr>
          <a:xfrm>
            <a:off x="5569528" y="5993476"/>
            <a:ext cx="1346661"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Postal Code</a:t>
            </a:r>
          </a:p>
        </p:txBody>
      </p:sp>
      <p:cxnSp>
        <p:nvCxnSpPr>
          <p:cNvPr id="22" name="Straight Connector 21">
            <a:extLst>
              <a:ext uri="{FF2B5EF4-FFF2-40B4-BE49-F238E27FC236}">
                <a16:creationId xmlns:a16="http://schemas.microsoft.com/office/drawing/2014/main" id="{5D3B683C-BD20-429C-9BB4-9BFB62323D52}"/>
              </a:ext>
            </a:extLst>
          </p:cNvPr>
          <p:cNvCxnSpPr>
            <a:stCxn id="14" idx="5"/>
            <a:endCxn id="20" idx="0"/>
          </p:cNvCxnSpPr>
          <p:nvPr/>
        </p:nvCxnSpPr>
        <p:spPr>
          <a:xfrm>
            <a:off x="5059037" y="5399937"/>
            <a:ext cx="1183822" cy="593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EFBF0E6-FA95-427E-88C1-35DDC4EC3265}"/>
              </a:ext>
            </a:extLst>
          </p:cNvPr>
          <p:cNvCxnSpPr>
            <a:stCxn id="14" idx="4"/>
            <a:endCxn id="19" idx="0"/>
          </p:cNvCxnSpPr>
          <p:nvPr/>
        </p:nvCxnSpPr>
        <p:spPr>
          <a:xfrm>
            <a:off x="4488873" y="5479066"/>
            <a:ext cx="137160" cy="51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FF38AB8-C1A0-4262-80E6-F46910B72DFE}"/>
              </a:ext>
            </a:extLst>
          </p:cNvPr>
          <p:cNvCxnSpPr>
            <a:stCxn id="14" idx="3"/>
            <a:endCxn id="18" idx="0"/>
          </p:cNvCxnSpPr>
          <p:nvPr/>
        </p:nvCxnSpPr>
        <p:spPr>
          <a:xfrm flipH="1">
            <a:off x="3075709" y="5399937"/>
            <a:ext cx="842999" cy="5935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0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2D57-4637-4AD2-9770-ABD21A80578F}"/>
              </a:ext>
            </a:extLst>
          </p:cNvPr>
          <p:cNvSpPr>
            <a:spLocks noGrp="1"/>
          </p:cNvSpPr>
          <p:nvPr>
            <p:ph type="title"/>
          </p:nvPr>
        </p:nvSpPr>
        <p:spPr/>
        <p:txBody>
          <a:bodyPr/>
          <a:lstStyle/>
          <a:p>
            <a:r>
              <a:rPr lang="en-US" dirty="0"/>
              <a:t>Subclasses</a:t>
            </a:r>
          </a:p>
        </p:txBody>
      </p:sp>
      <p:sp>
        <p:nvSpPr>
          <p:cNvPr id="3" name="Content Placeholder 2">
            <a:extLst>
              <a:ext uri="{FF2B5EF4-FFF2-40B4-BE49-F238E27FC236}">
                <a16:creationId xmlns:a16="http://schemas.microsoft.com/office/drawing/2014/main" id="{3172392B-A2EF-41CB-AE9C-79343EEAB909}"/>
              </a:ext>
            </a:extLst>
          </p:cNvPr>
          <p:cNvSpPr>
            <a:spLocks noGrp="1"/>
          </p:cNvSpPr>
          <p:nvPr>
            <p:ph idx="1"/>
          </p:nvPr>
        </p:nvSpPr>
        <p:spPr>
          <a:xfrm>
            <a:off x="772886" y="1319440"/>
            <a:ext cx="10515600" cy="1260474"/>
          </a:xfrm>
        </p:spPr>
        <p:txBody>
          <a:bodyPr/>
          <a:lstStyle/>
          <a:p>
            <a:pPr marL="0" indent="0">
              <a:buNone/>
            </a:pPr>
            <a:r>
              <a:rPr lang="en-US" dirty="0"/>
              <a:t>Just like in OOP, you may find that some entities have some common attributes. Just like in OOP, you can replicate the data OR you can make a superclass. </a:t>
            </a:r>
          </a:p>
        </p:txBody>
      </p:sp>
      <p:sp>
        <p:nvSpPr>
          <p:cNvPr id="4" name="Rectangle 3">
            <a:extLst>
              <a:ext uri="{FF2B5EF4-FFF2-40B4-BE49-F238E27FC236}">
                <a16:creationId xmlns:a16="http://schemas.microsoft.com/office/drawing/2014/main" id="{2FD5A5B7-7A02-4543-9079-2091277F269D}"/>
              </a:ext>
            </a:extLst>
          </p:cNvPr>
          <p:cNvSpPr/>
          <p:nvPr/>
        </p:nvSpPr>
        <p:spPr>
          <a:xfrm>
            <a:off x="457203" y="2922815"/>
            <a:ext cx="142058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Rectangle 4">
            <a:extLst>
              <a:ext uri="{FF2B5EF4-FFF2-40B4-BE49-F238E27FC236}">
                <a16:creationId xmlns:a16="http://schemas.microsoft.com/office/drawing/2014/main" id="{DD236E31-9500-47F4-BFBE-16612F4D3D79}"/>
              </a:ext>
            </a:extLst>
          </p:cNvPr>
          <p:cNvSpPr/>
          <p:nvPr/>
        </p:nvSpPr>
        <p:spPr>
          <a:xfrm>
            <a:off x="514355" y="5256892"/>
            <a:ext cx="1469571" cy="563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DoctorPhone</a:t>
            </a:r>
            <a:endParaRPr lang="en-US" dirty="0"/>
          </a:p>
        </p:txBody>
      </p:sp>
      <p:sp>
        <p:nvSpPr>
          <p:cNvPr id="6" name="Flowchart: Decision 5">
            <a:extLst>
              <a:ext uri="{FF2B5EF4-FFF2-40B4-BE49-F238E27FC236}">
                <a16:creationId xmlns:a16="http://schemas.microsoft.com/office/drawing/2014/main" id="{6FB2134A-142A-4FCB-8D64-C37932A88954}"/>
              </a:ext>
            </a:extLst>
          </p:cNvPr>
          <p:cNvSpPr/>
          <p:nvPr/>
        </p:nvSpPr>
        <p:spPr>
          <a:xfrm>
            <a:off x="857254" y="3918856"/>
            <a:ext cx="1126672" cy="8327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8" name="Straight Connector 7">
            <a:extLst>
              <a:ext uri="{FF2B5EF4-FFF2-40B4-BE49-F238E27FC236}">
                <a16:creationId xmlns:a16="http://schemas.microsoft.com/office/drawing/2014/main" id="{6382BE35-C846-4536-A044-26D83362203A}"/>
              </a:ext>
            </a:extLst>
          </p:cNvPr>
          <p:cNvCxnSpPr>
            <a:stCxn id="4" idx="2"/>
            <a:endCxn id="6" idx="0"/>
          </p:cNvCxnSpPr>
          <p:nvPr/>
        </p:nvCxnSpPr>
        <p:spPr>
          <a:xfrm>
            <a:off x="1167496" y="3608615"/>
            <a:ext cx="253094" cy="310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F78F34-64FD-4567-BC23-A9222BD7E446}"/>
              </a:ext>
            </a:extLst>
          </p:cNvPr>
          <p:cNvCxnSpPr>
            <a:stCxn id="6" idx="2"/>
            <a:endCxn id="5" idx="0"/>
          </p:cNvCxnSpPr>
          <p:nvPr/>
        </p:nvCxnSpPr>
        <p:spPr>
          <a:xfrm flipH="1">
            <a:off x="1249141" y="4751613"/>
            <a:ext cx="171449" cy="505279"/>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45E1FC-655D-47E7-9264-DC969F0161A8}"/>
              </a:ext>
            </a:extLst>
          </p:cNvPr>
          <p:cNvSpPr/>
          <p:nvPr/>
        </p:nvSpPr>
        <p:spPr>
          <a:xfrm>
            <a:off x="2471060" y="2939144"/>
            <a:ext cx="142058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13" name="Rectangle 12">
            <a:extLst>
              <a:ext uri="{FF2B5EF4-FFF2-40B4-BE49-F238E27FC236}">
                <a16:creationId xmlns:a16="http://schemas.microsoft.com/office/drawing/2014/main" id="{CD463CF3-881C-43B0-BF59-FB2036924F9E}"/>
              </a:ext>
            </a:extLst>
          </p:cNvPr>
          <p:cNvSpPr/>
          <p:nvPr/>
        </p:nvSpPr>
        <p:spPr>
          <a:xfrm>
            <a:off x="2528212" y="5273221"/>
            <a:ext cx="1469571" cy="563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PatientPhone</a:t>
            </a:r>
            <a:endParaRPr lang="en-US" dirty="0"/>
          </a:p>
        </p:txBody>
      </p:sp>
      <p:sp>
        <p:nvSpPr>
          <p:cNvPr id="14" name="Flowchart: Decision 13">
            <a:extLst>
              <a:ext uri="{FF2B5EF4-FFF2-40B4-BE49-F238E27FC236}">
                <a16:creationId xmlns:a16="http://schemas.microsoft.com/office/drawing/2014/main" id="{47E3610A-B4BB-4179-903A-C595D72E2E9D}"/>
              </a:ext>
            </a:extLst>
          </p:cNvPr>
          <p:cNvSpPr/>
          <p:nvPr/>
        </p:nvSpPr>
        <p:spPr>
          <a:xfrm>
            <a:off x="2871111" y="3935185"/>
            <a:ext cx="1126672" cy="8327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15" name="Straight Connector 14">
            <a:extLst>
              <a:ext uri="{FF2B5EF4-FFF2-40B4-BE49-F238E27FC236}">
                <a16:creationId xmlns:a16="http://schemas.microsoft.com/office/drawing/2014/main" id="{E73DCA96-2284-4A30-A0C8-D805720B00A7}"/>
              </a:ext>
            </a:extLst>
          </p:cNvPr>
          <p:cNvCxnSpPr>
            <a:stCxn id="12" idx="2"/>
            <a:endCxn id="14" idx="0"/>
          </p:cNvCxnSpPr>
          <p:nvPr/>
        </p:nvCxnSpPr>
        <p:spPr>
          <a:xfrm>
            <a:off x="3181353" y="3624944"/>
            <a:ext cx="253094" cy="310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0133D8-54D9-42E1-B5BD-0022833FF448}"/>
              </a:ext>
            </a:extLst>
          </p:cNvPr>
          <p:cNvCxnSpPr>
            <a:stCxn id="14" idx="2"/>
            <a:endCxn id="13" idx="0"/>
          </p:cNvCxnSpPr>
          <p:nvPr/>
        </p:nvCxnSpPr>
        <p:spPr>
          <a:xfrm flipH="1">
            <a:off x="3262998" y="4767942"/>
            <a:ext cx="171449" cy="505279"/>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7666A9D-D2A8-4C04-9ACB-5DB61FC325C3}"/>
              </a:ext>
            </a:extLst>
          </p:cNvPr>
          <p:cNvSpPr/>
          <p:nvPr/>
        </p:nvSpPr>
        <p:spPr>
          <a:xfrm>
            <a:off x="4226381" y="2922815"/>
            <a:ext cx="142058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sp>
        <p:nvSpPr>
          <p:cNvPr id="28" name="Rectangle 27">
            <a:extLst>
              <a:ext uri="{FF2B5EF4-FFF2-40B4-BE49-F238E27FC236}">
                <a16:creationId xmlns:a16="http://schemas.microsoft.com/office/drawing/2014/main" id="{8AD9E8D1-CB33-4629-BD4F-293D6BF2A290}"/>
              </a:ext>
            </a:extLst>
          </p:cNvPr>
          <p:cNvSpPr/>
          <p:nvPr/>
        </p:nvSpPr>
        <p:spPr>
          <a:xfrm>
            <a:off x="4283533" y="5256892"/>
            <a:ext cx="1469571" cy="563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AdminPhone</a:t>
            </a:r>
            <a:endParaRPr lang="en-US" dirty="0"/>
          </a:p>
        </p:txBody>
      </p:sp>
      <p:sp>
        <p:nvSpPr>
          <p:cNvPr id="29" name="Flowchart: Decision 28">
            <a:extLst>
              <a:ext uri="{FF2B5EF4-FFF2-40B4-BE49-F238E27FC236}">
                <a16:creationId xmlns:a16="http://schemas.microsoft.com/office/drawing/2014/main" id="{AFC1085C-F643-4A89-959C-D162B5C0808B}"/>
              </a:ext>
            </a:extLst>
          </p:cNvPr>
          <p:cNvSpPr/>
          <p:nvPr/>
        </p:nvSpPr>
        <p:spPr>
          <a:xfrm>
            <a:off x="4626432" y="3918856"/>
            <a:ext cx="1126672" cy="8327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30" name="Straight Connector 29">
            <a:extLst>
              <a:ext uri="{FF2B5EF4-FFF2-40B4-BE49-F238E27FC236}">
                <a16:creationId xmlns:a16="http://schemas.microsoft.com/office/drawing/2014/main" id="{ADD1EF29-9872-4CD6-AFBE-679A13D91D87}"/>
              </a:ext>
            </a:extLst>
          </p:cNvPr>
          <p:cNvCxnSpPr>
            <a:stCxn id="27" idx="2"/>
            <a:endCxn id="29" idx="0"/>
          </p:cNvCxnSpPr>
          <p:nvPr/>
        </p:nvCxnSpPr>
        <p:spPr>
          <a:xfrm>
            <a:off x="4936674" y="3608615"/>
            <a:ext cx="253094" cy="310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3DD06ED-B32A-48B3-9C61-FBA8DE59E248}"/>
              </a:ext>
            </a:extLst>
          </p:cNvPr>
          <p:cNvCxnSpPr>
            <a:stCxn id="29" idx="2"/>
            <a:endCxn id="28" idx="0"/>
          </p:cNvCxnSpPr>
          <p:nvPr/>
        </p:nvCxnSpPr>
        <p:spPr>
          <a:xfrm flipH="1">
            <a:off x="5018319" y="4751613"/>
            <a:ext cx="171449" cy="505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DB6C9F-D67D-4558-B177-9F5AD52CC76D}"/>
              </a:ext>
            </a:extLst>
          </p:cNvPr>
          <p:cNvCxnSpPr/>
          <p:nvPr/>
        </p:nvCxnSpPr>
        <p:spPr>
          <a:xfrm>
            <a:off x="5902779" y="2376488"/>
            <a:ext cx="0" cy="4116387"/>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62FB1E1-8B19-42EB-8C28-335DA026394B}"/>
              </a:ext>
            </a:extLst>
          </p:cNvPr>
          <p:cNvSpPr/>
          <p:nvPr/>
        </p:nvSpPr>
        <p:spPr>
          <a:xfrm>
            <a:off x="6387190" y="2710544"/>
            <a:ext cx="142058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sp>
        <p:nvSpPr>
          <p:cNvPr id="35" name="Rectangle 34">
            <a:extLst>
              <a:ext uri="{FF2B5EF4-FFF2-40B4-BE49-F238E27FC236}">
                <a16:creationId xmlns:a16="http://schemas.microsoft.com/office/drawing/2014/main" id="{3A4755D5-C31D-44B6-85EC-19C1493BDAB6}"/>
              </a:ext>
            </a:extLst>
          </p:cNvPr>
          <p:cNvSpPr/>
          <p:nvPr/>
        </p:nvSpPr>
        <p:spPr>
          <a:xfrm>
            <a:off x="10055671" y="2710544"/>
            <a:ext cx="1469571" cy="563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sp>
        <p:nvSpPr>
          <p:cNvPr id="36" name="Flowchart: Decision 35">
            <a:extLst>
              <a:ext uri="{FF2B5EF4-FFF2-40B4-BE49-F238E27FC236}">
                <a16:creationId xmlns:a16="http://schemas.microsoft.com/office/drawing/2014/main" id="{D2369761-9091-47D7-8FDC-5E2825048787}"/>
              </a:ext>
            </a:extLst>
          </p:cNvPr>
          <p:cNvSpPr/>
          <p:nvPr/>
        </p:nvSpPr>
        <p:spPr>
          <a:xfrm>
            <a:off x="8357501" y="2658608"/>
            <a:ext cx="1126672" cy="8327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37" name="Straight Connector 36">
            <a:extLst>
              <a:ext uri="{FF2B5EF4-FFF2-40B4-BE49-F238E27FC236}">
                <a16:creationId xmlns:a16="http://schemas.microsoft.com/office/drawing/2014/main" id="{A268AF8D-9F3B-4A19-BBD3-52235EADF795}"/>
              </a:ext>
            </a:extLst>
          </p:cNvPr>
          <p:cNvCxnSpPr>
            <a:cxnSpLocks/>
            <a:stCxn id="34" idx="3"/>
            <a:endCxn id="36" idx="1"/>
          </p:cNvCxnSpPr>
          <p:nvPr/>
        </p:nvCxnSpPr>
        <p:spPr>
          <a:xfrm>
            <a:off x="7807776" y="3053444"/>
            <a:ext cx="549725" cy="2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1CB0264-7861-4262-A165-C9EB71F1A828}"/>
              </a:ext>
            </a:extLst>
          </p:cNvPr>
          <p:cNvCxnSpPr>
            <a:cxnSpLocks/>
            <a:stCxn id="36" idx="3"/>
            <a:endCxn id="35" idx="1"/>
          </p:cNvCxnSpPr>
          <p:nvPr/>
        </p:nvCxnSpPr>
        <p:spPr>
          <a:xfrm flipV="1">
            <a:off x="9484173" y="2992212"/>
            <a:ext cx="571498" cy="82775"/>
          </a:xfrm>
          <a:prstGeom prst="line">
            <a:avLst/>
          </a:prstGeom>
        </p:spPr>
        <p:style>
          <a:lnRef idx="1">
            <a:schemeClr val="accent1"/>
          </a:lnRef>
          <a:fillRef idx="0">
            <a:schemeClr val="accent1"/>
          </a:fillRef>
          <a:effectRef idx="0">
            <a:schemeClr val="accent1"/>
          </a:effectRef>
          <a:fontRef idx="minor">
            <a:schemeClr val="tx1"/>
          </a:fontRef>
        </p:style>
      </p:cxnSp>
      <p:sp>
        <p:nvSpPr>
          <p:cNvPr id="48" name="Isosceles Triangle 47">
            <a:extLst>
              <a:ext uri="{FF2B5EF4-FFF2-40B4-BE49-F238E27FC236}">
                <a16:creationId xmlns:a16="http://schemas.microsoft.com/office/drawing/2014/main" id="{38AC6137-93A1-4578-8F54-782E47CAE1D4}"/>
              </a:ext>
            </a:extLst>
          </p:cNvPr>
          <p:cNvSpPr/>
          <p:nvPr/>
        </p:nvSpPr>
        <p:spPr>
          <a:xfrm>
            <a:off x="7794166" y="3834265"/>
            <a:ext cx="1126669" cy="8327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a:t>
            </a:r>
            <a:endParaRPr lang="en-US" dirty="0"/>
          </a:p>
        </p:txBody>
      </p:sp>
      <p:cxnSp>
        <p:nvCxnSpPr>
          <p:cNvPr id="54" name="Straight Connector 53">
            <a:extLst>
              <a:ext uri="{FF2B5EF4-FFF2-40B4-BE49-F238E27FC236}">
                <a16:creationId xmlns:a16="http://schemas.microsoft.com/office/drawing/2014/main" id="{6B6D506C-2264-476B-B8C7-8D8CA32159CF}"/>
              </a:ext>
            </a:extLst>
          </p:cNvPr>
          <p:cNvCxnSpPr>
            <a:stCxn id="34" idx="2"/>
            <a:endCxn id="48" idx="0"/>
          </p:cNvCxnSpPr>
          <p:nvPr/>
        </p:nvCxnSpPr>
        <p:spPr>
          <a:xfrm>
            <a:off x="7097483" y="3396344"/>
            <a:ext cx="1260018" cy="437921"/>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A2635AAA-A75A-4D35-9BB7-434F19D88842}"/>
              </a:ext>
            </a:extLst>
          </p:cNvPr>
          <p:cNvSpPr/>
          <p:nvPr/>
        </p:nvSpPr>
        <p:spPr>
          <a:xfrm>
            <a:off x="6237514" y="5273222"/>
            <a:ext cx="142058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6" name="Rectangle 55">
            <a:extLst>
              <a:ext uri="{FF2B5EF4-FFF2-40B4-BE49-F238E27FC236}">
                <a16:creationId xmlns:a16="http://schemas.microsoft.com/office/drawing/2014/main" id="{D40BC0A3-F445-48A8-96B5-89034F578848}"/>
              </a:ext>
            </a:extLst>
          </p:cNvPr>
          <p:cNvSpPr/>
          <p:nvPr/>
        </p:nvSpPr>
        <p:spPr>
          <a:xfrm>
            <a:off x="8251371" y="5289551"/>
            <a:ext cx="142058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57" name="Rectangle 56">
            <a:extLst>
              <a:ext uri="{FF2B5EF4-FFF2-40B4-BE49-F238E27FC236}">
                <a16:creationId xmlns:a16="http://schemas.microsoft.com/office/drawing/2014/main" id="{0CDFA972-D82E-46FA-BB5E-469638A08D77}"/>
              </a:ext>
            </a:extLst>
          </p:cNvPr>
          <p:cNvSpPr/>
          <p:nvPr/>
        </p:nvSpPr>
        <p:spPr>
          <a:xfrm>
            <a:off x="10006692" y="5273222"/>
            <a:ext cx="142058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cxnSp>
        <p:nvCxnSpPr>
          <p:cNvPr id="59" name="Straight Connector 58">
            <a:extLst>
              <a:ext uri="{FF2B5EF4-FFF2-40B4-BE49-F238E27FC236}">
                <a16:creationId xmlns:a16="http://schemas.microsoft.com/office/drawing/2014/main" id="{189A5F9F-10F8-4CB2-9924-3808CD5F3D7C}"/>
              </a:ext>
            </a:extLst>
          </p:cNvPr>
          <p:cNvCxnSpPr>
            <a:stCxn id="55" idx="0"/>
            <a:endCxn id="48" idx="3"/>
          </p:cNvCxnSpPr>
          <p:nvPr/>
        </p:nvCxnSpPr>
        <p:spPr>
          <a:xfrm flipV="1">
            <a:off x="6947807" y="4667022"/>
            <a:ext cx="1409694" cy="60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BC0288B-B8C0-45DC-A5A6-864A41C648B4}"/>
              </a:ext>
            </a:extLst>
          </p:cNvPr>
          <p:cNvCxnSpPr>
            <a:stCxn id="56" idx="0"/>
            <a:endCxn id="48" idx="3"/>
          </p:cNvCxnSpPr>
          <p:nvPr/>
        </p:nvCxnSpPr>
        <p:spPr>
          <a:xfrm flipH="1" flipV="1">
            <a:off x="8357501" y="4667022"/>
            <a:ext cx="604163" cy="622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26B859B-E2A8-4B6F-8460-862E024ACB53}"/>
              </a:ext>
            </a:extLst>
          </p:cNvPr>
          <p:cNvCxnSpPr>
            <a:stCxn id="57" idx="0"/>
            <a:endCxn id="48" idx="3"/>
          </p:cNvCxnSpPr>
          <p:nvPr/>
        </p:nvCxnSpPr>
        <p:spPr>
          <a:xfrm flipH="1" flipV="1">
            <a:off x="8357501" y="4667022"/>
            <a:ext cx="2359484" cy="606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687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F06A-2213-43C8-857F-5F405B3F408F}"/>
              </a:ext>
            </a:extLst>
          </p:cNvPr>
          <p:cNvSpPr>
            <a:spLocks noGrp="1"/>
          </p:cNvSpPr>
          <p:nvPr>
            <p:ph type="title"/>
          </p:nvPr>
        </p:nvSpPr>
        <p:spPr/>
        <p:txBody>
          <a:bodyPr/>
          <a:lstStyle/>
          <a:p>
            <a:r>
              <a:rPr lang="en-US" dirty="0"/>
              <a:t>Thoughts On ERDs</a:t>
            </a:r>
          </a:p>
        </p:txBody>
      </p:sp>
      <p:sp>
        <p:nvSpPr>
          <p:cNvPr id="3" name="Content Placeholder 2">
            <a:extLst>
              <a:ext uri="{FF2B5EF4-FFF2-40B4-BE49-F238E27FC236}">
                <a16:creationId xmlns:a16="http://schemas.microsoft.com/office/drawing/2014/main" id="{3F41E89A-9C24-47C9-87D4-DEC1D2266B0F}"/>
              </a:ext>
            </a:extLst>
          </p:cNvPr>
          <p:cNvSpPr>
            <a:spLocks noGrp="1"/>
          </p:cNvSpPr>
          <p:nvPr>
            <p:ph idx="1"/>
          </p:nvPr>
        </p:nvSpPr>
        <p:spPr/>
        <p:txBody>
          <a:bodyPr/>
          <a:lstStyle/>
          <a:p>
            <a:pPr marL="0" indent="0">
              <a:buNone/>
            </a:pPr>
            <a:r>
              <a:rPr lang="en-US" dirty="0"/>
              <a:t>I have never seen one outside of school</a:t>
            </a:r>
          </a:p>
          <a:p>
            <a:pPr marL="0" indent="0">
              <a:buNone/>
            </a:pPr>
            <a:r>
              <a:rPr lang="en-US" dirty="0"/>
              <a:t>That doesn’t mean that they are bad or wrong, just rare</a:t>
            </a:r>
          </a:p>
          <a:p>
            <a:pPr marL="0" indent="0">
              <a:buNone/>
            </a:pPr>
            <a:r>
              <a:rPr lang="en-US" dirty="0"/>
              <a:t>Great if you are doing a lot of upfront design</a:t>
            </a:r>
          </a:p>
          <a:p>
            <a:pPr marL="0" indent="0">
              <a:buNone/>
            </a:pPr>
            <a:r>
              <a:rPr lang="en-US" dirty="0"/>
              <a:t>This style doesn’t consider data types or implementation details</a:t>
            </a:r>
          </a:p>
          <a:p>
            <a:pPr marL="0" indent="0">
              <a:buNone/>
            </a:pPr>
            <a:r>
              <a:rPr lang="en-US" dirty="0"/>
              <a:t>You can share with and work with non-technical business users</a:t>
            </a:r>
          </a:p>
          <a:p>
            <a:pPr marL="0" indent="0">
              <a:buNone/>
            </a:pPr>
            <a:r>
              <a:rPr lang="en-US" dirty="0"/>
              <a:t>These can get really busy looking with all of the attributes, entities and relations. Remember that they are a way to </a:t>
            </a:r>
            <a:r>
              <a:rPr lang="en-US" b="1" dirty="0"/>
              <a:t>communicate</a:t>
            </a:r>
            <a:r>
              <a:rPr lang="en-US" dirty="0"/>
              <a:t> with other people. They are a tool, not a rule.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3850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AE5E94-6BC9-45DD-833D-0D80336FA9C2}"/>
              </a:ext>
            </a:extLst>
          </p:cNvPr>
          <p:cNvSpPr>
            <a:spLocks noGrp="1"/>
          </p:cNvSpPr>
          <p:nvPr>
            <p:ph type="ctrTitle"/>
          </p:nvPr>
        </p:nvSpPr>
        <p:spPr>
          <a:xfrm>
            <a:off x="1524000" y="1122363"/>
            <a:ext cx="9144000" cy="982662"/>
          </a:xfrm>
        </p:spPr>
        <p:txBody>
          <a:bodyPr/>
          <a:lstStyle/>
          <a:p>
            <a:r>
              <a:rPr lang="en-US" dirty="0"/>
              <a:t>Keys</a:t>
            </a:r>
          </a:p>
        </p:txBody>
      </p:sp>
      <p:pic>
        <p:nvPicPr>
          <p:cNvPr id="1026" name="Picture 2" descr="Image result for key master ghostbusters">
            <a:extLst>
              <a:ext uri="{FF2B5EF4-FFF2-40B4-BE49-F238E27FC236}">
                <a16:creationId xmlns:a16="http://schemas.microsoft.com/office/drawing/2014/main" id="{B4D5C264-310D-447F-8066-CDF110A5B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638" y="2647950"/>
            <a:ext cx="7978724"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75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5019-B1FB-4F28-B11E-5BC0F5266291}"/>
              </a:ext>
            </a:extLst>
          </p:cNvPr>
          <p:cNvSpPr>
            <a:spLocks noGrp="1"/>
          </p:cNvSpPr>
          <p:nvPr>
            <p:ph type="title"/>
          </p:nvPr>
        </p:nvSpPr>
        <p:spPr/>
        <p:txBody>
          <a:bodyPr/>
          <a:lstStyle/>
          <a:p>
            <a:r>
              <a:rPr lang="en-US" dirty="0"/>
              <a:t>What is a key (in a database model)</a:t>
            </a:r>
          </a:p>
        </p:txBody>
      </p:sp>
      <p:sp>
        <p:nvSpPr>
          <p:cNvPr id="3" name="Content Placeholder 2">
            <a:extLst>
              <a:ext uri="{FF2B5EF4-FFF2-40B4-BE49-F238E27FC236}">
                <a16:creationId xmlns:a16="http://schemas.microsoft.com/office/drawing/2014/main" id="{A405C9DB-DB98-4416-9544-CD212F6DCDAC}"/>
              </a:ext>
            </a:extLst>
          </p:cNvPr>
          <p:cNvSpPr>
            <a:spLocks noGrp="1"/>
          </p:cNvSpPr>
          <p:nvPr>
            <p:ph idx="1"/>
          </p:nvPr>
        </p:nvSpPr>
        <p:spPr/>
        <p:txBody>
          <a:bodyPr/>
          <a:lstStyle/>
          <a:p>
            <a:pPr marL="0" indent="0">
              <a:buNone/>
            </a:pPr>
            <a:r>
              <a:rPr lang="en-US" dirty="0"/>
              <a:t>A key is one (simple key) or more (composite key) attributes that together </a:t>
            </a:r>
            <a:r>
              <a:rPr lang="en-US" b="1" u="sng" dirty="0"/>
              <a:t>uniquely</a:t>
            </a:r>
            <a:r>
              <a:rPr lang="en-US" dirty="0"/>
              <a:t> identify an individual record in an entity set.</a:t>
            </a:r>
          </a:p>
          <a:p>
            <a:pPr marL="0" indent="0">
              <a:buNone/>
            </a:pPr>
            <a:endParaRPr lang="en-US" dirty="0"/>
          </a:p>
          <a:p>
            <a:pPr marL="0" indent="0">
              <a:buNone/>
            </a:pPr>
            <a:r>
              <a:rPr lang="en-US" dirty="0"/>
              <a:t>Uniquely, as we will see, is very important.</a:t>
            </a:r>
          </a:p>
          <a:p>
            <a:pPr marL="0" indent="0">
              <a:buNone/>
            </a:pPr>
            <a:endParaRPr lang="en-US" dirty="0"/>
          </a:p>
          <a:p>
            <a:pPr marL="0" indent="0">
              <a:buNone/>
            </a:pPr>
            <a:r>
              <a:rPr lang="en-US" dirty="0"/>
              <a:t>What would you expect would be a good key for a doctor? An exam room? A patient?</a:t>
            </a:r>
          </a:p>
        </p:txBody>
      </p:sp>
    </p:spTree>
    <p:extLst>
      <p:ext uri="{BB962C8B-B14F-4D97-AF65-F5344CB8AC3E}">
        <p14:creationId xmlns:p14="http://schemas.microsoft.com/office/powerpoint/2010/main" val="240693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C5D1-1402-4F82-9C7E-27EBF348DDCF}"/>
              </a:ext>
            </a:extLst>
          </p:cNvPr>
          <p:cNvSpPr>
            <a:spLocks noGrp="1"/>
          </p:cNvSpPr>
          <p:nvPr>
            <p:ph type="title"/>
          </p:nvPr>
        </p:nvSpPr>
        <p:spPr>
          <a:xfrm>
            <a:off x="756557" y="1"/>
            <a:ext cx="10515600" cy="849086"/>
          </a:xfrm>
        </p:spPr>
        <p:txBody>
          <a:bodyPr/>
          <a:lstStyle/>
          <a:p>
            <a:r>
              <a:rPr lang="en-US" dirty="0"/>
              <a:t>What and why?</a:t>
            </a:r>
          </a:p>
        </p:txBody>
      </p:sp>
      <p:sp>
        <p:nvSpPr>
          <p:cNvPr id="3" name="Content Placeholder 2">
            <a:extLst>
              <a:ext uri="{FF2B5EF4-FFF2-40B4-BE49-F238E27FC236}">
                <a16:creationId xmlns:a16="http://schemas.microsoft.com/office/drawing/2014/main" id="{88801580-DB61-4801-8855-B3974738ADD4}"/>
              </a:ext>
            </a:extLst>
          </p:cNvPr>
          <p:cNvSpPr>
            <a:spLocks noGrp="1"/>
          </p:cNvSpPr>
          <p:nvPr>
            <p:ph idx="1"/>
          </p:nvPr>
        </p:nvSpPr>
        <p:spPr>
          <a:xfrm>
            <a:off x="838200" y="1224643"/>
            <a:ext cx="10515600" cy="4952320"/>
          </a:xfrm>
        </p:spPr>
        <p:txBody>
          <a:bodyPr>
            <a:normAutofit fontScale="92500" lnSpcReduction="20000"/>
          </a:bodyPr>
          <a:lstStyle/>
          <a:p>
            <a:pPr marL="0" indent="0">
              <a:buNone/>
            </a:pPr>
            <a:r>
              <a:rPr lang="en-US" dirty="0"/>
              <a:t>An Entity Relationship Diagram (ERD) is a document that captures the conceptual model of the relationship between entities in a system. </a:t>
            </a:r>
          </a:p>
          <a:p>
            <a:pPr marL="0" indent="0">
              <a:buNone/>
            </a:pPr>
            <a:endParaRPr lang="en-US" dirty="0"/>
          </a:p>
          <a:p>
            <a:pPr marL="0" indent="0">
              <a:buNone/>
            </a:pPr>
            <a:r>
              <a:rPr lang="en-US" dirty="0"/>
              <a:t>A high-level description of the database, sufficiently precise that technical people can understand it, not so precise that non-technical people can’t participate.</a:t>
            </a:r>
          </a:p>
          <a:p>
            <a:pPr marL="0" indent="0">
              <a:buNone/>
            </a:pPr>
            <a:endParaRPr lang="en-US" dirty="0"/>
          </a:p>
          <a:p>
            <a:pPr marL="0" indent="0">
              <a:buNone/>
            </a:pPr>
            <a:r>
              <a:rPr lang="en-US" dirty="0"/>
              <a:t>The hardest part of designing a database is getting a </a:t>
            </a:r>
            <a:r>
              <a:rPr lang="en-US" b="1" i="1" u="sng" dirty="0"/>
              <a:t>shared</a:t>
            </a:r>
            <a:r>
              <a:rPr lang="en-US" dirty="0"/>
              <a:t> understanding of the situation that you are to model. Once </a:t>
            </a:r>
            <a:r>
              <a:rPr lang="en-US" b="1" i="1" u="sng" dirty="0"/>
              <a:t>everyone</a:t>
            </a:r>
            <a:r>
              <a:rPr lang="en-US" dirty="0"/>
              <a:t> agrees on the nature of the situation/system that you are trying to model, the rest of the design is usually straightforward and mechanical.</a:t>
            </a:r>
          </a:p>
          <a:p>
            <a:pPr marL="0" indent="0">
              <a:buNone/>
            </a:pPr>
            <a:endParaRPr lang="en-US" dirty="0"/>
          </a:p>
          <a:p>
            <a:pPr marL="0" indent="0">
              <a:buNone/>
            </a:pPr>
            <a:r>
              <a:rPr lang="en-US" dirty="0"/>
              <a:t>How hard is it to change a document? How hard is it to change an application?</a:t>
            </a:r>
          </a:p>
          <a:p>
            <a:pPr marL="0" indent="0">
              <a:buNone/>
            </a:pPr>
            <a:endParaRPr lang="en-US" dirty="0"/>
          </a:p>
        </p:txBody>
      </p:sp>
    </p:spTree>
    <p:extLst>
      <p:ext uri="{BB962C8B-B14F-4D97-AF65-F5344CB8AC3E}">
        <p14:creationId xmlns:p14="http://schemas.microsoft.com/office/powerpoint/2010/main" val="3111072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504E-3B84-4857-BE53-B4941E7CFDE4}"/>
              </a:ext>
            </a:extLst>
          </p:cNvPr>
          <p:cNvSpPr>
            <a:spLocks noGrp="1"/>
          </p:cNvSpPr>
          <p:nvPr>
            <p:ph type="title"/>
          </p:nvPr>
        </p:nvSpPr>
        <p:spPr/>
        <p:txBody>
          <a:bodyPr/>
          <a:lstStyle/>
          <a:p>
            <a:r>
              <a:rPr lang="en-US" dirty="0"/>
              <a:t>Candidate Keys</a:t>
            </a:r>
          </a:p>
        </p:txBody>
      </p:sp>
      <p:sp>
        <p:nvSpPr>
          <p:cNvPr id="3" name="Content Placeholder 2">
            <a:extLst>
              <a:ext uri="{FF2B5EF4-FFF2-40B4-BE49-F238E27FC236}">
                <a16:creationId xmlns:a16="http://schemas.microsoft.com/office/drawing/2014/main" id="{6A3D3634-176C-427C-ADB4-340A37291CFC}"/>
              </a:ext>
            </a:extLst>
          </p:cNvPr>
          <p:cNvSpPr>
            <a:spLocks noGrp="1"/>
          </p:cNvSpPr>
          <p:nvPr>
            <p:ph idx="1"/>
          </p:nvPr>
        </p:nvSpPr>
        <p:spPr>
          <a:xfrm>
            <a:off x="507075" y="1825624"/>
            <a:ext cx="11230495" cy="4766369"/>
          </a:xfrm>
        </p:spPr>
        <p:txBody>
          <a:bodyPr>
            <a:normAutofit lnSpcReduction="10000"/>
          </a:bodyPr>
          <a:lstStyle/>
          <a:p>
            <a:pPr marL="0" indent="0">
              <a:buNone/>
            </a:pPr>
            <a:r>
              <a:rPr lang="en-US" dirty="0"/>
              <a:t>The easiest way to define a key is to say every attribute together is the key.</a:t>
            </a:r>
          </a:p>
          <a:p>
            <a:pPr marL="0" indent="0">
              <a:buNone/>
            </a:pPr>
            <a:r>
              <a:rPr lang="en-US" dirty="0"/>
              <a:t>Easiest != best</a:t>
            </a:r>
          </a:p>
          <a:p>
            <a:pPr marL="0" indent="0">
              <a:buNone/>
            </a:pPr>
            <a:endParaRPr lang="en-US" dirty="0"/>
          </a:p>
          <a:p>
            <a:pPr marL="0" indent="0">
              <a:buNone/>
            </a:pPr>
            <a:r>
              <a:rPr lang="en-US" dirty="0"/>
              <a:t>A candidate key is a key that uses no unnecessary attributes.</a:t>
            </a:r>
          </a:p>
          <a:p>
            <a:pPr marL="0" indent="0">
              <a:buNone/>
            </a:pPr>
            <a:r>
              <a:rPr lang="en-US" dirty="0"/>
              <a:t>Is (First Name, Last Name, Major) candidate?</a:t>
            </a:r>
          </a:p>
          <a:p>
            <a:pPr marL="0" indent="0">
              <a:buNone/>
            </a:pPr>
            <a:r>
              <a:rPr lang="en-US" dirty="0"/>
              <a:t>If not, why not and what is?</a:t>
            </a:r>
          </a:p>
          <a:p>
            <a:pPr marL="0" indent="0">
              <a:buNone/>
            </a:pPr>
            <a:r>
              <a:rPr lang="en-US" dirty="0"/>
              <a:t>If so, show that no attribute can be removed without creating duplication.</a:t>
            </a:r>
          </a:p>
          <a:p>
            <a:pPr marL="0" indent="0">
              <a:buNone/>
            </a:pPr>
            <a:r>
              <a:rPr lang="en-US" dirty="0"/>
              <a:t>Is (</a:t>
            </a:r>
            <a:r>
              <a:rPr lang="en-US" dirty="0" err="1"/>
              <a:t>UAlbany</a:t>
            </a:r>
            <a:r>
              <a:rPr lang="en-US" dirty="0"/>
              <a:t> Student ID, First Name, Last Name, Major) candidate?</a:t>
            </a:r>
          </a:p>
          <a:p>
            <a:pPr marL="0" indent="0">
              <a:buNone/>
            </a:pPr>
            <a:endParaRPr lang="en-US" dirty="0"/>
          </a:p>
          <a:p>
            <a:pPr marL="0" indent="0">
              <a:buNone/>
            </a:pPr>
            <a:r>
              <a:rPr lang="en-US" dirty="0"/>
              <a:t>A key that is unique but NOT a candidate key is a super key.</a:t>
            </a:r>
          </a:p>
        </p:txBody>
      </p:sp>
    </p:spTree>
    <p:extLst>
      <p:ext uri="{BB962C8B-B14F-4D97-AF65-F5344CB8AC3E}">
        <p14:creationId xmlns:p14="http://schemas.microsoft.com/office/powerpoint/2010/main" val="957231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3FAD-6B3D-4E18-ADBB-64E577D23E11}"/>
              </a:ext>
            </a:extLst>
          </p:cNvPr>
          <p:cNvSpPr>
            <a:spLocks noGrp="1"/>
          </p:cNvSpPr>
          <p:nvPr>
            <p:ph type="title"/>
          </p:nvPr>
        </p:nvSpPr>
        <p:spPr/>
        <p:txBody>
          <a:bodyPr/>
          <a:lstStyle/>
          <a:p>
            <a:r>
              <a:rPr lang="en-US" dirty="0"/>
              <a:t>Primary Key</a:t>
            </a:r>
          </a:p>
        </p:txBody>
      </p:sp>
      <p:sp>
        <p:nvSpPr>
          <p:cNvPr id="3" name="Content Placeholder 2">
            <a:extLst>
              <a:ext uri="{FF2B5EF4-FFF2-40B4-BE49-F238E27FC236}">
                <a16:creationId xmlns:a16="http://schemas.microsoft.com/office/drawing/2014/main" id="{9CC6D884-D8D5-49E3-9BBF-089DB286A68D}"/>
              </a:ext>
            </a:extLst>
          </p:cNvPr>
          <p:cNvSpPr>
            <a:spLocks noGrp="1"/>
          </p:cNvSpPr>
          <p:nvPr>
            <p:ph idx="1"/>
          </p:nvPr>
        </p:nvSpPr>
        <p:spPr>
          <a:xfrm>
            <a:off x="838200" y="1379764"/>
            <a:ext cx="10515600" cy="4797199"/>
          </a:xfrm>
        </p:spPr>
        <p:txBody>
          <a:bodyPr/>
          <a:lstStyle/>
          <a:p>
            <a:pPr marL="0" indent="0">
              <a:buNone/>
            </a:pPr>
            <a:r>
              <a:rPr lang="en-US" dirty="0"/>
              <a:t>Candidate keys are called candidates because one of them should (arguably must) be the One True Key, the Primary Key. This is the key that the DBMS enforces and uses internally. </a:t>
            </a:r>
          </a:p>
          <a:p>
            <a:pPr marL="0" indent="0">
              <a:buNone/>
            </a:pPr>
            <a:endParaRPr lang="en-US" dirty="0"/>
          </a:p>
          <a:p>
            <a:pPr marL="0" indent="0">
              <a:buNone/>
            </a:pPr>
            <a:r>
              <a:rPr lang="en-US" dirty="0"/>
              <a:t>Other candidate keys can optionally be enforced; these become alternate keys. They will not be used internally (organizationally) by the database, but may be used in queries.</a:t>
            </a:r>
          </a:p>
          <a:p>
            <a:pPr marL="0" indent="0">
              <a:buNone/>
            </a:pPr>
            <a:endParaRPr lang="en-US" dirty="0"/>
          </a:p>
          <a:p>
            <a:pPr marL="0" indent="0">
              <a:buNone/>
            </a:pPr>
            <a:r>
              <a:rPr lang="en-US" dirty="0"/>
              <a:t>In an ERD, the primary key should be underlined.</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68E33B5-1F01-47F3-B5D2-740931969313}"/>
              </a:ext>
            </a:extLst>
          </p:cNvPr>
          <p:cNvSpPr/>
          <p:nvPr/>
        </p:nvSpPr>
        <p:spPr>
          <a:xfrm>
            <a:off x="8352064" y="4147457"/>
            <a:ext cx="152672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Parts</a:t>
            </a:r>
          </a:p>
        </p:txBody>
      </p:sp>
      <p:sp>
        <p:nvSpPr>
          <p:cNvPr id="5" name="Oval 4">
            <a:extLst>
              <a:ext uri="{FF2B5EF4-FFF2-40B4-BE49-F238E27FC236}">
                <a16:creationId xmlns:a16="http://schemas.microsoft.com/office/drawing/2014/main" id="{859CD695-16E6-4633-9693-25EE11231259}"/>
              </a:ext>
            </a:extLst>
          </p:cNvPr>
          <p:cNvSpPr/>
          <p:nvPr/>
        </p:nvSpPr>
        <p:spPr>
          <a:xfrm>
            <a:off x="8352064" y="5984421"/>
            <a:ext cx="1706336" cy="669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PartId</a:t>
            </a:r>
            <a:endParaRPr lang="en-US" u="sng" dirty="0"/>
          </a:p>
        </p:txBody>
      </p:sp>
      <p:cxnSp>
        <p:nvCxnSpPr>
          <p:cNvPr id="7" name="Straight Connector 6">
            <a:extLst>
              <a:ext uri="{FF2B5EF4-FFF2-40B4-BE49-F238E27FC236}">
                <a16:creationId xmlns:a16="http://schemas.microsoft.com/office/drawing/2014/main" id="{BEA68D6F-FD56-4A63-81CF-FB64F2F168BF}"/>
              </a:ext>
            </a:extLst>
          </p:cNvPr>
          <p:cNvCxnSpPr>
            <a:stCxn id="4" idx="2"/>
            <a:endCxn id="5" idx="0"/>
          </p:cNvCxnSpPr>
          <p:nvPr/>
        </p:nvCxnSpPr>
        <p:spPr>
          <a:xfrm>
            <a:off x="9115425" y="5290457"/>
            <a:ext cx="89807" cy="6939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26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195D-3B88-4B4A-8620-46A36C4E1A12}"/>
              </a:ext>
            </a:extLst>
          </p:cNvPr>
          <p:cNvSpPr>
            <a:spLocks noGrp="1"/>
          </p:cNvSpPr>
          <p:nvPr>
            <p:ph type="title"/>
          </p:nvPr>
        </p:nvSpPr>
        <p:spPr/>
        <p:txBody>
          <a:bodyPr/>
          <a:lstStyle/>
          <a:p>
            <a:r>
              <a:rPr lang="en-US" dirty="0"/>
              <a:t>Surrogate vs Natural Keys</a:t>
            </a:r>
          </a:p>
        </p:txBody>
      </p:sp>
      <p:sp>
        <p:nvSpPr>
          <p:cNvPr id="3" name="Content Placeholder 2">
            <a:extLst>
              <a:ext uri="{FF2B5EF4-FFF2-40B4-BE49-F238E27FC236}">
                <a16:creationId xmlns:a16="http://schemas.microsoft.com/office/drawing/2014/main" id="{660A0007-EB15-4618-B72C-F011FBB6365D}"/>
              </a:ext>
            </a:extLst>
          </p:cNvPr>
          <p:cNvSpPr>
            <a:spLocks noGrp="1"/>
          </p:cNvSpPr>
          <p:nvPr>
            <p:ph idx="1"/>
          </p:nvPr>
        </p:nvSpPr>
        <p:spPr/>
        <p:txBody>
          <a:bodyPr/>
          <a:lstStyle/>
          <a:p>
            <a:pPr marL="0" indent="0">
              <a:buNone/>
            </a:pPr>
            <a:r>
              <a:rPr lang="en-US" dirty="0"/>
              <a:t>A natural key is part of the dataset. A surrogate key is “made up” for use in the database.</a:t>
            </a:r>
          </a:p>
          <a:p>
            <a:pPr marL="0" indent="0">
              <a:buNone/>
            </a:pPr>
            <a:endParaRPr lang="en-US" dirty="0"/>
          </a:p>
          <a:p>
            <a:pPr marL="0" indent="0">
              <a:buNone/>
            </a:pPr>
            <a:r>
              <a:rPr lang="en-US" dirty="0"/>
              <a:t>For example – let’s say you are designing a real estate application. You might store each house in “inventory” using street address as primary key. “123 Main St.” That would be a natural key. It is also an outstandingly bad idea.</a:t>
            </a:r>
          </a:p>
          <a:p>
            <a:pPr marL="0" indent="0">
              <a:buNone/>
            </a:pPr>
            <a:endParaRPr lang="en-US" dirty="0"/>
          </a:p>
          <a:p>
            <a:pPr marL="0" indent="0">
              <a:buNone/>
            </a:pPr>
            <a:r>
              <a:rPr lang="en-US" dirty="0"/>
              <a:t>Instead use a surrogate key – an integer incremented on insertion.</a:t>
            </a:r>
          </a:p>
          <a:p>
            <a:pPr marL="0" indent="0">
              <a:buNone/>
            </a:pPr>
            <a:endParaRPr lang="en-US" dirty="0"/>
          </a:p>
        </p:txBody>
      </p:sp>
    </p:spTree>
    <p:extLst>
      <p:ext uri="{BB962C8B-B14F-4D97-AF65-F5344CB8AC3E}">
        <p14:creationId xmlns:p14="http://schemas.microsoft.com/office/powerpoint/2010/main" val="172457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ABE9-2802-461B-AEF5-38381A047ADD}"/>
              </a:ext>
            </a:extLst>
          </p:cNvPr>
          <p:cNvSpPr>
            <a:spLocks noGrp="1"/>
          </p:cNvSpPr>
          <p:nvPr>
            <p:ph type="title"/>
          </p:nvPr>
        </p:nvSpPr>
        <p:spPr/>
        <p:txBody>
          <a:bodyPr/>
          <a:lstStyle/>
          <a:p>
            <a:r>
              <a:rPr lang="en-US" dirty="0"/>
              <a:t>Wait, WHAT?–Reasons not to use natural keys</a:t>
            </a:r>
          </a:p>
        </p:txBody>
      </p:sp>
      <p:sp>
        <p:nvSpPr>
          <p:cNvPr id="3" name="Content Placeholder 2">
            <a:extLst>
              <a:ext uri="{FF2B5EF4-FFF2-40B4-BE49-F238E27FC236}">
                <a16:creationId xmlns:a16="http://schemas.microsoft.com/office/drawing/2014/main" id="{14D1A50F-8002-4F0B-9B89-EC5AD5400600}"/>
              </a:ext>
            </a:extLst>
          </p:cNvPr>
          <p:cNvSpPr>
            <a:spLocks noGrp="1"/>
          </p:cNvSpPr>
          <p:nvPr>
            <p:ph idx="1"/>
          </p:nvPr>
        </p:nvSpPr>
        <p:spPr>
          <a:xfrm>
            <a:off x="631767" y="1825625"/>
            <a:ext cx="10864735" cy="4351338"/>
          </a:xfrm>
        </p:spPr>
        <p:txBody>
          <a:bodyPr/>
          <a:lstStyle/>
          <a:p>
            <a:pPr marL="0" indent="0">
              <a:buNone/>
            </a:pPr>
            <a:r>
              <a:rPr lang="en-US" dirty="0"/>
              <a:t>Natural keys sound great. They are already part of the data and have to be stored, entered and referenced. Why not use them?</a:t>
            </a:r>
          </a:p>
          <a:p>
            <a:pPr marL="0" indent="0">
              <a:buNone/>
            </a:pPr>
            <a:endParaRPr lang="en-US" dirty="0"/>
          </a:p>
          <a:p>
            <a:pPr marL="514350" indent="-514350">
              <a:buAutoNum type="arabicParenR"/>
            </a:pPr>
            <a:r>
              <a:rPr lang="en-US" dirty="0"/>
              <a:t>They change value in Real Life (mis-entered, for example). </a:t>
            </a:r>
          </a:p>
          <a:p>
            <a:pPr marL="514350" indent="-514350">
              <a:buAutoNum type="arabicParenR"/>
            </a:pPr>
            <a:r>
              <a:rPr lang="en-US" dirty="0"/>
              <a:t>Real Life doesn’t believe in uniqueness (SSN duplication). </a:t>
            </a:r>
          </a:p>
          <a:p>
            <a:pPr marL="514350" indent="-514350">
              <a:buAutoNum type="arabicParenR"/>
            </a:pPr>
            <a:r>
              <a:rPr lang="en-US" dirty="0"/>
              <a:t>Real Life can prohibit you from using Natural Keys (SSN, credit card #)</a:t>
            </a:r>
          </a:p>
          <a:p>
            <a:pPr marL="514350" indent="-514350">
              <a:buFont typeface="Arial" panose="020B0604020202020204" pitchFamily="34" charset="0"/>
              <a:buAutoNum type="arabicParenR"/>
            </a:pPr>
            <a:r>
              <a:rPr lang="en-US" dirty="0"/>
              <a:t>They become useless in Real Life (land line # as primary key)</a:t>
            </a:r>
          </a:p>
          <a:p>
            <a:pPr marL="514350" indent="-514350">
              <a:buFont typeface="Arial" panose="020B0604020202020204" pitchFamily="34" charset="0"/>
              <a:buAutoNum type="arabicParenR"/>
            </a:pPr>
            <a:r>
              <a:rPr lang="en-US" dirty="0"/>
              <a:t>Integers are cheap to store and fast to compare.</a:t>
            </a:r>
          </a:p>
          <a:p>
            <a:pPr marL="514350" indent="-514350">
              <a:buFont typeface="Arial" panose="020B0604020202020204" pitchFamily="34" charset="0"/>
              <a:buAutoNum type="arabicParenR"/>
            </a:pPr>
            <a:endParaRPr lang="en-US" dirty="0"/>
          </a:p>
          <a:p>
            <a:pPr marL="514350" indent="-514350">
              <a:buAutoNum type="arabicParenR"/>
            </a:pPr>
            <a:endParaRPr lang="en-US" dirty="0"/>
          </a:p>
          <a:p>
            <a:pPr marL="514350" indent="-514350">
              <a:buAutoNum type="arabicParenR"/>
            </a:pPr>
            <a:endParaRPr lang="en-US" dirty="0"/>
          </a:p>
          <a:p>
            <a:pPr marL="514350" indent="-514350">
              <a:buAutoNum type="arabicParenR"/>
            </a:pPr>
            <a:endParaRPr lang="en-US" dirty="0"/>
          </a:p>
        </p:txBody>
      </p:sp>
    </p:spTree>
    <p:extLst>
      <p:ext uri="{BB962C8B-B14F-4D97-AF65-F5344CB8AC3E}">
        <p14:creationId xmlns:p14="http://schemas.microsoft.com/office/powerpoint/2010/main" val="3965917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AFC9-8922-4BF6-8BA2-31B5BBDAB9C9}"/>
              </a:ext>
            </a:extLst>
          </p:cNvPr>
          <p:cNvSpPr>
            <a:spLocks noGrp="1"/>
          </p:cNvSpPr>
          <p:nvPr>
            <p:ph type="title"/>
          </p:nvPr>
        </p:nvSpPr>
        <p:spPr/>
        <p:txBody>
          <a:bodyPr/>
          <a:lstStyle/>
          <a:p>
            <a:r>
              <a:rPr lang="en-US" dirty="0"/>
              <a:t>Foreign Keys</a:t>
            </a:r>
          </a:p>
        </p:txBody>
      </p:sp>
      <p:sp>
        <p:nvSpPr>
          <p:cNvPr id="3" name="Content Placeholder 2">
            <a:extLst>
              <a:ext uri="{FF2B5EF4-FFF2-40B4-BE49-F238E27FC236}">
                <a16:creationId xmlns:a16="http://schemas.microsoft.com/office/drawing/2014/main" id="{74A5BAB3-D353-4269-92A4-B23DE8C5EFEC}"/>
              </a:ext>
            </a:extLst>
          </p:cNvPr>
          <p:cNvSpPr>
            <a:spLocks noGrp="1"/>
          </p:cNvSpPr>
          <p:nvPr>
            <p:ph idx="1"/>
          </p:nvPr>
        </p:nvSpPr>
        <p:spPr/>
        <p:txBody>
          <a:bodyPr>
            <a:normAutofit fontScale="92500" lnSpcReduction="10000"/>
          </a:bodyPr>
          <a:lstStyle/>
          <a:p>
            <a:pPr marL="0" indent="0">
              <a:buNone/>
            </a:pPr>
            <a:r>
              <a:rPr lang="en-US" dirty="0"/>
              <a:t>One of the most important part of DBMS – the ability to relate tables.</a:t>
            </a:r>
          </a:p>
          <a:p>
            <a:pPr marL="0" indent="0">
              <a:buNone/>
            </a:pPr>
            <a:r>
              <a:rPr lang="en-US" dirty="0"/>
              <a:t>Consider “Patient Has An Appointment”</a:t>
            </a:r>
          </a:p>
          <a:p>
            <a:pPr marL="0" indent="0">
              <a:buNone/>
            </a:pPr>
            <a:r>
              <a:rPr lang="en-US" dirty="0"/>
              <a:t>Wouldn’t it be great if there was a way to “attach” the patient to the appointment? Further, could we forbid deleting patients that have appointments?</a:t>
            </a:r>
          </a:p>
          <a:p>
            <a:pPr marL="0" indent="0">
              <a:buNone/>
            </a:pPr>
            <a:endParaRPr lang="en-US" dirty="0"/>
          </a:p>
          <a:p>
            <a:pPr marL="0" indent="0">
              <a:buNone/>
            </a:pPr>
            <a:r>
              <a:rPr lang="en-US" dirty="0"/>
              <a:t>Foreign keys are part of a database design wherein the Primary Key from one entity is stored in another. Let’s assume that Patient has a </a:t>
            </a:r>
            <a:r>
              <a:rPr lang="en-US" dirty="0" err="1"/>
              <a:t>PatientId</a:t>
            </a:r>
            <a:r>
              <a:rPr lang="en-US" dirty="0"/>
              <a:t>, Name, Phone, etc. Appointment might have </a:t>
            </a:r>
            <a:r>
              <a:rPr lang="en-US" dirty="0" err="1"/>
              <a:t>AppointmentId</a:t>
            </a:r>
            <a:r>
              <a:rPr lang="en-US" dirty="0"/>
              <a:t>, </a:t>
            </a:r>
            <a:r>
              <a:rPr lang="en-US" dirty="0" err="1"/>
              <a:t>PatientId</a:t>
            </a:r>
            <a:r>
              <a:rPr lang="en-US" dirty="0"/>
              <a:t>, Date, Time, </a:t>
            </a:r>
            <a:r>
              <a:rPr lang="en-US" dirty="0" err="1"/>
              <a:t>ExamRoomId</a:t>
            </a:r>
            <a:r>
              <a:rPr lang="en-US" dirty="0"/>
              <a:t>. </a:t>
            </a:r>
            <a:r>
              <a:rPr lang="en-US" dirty="0" err="1"/>
              <a:t>PatientId</a:t>
            </a:r>
            <a:r>
              <a:rPr lang="en-US" dirty="0"/>
              <a:t> and </a:t>
            </a:r>
            <a:r>
              <a:rPr lang="en-US" dirty="0" err="1"/>
              <a:t>ExamRoomId</a:t>
            </a:r>
            <a:r>
              <a:rPr lang="en-US" dirty="0"/>
              <a:t> are foreign keys to the Patient and </a:t>
            </a:r>
            <a:r>
              <a:rPr lang="en-US" dirty="0" err="1"/>
              <a:t>ExamRoom</a:t>
            </a:r>
            <a:r>
              <a:rPr lang="en-US" dirty="0"/>
              <a:t> tables.</a:t>
            </a:r>
          </a:p>
        </p:txBody>
      </p:sp>
    </p:spTree>
    <p:extLst>
      <p:ext uri="{BB962C8B-B14F-4D97-AF65-F5344CB8AC3E}">
        <p14:creationId xmlns:p14="http://schemas.microsoft.com/office/powerpoint/2010/main" val="2849448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3642-3F90-474B-AB64-186353B9EEEE}"/>
              </a:ext>
            </a:extLst>
          </p:cNvPr>
          <p:cNvSpPr>
            <a:spLocks noGrp="1"/>
          </p:cNvSpPr>
          <p:nvPr>
            <p:ph type="title"/>
          </p:nvPr>
        </p:nvSpPr>
        <p:spPr/>
        <p:txBody>
          <a:bodyPr/>
          <a:lstStyle/>
          <a:p>
            <a:r>
              <a:rPr lang="en-US" dirty="0"/>
              <a:t>Key Roundup</a:t>
            </a:r>
          </a:p>
        </p:txBody>
      </p:sp>
      <p:sp>
        <p:nvSpPr>
          <p:cNvPr id="3" name="Content Placeholder 2">
            <a:extLst>
              <a:ext uri="{FF2B5EF4-FFF2-40B4-BE49-F238E27FC236}">
                <a16:creationId xmlns:a16="http://schemas.microsoft.com/office/drawing/2014/main" id="{633D555B-16BB-4407-B40A-E1675C0EDA14}"/>
              </a:ext>
            </a:extLst>
          </p:cNvPr>
          <p:cNvSpPr>
            <a:spLocks noGrp="1"/>
          </p:cNvSpPr>
          <p:nvPr>
            <p:ph idx="1"/>
          </p:nvPr>
        </p:nvSpPr>
        <p:spPr/>
        <p:txBody>
          <a:bodyPr/>
          <a:lstStyle/>
          <a:p>
            <a:pPr marL="0" indent="0">
              <a:buNone/>
            </a:pPr>
            <a:r>
              <a:rPr lang="en-US" dirty="0"/>
              <a:t>A key is simple or composite</a:t>
            </a:r>
          </a:p>
          <a:p>
            <a:pPr marL="0" indent="0">
              <a:buNone/>
            </a:pPr>
            <a:r>
              <a:rPr lang="en-US" dirty="0"/>
              <a:t>A key is super or candidate</a:t>
            </a:r>
          </a:p>
          <a:p>
            <a:pPr marL="0" indent="0">
              <a:buNone/>
            </a:pPr>
            <a:r>
              <a:rPr lang="en-US" dirty="0"/>
              <a:t>One key (per entity) can be primary</a:t>
            </a:r>
          </a:p>
          <a:p>
            <a:pPr marL="0" indent="0">
              <a:buNone/>
            </a:pPr>
            <a:r>
              <a:rPr lang="en-US" dirty="0"/>
              <a:t>A primary key can be surrogate or natural</a:t>
            </a:r>
          </a:p>
          <a:p>
            <a:pPr marL="0" indent="0">
              <a:buNone/>
            </a:pPr>
            <a:r>
              <a:rPr lang="en-US" dirty="0"/>
              <a:t>A key can be foreign (even a primary key!)</a:t>
            </a:r>
          </a:p>
          <a:p>
            <a:pPr marL="0" indent="0">
              <a:buNone/>
            </a:pPr>
            <a:endParaRPr lang="en-US" dirty="0"/>
          </a:p>
          <a:p>
            <a:pPr marL="0" indent="0">
              <a:buNone/>
            </a:pPr>
            <a:r>
              <a:rPr lang="en-US" dirty="0"/>
              <a:t>This will make more sense after we look at implementation</a:t>
            </a:r>
          </a:p>
        </p:txBody>
      </p:sp>
    </p:spTree>
    <p:extLst>
      <p:ext uri="{BB962C8B-B14F-4D97-AF65-F5344CB8AC3E}">
        <p14:creationId xmlns:p14="http://schemas.microsoft.com/office/powerpoint/2010/main" val="111582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0672-8179-453D-9F6C-5BE0CA2C5F36}"/>
              </a:ext>
            </a:extLst>
          </p:cNvPr>
          <p:cNvSpPr>
            <a:spLocks noGrp="1"/>
          </p:cNvSpPr>
          <p:nvPr>
            <p:ph type="title"/>
          </p:nvPr>
        </p:nvSpPr>
        <p:spPr/>
        <p:txBody>
          <a:bodyPr/>
          <a:lstStyle/>
          <a:p>
            <a:r>
              <a:rPr lang="en-US" dirty="0"/>
              <a:t>Entities and Relationships</a:t>
            </a:r>
          </a:p>
        </p:txBody>
      </p:sp>
      <p:sp>
        <p:nvSpPr>
          <p:cNvPr id="3" name="Content Placeholder 2">
            <a:extLst>
              <a:ext uri="{FF2B5EF4-FFF2-40B4-BE49-F238E27FC236}">
                <a16:creationId xmlns:a16="http://schemas.microsoft.com/office/drawing/2014/main" id="{4AB88A56-7A0F-4197-90DB-2957E601E386}"/>
              </a:ext>
            </a:extLst>
          </p:cNvPr>
          <p:cNvSpPr>
            <a:spLocks noGrp="1"/>
          </p:cNvSpPr>
          <p:nvPr>
            <p:ph idx="1"/>
          </p:nvPr>
        </p:nvSpPr>
        <p:spPr/>
        <p:txBody>
          <a:bodyPr>
            <a:normAutofit lnSpcReduction="10000"/>
          </a:bodyPr>
          <a:lstStyle/>
          <a:p>
            <a:pPr marL="0" indent="0">
              <a:buNone/>
            </a:pPr>
            <a:r>
              <a:rPr lang="en-US" dirty="0"/>
              <a:t>An entity is a “thing” or conceptual existence in the real world; an entity has attributes. Think of an entity as a class. Person, car, department, house and company are all entities. </a:t>
            </a:r>
          </a:p>
          <a:p>
            <a:pPr marL="0" indent="0">
              <a:buNone/>
            </a:pPr>
            <a:endParaRPr lang="en-US" dirty="0"/>
          </a:p>
          <a:p>
            <a:pPr marL="0" indent="0">
              <a:buNone/>
            </a:pPr>
            <a:r>
              <a:rPr lang="en-US" dirty="0"/>
              <a:t>Relationships are between two entities and they indicate how those two entities are related. Example – person OWNS car. department EMPLOYS person. </a:t>
            </a:r>
          </a:p>
          <a:p>
            <a:pPr marL="0" indent="0">
              <a:buNone/>
            </a:pPr>
            <a:endParaRPr lang="en-US" dirty="0"/>
          </a:p>
          <a:p>
            <a:pPr marL="0" indent="0">
              <a:buNone/>
            </a:pPr>
            <a:r>
              <a:rPr lang="en-US" dirty="0"/>
              <a:t>An entity set is the collection of all of the instances of an entity (the people, cars, departments, houses, companies, etc.)</a:t>
            </a:r>
          </a:p>
        </p:txBody>
      </p:sp>
    </p:spTree>
    <p:extLst>
      <p:ext uri="{BB962C8B-B14F-4D97-AF65-F5344CB8AC3E}">
        <p14:creationId xmlns:p14="http://schemas.microsoft.com/office/powerpoint/2010/main" val="364472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2B9D-0E69-4DC0-9D17-6DC58CE46129}"/>
              </a:ext>
            </a:extLst>
          </p:cNvPr>
          <p:cNvSpPr>
            <a:spLocks noGrp="1"/>
          </p:cNvSpPr>
          <p:nvPr>
            <p:ph type="title"/>
          </p:nvPr>
        </p:nvSpPr>
        <p:spPr/>
        <p:txBody>
          <a:bodyPr/>
          <a:lstStyle/>
          <a:p>
            <a:r>
              <a:rPr lang="en-US" dirty="0"/>
              <a:t>Creating an ERD: 1 – Identify the Entities</a:t>
            </a:r>
          </a:p>
        </p:txBody>
      </p:sp>
      <p:sp>
        <p:nvSpPr>
          <p:cNvPr id="3" name="Content Placeholder 2">
            <a:extLst>
              <a:ext uri="{FF2B5EF4-FFF2-40B4-BE49-F238E27FC236}">
                <a16:creationId xmlns:a16="http://schemas.microsoft.com/office/drawing/2014/main" id="{9CCA883B-8407-4307-96EA-9F1B81B72E27}"/>
              </a:ext>
            </a:extLst>
          </p:cNvPr>
          <p:cNvSpPr>
            <a:spLocks noGrp="1"/>
          </p:cNvSpPr>
          <p:nvPr>
            <p:ph idx="1"/>
          </p:nvPr>
        </p:nvSpPr>
        <p:spPr/>
        <p:txBody>
          <a:bodyPr/>
          <a:lstStyle/>
          <a:p>
            <a:pPr marL="0" indent="0">
              <a:buNone/>
            </a:pPr>
            <a:r>
              <a:rPr lang="en-US" dirty="0"/>
              <a:t>You have to know what things are in the system. Listen to the project owner/management/sales/whomever knows about the business. Write down a list of entities.</a:t>
            </a:r>
          </a:p>
          <a:p>
            <a:pPr marL="0" indent="0">
              <a:buNone/>
            </a:pPr>
            <a:endParaRPr lang="en-US" dirty="0"/>
          </a:p>
          <a:p>
            <a:pPr marL="0" indent="0">
              <a:buNone/>
            </a:pPr>
            <a:r>
              <a:rPr lang="en-US" dirty="0"/>
              <a:t>Let’s develop an ERD of a hospital for patient management and billing purposes. What entities can you think of?</a:t>
            </a:r>
          </a:p>
          <a:p>
            <a:pPr marL="0" indent="0">
              <a:buNone/>
            </a:pPr>
            <a:endParaRPr lang="en-US" dirty="0"/>
          </a:p>
          <a:p>
            <a:pPr marL="0" indent="0">
              <a:buNone/>
            </a:pPr>
            <a:r>
              <a:rPr lang="en-US" dirty="0"/>
              <a:t>Put each entity in a rectangle. Leave some space around them.</a:t>
            </a:r>
          </a:p>
        </p:txBody>
      </p:sp>
    </p:spTree>
    <p:extLst>
      <p:ext uri="{BB962C8B-B14F-4D97-AF65-F5344CB8AC3E}">
        <p14:creationId xmlns:p14="http://schemas.microsoft.com/office/powerpoint/2010/main" val="127627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8D35-5337-4CCE-B40F-40AA647229BD}"/>
              </a:ext>
            </a:extLst>
          </p:cNvPr>
          <p:cNvSpPr>
            <a:spLocks noGrp="1"/>
          </p:cNvSpPr>
          <p:nvPr>
            <p:ph type="title"/>
          </p:nvPr>
        </p:nvSpPr>
        <p:spPr>
          <a:xfrm>
            <a:off x="756458" y="365125"/>
            <a:ext cx="10597342" cy="1325563"/>
          </a:xfrm>
        </p:spPr>
        <p:txBody>
          <a:bodyPr/>
          <a:lstStyle/>
          <a:p>
            <a:r>
              <a:rPr lang="en-US" dirty="0"/>
              <a:t>Creating an ERD: 2 – Identify the Relationships</a:t>
            </a:r>
          </a:p>
        </p:txBody>
      </p:sp>
      <p:sp>
        <p:nvSpPr>
          <p:cNvPr id="3" name="Content Placeholder 2">
            <a:extLst>
              <a:ext uri="{FF2B5EF4-FFF2-40B4-BE49-F238E27FC236}">
                <a16:creationId xmlns:a16="http://schemas.microsoft.com/office/drawing/2014/main" id="{D1E6DFEF-C3ED-4F88-B0D4-758D1F08CC26}"/>
              </a:ext>
            </a:extLst>
          </p:cNvPr>
          <p:cNvSpPr>
            <a:spLocks noGrp="1"/>
          </p:cNvSpPr>
          <p:nvPr>
            <p:ph idx="1"/>
          </p:nvPr>
        </p:nvSpPr>
        <p:spPr>
          <a:xfrm>
            <a:off x="838200" y="1825625"/>
            <a:ext cx="10515600" cy="2305800"/>
          </a:xfrm>
        </p:spPr>
        <p:txBody>
          <a:bodyPr/>
          <a:lstStyle/>
          <a:p>
            <a:pPr marL="0" indent="0">
              <a:buNone/>
            </a:pPr>
            <a:r>
              <a:rPr lang="en-US" dirty="0"/>
              <a:t>How do the things relate to each other? For example, doctor might “have” patient. Patient might have an appointment. </a:t>
            </a:r>
          </a:p>
          <a:p>
            <a:pPr marL="0" indent="0">
              <a:buNone/>
            </a:pPr>
            <a:endParaRPr lang="en-US" dirty="0"/>
          </a:p>
          <a:p>
            <a:pPr marL="0" indent="0">
              <a:buNone/>
            </a:pPr>
            <a:r>
              <a:rPr lang="en-US" dirty="0"/>
              <a:t>Draw a line between related entities. Write a word or two between the entities in a diamond:</a:t>
            </a:r>
          </a:p>
        </p:txBody>
      </p:sp>
      <p:sp>
        <p:nvSpPr>
          <p:cNvPr id="4" name="Rectangle 3">
            <a:extLst>
              <a:ext uri="{FF2B5EF4-FFF2-40B4-BE49-F238E27FC236}">
                <a16:creationId xmlns:a16="http://schemas.microsoft.com/office/drawing/2014/main" id="{ED410552-220F-46E5-91CB-CB7D943268DC}"/>
              </a:ext>
            </a:extLst>
          </p:cNvPr>
          <p:cNvSpPr/>
          <p:nvPr/>
        </p:nvSpPr>
        <p:spPr>
          <a:xfrm>
            <a:off x="1604356" y="4921135"/>
            <a:ext cx="2136371" cy="111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Rectangle 4">
            <a:extLst>
              <a:ext uri="{FF2B5EF4-FFF2-40B4-BE49-F238E27FC236}">
                <a16:creationId xmlns:a16="http://schemas.microsoft.com/office/drawing/2014/main" id="{3C169712-58C4-4930-A92C-74B45EF40748}"/>
              </a:ext>
            </a:extLst>
          </p:cNvPr>
          <p:cNvSpPr/>
          <p:nvPr/>
        </p:nvSpPr>
        <p:spPr>
          <a:xfrm>
            <a:off x="6176356" y="4846319"/>
            <a:ext cx="2502131" cy="126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Office</a:t>
            </a:r>
          </a:p>
        </p:txBody>
      </p:sp>
      <p:sp>
        <p:nvSpPr>
          <p:cNvPr id="9" name="Flowchart: Decision 8">
            <a:extLst>
              <a:ext uri="{FF2B5EF4-FFF2-40B4-BE49-F238E27FC236}">
                <a16:creationId xmlns:a16="http://schemas.microsoft.com/office/drawing/2014/main" id="{E4B20194-A7FB-42D7-A851-E8AF7689CEDE}"/>
              </a:ext>
            </a:extLst>
          </p:cNvPr>
          <p:cNvSpPr/>
          <p:nvPr/>
        </p:nvSpPr>
        <p:spPr>
          <a:xfrm>
            <a:off x="4314305" y="5107978"/>
            <a:ext cx="1280160" cy="7402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11" name="Straight Connector 10">
            <a:extLst>
              <a:ext uri="{FF2B5EF4-FFF2-40B4-BE49-F238E27FC236}">
                <a16:creationId xmlns:a16="http://schemas.microsoft.com/office/drawing/2014/main" id="{5D2315D2-01E4-4F7D-8B07-E9B5C32F8A3D}"/>
              </a:ext>
            </a:extLst>
          </p:cNvPr>
          <p:cNvCxnSpPr>
            <a:stCxn id="4" idx="3"/>
            <a:endCxn id="9" idx="1"/>
          </p:cNvCxnSpPr>
          <p:nvPr/>
        </p:nvCxnSpPr>
        <p:spPr>
          <a:xfrm flipV="1">
            <a:off x="3740727" y="5478086"/>
            <a:ext cx="57357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02A3398-696B-4235-9D39-06A6475BDA1A}"/>
              </a:ext>
            </a:extLst>
          </p:cNvPr>
          <p:cNvCxnSpPr>
            <a:stCxn id="9" idx="3"/>
            <a:endCxn id="5" idx="1"/>
          </p:cNvCxnSpPr>
          <p:nvPr/>
        </p:nvCxnSpPr>
        <p:spPr>
          <a:xfrm>
            <a:off x="5594465" y="5478086"/>
            <a:ext cx="58189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11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E2D2-E34E-4257-9623-77D76B9AADC3}"/>
              </a:ext>
            </a:extLst>
          </p:cNvPr>
          <p:cNvSpPr>
            <a:spLocks noGrp="1"/>
          </p:cNvSpPr>
          <p:nvPr>
            <p:ph type="title"/>
          </p:nvPr>
        </p:nvSpPr>
        <p:spPr/>
        <p:txBody>
          <a:bodyPr/>
          <a:lstStyle/>
          <a:p>
            <a:r>
              <a:rPr lang="en-US" dirty="0"/>
              <a:t>Relationships can have attributes</a:t>
            </a:r>
          </a:p>
        </p:txBody>
      </p:sp>
      <p:sp>
        <p:nvSpPr>
          <p:cNvPr id="4" name="Rectangle 3">
            <a:extLst>
              <a:ext uri="{FF2B5EF4-FFF2-40B4-BE49-F238E27FC236}">
                <a16:creationId xmlns:a16="http://schemas.microsoft.com/office/drawing/2014/main" id="{B46BE9F6-88C4-477A-A64B-75498FE04658}"/>
              </a:ext>
            </a:extLst>
          </p:cNvPr>
          <p:cNvSpPr/>
          <p:nvPr/>
        </p:nvSpPr>
        <p:spPr>
          <a:xfrm>
            <a:off x="1604356" y="2741272"/>
            <a:ext cx="2136371" cy="111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Rectangle 4">
            <a:extLst>
              <a:ext uri="{FF2B5EF4-FFF2-40B4-BE49-F238E27FC236}">
                <a16:creationId xmlns:a16="http://schemas.microsoft.com/office/drawing/2014/main" id="{ED5BF604-85BD-49E2-B4FC-5408C9F1C7E7}"/>
              </a:ext>
            </a:extLst>
          </p:cNvPr>
          <p:cNvSpPr/>
          <p:nvPr/>
        </p:nvSpPr>
        <p:spPr>
          <a:xfrm>
            <a:off x="6176356" y="2666456"/>
            <a:ext cx="2502131" cy="126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6" name="Flowchart: Decision 5">
            <a:extLst>
              <a:ext uri="{FF2B5EF4-FFF2-40B4-BE49-F238E27FC236}">
                <a16:creationId xmlns:a16="http://schemas.microsoft.com/office/drawing/2014/main" id="{7386C667-99AA-44C2-BBD0-BE01C0FC4380}"/>
              </a:ext>
            </a:extLst>
          </p:cNvPr>
          <p:cNvSpPr/>
          <p:nvPr/>
        </p:nvSpPr>
        <p:spPr>
          <a:xfrm>
            <a:off x="4314305" y="2928115"/>
            <a:ext cx="1280160" cy="7402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Sees</a:t>
            </a:r>
          </a:p>
        </p:txBody>
      </p:sp>
      <p:cxnSp>
        <p:nvCxnSpPr>
          <p:cNvPr id="7" name="Straight Connector 6">
            <a:extLst>
              <a:ext uri="{FF2B5EF4-FFF2-40B4-BE49-F238E27FC236}">
                <a16:creationId xmlns:a16="http://schemas.microsoft.com/office/drawing/2014/main" id="{B8511426-99CB-4943-8EB1-FA123D527E70}"/>
              </a:ext>
            </a:extLst>
          </p:cNvPr>
          <p:cNvCxnSpPr>
            <a:stCxn id="4" idx="3"/>
            <a:endCxn id="6" idx="1"/>
          </p:cNvCxnSpPr>
          <p:nvPr/>
        </p:nvCxnSpPr>
        <p:spPr>
          <a:xfrm flipV="1">
            <a:off x="3740727" y="3298223"/>
            <a:ext cx="57357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B200AD-D930-4E8F-83D4-4EF5CBB63658}"/>
              </a:ext>
            </a:extLst>
          </p:cNvPr>
          <p:cNvCxnSpPr>
            <a:stCxn id="6" idx="3"/>
            <a:endCxn id="5" idx="1"/>
          </p:cNvCxnSpPr>
          <p:nvPr/>
        </p:nvCxnSpPr>
        <p:spPr>
          <a:xfrm>
            <a:off x="5594465" y="3298223"/>
            <a:ext cx="581891"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AF73E70-96E8-4BD1-8354-14CD2558033B}"/>
              </a:ext>
            </a:extLst>
          </p:cNvPr>
          <p:cNvSpPr/>
          <p:nvPr/>
        </p:nvSpPr>
        <p:spPr>
          <a:xfrm>
            <a:off x="3126921" y="4408545"/>
            <a:ext cx="1796143" cy="740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Referred By</a:t>
            </a:r>
          </a:p>
        </p:txBody>
      </p:sp>
      <p:cxnSp>
        <p:nvCxnSpPr>
          <p:cNvPr id="11" name="Straight Connector 10">
            <a:extLst>
              <a:ext uri="{FF2B5EF4-FFF2-40B4-BE49-F238E27FC236}">
                <a16:creationId xmlns:a16="http://schemas.microsoft.com/office/drawing/2014/main" id="{29F419D3-0830-4358-B342-08CE23BDA810}"/>
              </a:ext>
            </a:extLst>
          </p:cNvPr>
          <p:cNvCxnSpPr>
            <a:cxnSpLocks/>
            <a:stCxn id="6" idx="2"/>
            <a:endCxn id="9" idx="0"/>
          </p:cNvCxnSpPr>
          <p:nvPr/>
        </p:nvCxnSpPr>
        <p:spPr>
          <a:xfrm flipH="1">
            <a:off x="4024993" y="3668330"/>
            <a:ext cx="929392" cy="740215"/>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BAE35F6-B4CD-4116-A991-324DB3837515}"/>
              </a:ext>
            </a:extLst>
          </p:cNvPr>
          <p:cNvSpPr/>
          <p:nvPr/>
        </p:nvSpPr>
        <p:spPr>
          <a:xfrm>
            <a:off x="5278284" y="4408545"/>
            <a:ext cx="1796143" cy="740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Visit Date</a:t>
            </a:r>
          </a:p>
        </p:txBody>
      </p:sp>
      <p:cxnSp>
        <p:nvCxnSpPr>
          <p:cNvPr id="15" name="Straight Connector 14">
            <a:extLst>
              <a:ext uri="{FF2B5EF4-FFF2-40B4-BE49-F238E27FC236}">
                <a16:creationId xmlns:a16="http://schemas.microsoft.com/office/drawing/2014/main" id="{1CF8AF92-D80D-4834-A303-83AE466135AB}"/>
              </a:ext>
            </a:extLst>
          </p:cNvPr>
          <p:cNvCxnSpPr>
            <a:stCxn id="6" idx="2"/>
            <a:endCxn id="13" idx="0"/>
          </p:cNvCxnSpPr>
          <p:nvPr/>
        </p:nvCxnSpPr>
        <p:spPr>
          <a:xfrm>
            <a:off x="4954385" y="3668330"/>
            <a:ext cx="1221971" cy="7402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4A5B46E-F3E1-401B-9D2F-D941FA7F66B1}"/>
              </a:ext>
            </a:extLst>
          </p:cNvPr>
          <p:cNvSpPr txBox="1"/>
          <p:nvPr/>
        </p:nvSpPr>
        <p:spPr>
          <a:xfrm>
            <a:off x="1355271" y="5275865"/>
            <a:ext cx="8205107" cy="1569660"/>
          </a:xfrm>
          <a:prstGeom prst="rect">
            <a:avLst/>
          </a:prstGeom>
          <a:noFill/>
        </p:spPr>
        <p:txBody>
          <a:bodyPr wrap="square" rtlCol="0">
            <a:spAutoFit/>
          </a:bodyPr>
          <a:lstStyle/>
          <a:p>
            <a:r>
              <a:rPr lang="en-US" sz="2400" dirty="0"/>
              <a:t>Note that there is only one “sees” per patient/doctor combination – you can’t put appointment on there, because people have more than one appointment with a doctor. That is a hint that an appointment should be an entity.</a:t>
            </a:r>
          </a:p>
        </p:txBody>
      </p:sp>
    </p:spTree>
    <p:extLst>
      <p:ext uri="{BB962C8B-B14F-4D97-AF65-F5344CB8AC3E}">
        <p14:creationId xmlns:p14="http://schemas.microsoft.com/office/powerpoint/2010/main" val="321010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8823-072C-4A47-A618-4D878BCAEAB0}"/>
              </a:ext>
            </a:extLst>
          </p:cNvPr>
          <p:cNvSpPr>
            <a:spLocks noGrp="1"/>
          </p:cNvSpPr>
          <p:nvPr>
            <p:ph type="title"/>
          </p:nvPr>
        </p:nvSpPr>
        <p:spPr/>
        <p:txBody>
          <a:bodyPr/>
          <a:lstStyle/>
          <a:p>
            <a:r>
              <a:rPr lang="en-US" dirty="0"/>
              <a:t>Creating an ERD: 3 – Consider the cardinality</a:t>
            </a:r>
          </a:p>
        </p:txBody>
      </p:sp>
      <p:sp>
        <p:nvSpPr>
          <p:cNvPr id="3" name="Content Placeholder 2">
            <a:extLst>
              <a:ext uri="{FF2B5EF4-FFF2-40B4-BE49-F238E27FC236}">
                <a16:creationId xmlns:a16="http://schemas.microsoft.com/office/drawing/2014/main" id="{2722D4E7-CD0B-4965-829A-47BBEFE5A028}"/>
              </a:ext>
            </a:extLst>
          </p:cNvPr>
          <p:cNvSpPr>
            <a:spLocks noGrp="1"/>
          </p:cNvSpPr>
          <p:nvPr>
            <p:ph idx="1"/>
          </p:nvPr>
        </p:nvSpPr>
        <p:spPr>
          <a:xfrm>
            <a:off x="838200" y="1825625"/>
            <a:ext cx="10515600" cy="4417233"/>
          </a:xfrm>
        </p:spPr>
        <p:txBody>
          <a:bodyPr>
            <a:normAutofit/>
          </a:bodyPr>
          <a:lstStyle/>
          <a:p>
            <a:pPr marL="0" indent="0">
              <a:buNone/>
            </a:pPr>
            <a:r>
              <a:rPr lang="en-US" dirty="0"/>
              <a:t>Cardinality is the numeric relationship between two entities. A patient has many doctors. A doctor has one office. There are only a few possibilities that we use: 0, 1, M or N (any number).</a:t>
            </a:r>
          </a:p>
          <a:p>
            <a:pPr marL="0" indent="0">
              <a:buNone/>
            </a:pPr>
            <a:endParaRPr lang="en-US" dirty="0"/>
          </a:p>
          <a:p>
            <a:pPr marL="0" indent="0">
              <a:buNone/>
            </a:pPr>
            <a:r>
              <a:rPr lang="en-US" dirty="0"/>
              <a:t>0..1 : 0 or 1 (example: 0..1 spouse)</a:t>
            </a:r>
          </a:p>
          <a:p>
            <a:pPr marL="0" indent="0">
              <a:buNone/>
            </a:pPr>
            <a:r>
              <a:rPr lang="en-US" dirty="0"/>
              <a:t>1 : Exactly 1 (example: 1 birthday)</a:t>
            </a:r>
          </a:p>
          <a:p>
            <a:pPr marL="0" indent="0">
              <a:buNone/>
            </a:pPr>
            <a:r>
              <a:rPr lang="en-US" dirty="0"/>
              <a:t>N: any number (example: N friends)</a:t>
            </a:r>
          </a:p>
          <a:p>
            <a:pPr marL="0" indent="0">
              <a:buNone/>
            </a:pPr>
            <a:r>
              <a:rPr lang="en-US" dirty="0"/>
              <a:t>1..N: one or more (example: schools you have attended)</a:t>
            </a:r>
          </a:p>
          <a:p>
            <a:pPr marL="0" indent="0">
              <a:buNone/>
            </a:pPr>
            <a:r>
              <a:rPr lang="en-US" dirty="0"/>
              <a:t>M:N: any number to any number (example: students on group projects)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4570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8823-072C-4A47-A618-4D878BCAEAB0}"/>
              </a:ext>
            </a:extLst>
          </p:cNvPr>
          <p:cNvSpPr>
            <a:spLocks noGrp="1"/>
          </p:cNvSpPr>
          <p:nvPr>
            <p:ph type="title"/>
          </p:nvPr>
        </p:nvSpPr>
        <p:spPr/>
        <p:txBody>
          <a:bodyPr/>
          <a:lstStyle/>
          <a:p>
            <a:r>
              <a:rPr lang="en-US" dirty="0"/>
              <a:t>Creating an ERD: 3 – Consider the cardinality</a:t>
            </a:r>
          </a:p>
        </p:txBody>
      </p:sp>
      <p:sp>
        <p:nvSpPr>
          <p:cNvPr id="3" name="Content Placeholder 2">
            <a:extLst>
              <a:ext uri="{FF2B5EF4-FFF2-40B4-BE49-F238E27FC236}">
                <a16:creationId xmlns:a16="http://schemas.microsoft.com/office/drawing/2014/main" id="{2722D4E7-CD0B-4965-829A-47BBEFE5A028}"/>
              </a:ext>
            </a:extLst>
          </p:cNvPr>
          <p:cNvSpPr>
            <a:spLocks noGrp="1"/>
          </p:cNvSpPr>
          <p:nvPr>
            <p:ph idx="1"/>
          </p:nvPr>
        </p:nvSpPr>
        <p:spPr>
          <a:xfrm>
            <a:off x="838200" y="1825625"/>
            <a:ext cx="10515600" cy="1125393"/>
          </a:xfrm>
        </p:spPr>
        <p:txBody>
          <a:bodyPr>
            <a:normAutofit lnSpcReduction="10000"/>
          </a:bodyPr>
          <a:lstStyle/>
          <a:p>
            <a:pPr marL="0" indent="0">
              <a:buNone/>
            </a:pPr>
            <a:r>
              <a:rPr lang="en-US" dirty="0"/>
              <a:t>Cardinality is the numeric relationship between two entities. A patient has many doctors. A doctor has one office. There are only a few possibilities that we use: 0, 1, N (infinite).</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2780B6D3-484E-4942-8FFE-52A07E8D8AC6}"/>
              </a:ext>
            </a:extLst>
          </p:cNvPr>
          <p:cNvSpPr/>
          <p:nvPr/>
        </p:nvSpPr>
        <p:spPr>
          <a:xfrm>
            <a:off x="3981796" y="3503816"/>
            <a:ext cx="2136371" cy="111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Rectangle 4">
            <a:extLst>
              <a:ext uri="{FF2B5EF4-FFF2-40B4-BE49-F238E27FC236}">
                <a16:creationId xmlns:a16="http://schemas.microsoft.com/office/drawing/2014/main" id="{8DD6BDAE-598B-4573-ACE7-9FAD0E897A7C}"/>
              </a:ext>
            </a:extLst>
          </p:cNvPr>
          <p:cNvSpPr/>
          <p:nvPr/>
        </p:nvSpPr>
        <p:spPr>
          <a:xfrm>
            <a:off x="8553796" y="3429000"/>
            <a:ext cx="2502131" cy="126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Office</a:t>
            </a:r>
          </a:p>
        </p:txBody>
      </p:sp>
      <p:sp>
        <p:nvSpPr>
          <p:cNvPr id="6" name="Flowchart: Decision 5">
            <a:extLst>
              <a:ext uri="{FF2B5EF4-FFF2-40B4-BE49-F238E27FC236}">
                <a16:creationId xmlns:a16="http://schemas.microsoft.com/office/drawing/2014/main" id="{9C3E86AF-686A-4F57-99CE-35CC127BEBB5}"/>
              </a:ext>
            </a:extLst>
          </p:cNvPr>
          <p:cNvSpPr/>
          <p:nvPr/>
        </p:nvSpPr>
        <p:spPr>
          <a:xfrm>
            <a:off x="6691745" y="3690659"/>
            <a:ext cx="1280160" cy="7402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7" name="Straight Connector 6">
            <a:extLst>
              <a:ext uri="{FF2B5EF4-FFF2-40B4-BE49-F238E27FC236}">
                <a16:creationId xmlns:a16="http://schemas.microsoft.com/office/drawing/2014/main" id="{6B2CF9A4-F12E-4546-BF02-88BE27571ED4}"/>
              </a:ext>
            </a:extLst>
          </p:cNvPr>
          <p:cNvCxnSpPr>
            <a:stCxn id="4" idx="3"/>
            <a:endCxn id="6" idx="1"/>
          </p:cNvCxnSpPr>
          <p:nvPr/>
        </p:nvCxnSpPr>
        <p:spPr>
          <a:xfrm flipV="1">
            <a:off x="6118167" y="4060767"/>
            <a:ext cx="57357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211AB-918D-47C8-AB64-DB2ABFFEE095}"/>
              </a:ext>
            </a:extLst>
          </p:cNvPr>
          <p:cNvCxnSpPr>
            <a:stCxn id="6" idx="3"/>
            <a:endCxn id="5" idx="1"/>
          </p:cNvCxnSpPr>
          <p:nvPr/>
        </p:nvCxnSpPr>
        <p:spPr>
          <a:xfrm>
            <a:off x="7971905" y="4060767"/>
            <a:ext cx="581891"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307FD56-7FC4-4A21-B491-9488F92BE6D3}"/>
              </a:ext>
            </a:extLst>
          </p:cNvPr>
          <p:cNvSpPr/>
          <p:nvPr/>
        </p:nvSpPr>
        <p:spPr>
          <a:xfrm>
            <a:off x="2730730" y="4911437"/>
            <a:ext cx="2502131" cy="126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10" name="Flowchart: Decision 9">
            <a:extLst>
              <a:ext uri="{FF2B5EF4-FFF2-40B4-BE49-F238E27FC236}">
                <a16:creationId xmlns:a16="http://schemas.microsoft.com/office/drawing/2014/main" id="{1B39794E-50AB-4955-87C7-DB52ABA22ED6}"/>
              </a:ext>
            </a:extLst>
          </p:cNvPr>
          <p:cNvSpPr/>
          <p:nvPr/>
        </p:nvSpPr>
        <p:spPr>
          <a:xfrm>
            <a:off x="644235" y="4000811"/>
            <a:ext cx="1280160" cy="7402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11" name="Straight Connector 10">
            <a:extLst>
              <a:ext uri="{FF2B5EF4-FFF2-40B4-BE49-F238E27FC236}">
                <a16:creationId xmlns:a16="http://schemas.microsoft.com/office/drawing/2014/main" id="{BCAAF741-F83D-4F62-B300-2208AE3B1BBD}"/>
              </a:ext>
            </a:extLst>
          </p:cNvPr>
          <p:cNvCxnSpPr>
            <a:cxnSpLocks/>
            <a:stCxn id="4" idx="1"/>
            <a:endCxn id="10" idx="3"/>
          </p:cNvCxnSpPr>
          <p:nvPr/>
        </p:nvCxnSpPr>
        <p:spPr>
          <a:xfrm flipH="1">
            <a:off x="1924395" y="4060769"/>
            <a:ext cx="2057401" cy="310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AB7FB05-C2C2-4745-BC1A-BA8AF1E10368}"/>
              </a:ext>
            </a:extLst>
          </p:cNvPr>
          <p:cNvCxnSpPr>
            <a:cxnSpLocks/>
            <a:stCxn id="10" idx="2"/>
            <a:endCxn id="9" idx="1"/>
          </p:cNvCxnSpPr>
          <p:nvPr/>
        </p:nvCxnSpPr>
        <p:spPr>
          <a:xfrm>
            <a:off x="1284315" y="4741026"/>
            <a:ext cx="1446415" cy="802179"/>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4B277E7-1C12-4BB8-87B7-AF28D5C850F6}"/>
              </a:ext>
            </a:extLst>
          </p:cNvPr>
          <p:cNvSpPr txBox="1"/>
          <p:nvPr/>
        </p:nvSpPr>
        <p:spPr>
          <a:xfrm>
            <a:off x="6350924" y="4000811"/>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D610020E-8B33-4044-9178-C45169733E72}"/>
              </a:ext>
            </a:extLst>
          </p:cNvPr>
          <p:cNvSpPr txBox="1"/>
          <p:nvPr/>
        </p:nvSpPr>
        <p:spPr>
          <a:xfrm>
            <a:off x="7971905" y="4000811"/>
            <a:ext cx="534121" cy="369332"/>
          </a:xfrm>
          <a:prstGeom prst="rect">
            <a:avLst/>
          </a:prstGeom>
          <a:noFill/>
        </p:spPr>
        <p:txBody>
          <a:bodyPr wrap="none" rtlCol="0">
            <a:spAutoFit/>
          </a:bodyPr>
          <a:lstStyle/>
          <a:p>
            <a:r>
              <a:rPr lang="en-US" dirty="0"/>
              <a:t>0..1</a:t>
            </a:r>
          </a:p>
        </p:txBody>
      </p:sp>
      <p:sp>
        <p:nvSpPr>
          <p:cNvPr id="20" name="TextBox 19">
            <a:extLst>
              <a:ext uri="{FF2B5EF4-FFF2-40B4-BE49-F238E27FC236}">
                <a16:creationId xmlns:a16="http://schemas.microsoft.com/office/drawing/2014/main" id="{6D7363D5-6FC2-4B38-8C13-DF6668E5C7C6}"/>
              </a:ext>
            </a:extLst>
          </p:cNvPr>
          <p:cNvSpPr txBox="1"/>
          <p:nvPr/>
        </p:nvSpPr>
        <p:spPr>
          <a:xfrm>
            <a:off x="2613139" y="3916769"/>
            <a:ext cx="566181" cy="369332"/>
          </a:xfrm>
          <a:prstGeom prst="rect">
            <a:avLst/>
          </a:prstGeom>
          <a:noFill/>
        </p:spPr>
        <p:txBody>
          <a:bodyPr wrap="none" rtlCol="0">
            <a:spAutoFit/>
          </a:bodyPr>
          <a:lstStyle/>
          <a:p>
            <a:r>
              <a:rPr lang="en-US" dirty="0"/>
              <a:t>1..N</a:t>
            </a:r>
          </a:p>
        </p:txBody>
      </p:sp>
      <p:sp>
        <p:nvSpPr>
          <p:cNvPr id="21" name="TextBox 20">
            <a:extLst>
              <a:ext uri="{FF2B5EF4-FFF2-40B4-BE49-F238E27FC236}">
                <a16:creationId xmlns:a16="http://schemas.microsoft.com/office/drawing/2014/main" id="{A117B904-79F9-4BA1-BC26-1F3C7A07C7D8}"/>
              </a:ext>
            </a:extLst>
          </p:cNvPr>
          <p:cNvSpPr txBox="1"/>
          <p:nvPr/>
        </p:nvSpPr>
        <p:spPr>
          <a:xfrm>
            <a:off x="1895301" y="4826619"/>
            <a:ext cx="566181" cy="369332"/>
          </a:xfrm>
          <a:prstGeom prst="rect">
            <a:avLst/>
          </a:prstGeom>
          <a:noFill/>
        </p:spPr>
        <p:txBody>
          <a:bodyPr wrap="none" rtlCol="0">
            <a:spAutoFit/>
          </a:bodyPr>
          <a:lstStyle/>
          <a:p>
            <a:r>
              <a:rPr lang="en-US" dirty="0"/>
              <a:t>0..N</a:t>
            </a:r>
          </a:p>
        </p:txBody>
      </p:sp>
      <p:sp>
        <p:nvSpPr>
          <p:cNvPr id="13" name="TextBox 12">
            <a:extLst>
              <a:ext uri="{FF2B5EF4-FFF2-40B4-BE49-F238E27FC236}">
                <a16:creationId xmlns:a16="http://schemas.microsoft.com/office/drawing/2014/main" id="{570CCD67-BE63-4EA1-BF86-3F640E7C8A7E}"/>
              </a:ext>
            </a:extLst>
          </p:cNvPr>
          <p:cNvSpPr txBox="1"/>
          <p:nvPr/>
        </p:nvSpPr>
        <p:spPr>
          <a:xfrm>
            <a:off x="5402658" y="5011285"/>
            <a:ext cx="4484433" cy="1200329"/>
          </a:xfrm>
          <a:prstGeom prst="rect">
            <a:avLst/>
          </a:prstGeom>
          <a:noFill/>
        </p:spPr>
        <p:txBody>
          <a:bodyPr wrap="none" rtlCol="0">
            <a:spAutoFit/>
          </a:bodyPr>
          <a:lstStyle/>
          <a:p>
            <a:r>
              <a:rPr lang="en-US" dirty="0"/>
              <a:t>Every doctor has 0 or more patients. </a:t>
            </a:r>
          </a:p>
          <a:p>
            <a:r>
              <a:rPr lang="en-US" dirty="0"/>
              <a:t>Each patient has 1 or more doctors. </a:t>
            </a:r>
          </a:p>
          <a:p>
            <a:r>
              <a:rPr lang="en-US" dirty="0"/>
              <a:t>A doctor may or may not have an office. </a:t>
            </a:r>
            <a:br>
              <a:rPr lang="en-US" dirty="0"/>
            </a:br>
            <a:r>
              <a:rPr lang="en-US" dirty="0"/>
              <a:t>An office must have one and only one doctor.</a:t>
            </a:r>
          </a:p>
        </p:txBody>
      </p:sp>
    </p:spTree>
    <p:extLst>
      <p:ext uri="{BB962C8B-B14F-4D97-AF65-F5344CB8AC3E}">
        <p14:creationId xmlns:p14="http://schemas.microsoft.com/office/powerpoint/2010/main" val="377337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8D73-986F-4D6E-B2B4-4AA645283760}"/>
              </a:ext>
            </a:extLst>
          </p:cNvPr>
          <p:cNvSpPr>
            <a:spLocks noGrp="1"/>
          </p:cNvSpPr>
          <p:nvPr>
            <p:ph type="title"/>
          </p:nvPr>
        </p:nvSpPr>
        <p:spPr/>
        <p:txBody>
          <a:bodyPr/>
          <a:lstStyle/>
          <a:p>
            <a:r>
              <a:rPr lang="en-US" dirty="0"/>
              <a:t>Creating an ERD: 3a – special cases</a:t>
            </a:r>
          </a:p>
        </p:txBody>
      </p:sp>
      <p:sp>
        <p:nvSpPr>
          <p:cNvPr id="3" name="Content Placeholder 2">
            <a:extLst>
              <a:ext uri="{FF2B5EF4-FFF2-40B4-BE49-F238E27FC236}">
                <a16:creationId xmlns:a16="http://schemas.microsoft.com/office/drawing/2014/main" id="{964B9FFE-AFDB-4307-9D17-8B262A0E9EEB}"/>
              </a:ext>
            </a:extLst>
          </p:cNvPr>
          <p:cNvSpPr>
            <a:spLocks noGrp="1"/>
          </p:cNvSpPr>
          <p:nvPr>
            <p:ph idx="1"/>
          </p:nvPr>
        </p:nvSpPr>
        <p:spPr>
          <a:xfrm>
            <a:off x="838200" y="1825625"/>
            <a:ext cx="10515600" cy="1092142"/>
          </a:xfrm>
        </p:spPr>
        <p:txBody>
          <a:bodyPr/>
          <a:lstStyle/>
          <a:p>
            <a:pPr marL="0" indent="0">
              <a:buNone/>
            </a:pPr>
            <a:r>
              <a:rPr lang="en-US" dirty="0"/>
              <a:t>Unary relationship – 1 entity relates to itself (example: doctor supervises doctor)</a:t>
            </a:r>
          </a:p>
          <a:p>
            <a:pPr marL="0" indent="0">
              <a:buNone/>
            </a:pPr>
            <a:endParaRPr lang="en-US" dirty="0"/>
          </a:p>
        </p:txBody>
      </p:sp>
      <p:sp>
        <p:nvSpPr>
          <p:cNvPr id="4" name="Rectangle 3">
            <a:extLst>
              <a:ext uri="{FF2B5EF4-FFF2-40B4-BE49-F238E27FC236}">
                <a16:creationId xmlns:a16="http://schemas.microsoft.com/office/drawing/2014/main" id="{64AC73C9-FF8B-4229-A312-55CFA87A4685}"/>
              </a:ext>
            </a:extLst>
          </p:cNvPr>
          <p:cNvSpPr/>
          <p:nvPr/>
        </p:nvSpPr>
        <p:spPr>
          <a:xfrm>
            <a:off x="2657302" y="3960921"/>
            <a:ext cx="2136371" cy="111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Flowchart: Decision 4">
            <a:extLst>
              <a:ext uri="{FF2B5EF4-FFF2-40B4-BE49-F238E27FC236}">
                <a16:creationId xmlns:a16="http://schemas.microsoft.com/office/drawing/2014/main" id="{4FE39FBE-6E9D-42A8-89FC-A6957333C92D}"/>
              </a:ext>
            </a:extLst>
          </p:cNvPr>
          <p:cNvSpPr/>
          <p:nvPr/>
        </p:nvSpPr>
        <p:spPr>
          <a:xfrm>
            <a:off x="7115694" y="3171115"/>
            <a:ext cx="2419004" cy="144660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Supervises</a:t>
            </a:r>
          </a:p>
        </p:txBody>
      </p:sp>
      <p:cxnSp>
        <p:nvCxnSpPr>
          <p:cNvPr id="6" name="Straight Connector 5">
            <a:extLst>
              <a:ext uri="{FF2B5EF4-FFF2-40B4-BE49-F238E27FC236}">
                <a16:creationId xmlns:a16="http://schemas.microsoft.com/office/drawing/2014/main" id="{8F8D9DC5-2682-48C4-B802-3F2B67523105}"/>
              </a:ext>
            </a:extLst>
          </p:cNvPr>
          <p:cNvCxnSpPr>
            <a:cxnSpLocks/>
            <a:stCxn id="4" idx="3"/>
            <a:endCxn id="5" idx="1"/>
          </p:cNvCxnSpPr>
          <p:nvPr/>
        </p:nvCxnSpPr>
        <p:spPr>
          <a:xfrm flipV="1">
            <a:off x="4793673" y="3894418"/>
            <a:ext cx="2322021" cy="62345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29A51E0-012A-4B8E-A3F4-DE3520D79ED8}"/>
              </a:ext>
            </a:extLst>
          </p:cNvPr>
          <p:cNvSpPr txBox="1"/>
          <p:nvPr/>
        </p:nvSpPr>
        <p:spPr>
          <a:xfrm>
            <a:off x="6026728" y="4053484"/>
            <a:ext cx="1449949" cy="369332"/>
          </a:xfrm>
          <a:prstGeom prst="rect">
            <a:avLst/>
          </a:prstGeom>
          <a:noFill/>
        </p:spPr>
        <p:txBody>
          <a:bodyPr wrap="none" rtlCol="0">
            <a:spAutoFit/>
          </a:bodyPr>
          <a:lstStyle/>
          <a:p>
            <a:r>
              <a:rPr lang="en-US" dirty="0"/>
              <a:t>1 : supervisor</a:t>
            </a:r>
          </a:p>
        </p:txBody>
      </p:sp>
      <p:cxnSp>
        <p:nvCxnSpPr>
          <p:cNvPr id="13" name="Straight Connector 12">
            <a:extLst>
              <a:ext uri="{FF2B5EF4-FFF2-40B4-BE49-F238E27FC236}">
                <a16:creationId xmlns:a16="http://schemas.microsoft.com/office/drawing/2014/main" id="{A87FB8F0-36D5-4441-8D1E-2BFD073F6D3F}"/>
              </a:ext>
            </a:extLst>
          </p:cNvPr>
          <p:cNvCxnSpPr>
            <a:stCxn id="5" idx="2"/>
          </p:cNvCxnSpPr>
          <p:nvPr/>
        </p:nvCxnSpPr>
        <p:spPr>
          <a:xfrm flipH="1">
            <a:off x="4793673" y="4617721"/>
            <a:ext cx="3531523" cy="2533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0F97C2-F532-445D-AA25-F19266E790FC}"/>
              </a:ext>
            </a:extLst>
          </p:cNvPr>
          <p:cNvSpPr txBox="1"/>
          <p:nvPr/>
        </p:nvSpPr>
        <p:spPr>
          <a:xfrm>
            <a:off x="6233715" y="4744395"/>
            <a:ext cx="1990610" cy="369332"/>
          </a:xfrm>
          <a:prstGeom prst="rect">
            <a:avLst/>
          </a:prstGeom>
          <a:noFill/>
        </p:spPr>
        <p:txBody>
          <a:bodyPr wrap="none" rtlCol="0">
            <a:spAutoFit/>
          </a:bodyPr>
          <a:lstStyle/>
          <a:p>
            <a:r>
              <a:rPr lang="en-US" dirty="0"/>
              <a:t>N : is supervised by</a:t>
            </a:r>
          </a:p>
        </p:txBody>
      </p:sp>
    </p:spTree>
    <p:extLst>
      <p:ext uri="{BB962C8B-B14F-4D97-AF65-F5344CB8AC3E}">
        <p14:creationId xmlns:p14="http://schemas.microsoft.com/office/powerpoint/2010/main" val="2252857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1621</Words>
  <Application>Microsoft Office PowerPoint</Application>
  <PresentationFormat>Widescreen</PresentationFormat>
  <Paragraphs>197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Entity Relationship Diagram</vt:lpstr>
      <vt:lpstr>What and why?</vt:lpstr>
      <vt:lpstr>Entities and Relationships</vt:lpstr>
      <vt:lpstr>Creating an ERD: 1 – Identify the Entities</vt:lpstr>
      <vt:lpstr>Creating an ERD: 2 – Identify the Relationships</vt:lpstr>
      <vt:lpstr>Relationships can have attributes</vt:lpstr>
      <vt:lpstr>Creating an ERD: 3 – Consider the cardinality</vt:lpstr>
      <vt:lpstr>Creating an ERD: 3 – Consider the cardinality</vt:lpstr>
      <vt:lpstr>Creating an ERD: 3a – special cases</vt:lpstr>
      <vt:lpstr>Creating an ERD: 3a – special cases</vt:lpstr>
      <vt:lpstr>Creating an ERD: 3a – special cases</vt:lpstr>
      <vt:lpstr>Creating an ERD 4: Add Attributes</vt:lpstr>
      <vt:lpstr>Creating an ERD 4a: Multi-Valued Attributes</vt:lpstr>
      <vt:lpstr>Creating an ERD 4a: Derived Attributes</vt:lpstr>
      <vt:lpstr>Creating an ERD 4a: Composite Attributes</vt:lpstr>
      <vt:lpstr>Subclasses</vt:lpstr>
      <vt:lpstr>Thoughts On ERDs</vt:lpstr>
      <vt:lpstr>Keys</vt:lpstr>
      <vt:lpstr>What is a key (in a database model)</vt:lpstr>
      <vt:lpstr>Candidate Keys</vt:lpstr>
      <vt:lpstr>Primary Key</vt:lpstr>
      <vt:lpstr>Surrogate vs Natural Keys</vt:lpstr>
      <vt:lpstr>Wait, WHAT?–Reasons not to use natural keys</vt:lpstr>
      <vt:lpstr>Foreign Keys</vt:lpstr>
      <vt:lpstr>Key Roundup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Phipps</dc:creator>
  <cp:lastModifiedBy>Michael Phipps</cp:lastModifiedBy>
  <cp:revision>25</cp:revision>
  <dcterms:created xsi:type="dcterms:W3CDTF">2018-07-26T19:57:53Z</dcterms:created>
  <dcterms:modified xsi:type="dcterms:W3CDTF">2018-08-02T21:06:06Z</dcterms:modified>
</cp:coreProperties>
</file>