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59" r:id="rId6"/>
    <p:sldId id="283" r:id="rId7"/>
    <p:sldId id="297" r:id="rId8"/>
    <p:sldId id="284" r:id="rId9"/>
    <p:sldId id="257" r:id="rId10"/>
    <p:sldId id="262" r:id="rId11"/>
    <p:sldId id="263" r:id="rId12"/>
    <p:sldId id="264" r:id="rId13"/>
    <p:sldId id="265" r:id="rId14"/>
    <p:sldId id="266" r:id="rId15"/>
    <p:sldId id="267" r:id="rId16"/>
    <p:sldId id="268" r:id="rId17"/>
    <p:sldId id="269" r:id="rId18"/>
    <p:sldId id="285" r:id="rId19"/>
    <p:sldId id="270" r:id="rId20"/>
    <p:sldId id="271" r:id="rId21"/>
    <p:sldId id="272" r:id="rId22"/>
    <p:sldId id="273" r:id="rId23"/>
    <p:sldId id="274" r:id="rId24"/>
    <p:sldId id="275" r:id="rId25"/>
    <p:sldId id="286" r:id="rId26"/>
    <p:sldId id="288" r:id="rId27"/>
    <p:sldId id="276" r:id="rId28"/>
    <p:sldId id="277" r:id="rId29"/>
    <p:sldId id="278" r:id="rId30"/>
    <p:sldId id="279" r:id="rId31"/>
    <p:sldId id="280" r:id="rId32"/>
    <p:sldId id="281" r:id="rId33"/>
    <p:sldId id="282" r:id="rId34"/>
    <p:sldId id="287" r:id="rId35"/>
    <p:sldId id="289" r:id="rId36"/>
    <p:sldId id="290" r:id="rId37"/>
    <p:sldId id="291" r:id="rId38"/>
    <p:sldId id="292" r:id="rId39"/>
    <p:sldId id="293" r:id="rId40"/>
    <p:sldId id="294" r:id="rId41"/>
    <p:sldId id="295" r:id="rId42"/>
    <p:sldId id="29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111" d="100"/>
          <a:sy n="111" d="100"/>
        </p:scale>
        <p:origin x="13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AFFE0-B1ED-43CB-B64C-D39C78E3A2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387B62-8E60-483F-9C72-AC184592A4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F61849-729B-47BB-AC35-D0F63E15C403}"/>
              </a:ext>
            </a:extLst>
          </p:cNvPr>
          <p:cNvSpPr>
            <a:spLocks noGrp="1"/>
          </p:cNvSpPr>
          <p:nvPr>
            <p:ph type="dt" sz="half" idx="10"/>
          </p:nvPr>
        </p:nvSpPr>
        <p:spPr/>
        <p:txBody>
          <a:bodyPr/>
          <a:lstStyle/>
          <a:p>
            <a:fld id="{CCCBF986-8A00-4E18-8227-00087F016E76}" type="datetimeFigureOut">
              <a:rPr lang="en-US" smtClean="0"/>
              <a:t>8/17/2018</a:t>
            </a:fld>
            <a:endParaRPr lang="en-US"/>
          </a:p>
        </p:txBody>
      </p:sp>
      <p:sp>
        <p:nvSpPr>
          <p:cNvPr id="5" name="Footer Placeholder 4">
            <a:extLst>
              <a:ext uri="{FF2B5EF4-FFF2-40B4-BE49-F238E27FC236}">
                <a16:creationId xmlns:a16="http://schemas.microsoft.com/office/drawing/2014/main" id="{AAD00A5D-4C82-4C6F-8A3A-23359CE6AB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1CCC4-68D2-4EB0-8F8E-2F255841DC63}"/>
              </a:ext>
            </a:extLst>
          </p:cNvPr>
          <p:cNvSpPr>
            <a:spLocks noGrp="1"/>
          </p:cNvSpPr>
          <p:nvPr>
            <p:ph type="sldNum" sz="quarter" idx="12"/>
          </p:nvPr>
        </p:nvSpPr>
        <p:spPr/>
        <p:txBody>
          <a:bodyPr/>
          <a:lstStyle/>
          <a:p>
            <a:fld id="{432E93A4-2734-46BE-A974-E5427128E0F8}" type="slidenum">
              <a:rPr lang="en-US" smtClean="0"/>
              <a:t>‹#›</a:t>
            </a:fld>
            <a:endParaRPr lang="en-US"/>
          </a:p>
        </p:txBody>
      </p:sp>
    </p:spTree>
    <p:extLst>
      <p:ext uri="{BB962C8B-B14F-4D97-AF65-F5344CB8AC3E}">
        <p14:creationId xmlns:p14="http://schemas.microsoft.com/office/powerpoint/2010/main" val="691260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A90F4-215F-4953-A49F-8329F51E93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DA9346-6EC3-482F-9FD0-F45C2A858BD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D45A90-AA1A-4A2B-BBE7-DEA9DBE623BF}"/>
              </a:ext>
            </a:extLst>
          </p:cNvPr>
          <p:cNvSpPr>
            <a:spLocks noGrp="1"/>
          </p:cNvSpPr>
          <p:nvPr>
            <p:ph type="dt" sz="half" idx="10"/>
          </p:nvPr>
        </p:nvSpPr>
        <p:spPr/>
        <p:txBody>
          <a:bodyPr/>
          <a:lstStyle/>
          <a:p>
            <a:fld id="{CCCBF986-8A00-4E18-8227-00087F016E76}" type="datetimeFigureOut">
              <a:rPr lang="en-US" smtClean="0"/>
              <a:t>8/17/2018</a:t>
            </a:fld>
            <a:endParaRPr lang="en-US"/>
          </a:p>
        </p:txBody>
      </p:sp>
      <p:sp>
        <p:nvSpPr>
          <p:cNvPr id="5" name="Footer Placeholder 4">
            <a:extLst>
              <a:ext uri="{FF2B5EF4-FFF2-40B4-BE49-F238E27FC236}">
                <a16:creationId xmlns:a16="http://schemas.microsoft.com/office/drawing/2014/main" id="{2FDF2CF7-99EB-496C-AC26-0C0A97AD1B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B4352C-039E-4C31-A10E-7648B33AB818}"/>
              </a:ext>
            </a:extLst>
          </p:cNvPr>
          <p:cNvSpPr>
            <a:spLocks noGrp="1"/>
          </p:cNvSpPr>
          <p:nvPr>
            <p:ph type="sldNum" sz="quarter" idx="12"/>
          </p:nvPr>
        </p:nvSpPr>
        <p:spPr/>
        <p:txBody>
          <a:bodyPr/>
          <a:lstStyle/>
          <a:p>
            <a:fld id="{432E93A4-2734-46BE-A974-E5427128E0F8}" type="slidenum">
              <a:rPr lang="en-US" smtClean="0"/>
              <a:t>‹#›</a:t>
            </a:fld>
            <a:endParaRPr lang="en-US"/>
          </a:p>
        </p:txBody>
      </p:sp>
    </p:spTree>
    <p:extLst>
      <p:ext uri="{BB962C8B-B14F-4D97-AF65-F5344CB8AC3E}">
        <p14:creationId xmlns:p14="http://schemas.microsoft.com/office/powerpoint/2010/main" val="1280264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BC1523-D454-4485-BC56-91CA32B202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28EA02-D94A-473F-AF29-CB46BA5353E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4F8E58-F9C7-42AA-8776-8F7B00931E03}"/>
              </a:ext>
            </a:extLst>
          </p:cNvPr>
          <p:cNvSpPr>
            <a:spLocks noGrp="1"/>
          </p:cNvSpPr>
          <p:nvPr>
            <p:ph type="dt" sz="half" idx="10"/>
          </p:nvPr>
        </p:nvSpPr>
        <p:spPr/>
        <p:txBody>
          <a:bodyPr/>
          <a:lstStyle/>
          <a:p>
            <a:fld id="{CCCBF986-8A00-4E18-8227-00087F016E76}" type="datetimeFigureOut">
              <a:rPr lang="en-US" smtClean="0"/>
              <a:t>8/17/2018</a:t>
            </a:fld>
            <a:endParaRPr lang="en-US"/>
          </a:p>
        </p:txBody>
      </p:sp>
      <p:sp>
        <p:nvSpPr>
          <p:cNvPr id="5" name="Footer Placeholder 4">
            <a:extLst>
              <a:ext uri="{FF2B5EF4-FFF2-40B4-BE49-F238E27FC236}">
                <a16:creationId xmlns:a16="http://schemas.microsoft.com/office/drawing/2014/main" id="{3F003CBB-C611-4480-AF17-431DCB0351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8313F-6B4A-46D2-A04B-D5BF45419C80}"/>
              </a:ext>
            </a:extLst>
          </p:cNvPr>
          <p:cNvSpPr>
            <a:spLocks noGrp="1"/>
          </p:cNvSpPr>
          <p:nvPr>
            <p:ph type="sldNum" sz="quarter" idx="12"/>
          </p:nvPr>
        </p:nvSpPr>
        <p:spPr/>
        <p:txBody>
          <a:bodyPr/>
          <a:lstStyle/>
          <a:p>
            <a:fld id="{432E93A4-2734-46BE-A974-E5427128E0F8}" type="slidenum">
              <a:rPr lang="en-US" smtClean="0"/>
              <a:t>‹#›</a:t>
            </a:fld>
            <a:endParaRPr lang="en-US"/>
          </a:p>
        </p:txBody>
      </p:sp>
    </p:spTree>
    <p:extLst>
      <p:ext uri="{BB962C8B-B14F-4D97-AF65-F5344CB8AC3E}">
        <p14:creationId xmlns:p14="http://schemas.microsoft.com/office/powerpoint/2010/main" val="78363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C0161-9C2C-4473-B8C0-0EFF16BF00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530C40-2CEA-4418-903F-5EFEED4C167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71F33E-29C2-41B6-9D69-4AE72279123D}"/>
              </a:ext>
            </a:extLst>
          </p:cNvPr>
          <p:cNvSpPr>
            <a:spLocks noGrp="1"/>
          </p:cNvSpPr>
          <p:nvPr>
            <p:ph type="dt" sz="half" idx="10"/>
          </p:nvPr>
        </p:nvSpPr>
        <p:spPr/>
        <p:txBody>
          <a:bodyPr/>
          <a:lstStyle/>
          <a:p>
            <a:fld id="{CCCBF986-8A00-4E18-8227-00087F016E76}" type="datetimeFigureOut">
              <a:rPr lang="en-US" smtClean="0"/>
              <a:t>8/17/2018</a:t>
            </a:fld>
            <a:endParaRPr lang="en-US"/>
          </a:p>
        </p:txBody>
      </p:sp>
      <p:sp>
        <p:nvSpPr>
          <p:cNvPr id="5" name="Footer Placeholder 4">
            <a:extLst>
              <a:ext uri="{FF2B5EF4-FFF2-40B4-BE49-F238E27FC236}">
                <a16:creationId xmlns:a16="http://schemas.microsoft.com/office/drawing/2014/main" id="{06983919-F238-441F-AE11-3B099F96A3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D9DB53-268A-44FF-9285-087CA2F85E84}"/>
              </a:ext>
            </a:extLst>
          </p:cNvPr>
          <p:cNvSpPr>
            <a:spLocks noGrp="1"/>
          </p:cNvSpPr>
          <p:nvPr>
            <p:ph type="sldNum" sz="quarter" idx="12"/>
          </p:nvPr>
        </p:nvSpPr>
        <p:spPr/>
        <p:txBody>
          <a:bodyPr/>
          <a:lstStyle/>
          <a:p>
            <a:fld id="{432E93A4-2734-46BE-A974-E5427128E0F8}" type="slidenum">
              <a:rPr lang="en-US" smtClean="0"/>
              <a:t>‹#›</a:t>
            </a:fld>
            <a:endParaRPr lang="en-US"/>
          </a:p>
        </p:txBody>
      </p:sp>
    </p:spTree>
    <p:extLst>
      <p:ext uri="{BB962C8B-B14F-4D97-AF65-F5344CB8AC3E}">
        <p14:creationId xmlns:p14="http://schemas.microsoft.com/office/powerpoint/2010/main" val="1845212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3D0EF-80C5-4649-92C4-7E5E393095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25664F-0C14-4F4E-BAE5-35FAEB064B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3753307-0DDE-487C-B552-3E5D1C548259}"/>
              </a:ext>
            </a:extLst>
          </p:cNvPr>
          <p:cNvSpPr>
            <a:spLocks noGrp="1"/>
          </p:cNvSpPr>
          <p:nvPr>
            <p:ph type="dt" sz="half" idx="10"/>
          </p:nvPr>
        </p:nvSpPr>
        <p:spPr/>
        <p:txBody>
          <a:bodyPr/>
          <a:lstStyle/>
          <a:p>
            <a:fld id="{CCCBF986-8A00-4E18-8227-00087F016E76}" type="datetimeFigureOut">
              <a:rPr lang="en-US" smtClean="0"/>
              <a:t>8/17/2018</a:t>
            </a:fld>
            <a:endParaRPr lang="en-US"/>
          </a:p>
        </p:txBody>
      </p:sp>
      <p:sp>
        <p:nvSpPr>
          <p:cNvPr id="5" name="Footer Placeholder 4">
            <a:extLst>
              <a:ext uri="{FF2B5EF4-FFF2-40B4-BE49-F238E27FC236}">
                <a16:creationId xmlns:a16="http://schemas.microsoft.com/office/drawing/2014/main" id="{21BE2EC7-ED42-47A8-882F-41631BCA60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08BACC-964A-43DC-A45E-733AD62D96F6}"/>
              </a:ext>
            </a:extLst>
          </p:cNvPr>
          <p:cNvSpPr>
            <a:spLocks noGrp="1"/>
          </p:cNvSpPr>
          <p:nvPr>
            <p:ph type="sldNum" sz="quarter" idx="12"/>
          </p:nvPr>
        </p:nvSpPr>
        <p:spPr/>
        <p:txBody>
          <a:bodyPr/>
          <a:lstStyle/>
          <a:p>
            <a:fld id="{432E93A4-2734-46BE-A974-E5427128E0F8}" type="slidenum">
              <a:rPr lang="en-US" smtClean="0"/>
              <a:t>‹#›</a:t>
            </a:fld>
            <a:endParaRPr lang="en-US"/>
          </a:p>
        </p:txBody>
      </p:sp>
    </p:spTree>
    <p:extLst>
      <p:ext uri="{BB962C8B-B14F-4D97-AF65-F5344CB8AC3E}">
        <p14:creationId xmlns:p14="http://schemas.microsoft.com/office/powerpoint/2010/main" val="2934783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267D9-5495-4B13-8968-E83AD4B40A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D6BF9F-FC9F-44F3-BB76-6727303C2B5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522135-58C3-477C-8AE8-ED3E7FC4E9B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4F2E53-7149-440D-B885-D15CD2D4E6BB}"/>
              </a:ext>
            </a:extLst>
          </p:cNvPr>
          <p:cNvSpPr>
            <a:spLocks noGrp="1"/>
          </p:cNvSpPr>
          <p:nvPr>
            <p:ph type="dt" sz="half" idx="10"/>
          </p:nvPr>
        </p:nvSpPr>
        <p:spPr/>
        <p:txBody>
          <a:bodyPr/>
          <a:lstStyle/>
          <a:p>
            <a:fld id="{CCCBF986-8A00-4E18-8227-00087F016E76}" type="datetimeFigureOut">
              <a:rPr lang="en-US" smtClean="0"/>
              <a:t>8/17/2018</a:t>
            </a:fld>
            <a:endParaRPr lang="en-US"/>
          </a:p>
        </p:txBody>
      </p:sp>
      <p:sp>
        <p:nvSpPr>
          <p:cNvPr id="6" name="Footer Placeholder 5">
            <a:extLst>
              <a:ext uri="{FF2B5EF4-FFF2-40B4-BE49-F238E27FC236}">
                <a16:creationId xmlns:a16="http://schemas.microsoft.com/office/drawing/2014/main" id="{AA4D691A-7725-4392-8DAB-2214ECDC5D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7CB953-DEC5-420D-9343-76B3A3FFDD09}"/>
              </a:ext>
            </a:extLst>
          </p:cNvPr>
          <p:cNvSpPr>
            <a:spLocks noGrp="1"/>
          </p:cNvSpPr>
          <p:nvPr>
            <p:ph type="sldNum" sz="quarter" idx="12"/>
          </p:nvPr>
        </p:nvSpPr>
        <p:spPr/>
        <p:txBody>
          <a:bodyPr/>
          <a:lstStyle/>
          <a:p>
            <a:fld id="{432E93A4-2734-46BE-A974-E5427128E0F8}" type="slidenum">
              <a:rPr lang="en-US" smtClean="0"/>
              <a:t>‹#›</a:t>
            </a:fld>
            <a:endParaRPr lang="en-US"/>
          </a:p>
        </p:txBody>
      </p:sp>
    </p:spTree>
    <p:extLst>
      <p:ext uri="{BB962C8B-B14F-4D97-AF65-F5344CB8AC3E}">
        <p14:creationId xmlns:p14="http://schemas.microsoft.com/office/powerpoint/2010/main" val="3451019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E312-4368-4595-8716-1386DA961C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B9CEC9-46B4-4B80-879F-B3D77651BC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8BB6712-C430-412A-8536-C58926C4548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7681E1-95F4-4993-A0E3-1D941BECFF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264294F-8F9F-4108-B4BB-7D83C15F19B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FD29EB-D34D-416E-A352-5D29BE6F73DF}"/>
              </a:ext>
            </a:extLst>
          </p:cNvPr>
          <p:cNvSpPr>
            <a:spLocks noGrp="1"/>
          </p:cNvSpPr>
          <p:nvPr>
            <p:ph type="dt" sz="half" idx="10"/>
          </p:nvPr>
        </p:nvSpPr>
        <p:spPr/>
        <p:txBody>
          <a:bodyPr/>
          <a:lstStyle/>
          <a:p>
            <a:fld id="{CCCBF986-8A00-4E18-8227-00087F016E76}" type="datetimeFigureOut">
              <a:rPr lang="en-US" smtClean="0"/>
              <a:t>8/17/2018</a:t>
            </a:fld>
            <a:endParaRPr lang="en-US"/>
          </a:p>
        </p:txBody>
      </p:sp>
      <p:sp>
        <p:nvSpPr>
          <p:cNvPr id="8" name="Footer Placeholder 7">
            <a:extLst>
              <a:ext uri="{FF2B5EF4-FFF2-40B4-BE49-F238E27FC236}">
                <a16:creationId xmlns:a16="http://schemas.microsoft.com/office/drawing/2014/main" id="{31E7C83B-2921-4F8B-B707-0768AAD1BF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B42D7B-8B65-4636-8A0C-AB6CB6B864BF}"/>
              </a:ext>
            </a:extLst>
          </p:cNvPr>
          <p:cNvSpPr>
            <a:spLocks noGrp="1"/>
          </p:cNvSpPr>
          <p:nvPr>
            <p:ph type="sldNum" sz="quarter" idx="12"/>
          </p:nvPr>
        </p:nvSpPr>
        <p:spPr/>
        <p:txBody>
          <a:bodyPr/>
          <a:lstStyle/>
          <a:p>
            <a:fld id="{432E93A4-2734-46BE-A974-E5427128E0F8}" type="slidenum">
              <a:rPr lang="en-US" smtClean="0"/>
              <a:t>‹#›</a:t>
            </a:fld>
            <a:endParaRPr lang="en-US"/>
          </a:p>
        </p:txBody>
      </p:sp>
    </p:spTree>
    <p:extLst>
      <p:ext uri="{BB962C8B-B14F-4D97-AF65-F5344CB8AC3E}">
        <p14:creationId xmlns:p14="http://schemas.microsoft.com/office/powerpoint/2010/main" val="1365665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D9FE2-10A0-49FC-9798-370B0E43C6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99F80A-3823-4E11-A0D7-1C4C09D2120E}"/>
              </a:ext>
            </a:extLst>
          </p:cNvPr>
          <p:cNvSpPr>
            <a:spLocks noGrp="1"/>
          </p:cNvSpPr>
          <p:nvPr>
            <p:ph type="dt" sz="half" idx="10"/>
          </p:nvPr>
        </p:nvSpPr>
        <p:spPr/>
        <p:txBody>
          <a:bodyPr/>
          <a:lstStyle/>
          <a:p>
            <a:fld id="{CCCBF986-8A00-4E18-8227-00087F016E76}" type="datetimeFigureOut">
              <a:rPr lang="en-US" smtClean="0"/>
              <a:t>8/17/2018</a:t>
            </a:fld>
            <a:endParaRPr lang="en-US"/>
          </a:p>
        </p:txBody>
      </p:sp>
      <p:sp>
        <p:nvSpPr>
          <p:cNvPr id="4" name="Footer Placeholder 3">
            <a:extLst>
              <a:ext uri="{FF2B5EF4-FFF2-40B4-BE49-F238E27FC236}">
                <a16:creationId xmlns:a16="http://schemas.microsoft.com/office/drawing/2014/main" id="{9A2EA353-D3B7-48CA-9859-42A78FCF07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823DD9-B1D1-4EB8-BA47-AEDB4868E3BA}"/>
              </a:ext>
            </a:extLst>
          </p:cNvPr>
          <p:cNvSpPr>
            <a:spLocks noGrp="1"/>
          </p:cNvSpPr>
          <p:nvPr>
            <p:ph type="sldNum" sz="quarter" idx="12"/>
          </p:nvPr>
        </p:nvSpPr>
        <p:spPr/>
        <p:txBody>
          <a:bodyPr/>
          <a:lstStyle/>
          <a:p>
            <a:fld id="{432E93A4-2734-46BE-A974-E5427128E0F8}" type="slidenum">
              <a:rPr lang="en-US" smtClean="0"/>
              <a:t>‹#›</a:t>
            </a:fld>
            <a:endParaRPr lang="en-US"/>
          </a:p>
        </p:txBody>
      </p:sp>
    </p:spTree>
    <p:extLst>
      <p:ext uri="{BB962C8B-B14F-4D97-AF65-F5344CB8AC3E}">
        <p14:creationId xmlns:p14="http://schemas.microsoft.com/office/powerpoint/2010/main" val="4198220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69D096-EFCE-448F-A681-05D016C5A017}"/>
              </a:ext>
            </a:extLst>
          </p:cNvPr>
          <p:cNvSpPr>
            <a:spLocks noGrp="1"/>
          </p:cNvSpPr>
          <p:nvPr>
            <p:ph type="dt" sz="half" idx="10"/>
          </p:nvPr>
        </p:nvSpPr>
        <p:spPr/>
        <p:txBody>
          <a:bodyPr/>
          <a:lstStyle/>
          <a:p>
            <a:fld id="{CCCBF986-8A00-4E18-8227-00087F016E76}" type="datetimeFigureOut">
              <a:rPr lang="en-US" smtClean="0"/>
              <a:t>8/17/2018</a:t>
            </a:fld>
            <a:endParaRPr lang="en-US"/>
          </a:p>
        </p:txBody>
      </p:sp>
      <p:sp>
        <p:nvSpPr>
          <p:cNvPr id="3" name="Footer Placeholder 2">
            <a:extLst>
              <a:ext uri="{FF2B5EF4-FFF2-40B4-BE49-F238E27FC236}">
                <a16:creationId xmlns:a16="http://schemas.microsoft.com/office/drawing/2014/main" id="{CA3443E0-BE4D-420D-9FC4-2AFD2C1EB2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1B50EC-FF90-434B-8138-85B2AA84AD53}"/>
              </a:ext>
            </a:extLst>
          </p:cNvPr>
          <p:cNvSpPr>
            <a:spLocks noGrp="1"/>
          </p:cNvSpPr>
          <p:nvPr>
            <p:ph type="sldNum" sz="quarter" idx="12"/>
          </p:nvPr>
        </p:nvSpPr>
        <p:spPr/>
        <p:txBody>
          <a:bodyPr/>
          <a:lstStyle/>
          <a:p>
            <a:fld id="{432E93A4-2734-46BE-A974-E5427128E0F8}" type="slidenum">
              <a:rPr lang="en-US" smtClean="0"/>
              <a:t>‹#›</a:t>
            </a:fld>
            <a:endParaRPr lang="en-US"/>
          </a:p>
        </p:txBody>
      </p:sp>
    </p:spTree>
    <p:extLst>
      <p:ext uri="{BB962C8B-B14F-4D97-AF65-F5344CB8AC3E}">
        <p14:creationId xmlns:p14="http://schemas.microsoft.com/office/powerpoint/2010/main" val="3089321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E55D4-D4FD-4ED9-B505-6516840560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0B6EB6-00A8-43F1-B6B8-7352898097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067612-B1A8-40DC-957F-D9002347D1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DA408D-294A-4CAE-B797-88C29292C080}"/>
              </a:ext>
            </a:extLst>
          </p:cNvPr>
          <p:cNvSpPr>
            <a:spLocks noGrp="1"/>
          </p:cNvSpPr>
          <p:nvPr>
            <p:ph type="dt" sz="half" idx="10"/>
          </p:nvPr>
        </p:nvSpPr>
        <p:spPr/>
        <p:txBody>
          <a:bodyPr/>
          <a:lstStyle/>
          <a:p>
            <a:fld id="{CCCBF986-8A00-4E18-8227-00087F016E76}" type="datetimeFigureOut">
              <a:rPr lang="en-US" smtClean="0"/>
              <a:t>8/17/2018</a:t>
            </a:fld>
            <a:endParaRPr lang="en-US"/>
          </a:p>
        </p:txBody>
      </p:sp>
      <p:sp>
        <p:nvSpPr>
          <p:cNvPr id="6" name="Footer Placeholder 5">
            <a:extLst>
              <a:ext uri="{FF2B5EF4-FFF2-40B4-BE49-F238E27FC236}">
                <a16:creationId xmlns:a16="http://schemas.microsoft.com/office/drawing/2014/main" id="{C88EF5D5-E727-46CE-92F3-AE577D707A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BDFD54-A557-4E5F-88C1-AF6F28CDBCD4}"/>
              </a:ext>
            </a:extLst>
          </p:cNvPr>
          <p:cNvSpPr>
            <a:spLocks noGrp="1"/>
          </p:cNvSpPr>
          <p:nvPr>
            <p:ph type="sldNum" sz="quarter" idx="12"/>
          </p:nvPr>
        </p:nvSpPr>
        <p:spPr/>
        <p:txBody>
          <a:bodyPr/>
          <a:lstStyle/>
          <a:p>
            <a:fld id="{432E93A4-2734-46BE-A974-E5427128E0F8}" type="slidenum">
              <a:rPr lang="en-US" smtClean="0"/>
              <a:t>‹#›</a:t>
            </a:fld>
            <a:endParaRPr lang="en-US"/>
          </a:p>
        </p:txBody>
      </p:sp>
    </p:spTree>
    <p:extLst>
      <p:ext uri="{BB962C8B-B14F-4D97-AF65-F5344CB8AC3E}">
        <p14:creationId xmlns:p14="http://schemas.microsoft.com/office/powerpoint/2010/main" val="394894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E6A71-E8AC-4B57-83C6-768F6CBE3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327A54-D8A4-4CB3-AA2A-A0861306B9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C46355-3738-4702-957C-3C39964DDF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F4BADE1-1815-4F02-90EA-E4770B66E132}"/>
              </a:ext>
            </a:extLst>
          </p:cNvPr>
          <p:cNvSpPr>
            <a:spLocks noGrp="1"/>
          </p:cNvSpPr>
          <p:nvPr>
            <p:ph type="dt" sz="half" idx="10"/>
          </p:nvPr>
        </p:nvSpPr>
        <p:spPr/>
        <p:txBody>
          <a:bodyPr/>
          <a:lstStyle/>
          <a:p>
            <a:fld id="{CCCBF986-8A00-4E18-8227-00087F016E76}" type="datetimeFigureOut">
              <a:rPr lang="en-US" smtClean="0"/>
              <a:t>8/17/2018</a:t>
            </a:fld>
            <a:endParaRPr lang="en-US"/>
          </a:p>
        </p:txBody>
      </p:sp>
      <p:sp>
        <p:nvSpPr>
          <p:cNvPr id="6" name="Footer Placeholder 5">
            <a:extLst>
              <a:ext uri="{FF2B5EF4-FFF2-40B4-BE49-F238E27FC236}">
                <a16:creationId xmlns:a16="http://schemas.microsoft.com/office/drawing/2014/main" id="{963B86E3-0234-4D74-A537-DEBAEB101A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4346DB-E862-4A16-8E8E-B93ABAAA75DA}"/>
              </a:ext>
            </a:extLst>
          </p:cNvPr>
          <p:cNvSpPr>
            <a:spLocks noGrp="1"/>
          </p:cNvSpPr>
          <p:nvPr>
            <p:ph type="sldNum" sz="quarter" idx="12"/>
          </p:nvPr>
        </p:nvSpPr>
        <p:spPr/>
        <p:txBody>
          <a:bodyPr/>
          <a:lstStyle/>
          <a:p>
            <a:fld id="{432E93A4-2734-46BE-A974-E5427128E0F8}" type="slidenum">
              <a:rPr lang="en-US" smtClean="0"/>
              <a:t>‹#›</a:t>
            </a:fld>
            <a:endParaRPr lang="en-US"/>
          </a:p>
        </p:txBody>
      </p:sp>
    </p:spTree>
    <p:extLst>
      <p:ext uri="{BB962C8B-B14F-4D97-AF65-F5344CB8AC3E}">
        <p14:creationId xmlns:p14="http://schemas.microsoft.com/office/powerpoint/2010/main" val="3324064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676EF1-7C8F-436B-8C6F-267F6D630F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828907-8473-4B51-B183-2FCA0446BD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8D251E-B5E6-4708-8563-3587AA149C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CBF986-8A00-4E18-8227-00087F016E76}" type="datetimeFigureOut">
              <a:rPr lang="en-US" smtClean="0"/>
              <a:t>8/17/2018</a:t>
            </a:fld>
            <a:endParaRPr lang="en-US"/>
          </a:p>
        </p:txBody>
      </p:sp>
      <p:sp>
        <p:nvSpPr>
          <p:cNvPr id="5" name="Footer Placeholder 4">
            <a:extLst>
              <a:ext uri="{FF2B5EF4-FFF2-40B4-BE49-F238E27FC236}">
                <a16:creationId xmlns:a16="http://schemas.microsoft.com/office/drawing/2014/main" id="{63C7F4D9-DFB7-45E2-B937-E4D79DB59E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6DC468-7496-437A-A3AE-B7C6F67E1F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2E93A4-2734-46BE-A974-E5427128E0F8}" type="slidenum">
              <a:rPr lang="en-US" smtClean="0"/>
              <a:t>‹#›</a:t>
            </a:fld>
            <a:endParaRPr lang="en-US"/>
          </a:p>
        </p:txBody>
      </p:sp>
    </p:spTree>
    <p:extLst>
      <p:ext uri="{BB962C8B-B14F-4D97-AF65-F5344CB8AC3E}">
        <p14:creationId xmlns:p14="http://schemas.microsoft.com/office/powerpoint/2010/main" val="3751267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5168E7B-6D42-4B3A-B7A1-17D4C49E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8A030C2-9F23-4593-9F99-7B73C232A4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4D1110E-B73B-4CFE-8D14-64B720336CC1}"/>
              </a:ext>
            </a:extLst>
          </p:cNvPr>
          <p:cNvSpPr>
            <a:spLocks noGrp="1"/>
          </p:cNvSpPr>
          <p:nvPr>
            <p:ph type="ctrTitle"/>
          </p:nvPr>
        </p:nvSpPr>
        <p:spPr>
          <a:xfrm>
            <a:off x="2726432" y="1741337"/>
            <a:ext cx="6739136" cy="2387918"/>
          </a:xfrm>
        </p:spPr>
        <p:txBody>
          <a:bodyPr anchor="b">
            <a:normAutofit/>
          </a:bodyPr>
          <a:lstStyle/>
          <a:p>
            <a:r>
              <a:rPr lang="en-US" sz="6600">
                <a:solidFill>
                  <a:srgbClr val="FFFFFF"/>
                </a:solidFill>
              </a:rPr>
              <a:t>Table Design</a:t>
            </a:r>
          </a:p>
        </p:txBody>
      </p:sp>
      <p:sp>
        <p:nvSpPr>
          <p:cNvPr id="3" name="Subtitle 2">
            <a:extLst>
              <a:ext uri="{FF2B5EF4-FFF2-40B4-BE49-F238E27FC236}">
                <a16:creationId xmlns:a16="http://schemas.microsoft.com/office/drawing/2014/main" id="{3134C66A-441D-42D1-B69F-DA85EAB8B606}"/>
              </a:ext>
            </a:extLst>
          </p:cNvPr>
          <p:cNvSpPr>
            <a:spLocks noGrp="1"/>
          </p:cNvSpPr>
          <p:nvPr>
            <p:ph type="subTitle" idx="1"/>
          </p:nvPr>
        </p:nvSpPr>
        <p:spPr>
          <a:xfrm>
            <a:off x="2729559" y="4200522"/>
            <a:ext cx="6740685" cy="682079"/>
          </a:xfrm>
        </p:spPr>
        <p:txBody>
          <a:bodyPr>
            <a:normAutofit/>
          </a:bodyPr>
          <a:lstStyle/>
          <a:p>
            <a:r>
              <a:rPr lang="en-US">
                <a:solidFill>
                  <a:srgbClr val="FFFFFF"/>
                </a:solidFill>
              </a:rPr>
              <a:t>Out of diagrams and into the fire…</a:t>
            </a:r>
          </a:p>
        </p:txBody>
      </p:sp>
    </p:spTree>
    <p:extLst>
      <p:ext uri="{BB962C8B-B14F-4D97-AF65-F5344CB8AC3E}">
        <p14:creationId xmlns:p14="http://schemas.microsoft.com/office/powerpoint/2010/main" val="3761362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63984-9F8B-4184-9146-F7A74C9E33BC}"/>
              </a:ext>
            </a:extLst>
          </p:cNvPr>
          <p:cNvSpPr>
            <a:spLocks noGrp="1"/>
          </p:cNvSpPr>
          <p:nvPr>
            <p:ph type="title"/>
          </p:nvPr>
        </p:nvSpPr>
        <p:spPr/>
        <p:txBody>
          <a:bodyPr/>
          <a:lstStyle/>
          <a:p>
            <a:r>
              <a:rPr lang="en-US" dirty="0"/>
              <a:t>Text</a:t>
            </a:r>
          </a:p>
        </p:txBody>
      </p:sp>
      <p:sp>
        <p:nvSpPr>
          <p:cNvPr id="3" name="Content Placeholder 2">
            <a:extLst>
              <a:ext uri="{FF2B5EF4-FFF2-40B4-BE49-F238E27FC236}">
                <a16:creationId xmlns:a16="http://schemas.microsoft.com/office/drawing/2014/main" id="{31F1D6ED-D07F-4368-A494-704C41C90F6A}"/>
              </a:ext>
            </a:extLst>
          </p:cNvPr>
          <p:cNvSpPr>
            <a:spLocks noGrp="1"/>
          </p:cNvSpPr>
          <p:nvPr>
            <p:ph idx="1"/>
          </p:nvPr>
        </p:nvSpPr>
        <p:spPr/>
        <p:txBody>
          <a:bodyPr/>
          <a:lstStyle/>
          <a:p>
            <a:pPr marL="0" indent="0">
              <a:buNone/>
            </a:pPr>
            <a:r>
              <a:rPr lang="en-US" dirty="0"/>
              <a:t>The standards are:</a:t>
            </a:r>
          </a:p>
          <a:p>
            <a:pPr marL="0" indent="0">
              <a:buNone/>
            </a:pPr>
            <a:r>
              <a:rPr lang="en-US" dirty="0"/>
              <a:t>CHAR(size) – a </a:t>
            </a:r>
            <a:r>
              <a:rPr lang="en-US" b="1" u="sng" dirty="0"/>
              <a:t>fixed width</a:t>
            </a:r>
            <a:r>
              <a:rPr lang="en-US" dirty="0"/>
              <a:t> field that holds size characters. </a:t>
            </a:r>
          </a:p>
          <a:p>
            <a:pPr marL="0" indent="0">
              <a:buNone/>
            </a:pPr>
            <a:r>
              <a:rPr lang="en-US" dirty="0"/>
              <a:t>VARCHAR(size) – a </a:t>
            </a:r>
            <a:r>
              <a:rPr lang="en-US" b="1" u="sng" dirty="0"/>
              <a:t>variable width</a:t>
            </a:r>
            <a:r>
              <a:rPr lang="en-US" dirty="0"/>
              <a:t> field that holds up to size characters</a:t>
            </a:r>
          </a:p>
          <a:p>
            <a:pPr marL="0" indent="0">
              <a:buNone/>
            </a:pPr>
            <a:endParaRPr lang="en-US" dirty="0"/>
          </a:p>
          <a:p>
            <a:pPr marL="0" indent="0">
              <a:buNone/>
            </a:pPr>
            <a:r>
              <a:rPr lang="en-US" dirty="0"/>
              <a:t>If VARCHAR is variable, isn’t that always more space efficient and shouldn’t we always use it?</a:t>
            </a:r>
          </a:p>
          <a:p>
            <a:pPr marL="0" indent="0">
              <a:buNone/>
            </a:pPr>
            <a:endParaRPr lang="en-US" dirty="0"/>
          </a:p>
          <a:p>
            <a:pPr marL="0" indent="0">
              <a:buNone/>
            </a:pPr>
            <a:r>
              <a:rPr lang="en-US" dirty="0"/>
              <a:t>If VARCHAR is variable, why not always set size to 9,999,999?</a:t>
            </a:r>
          </a:p>
        </p:txBody>
      </p:sp>
    </p:spTree>
    <p:extLst>
      <p:ext uri="{BB962C8B-B14F-4D97-AF65-F5344CB8AC3E}">
        <p14:creationId xmlns:p14="http://schemas.microsoft.com/office/powerpoint/2010/main" val="3521023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0091C-7D37-4ABA-BDE5-6B6EB0B701C7}"/>
              </a:ext>
            </a:extLst>
          </p:cNvPr>
          <p:cNvSpPr>
            <a:spLocks noGrp="1"/>
          </p:cNvSpPr>
          <p:nvPr>
            <p:ph type="title"/>
          </p:nvPr>
        </p:nvSpPr>
        <p:spPr/>
        <p:txBody>
          <a:bodyPr/>
          <a:lstStyle/>
          <a:p>
            <a:r>
              <a:rPr lang="en-US" dirty="0"/>
              <a:t>Text</a:t>
            </a:r>
          </a:p>
        </p:txBody>
      </p:sp>
      <p:sp>
        <p:nvSpPr>
          <p:cNvPr id="3" name="Content Placeholder 2">
            <a:extLst>
              <a:ext uri="{FF2B5EF4-FFF2-40B4-BE49-F238E27FC236}">
                <a16:creationId xmlns:a16="http://schemas.microsoft.com/office/drawing/2014/main" id="{1894C9C3-2DED-42DB-B438-FC4F75107119}"/>
              </a:ext>
            </a:extLst>
          </p:cNvPr>
          <p:cNvSpPr>
            <a:spLocks noGrp="1"/>
          </p:cNvSpPr>
          <p:nvPr>
            <p:ph idx="1"/>
          </p:nvPr>
        </p:nvSpPr>
        <p:spPr>
          <a:xfrm>
            <a:off x="838200" y="1354975"/>
            <a:ext cx="10515600" cy="4821988"/>
          </a:xfrm>
        </p:spPr>
        <p:txBody>
          <a:bodyPr>
            <a:normAutofit lnSpcReduction="10000"/>
          </a:bodyPr>
          <a:lstStyle/>
          <a:p>
            <a:pPr marL="0" indent="0">
              <a:buNone/>
            </a:pPr>
            <a:r>
              <a:rPr lang="en-US" dirty="0"/>
              <a:t>Both of these questions are, essentially, asking the same philosophical question – should I use the DBMS type system?</a:t>
            </a:r>
          </a:p>
          <a:p>
            <a:pPr marL="0" indent="0">
              <a:buNone/>
            </a:pPr>
            <a:endParaRPr lang="en-US" dirty="0"/>
          </a:p>
          <a:p>
            <a:pPr marL="0" indent="0">
              <a:buNone/>
            </a:pPr>
            <a:r>
              <a:rPr lang="en-US" dirty="0"/>
              <a:t>CHAR vs VARCHAR – VARCHAR allocates extra data to know how long the string actually is (length or stop character, depending on implementation). </a:t>
            </a:r>
          </a:p>
          <a:p>
            <a:pPr marL="0" indent="0">
              <a:buNone/>
            </a:pPr>
            <a:endParaRPr lang="en-US" dirty="0"/>
          </a:p>
          <a:p>
            <a:pPr marL="0" indent="0">
              <a:buNone/>
            </a:pPr>
            <a:r>
              <a:rPr lang="en-US" dirty="0"/>
              <a:t>CHAR is more efficient when you actually know (or are close) to how much space should be used. </a:t>
            </a:r>
          </a:p>
          <a:p>
            <a:pPr marL="0" indent="0">
              <a:buNone/>
            </a:pPr>
            <a:endParaRPr lang="en-US" dirty="0"/>
          </a:p>
          <a:p>
            <a:pPr marL="0" indent="0">
              <a:buNone/>
            </a:pPr>
            <a:r>
              <a:rPr lang="en-US" dirty="0"/>
              <a:t>Example: </a:t>
            </a:r>
            <a:r>
              <a:rPr lang="en-US" dirty="0" err="1"/>
              <a:t>middleInitial</a:t>
            </a:r>
            <a:r>
              <a:rPr lang="en-US" dirty="0"/>
              <a:t> CHAR(1)</a:t>
            </a:r>
          </a:p>
          <a:p>
            <a:pPr marL="0" indent="0">
              <a:buNone/>
            </a:pPr>
            <a:endParaRPr lang="en-US" dirty="0"/>
          </a:p>
        </p:txBody>
      </p:sp>
    </p:spTree>
    <p:extLst>
      <p:ext uri="{BB962C8B-B14F-4D97-AF65-F5344CB8AC3E}">
        <p14:creationId xmlns:p14="http://schemas.microsoft.com/office/powerpoint/2010/main" val="455387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0091C-7D37-4ABA-BDE5-6B6EB0B701C7}"/>
              </a:ext>
            </a:extLst>
          </p:cNvPr>
          <p:cNvSpPr>
            <a:spLocks noGrp="1"/>
          </p:cNvSpPr>
          <p:nvPr>
            <p:ph type="title"/>
          </p:nvPr>
        </p:nvSpPr>
        <p:spPr/>
        <p:txBody>
          <a:bodyPr/>
          <a:lstStyle/>
          <a:p>
            <a:r>
              <a:rPr lang="en-US" dirty="0"/>
              <a:t>Text</a:t>
            </a:r>
          </a:p>
        </p:txBody>
      </p:sp>
      <p:sp>
        <p:nvSpPr>
          <p:cNvPr id="3" name="Content Placeholder 2">
            <a:extLst>
              <a:ext uri="{FF2B5EF4-FFF2-40B4-BE49-F238E27FC236}">
                <a16:creationId xmlns:a16="http://schemas.microsoft.com/office/drawing/2014/main" id="{1894C9C3-2DED-42DB-B438-FC4F75107119}"/>
              </a:ext>
            </a:extLst>
          </p:cNvPr>
          <p:cNvSpPr>
            <a:spLocks noGrp="1"/>
          </p:cNvSpPr>
          <p:nvPr>
            <p:ph idx="1"/>
          </p:nvPr>
        </p:nvSpPr>
        <p:spPr>
          <a:xfrm>
            <a:off x="838200" y="1354975"/>
            <a:ext cx="10515600" cy="4821988"/>
          </a:xfrm>
        </p:spPr>
        <p:txBody>
          <a:bodyPr>
            <a:normAutofit lnSpcReduction="10000"/>
          </a:bodyPr>
          <a:lstStyle/>
          <a:p>
            <a:pPr marL="0" indent="0">
              <a:buNone/>
            </a:pPr>
            <a:r>
              <a:rPr lang="en-US" dirty="0"/>
              <a:t>VARCHAR of 9,999,999 – do you really want people to be able to put 10mb of data in </a:t>
            </a:r>
            <a:r>
              <a:rPr lang="en-US" u="sng" dirty="0"/>
              <a:t>each row</a:t>
            </a:r>
            <a:r>
              <a:rPr lang="en-US" dirty="0"/>
              <a:t> of your database? Does that make sense? </a:t>
            </a:r>
          </a:p>
          <a:p>
            <a:pPr marL="0" indent="0">
              <a:buNone/>
            </a:pPr>
            <a:endParaRPr lang="en-US" dirty="0"/>
          </a:p>
          <a:p>
            <a:pPr marL="0" indent="0">
              <a:buNone/>
            </a:pPr>
            <a:r>
              <a:rPr lang="en-US" dirty="0"/>
              <a:t>You don’t want to have to maintain your database all the time by “nickel and diming” on the max of varchar, but you need to have reasonable restrictions.</a:t>
            </a:r>
          </a:p>
          <a:p>
            <a:pPr marL="0" indent="0">
              <a:buNone/>
            </a:pPr>
            <a:endParaRPr lang="en-US" dirty="0"/>
          </a:p>
          <a:p>
            <a:pPr marL="0" indent="0">
              <a:buNone/>
            </a:pPr>
            <a:r>
              <a:rPr lang="en-US" dirty="0"/>
              <a:t>When we get to indexes, you will see more of the downsides of enormous VARCHAR fields. </a:t>
            </a:r>
          </a:p>
          <a:p>
            <a:pPr marL="0" indent="0">
              <a:buNone/>
            </a:pPr>
            <a:endParaRPr lang="en-US" dirty="0"/>
          </a:p>
          <a:p>
            <a:pPr marL="0" indent="0">
              <a:buNone/>
            </a:pPr>
            <a:r>
              <a:rPr lang="en-US" dirty="0"/>
              <a:t>For now, keep it reasonable…</a:t>
            </a:r>
          </a:p>
        </p:txBody>
      </p:sp>
    </p:spTree>
    <p:extLst>
      <p:ext uri="{BB962C8B-B14F-4D97-AF65-F5344CB8AC3E}">
        <p14:creationId xmlns:p14="http://schemas.microsoft.com/office/powerpoint/2010/main" val="3196360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91BC1-BB89-44F2-82D0-2A2A79684CE1}"/>
              </a:ext>
            </a:extLst>
          </p:cNvPr>
          <p:cNvSpPr>
            <a:spLocks noGrp="1"/>
          </p:cNvSpPr>
          <p:nvPr>
            <p:ph type="title"/>
          </p:nvPr>
        </p:nvSpPr>
        <p:spPr/>
        <p:txBody>
          <a:bodyPr/>
          <a:lstStyle/>
          <a:p>
            <a:r>
              <a:rPr lang="en-US" dirty="0"/>
              <a:t>NATIONAL characters</a:t>
            </a:r>
          </a:p>
        </p:txBody>
      </p:sp>
      <p:sp>
        <p:nvSpPr>
          <p:cNvPr id="3" name="Content Placeholder 2">
            <a:extLst>
              <a:ext uri="{FF2B5EF4-FFF2-40B4-BE49-F238E27FC236}">
                <a16:creationId xmlns:a16="http://schemas.microsoft.com/office/drawing/2014/main" id="{4AEB0DD9-DC00-4485-83D1-98404FB4DC5E}"/>
              </a:ext>
            </a:extLst>
          </p:cNvPr>
          <p:cNvSpPr>
            <a:spLocks noGrp="1"/>
          </p:cNvSpPr>
          <p:nvPr>
            <p:ph idx="1"/>
          </p:nvPr>
        </p:nvSpPr>
        <p:spPr/>
        <p:txBody>
          <a:bodyPr/>
          <a:lstStyle/>
          <a:p>
            <a:pPr marL="0" indent="0">
              <a:buNone/>
            </a:pPr>
            <a:r>
              <a:rPr lang="en-US" dirty="0"/>
              <a:t>SQL originally only considered English and romance languages (French, Spanish, Italian, etc.)</a:t>
            </a:r>
          </a:p>
          <a:p>
            <a:pPr marL="0" indent="0">
              <a:buNone/>
            </a:pPr>
            <a:endParaRPr lang="en-US" dirty="0"/>
          </a:p>
          <a:p>
            <a:pPr marL="0" indent="0">
              <a:buNone/>
            </a:pPr>
            <a:r>
              <a:rPr lang="en-US" dirty="0"/>
              <a:t>In order to support languages with other character sets, SQL added “national characters” or NCHAR and NVARCHAR. These typically can/do take up more space but can support other languages.</a:t>
            </a:r>
          </a:p>
          <a:p>
            <a:pPr marL="0" indent="0">
              <a:buNone/>
            </a:pPr>
            <a:endParaRPr lang="en-US" dirty="0"/>
          </a:p>
          <a:p>
            <a:pPr marL="0" indent="0">
              <a:buNone/>
            </a:pPr>
            <a:r>
              <a:rPr lang="en-US" dirty="0"/>
              <a:t>Example: </a:t>
            </a:r>
            <a:r>
              <a:rPr lang="en-US" dirty="0" err="1"/>
              <a:t>studentFirstName</a:t>
            </a:r>
            <a:r>
              <a:rPr lang="en-US" dirty="0"/>
              <a:t> NVARCHAR(30)</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48682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7F50D-ABDD-4C2C-81BC-7ED4EC50F49F}"/>
              </a:ext>
            </a:extLst>
          </p:cNvPr>
          <p:cNvSpPr>
            <a:spLocks noGrp="1"/>
          </p:cNvSpPr>
          <p:nvPr>
            <p:ph type="title"/>
          </p:nvPr>
        </p:nvSpPr>
        <p:spPr/>
        <p:txBody>
          <a:bodyPr/>
          <a:lstStyle/>
          <a:p>
            <a:r>
              <a:rPr lang="en-US" dirty="0"/>
              <a:t>Collating Sequences</a:t>
            </a:r>
          </a:p>
        </p:txBody>
      </p:sp>
      <p:sp>
        <p:nvSpPr>
          <p:cNvPr id="3" name="Content Placeholder 2">
            <a:extLst>
              <a:ext uri="{FF2B5EF4-FFF2-40B4-BE49-F238E27FC236}">
                <a16:creationId xmlns:a16="http://schemas.microsoft.com/office/drawing/2014/main" id="{7440E3AB-0ECD-436D-A412-C41BF94CC689}"/>
              </a:ext>
            </a:extLst>
          </p:cNvPr>
          <p:cNvSpPr>
            <a:spLocks noGrp="1"/>
          </p:cNvSpPr>
          <p:nvPr>
            <p:ph idx="1"/>
          </p:nvPr>
        </p:nvSpPr>
        <p:spPr>
          <a:xfrm>
            <a:off x="838200" y="1354975"/>
            <a:ext cx="10515600" cy="5029200"/>
          </a:xfrm>
        </p:spPr>
        <p:txBody>
          <a:bodyPr>
            <a:normAutofit fontScale="92500" lnSpcReduction="10000"/>
          </a:bodyPr>
          <a:lstStyle/>
          <a:p>
            <a:pPr marL="0" indent="0">
              <a:buNone/>
            </a:pPr>
            <a:r>
              <a:rPr lang="en-US" dirty="0"/>
              <a:t>DBMS have the ability to sort. The question comes up with NVARCHAR – how do we control what sorting order we use?</a:t>
            </a:r>
          </a:p>
          <a:p>
            <a:pPr marL="0" indent="0">
              <a:buNone/>
            </a:pPr>
            <a:r>
              <a:rPr lang="en-US" dirty="0"/>
              <a:t> </a:t>
            </a:r>
          </a:p>
          <a:p>
            <a:pPr marL="0" indent="0">
              <a:buNone/>
            </a:pPr>
            <a:r>
              <a:rPr lang="en-US" dirty="0"/>
              <a:t>A collating sequence is a set of rules to define how to sort strings. Usually these are provided by the DBMS developers; you need to choose one.</a:t>
            </a:r>
          </a:p>
          <a:p>
            <a:pPr marL="0" indent="0">
              <a:buNone/>
            </a:pPr>
            <a:endParaRPr lang="en-US" dirty="0"/>
          </a:p>
          <a:p>
            <a:pPr marL="0" indent="0">
              <a:buNone/>
            </a:pPr>
            <a:r>
              <a:rPr lang="en-US" dirty="0"/>
              <a:t>Usually, a DBMS install will have a default. Each database will have an optional default to override the install. Each query can ALSO override the defaults. </a:t>
            </a:r>
          </a:p>
          <a:p>
            <a:pPr marL="0" indent="0">
              <a:buNone/>
            </a:pPr>
            <a:endParaRPr lang="en-US" dirty="0"/>
          </a:p>
          <a:p>
            <a:pPr marL="0" indent="0">
              <a:buNone/>
            </a:pPr>
            <a:r>
              <a:rPr lang="en-US" dirty="0"/>
              <a:t>Collating sequences are one of those settings that can give you strange results when set incorrectly. Often, a database backup will hold the override, so restoring (for example) from another server can really confuse you.</a:t>
            </a:r>
          </a:p>
        </p:txBody>
      </p:sp>
    </p:spTree>
    <p:extLst>
      <p:ext uri="{BB962C8B-B14F-4D97-AF65-F5344CB8AC3E}">
        <p14:creationId xmlns:p14="http://schemas.microsoft.com/office/powerpoint/2010/main" val="709666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4723-C544-4BCB-AF3F-1EB63077F016}"/>
              </a:ext>
            </a:extLst>
          </p:cNvPr>
          <p:cNvSpPr>
            <a:spLocks noGrp="1"/>
          </p:cNvSpPr>
          <p:nvPr>
            <p:ph type="title"/>
          </p:nvPr>
        </p:nvSpPr>
        <p:spPr/>
        <p:txBody>
          <a:bodyPr/>
          <a:lstStyle/>
          <a:p>
            <a:r>
              <a:rPr lang="en-US" dirty="0"/>
              <a:t>BIT</a:t>
            </a:r>
          </a:p>
        </p:txBody>
      </p:sp>
      <p:sp>
        <p:nvSpPr>
          <p:cNvPr id="3" name="Content Placeholder 2">
            <a:extLst>
              <a:ext uri="{FF2B5EF4-FFF2-40B4-BE49-F238E27FC236}">
                <a16:creationId xmlns:a16="http://schemas.microsoft.com/office/drawing/2014/main" id="{B8F3506C-2D32-425C-B0B9-C738A3CA49F7}"/>
              </a:ext>
            </a:extLst>
          </p:cNvPr>
          <p:cNvSpPr>
            <a:spLocks noGrp="1"/>
          </p:cNvSpPr>
          <p:nvPr>
            <p:ph idx="1"/>
          </p:nvPr>
        </p:nvSpPr>
        <p:spPr/>
        <p:txBody>
          <a:bodyPr/>
          <a:lstStyle/>
          <a:p>
            <a:pPr marL="0" indent="0">
              <a:buNone/>
            </a:pPr>
            <a:r>
              <a:rPr lang="en-US" dirty="0"/>
              <a:t>Can contain 0 or 1</a:t>
            </a:r>
          </a:p>
          <a:p>
            <a:pPr marL="0" indent="0">
              <a:buNone/>
            </a:pPr>
            <a:endParaRPr lang="en-US" dirty="0"/>
          </a:p>
          <a:p>
            <a:pPr marL="0" indent="0">
              <a:buNone/>
            </a:pPr>
            <a:r>
              <a:rPr lang="en-US" dirty="0"/>
              <a:t>Often used for flags:</a:t>
            </a:r>
          </a:p>
          <a:p>
            <a:pPr marL="0" indent="0">
              <a:buNone/>
            </a:pPr>
            <a:r>
              <a:rPr lang="en-US" dirty="0" err="1"/>
              <a:t>isDeleted</a:t>
            </a:r>
            <a:r>
              <a:rPr lang="en-US" dirty="0"/>
              <a:t> bit</a:t>
            </a:r>
          </a:p>
          <a:p>
            <a:pPr marL="0" indent="0">
              <a:buNone/>
            </a:pPr>
            <a:r>
              <a:rPr lang="en-US" dirty="0" err="1"/>
              <a:t>isEnabled</a:t>
            </a:r>
            <a:r>
              <a:rPr lang="en-US" dirty="0"/>
              <a:t> bit</a:t>
            </a:r>
          </a:p>
        </p:txBody>
      </p:sp>
    </p:spTree>
    <p:extLst>
      <p:ext uri="{BB962C8B-B14F-4D97-AF65-F5344CB8AC3E}">
        <p14:creationId xmlns:p14="http://schemas.microsoft.com/office/powerpoint/2010/main" val="276029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2483B-9033-46A2-AC53-196062132672}"/>
              </a:ext>
            </a:extLst>
          </p:cNvPr>
          <p:cNvSpPr>
            <a:spLocks noGrp="1"/>
          </p:cNvSpPr>
          <p:nvPr>
            <p:ph type="title"/>
          </p:nvPr>
        </p:nvSpPr>
        <p:spPr/>
        <p:txBody>
          <a:bodyPr/>
          <a:lstStyle/>
          <a:p>
            <a:r>
              <a:rPr lang="en-US" dirty="0"/>
              <a:t>Numbers</a:t>
            </a:r>
          </a:p>
        </p:txBody>
      </p:sp>
      <p:sp>
        <p:nvSpPr>
          <p:cNvPr id="3" name="Content Placeholder 2">
            <a:extLst>
              <a:ext uri="{FF2B5EF4-FFF2-40B4-BE49-F238E27FC236}">
                <a16:creationId xmlns:a16="http://schemas.microsoft.com/office/drawing/2014/main" id="{50740299-A0DE-4E88-BD55-164BC6CA8A1B}"/>
              </a:ext>
            </a:extLst>
          </p:cNvPr>
          <p:cNvSpPr>
            <a:spLocks noGrp="1"/>
          </p:cNvSpPr>
          <p:nvPr>
            <p:ph idx="1"/>
          </p:nvPr>
        </p:nvSpPr>
        <p:spPr/>
        <p:txBody>
          <a:bodyPr/>
          <a:lstStyle/>
          <a:p>
            <a:pPr marL="0" indent="0">
              <a:buNone/>
            </a:pPr>
            <a:r>
              <a:rPr lang="en-US" dirty="0"/>
              <a:t>Numbers are, honestly,  a mess…</a:t>
            </a:r>
          </a:p>
          <a:p>
            <a:pPr marL="0" indent="0">
              <a:buNone/>
            </a:pPr>
            <a:endParaRPr lang="en-US" dirty="0"/>
          </a:p>
          <a:p>
            <a:pPr marL="0" indent="0">
              <a:buNone/>
            </a:pPr>
            <a:r>
              <a:rPr lang="en-US" dirty="0"/>
              <a:t>There are two different categories:</a:t>
            </a:r>
          </a:p>
          <a:p>
            <a:pPr marL="0" indent="0">
              <a:buNone/>
            </a:pPr>
            <a:r>
              <a:rPr lang="en-US" dirty="0"/>
              <a:t>Exact </a:t>
            </a:r>
            <a:r>
              <a:rPr lang="en-US" dirty="0" err="1"/>
              <a:t>Numerics</a:t>
            </a:r>
            <a:r>
              <a:rPr lang="en-US" dirty="0"/>
              <a:t> – data types that hold an exact number</a:t>
            </a:r>
          </a:p>
          <a:p>
            <a:pPr marL="0" indent="0">
              <a:buNone/>
            </a:pPr>
            <a:r>
              <a:rPr lang="en-US" dirty="0"/>
              <a:t>Approximate </a:t>
            </a:r>
            <a:r>
              <a:rPr lang="en-US" dirty="0" err="1"/>
              <a:t>Numerics</a:t>
            </a:r>
            <a:r>
              <a:rPr lang="en-US" dirty="0"/>
              <a:t> – data types that hold a number close to the number that is set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87973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971EB-BCF7-4DA3-9B94-A80AA76E020E}"/>
              </a:ext>
            </a:extLst>
          </p:cNvPr>
          <p:cNvSpPr>
            <a:spLocks noGrp="1"/>
          </p:cNvSpPr>
          <p:nvPr>
            <p:ph type="title"/>
          </p:nvPr>
        </p:nvSpPr>
        <p:spPr/>
        <p:txBody>
          <a:bodyPr/>
          <a:lstStyle/>
          <a:p>
            <a:r>
              <a:rPr lang="en-US" dirty="0"/>
              <a:t>Exact </a:t>
            </a:r>
            <a:r>
              <a:rPr lang="en-US" dirty="0" err="1"/>
              <a:t>Numerics</a:t>
            </a:r>
            <a:endParaRPr lang="en-US" dirty="0"/>
          </a:p>
        </p:txBody>
      </p:sp>
      <p:graphicFrame>
        <p:nvGraphicFramePr>
          <p:cNvPr id="5" name="Table 4">
            <a:extLst>
              <a:ext uri="{FF2B5EF4-FFF2-40B4-BE49-F238E27FC236}">
                <a16:creationId xmlns:a16="http://schemas.microsoft.com/office/drawing/2014/main" id="{9496D473-ABD4-4E57-A990-255269DE5254}"/>
              </a:ext>
            </a:extLst>
          </p:cNvPr>
          <p:cNvGraphicFramePr>
            <a:graphicFrameLocks noGrp="1"/>
          </p:cNvGraphicFramePr>
          <p:nvPr>
            <p:extLst>
              <p:ext uri="{D42A27DB-BD31-4B8C-83A1-F6EECF244321}">
                <p14:modId xmlns:p14="http://schemas.microsoft.com/office/powerpoint/2010/main" val="3699301656"/>
              </p:ext>
            </p:extLst>
          </p:nvPr>
        </p:nvGraphicFramePr>
        <p:xfrm>
          <a:off x="606830" y="1690688"/>
          <a:ext cx="10964489" cy="3159654"/>
        </p:xfrm>
        <a:graphic>
          <a:graphicData uri="http://schemas.openxmlformats.org/drawingml/2006/table">
            <a:tbl>
              <a:tblPr firstRow="1" bandRow="1">
                <a:tableStyleId>{5C22544A-7EE6-4342-B048-85BDC9FD1C3A}</a:tableStyleId>
              </a:tblPr>
              <a:tblGrid>
                <a:gridCol w="1778923">
                  <a:extLst>
                    <a:ext uri="{9D8B030D-6E8A-4147-A177-3AD203B41FA5}">
                      <a16:colId xmlns:a16="http://schemas.microsoft.com/office/drawing/2014/main" val="3131808182"/>
                    </a:ext>
                  </a:extLst>
                </a:gridCol>
                <a:gridCol w="1803862">
                  <a:extLst>
                    <a:ext uri="{9D8B030D-6E8A-4147-A177-3AD203B41FA5}">
                      <a16:colId xmlns:a16="http://schemas.microsoft.com/office/drawing/2014/main" val="768058546"/>
                    </a:ext>
                  </a:extLst>
                </a:gridCol>
                <a:gridCol w="7381704">
                  <a:extLst>
                    <a:ext uri="{9D8B030D-6E8A-4147-A177-3AD203B41FA5}">
                      <a16:colId xmlns:a16="http://schemas.microsoft.com/office/drawing/2014/main" val="3488148880"/>
                    </a:ext>
                  </a:extLst>
                </a:gridCol>
              </a:tblGrid>
              <a:tr h="277619">
                <a:tc>
                  <a:txBody>
                    <a:bodyPr/>
                    <a:lstStyle/>
                    <a:p>
                      <a:r>
                        <a:rPr lang="en-US" dirty="0"/>
                        <a:t>SQL Server</a:t>
                      </a:r>
                    </a:p>
                  </a:txBody>
                  <a:tcPr/>
                </a:tc>
                <a:tc>
                  <a:txBody>
                    <a:bodyPr/>
                    <a:lstStyle/>
                    <a:p>
                      <a:r>
                        <a:rPr lang="en-US" dirty="0"/>
                        <a:t>PostgreSQL</a:t>
                      </a:r>
                    </a:p>
                  </a:txBody>
                  <a:tcPr/>
                </a:tc>
                <a:tc>
                  <a:txBody>
                    <a:bodyPr/>
                    <a:lstStyle/>
                    <a:p>
                      <a:r>
                        <a:rPr lang="en-US" dirty="0"/>
                        <a:t>Data Range</a:t>
                      </a:r>
                    </a:p>
                  </a:txBody>
                  <a:tcPr/>
                </a:tc>
                <a:extLst>
                  <a:ext uri="{0D108BD9-81ED-4DB2-BD59-A6C34878D82A}">
                    <a16:rowId xmlns:a16="http://schemas.microsoft.com/office/drawing/2014/main" val="485904835"/>
                  </a:ext>
                </a:extLst>
              </a:tr>
              <a:tr h="404119">
                <a:tc>
                  <a:txBody>
                    <a:bodyPr/>
                    <a:lstStyle/>
                    <a:p>
                      <a:r>
                        <a:rPr lang="en-US" dirty="0" err="1"/>
                        <a:t>bigint</a:t>
                      </a:r>
                      <a:endParaRPr lang="en-US" dirty="0"/>
                    </a:p>
                  </a:txBody>
                  <a:tcPr/>
                </a:tc>
                <a:tc>
                  <a:txBody>
                    <a:bodyPr/>
                    <a:lstStyle/>
                    <a:p>
                      <a:r>
                        <a:rPr lang="en-US" dirty="0" err="1"/>
                        <a:t>bigint</a:t>
                      </a:r>
                      <a:endParaRPr lang="en-US" dirty="0"/>
                    </a:p>
                  </a:txBody>
                  <a:tcPr/>
                </a:tc>
                <a:tc>
                  <a:txBody>
                    <a:bodyPr/>
                    <a:lstStyle/>
                    <a:p>
                      <a:r>
                        <a:rPr lang="en-US" sz="1800" b="0" i="0" kern="1200" dirty="0">
                          <a:solidFill>
                            <a:schemeClr val="dk1"/>
                          </a:solidFill>
                          <a:effectLst/>
                          <a:latin typeface="+mn-lt"/>
                          <a:ea typeface="+mn-ea"/>
                          <a:cs typeface="+mn-cs"/>
                        </a:rPr>
                        <a:t>-9,223,372,036,854,775,808 to 9,223,372,036,854,775,807</a:t>
                      </a:r>
                      <a:endParaRPr lang="en-US" dirty="0"/>
                    </a:p>
                  </a:txBody>
                  <a:tcPr/>
                </a:tc>
                <a:extLst>
                  <a:ext uri="{0D108BD9-81ED-4DB2-BD59-A6C34878D82A}">
                    <a16:rowId xmlns:a16="http://schemas.microsoft.com/office/drawing/2014/main" val="992725909"/>
                  </a:ext>
                </a:extLst>
              </a:tr>
              <a:tr h="377371">
                <a:tc>
                  <a:txBody>
                    <a:bodyPr/>
                    <a:lstStyle/>
                    <a:p>
                      <a:r>
                        <a:rPr lang="en-US" dirty="0"/>
                        <a:t>decimal/numeric</a:t>
                      </a:r>
                    </a:p>
                  </a:txBody>
                  <a:tcPr/>
                </a:tc>
                <a:tc>
                  <a:txBody>
                    <a:bodyPr/>
                    <a:lstStyle/>
                    <a:p>
                      <a:r>
                        <a:rPr lang="en-US" dirty="0"/>
                        <a:t>decimal/numeric</a:t>
                      </a:r>
                    </a:p>
                  </a:txBody>
                  <a:tcPr/>
                </a:tc>
                <a:tc>
                  <a:txBody>
                    <a:bodyPr/>
                    <a:lstStyle/>
                    <a:p>
                      <a:r>
                        <a:rPr lang="en-US" dirty="0"/>
                        <a:t>SQL Server: 38 digits PostgreSQL: 131,000 digits</a:t>
                      </a:r>
                    </a:p>
                  </a:txBody>
                  <a:tcPr/>
                </a:tc>
                <a:extLst>
                  <a:ext uri="{0D108BD9-81ED-4DB2-BD59-A6C34878D82A}">
                    <a16:rowId xmlns:a16="http://schemas.microsoft.com/office/drawing/2014/main" val="2233641693"/>
                  </a:ext>
                </a:extLst>
              </a:tr>
              <a:tr h="377371">
                <a:tc>
                  <a:txBody>
                    <a:bodyPr/>
                    <a:lstStyle/>
                    <a:p>
                      <a:r>
                        <a:rPr lang="en-US" dirty="0"/>
                        <a:t>int</a:t>
                      </a:r>
                    </a:p>
                  </a:txBody>
                  <a:tcPr/>
                </a:tc>
                <a:tc>
                  <a:txBody>
                    <a:bodyPr/>
                    <a:lstStyle/>
                    <a:p>
                      <a:r>
                        <a:rPr lang="en-US" dirty="0"/>
                        <a:t>integer/int4</a:t>
                      </a:r>
                    </a:p>
                  </a:txBody>
                  <a:tcPr/>
                </a:tc>
                <a:tc>
                  <a:txBody>
                    <a:bodyPr/>
                    <a:lstStyle/>
                    <a:p>
                      <a:r>
                        <a:rPr lang="en-US" sz="1800" b="0" i="0" kern="1200" dirty="0">
                          <a:solidFill>
                            <a:schemeClr val="dk1"/>
                          </a:solidFill>
                          <a:effectLst/>
                          <a:latin typeface="+mn-lt"/>
                          <a:ea typeface="+mn-ea"/>
                          <a:cs typeface="+mn-cs"/>
                        </a:rPr>
                        <a:t>-2,147,483,648 to 2,147,483,647</a:t>
                      </a:r>
                      <a:endParaRPr lang="en-US" dirty="0"/>
                    </a:p>
                  </a:txBody>
                  <a:tcPr/>
                </a:tc>
                <a:extLst>
                  <a:ext uri="{0D108BD9-81ED-4DB2-BD59-A6C34878D82A}">
                    <a16:rowId xmlns:a16="http://schemas.microsoft.com/office/drawing/2014/main" val="411452056"/>
                  </a:ext>
                </a:extLst>
              </a:tr>
              <a:tr h="377371">
                <a:tc>
                  <a:txBody>
                    <a:bodyPr/>
                    <a:lstStyle/>
                    <a:p>
                      <a:r>
                        <a:rPr lang="en-US" dirty="0"/>
                        <a:t>money</a:t>
                      </a:r>
                    </a:p>
                  </a:txBody>
                  <a:tcPr/>
                </a:tc>
                <a:tc>
                  <a:txBody>
                    <a:bodyPr/>
                    <a:lstStyle/>
                    <a:p>
                      <a:r>
                        <a:rPr lang="en-US" dirty="0"/>
                        <a:t>money</a:t>
                      </a:r>
                    </a:p>
                  </a:txBody>
                  <a:tcPr/>
                </a:tc>
                <a:tc>
                  <a:txBody>
                    <a:bodyPr/>
                    <a:lstStyle/>
                    <a:p>
                      <a:r>
                        <a:rPr lang="en-US" sz="1800" b="0" i="0" kern="1200" dirty="0">
                          <a:solidFill>
                            <a:schemeClr val="dk1"/>
                          </a:solidFill>
                          <a:effectLst/>
                          <a:latin typeface="+mn-lt"/>
                          <a:ea typeface="+mn-ea"/>
                          <a:cs typeface="+mn-cs"/>
                        </a:rPr>
                        <a:t>-922,337,203,685,477.5808 to 922,337,203,685,477.5807</a:t>
                      </a:r>
                      <a:endParaRPr lang="en-US" dirty="0"/>
                    </a:p>
                  </a:txBody>
                  <a:tcPr/>
                </a:tc>
                <a:extLst>
                  <a:ext uri="{0D108BD9-81ED-4DB2-BD59-A6C34878D82A}">
                    <a16:rowId xmlns:a16="http://schemas.microsoft.com/office/drawing/2014/main" val="2003137875"/>
                  </a:ext>
                </a:extLst>
              </a:tr>
              <a:tr h="377371">
                <a:tc>
                  <a:txBody>
                    <a:bodyPr/>
                    <a:lstStyle/>
                    <a:p>
                      <a:r>
                        <a:rPr lang="en-US" dirty="0" err="1"/>
                        <a:t>smallint</a:t>
                      </a:r>
                      <a:endParaRPr lang="en-US" dirty="0"/>
                    </a:p>
                  </a:txBody>
                  <a:tcPr/>
                </a:tc>
                <a:tc>
                  <a:txBody>
                    <a:bodyPr/>
                    <a:lstStyle/>
                    <a:p>
                      <a:r>
                        <a:rPr lang="en-US" dirty="0"/>
                        <a:t>int2/</a:t>
                      </a:r>
                      <a:r>
                        <a:rPr lang="en-US" dirty="0" err="1"/>
                        <a:t>smallint</a:t>
                      </a:r>
                      <a:endParaRPr lang="en-US" dirty="0"/>
                    </a:p>
                  </a:txBody>
                  <a:tcPr/>
                </a:tc>
                <a:tc>
                  <a:txBody>
                    <a:bodyPr/>
                    <a:lstStyle/>
                    <a:p>
                      <a:r>
                        <a:rPr lang="en-US" dirty="0"/>
                        <a:t>-32,768 to 32,767</a:t>
                      </a:r>
                    </a:p>
                  </a:txBody>
                  <a:tcPr/>
                </a:tc>
                <a:extLst>
                  <a:ext uri="{0D108BD9-81ED-4DB2-BD59-A6C34878D82A}">
                    <a16:rowId xmlns:a16="http://schemas.microsoft.com/office/drawing/2014/main" val="121696079"/>
                  </a:ext>
                </a:extLst>
              </a:tr>
              <a:tr h="289498">
                <a:tc>
                  <a:txBody>
                    <a:bodyPr/>
                    <a:lstStyle/>
                    <a:p>
                      <a:pPr marL="0" algn="l" defTabSz="914400" rtl="0" eaLnBrk="1" latinLnBrk="0" hangingPunct="1"/>
                      <a:r>
                        <a:rPr lang="en-US" sz="1800" kern="1200" dirty="0" err="1">
                          <a:solidFill>
                            <a:schemeClr val="dk1"/>
                          </a:solidFill>
                          <a:latin typeface="+mn-lt"/>
                          <a:ea typeface="+mn-ea"/>
                          <a:cs typeface="+mn-cs"/>
                        </a:rPr>
                        <a:t>smallmoney</a:t>
                      </a:r>
                      <a:endParaRPr lang="en-US" sz="18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a:t>
                      </a:r>
                    </a:p>
                  </a:txBody>
                  <a:tcPr/>
                </a:tc>
                <a:tc>
                  <a:txBody>
                    <a:bodyPr/>
                    <a:lstStyle/>
                    <a:p>
                      <a:pPr marL="0" algn="l" defTabSz="914400" rtl="0" eaLnBrk="1" fontAlgn="t" latinLnBrk="0" hangingPunct="1"/>
                      <a:r>
                        <a:rPr lang="en-US" sz="1800" kern="1200" dirty="0">
                          <a:solidFill>
                            <a:schemeClr val="dk1"/>
                          </a:solidFill>
                          <a:latin typeface="+mn-lt"/>
                          <a:ea typeface="+mn-ea"/>
                          <a:cs typeface="+mn-cs"/>
                        </a:rPr>
                        <a:t>-214,748.3648 to 214,748.3648</a:t>
                      </a:r>
                    </a:p>
                  </a:txBody>
                  <a:tcPr marL="152400" marR="152400" marT="114300" marB="114300"/>
                </a:tc>
                <a:extLst>
                  <a:ext uri="{0D108BD9-81ED-4DB2-BD59-A6C34878D82A}">
                    <a16:rowId xmlns:a16="http://schemas.microsoft.com/office/drawing/2014/main" val="1510139037"/>
                  </a:ext>
                </a:extLst>
              </a:tr>
              <a:tr h="377371">
                <a:tc>
                  <a:txBody>
                    <a:bodyPr/>
                    <a:lstStyle/>
                    <a:p>
                      <a:r>
                        <a:rPr lang="en-US" dirty="0" err="1"/>
                        <a:t>tinyint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a:t>
                      </a:r>
                    </a:p>
                  </a:txBody>
                  <a:tcPr/>
                </a:tc>
                <a:tc>
                  <a:txBody>
                    <a:bodyPr/>
                    <a:lstStyle/>
                    <a:p>
                      <a:r>
                        <a:rPr lang="en-US" dirty="0"/>
                        <a:t>0 to 255</a:t>
                      </a:r>
                    </a:p>
                  </a:txBody>
                  <a:tcPr/>
                </a:tc>
                <a:extLst>
                  <a:ext uri="{0D108BD9-81ED-4DB2-BD59-A6C34878D82A}">
                    <a16:rowId xmlns:a16="http://schemas.microsoft.com/office/drawing/2014/main" val="510297623"/>
                  </a:ext>
                </a:extLst>
              </a:tr>
            </a:tbl>
          </a:graphicData>
        </a:graphic>
      </p:graphicFrame>
    </p:spTree>
    <p:extLst>
      <p:ext uri="{BB962C8B-B14F-4D97-AF65-F5344CB8AC3E}">
        <p14:creationId xmlns:p14="http://schemas.microsoft.com/office/powerpoint/2010/main" val="465290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3C2D-FB0F-44D9-83AF-300387D7E2EA}"/>
              </a:ext>
            </a:extLst>
          </p:cNvPr>
          <p:cNvSpPr>
            <a:spLocks noGrp="1"/>
          </p:cNvSpPr>
          <p:nvPr>
            <p:ph type="title"/>
          </p:nvPr>
        </p:nvSpPr>
        <p:spPr/>
        <p:txBody>
          <a:bodyPr/>
          <a:lstStyle/>
          <a:p>
            <a:r>
              <a:rPr lang="en-US" dirty="0"/>
              <a:t>Numeric</a:t>
            </a:r>
          </a:p>
        </p:txBody>
      </p:sp>
      <p:sp>
        <p:nvSpPr>
          <p:cNvPr id="4" name="Content Placeholder 3">
            <a:extLst>
              <a:ext uri="{FF2B5EF4-FFF2-40B4-BE49-F238E27FC236}">
                <a16:creationId xmlns:a16="http://schemas.microsoft.com/office/drawing/2014/main" id="{DF510E50-1E2C-4648-AEF5-AE72E8607779}"/>
              </a:ext>
            </a:extLst>
          </p:cNvPr>
          <p:cNvSpPr txBox="1">
            <a:spLocks noGrp="1"/>
          </p:cNvSpPr>
          <p:nvPr>
            <p:ph idx="1"/>
          </p:nvPr>
        </p:nvSpPr>
        <p:spPr>
          <a:xfrm>
            <a:off x="838200" y="1825625"/>
            <a:ext cx="8337732" cy="4092402"/>
          </a:xfrm>
          <a:prstGeom prst="rect">
            <a:avLst/>
          </a:prstGeom>
          <a:noFill/>
        </p:spPr>
        <p:txBody>
          <a:bodyPr wrap="none" rtlCol="0">
            <a:spAutoFit/>
          </a:bodyPr>
          <a:lstStyle/>
          <a:p>
            <a:pPr marL="0" indent="0">
              <a:buNone/>
            </a:pPr>
            <a:r>
              <a:rPr lang="en-US" dirty="0"/>
              <a:t>numeric(size</a:t>
            </a:r>
            <a:r>
              <a:rPr lang="en-US"/>
              <a:t>, scale) </a:t>
            </a:r>
            <a:r>
              <a:rPr lang="en-US" dirty="0"/>
              <a:t>– numeric takes 2 parameters:</a:t>
            </a:r>
          </a:p>
          <a:p>
            <a:pPr marL="0" indent="0">
              <a:buNone/>
            </a:pPr>
            <a:r>
              <a:rPr lang="en-US" dirty="0"/>
              <a:t>the TOTAL NUMBER OF DIGITS </a:t>
            </a:r>
          </a:p>
          <a:p>
            <a:pPr marL="0" indent="0">
              <a:buNone/>
            </a:pPr>
            <a:r>
              <a:rPr lang="en-US" dirty="0"/>
              <a:t>the NUMBER OF DIGITS after the decimal</a:t>
            </a:r>
          </a:p>
          <a:p>
            <a:pPr marL="0" indent="0">
              <a:buNone/>
            </a:pPr>
            <a:endParaRPr lang="en-US" dirty="0"/>
          </a:p>
          <a:p>
            <a:pPr marL="0" indent="0">
              <a:buNone/>
            </a:pPr>
            <a:r>
              <a:rPr lang="en-US" dirty="0"/>
              <a:t>example: numeric(10,3) can hold 9,999,999.999 at most</a:t>
            </a:r>
          </a:p>
          <a:p>
            <a:pPr marL="0" indent="0">
              <a:buNone/>
            </a:pPr>
            <a:r>
              <a:rPr lang="en-US" dirty="0"/>
              <a:t>numeric(5,0) can hold 99,999</a:t>
            </a:r>
          </a:p>
          <a:p>
            <a:pPr marL="0" indent="0">
              <a:buNone/>
            </a:pPr>
            <a:r>
              <a:rPr lang="en-US" dirty="0"/>
              <a:t>numeric(6,6) can hold .999999 </a:t>
            </a:r>
          </a:p>
          <a:p>
            <a:pPr marL="0" indent="0">
              <a:buNone/>
            </a:pPr>
            <a:endParaRPr lang="en-US" dirty="0"/>
          </a:p>
        </p:txBody>
      </p:sp>
    </p:spTree>
    <p:extLst>
      <p:ext uri="{BB962C8B-B14F-4D97-AF65-F5344CB8AC3E}">
        <p14:creationId xmlns:p14="http://schemas.microsoft.com/office/powerpoint/2010/main" val="1772783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8A9AC-BCBE-4869-BCDF-4FB9ABF74250}"/>
              </a:ext>
            </a:extLst>
          </p:cNvPr>
          <p:cNvSpPr>
            <a:spLocks noGrp="1"/>
          </p:cNvSpPr>
          <p:nvPr>
            <p:ph type="title"/>
          </p:nvPr>
        </p:nvSpPr>
        <p:spPr/>
        <p:txBody>
          <a:bodyPr/>
          <a:lstStyle/>
          <a:p>
            <a:r>
              <a:rPr lang="en-US" dirty="0"/>
              <a:t>Inexact </a:t>
            </a:r>
            <a:r>
              <a:rPr lang="en-US" dirty="0" err="1"/>
              <a:t>Numerics</a:t>
            </a:r>
            <a:endParaRPr lang="en-US" dirty="0"/>
          </a:p>
        </p:txBody>
      </p:sp>
      <p:sp>
        <p:nvSpPr>
          <p:cNvPr id="3" name="Content Placeholder 2">
            <a:extLst>
              <a:ext uri="{FF2B5EF4-FFF2-40B4-BE49-F238E27FC236}">
                <a16:creationId xmlns:a16="http://schemas.microsoft.com/office/drawing/2014/main" id="{E05632F8-BF2D-4399-A3C2-1737710EF8F0}"/>
              </a:ext>
            </a:extLst>
          </p:cNvPr>
          <p:cNvSpPr>
            <a:spLocks noGrp="1"/>
          </p:cNvSpPr>
          <p:nvPr>
            <p:ph idx="1"/>
          </p:nvPr>
        </p:nvSpPr>
        <p:spPr/>
        <p:txBody>
          <a:bodyPr>
            <a:normAutofit lnSpcReduction="10000"/>
          </a:bodyPr>
          <a:lstStyle/>
          <a:p>
            <a:pPr marL="0" indent="0">
              <a:buNone/>
            </a:pPr>
            <a:r>
              <a:rPr lang="en-US" dirty="0"/>
              <a:t>float(size) – varies in precision. Size indicates the number of BITS to use to store the mantissa. Valid range is 1 to 53. </a:t>
            </a:r>
          </a:p>
          <a:p>
            <a:pPr marL="0" indent="0">
              <a:buNone/>
            </a:pPr>
            <a:endParaRPr lang="en-US" dirty="0"/>
          </a:p>
          <a:p>
            <a:pPr marL="0" indent="0">
              <a:buNone/>
            </a:pPr>
            <a:r>
              <a:rPr lang="en-US" dirty="0"/>
              <a:t>Because these are inexact, they are rarely used. </a:t>
            </a:r>
          </a:p>
          <a:p>
            <a:pPr marL="0" indent="0">
              <a:buNone/>
            </a:pPr>
            <a:endParaRPr lang="en-US" dirty="0"/>
          </a:p>
          <a:p>
            <a:pPr marL="0" indent="0">
              <a:buNone/>
            </a:pPr>
            <a:r>
              <a:rPr lang="en-US" b="1" i="1" u="sng" dirty="0"/>
              <a:t>DO NOT USE THESE FOR MONEY!!!!!</a:t>
            </a:r>
          </a:p>
          <a:p>
            <a:pPr marL="0" indent="0">
              <a:buNone/>
            </a:pPr>
            <a:endParaRPr lang="en-US" b="1" i="1" u="sng" dirty="0"/>
          </a:p>
          <a:p>
            <a:pPr marL="0" indent="0">
              <a:buNone/>
            </a:pPr>
            <a:r>
              <a:rPr lang="en-US" dirty="0"/>
              <a:t>Example: </a:t>
            </a:r>
          </a:p>
          <a:p>
            <a:pPr marL="0" indent="0">
              <a:buNone/>
            </a:pPr>
            <a:r>
              <a:rPr lang="en-US"/>
              <a:t>	feetFromEarthToMoon</a:t>
            </a:r>
            <a:r>
              <a:rPr lang="en-US" dirty="0"/>
              <a:t>    float(40)</a:t>
            </a:r>
          </a:p>
        </p:txBody>
      </p:sp>
    </p:spTree>
    <p:extLst>
      <p:ext uri="{BB962C8B-B14F-4D97-AF65-F5344CB8AC3E}">
        <p14:creationId xmlns:p14="http://schemas.microsoft.com/office/powerpoint/2010/main" val="1956843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7ABBF-7A98-42F5-A3B4-3A0745A92B0B}"/>
              </a:ext>
            </a:extLst>
          </p:cNvPr>
          <p:cNvSpPr>
            <a:spLocks noGrp="1"/>
          </p:cNvSpPr>
          <p:nvPr>
            <p:ph type="title"/>
          </p:nvPr>
        </p:nvSpPr>
        <p:spPr/>
        <p:txBody>
          <a:bodyPr/>
          <a:lstStyle/>
          <a:p>
            <a:r>
              <a:rPr lang="en-US" dirty="0"/>
              <a:t>Implementation Time</a:t>
            </a:r>
          </a:p>
        </p:txBody>
      </p:sp>
      <p:sp>
        <p:nvSpPr>
          <p:cNvPr id="3" name="Content Placeholder 2">
            <a:extLst>
              <a:ext uri="{FF2B5EF4-FFF2-40B4-BE49-F238E27FC236}">
                <a16:creationId xmlns:a16="http://schemas.microsoft.com/office/drawing/2014/main" id="{A678FEDC-A5DA-4EB5-B72F-249B6755479F}"/>
              </a:ext>
            </a:extLst>
          </p:cNvPr>
          <p:cNvSpPr>
            <a:spLocks noGrp="1"/>
          </p:cNvSpPr>
          <p:nvPr>
            <p:ph idx="1"/>
          </p:nvPr>
        </p:nvSpPr>
        <p:spPr/>
        <p:txBody>
          <a:bodyPr/>
          <a:lstStyle/>
          <a:p>
            <a:pPr marL="0" indent="0">
              <a:buNone/>
            </a:pPr>
            <a:r>
              <a:rPr lang="en-US" dirty="0"/>
              <a:t>ERDs could be implemented with any technology – they are </a:t>
            </a:r>
            <a:r>
              <a:rPr lang="en-US" b="1" u="sng" dirty="0"/>
              <a:t>almost</a:t>
            </a:r>
            <a:r>
              <a:rPr lang="en-US" dirty="0"/>
              <a:t> a business/systems analyst’s responsibility.</a:t>
            </a:r>
          </a:p>
          <a:p>
            <a:pPr marL="0" indent="0">
              <a:buNone/>
            </a:pPr>
            <a:endParaRPr lang="en-US" dirty="0"/>
          </a:p>
          <a:p>
            <a:pPr marL="0" indent="0">
              <a:buNone/>
            </a:pPr>
            <a:r>
              <a:rPr lang="en-US" dirty="0"/>
              <a:t>In order to start talking about implementation we need to pick a technology to work with.</a:t>
            </a:r>
          </a:p>
          <a:p>
            <a:pPr marL="0" indent="0">
              <a:buNone/>
            </a:pPr>
            <a:endParaRPr lang="en-US" dirty="0"/>
          </a:p>
          <a:p>
            <a:pPr marL="0" indent="0">
              <a:buNone/>
            </a:pPr>
            <a:r>
              <a:rPr lang="en-US" dirty="0"/>
              <a:t>In this class, we will be using SQL. SQL is an ISO standard. There are many implementations, free (PostgreSQL, SQLite) and commercial.</a:t>
            </a:r>
          </a:p>
        </p:txBody>
      </p:sp>
    </p:spTree>
    <p:extLst>
      <p:ext uri="{BB962C8B-B14F-4D97-AF65-F5344CB8AC3E}">
        <p14:creationId xmlns:p14="http://schemas.microsoft.com/office/powerpoint/2010/main" val="621904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4531E-416F-453E-A4BD-355D16F52E66}"/>
              </a:ext>
            </a:extLst>
          </p:cNvPr>
          <p:cNvSpPr>
            <a:spLocks noGrp="1"/>
          </p:cNvSpPr>
          <p:nvPr>
            <p:ph type="title"/>
          </p:nvPr>
        </p:nvSpPr>
        <p:spPr/>
        <p:txBody>
          <a:bodyPr/>
          <a:lstStyle/>
          <a:p>
            <a:r>
              <a:rPr lang="en-US" dirty="0"/>
              <a:t>Date, Time, Timestamp</a:t>
            </a:r>
          </a:p>
        </p:txBody>
      </p:sp>
      <p:sp>
        <p:nvSpPr>
          <p:cNvPr id="3" name="Content Placeholder 2">
            <a:extLst>
              <a:ext uri="{FF2B5EF4-FFF2-40B4-BE49-F238E27FC236}">
                <a16:creationId xmlns:a16="http://schemas.microsoft.com/office/drawing/2014/main" id="{B58856D4-643E-405B-95BF-3DBC8D05310C}"/>
              </a:ext>
            </a:extLst>
          </p:cNvPr>
          <p:cNvSpPr>
            <a:spLocks noGrp="1"/>
          </p:cNvSpPr>
          <p:nvPr>
            <p:ph idx="1"/>
          </p:nvPr>
        </p:nvSpPr>
        <p:spPr/>
        <p:txBody>
          <a:bodyPr/>
          <a:lstStyle/>
          <a:p>
            <a:pPr marL="0" indent="0">
              <a:buNone/>
            </a:pPr>
            <a:r>
              <a:rPr lang="en-US" dirty="0"/>
              <a:t>DATE: contains year, month and day</a:t>
            </a:r>
          </a:p>
          <a:p>
            <a:pPr marL="0" indent="0">
              <a:buNone/>
            </a:pPr>
            <a:r>
              <a:rPr lang="en-US" dirty="0"/>
              <a:t>TIME: contains hour, minute, second</a:t>
            </a:r>
          </a:p>
          <a:p>
            <a:pPr marL="0" indent="0">
              <a:buNone/>
            </a:pPr>
            <a:r>
              <a:rPr lang="en-US" dirty="0"/>
              <a:t>TIMESTAMP: contains both DATE and TIME</a:t>
            </a:r>
          </a:p>
          <a:p>
            <a:pPr marL="0" indent="0">
              <a:buNone/>
            </a:pPr>
            <a:r>
              <a:rPr lang="en-US" dirty="0"/>
              <a:t>	SQL Server calls this datetime2 (sigh)</a:t>
            </a:r>
          </a:p>
        </p:txBody>
      </p:sp>
    </p:spTree>
    <p:extLst>
      <p:ext uri="{BB962C8B-B14F-4D97-AF65-F5344CB8AC3E}">
        <p14:creationId xmlns:p14="http://schemas.microsoft.com/office/powerpoint/2010/main" val="2797623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925A1-0ACF-40F6-93D0-5A1F1CB6FC51}"/>
              </a:ext>
            </a:extLst>
          </p:cNvPr>
          <p:cNvSpPr>
            <a:spLocks noGrp="1"/>
          </p:cNvSpPr>
          <p:nvPr>
            <p:ph type="title"/>
          </p:nvPr>
        </p:nvSpPr>
        <p:spPr/>
        <p:txBody>
          <a:bodyPr/>
          <a:lstStyle/>
          <a:p>
            <a:r>
              <a:rPr lang="en-US" dirty="0"/>
              <a:t>UUID/GUID</a:t>
            </a:r>
          </a:p>
        </p:txBody>
      </p:sp>
      <p:sp>
        <p:nvSpPr>
          <p:cNvPr id="3" name="Content Placeholder 2">
            <a:extLst>
              <a:ext uri="{FF2B5EF4-FFF2-40B4-BE49-F238E27FC236}">
                <a16:creationId xmlns:a16="http://schemas.microsoft.com/office/drawing/2014/main" id="{C109879C-6CA2-4E40-AB8F-5F4304FA1985}"/>
              </a:ext>
            </a:extLst>
          </p:cNvPr>
          <p:cNvSpPr>
            <a:spLocks noGrp="1"/>
          </p:cNvSpPr>
          <p:nvPr>
            <p:ph idx="1"/>
          </p:nvPr>
        </p:nvSpPr>
        <p:spPr/>
        <p:txBody>
          <a:bodyPr/>
          <a:lstStyle/>
          <a:p>
            <a:pPr marL="0" indent="0">
              <a:buNone/>
            </a:pPr>
            <a:r>
              <a:rPr lang="en-US" dirty="0"/>
              <a:t>A </a:t>
            </a:r>
            <a:r>
              <a:rPr lang="en-US" dirty="0" err="1"/>
              <a:t>uuid</a:t>
            </a:r>
            <a:r>
              <a:rPr lang="en-US" dirty="0"/>
              <a:t>/</a:t>
            </a:r>
            <a:r>
              <a:rPr lang="en-US" dirty="0" err="1"/>
              <a:t>guid</a:t>
            </a:r>
            <a:r>
              <a:rPr lang="en-US" dirty="0"/>
              <a:t> (universally/globally unique identifier) is a random number so large that it is “guaranteed” to never generate the same number twice. </a:t>
            </a:r>
          </a:p>
          <a:p>
            <a:pPr marL="0" indent="0">
              <a:buNone/>
            </a:pPr>
            <a:endParaRPr lang="en-US" dirty="0"/>
          </a:p>
          <a:p>
            <a:pPr marL="0" indent="0">
              <a:buNone/>
            </a:pPr>
            <a:r>
              <a:rPr lang="en-US" dirty="0"/>
              <a:t>These can be used for cases when you need a unique number.</a:t>
            </a:r>
          </a:p>
          <a:p>
            <a:pPr marL="0" indent="0">
              <a:buNone/>
            </a:pPr>
            <a:endParaRPr lang="en-US" dirty="0"/>
          </a:p>
          <a:p>
            <a:pPr marL="0" indent="0">
              <a:buNone/>
            </a:pPr>
            <a:r>
              <a:rPr lang="en-US" dirty="0"/>
              <a:t>GENERALLY, they should not be used as primary keys. Why? We can talk about that during indexes.</a:t>
            </a:r>
          </a:p>
        </p:txBody>
      </p:sp>
    </p:spTree>
    <p:extLst>
      <p:ext uri="{BB962C8B-B14F-4D97-AF65-F5344CB8AC3E}">
        <p14:creationId xmlns:p14="http://schemas.microsoft.com/office/powerpoint/2010/main" val="2689366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A573E-64B9-4607-BE8D-19D2526FEFF4}"/>
              </a:ext>
            </a:extLst>
          </p:cNvPr>
          <p:cNvSpPr>
            <a:spLocks noGrp="1"/>
          </p:cNvSpPr>
          <p:nvPr>
            <p:ph type="title"/>
          </p:nvPr>
        </p:nvSpPr>
        <p:spPr/>
        <p:txBody>
          <a:bodyPr/>
          <a:lstStyle/>
          <a:p>
            <a:r>
              <a:rPr lang="en-US" dirty="0"/>
              <a:t>Geography</a:t>
            </a:r>
          </a:p>
        </p:txBody>
      </p:sp>
      <p:sp>
        <p:nvSpPr>
          <p:cNvPr id="3" name="Content Placeholder 2">
            <a:extLst>
              <a:ext uri="{FF2B5EF4-FFF2-40B4-BE49-F238E27FC236}">
                <a16:creationId xmlns:a16="http://schemas.microsoft.com/office/drawing/2014/main" id="{A8BF211E-EFAD-4C3C-B05F-0D9300990203}"/>
              </a:ext>
            </a:extLst>
          </p:cNvPr>
          <p:cNvSpPr>
            <a:spLocks noGrp="1"/>
          </p:cNvSpPr>
          <p:nvPr>
            <p:ph idx="1"/>
          </p:nvPr>
        </p:nvSpPr>
        <p:spPr/>
        <p:txBody>
          <a:bodyPr/>
          <a:lstStyle/>
          <a:p>
            <a:pPr marL="0" indent="0">
              <a:buNone/>
            </a:pPr>
            <a:r>
              <a:rPr lang="en-US" dirty="0"/>
              <a:t>Many databases have data types for latitude and longitude. Why?</a:t>
            </a:r>
          </a:p>
          <a:p>
            <a:pPr marL="0" indent="0">
              <a:buNone/>
            </a:pPr>
            <a:endParaRPr lang="en-US" dirty="0"/>
          </a:p>
          <a:p>
            <a:pPr marL="0" indent="0">
              <a:buNone/>
            </a:pPr>
            <a:r>
              <a:rPr lang="en-US" dirty="0"/>
              <a:t>It can be incredibly useful to perform distance calculations in the database. Because of the curvature of the Earth, the calculation is not quite as trivial as multiplication of degrees times distance/degree.</a:t>
            </a:r>
          </a:p>
          <a:p>
            <a:pPr marL="0" indent="0">
              <a:buNone/>
            </a:pPr>
            <a:endParaRPr lang="en-US" dirty="0"/>
          </a:p>
          <a:p>
            <a:pPr marL="0" indent="0">
              <a:buNone/>
            </a:pPr>
            <a:r>
              <a:rPr lang="en-US" dirty="0"/>
              <a:t>Example use – find all of the branches within 100 miles of this position.</a:t>
            </a:r>
          </a:p>
        </p:txBody>
      </p:sp>
    </p:spTree>
    <p:extLst>
      <p:ext uri="{BB962C8B-B14F-4D97-AF65-F5344CB8AC3E}">
        <p14:creationId xmlns:p14="http://schemas.microsoft.com/office/powerpoint/2010/main" val="1858169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6A2DA-FCC5-47A9-8C4A-E3204D7E6617}"/>
              </a:ext>
            </a:extLst>
          </p:cNvPr>
          <p:cNvSpPr>
            <a:spLocks noGrp="1"/>
          </p:cNvSpPr>
          <p:nvPr>
            <p:ph type="title"/>
          </p:nvPr>
        </p:nvSpPr>
        <p:spPr/>
        <p:txBody>
          <a:bodyPr/>
          <a:lstStyle/>
          <a:p>
            <a:r>
              <a:rPr lang="en-US" dirty="0"/>
              <a:t>Geometry</a:t>
            </a:r>
          </a:p>
        </p:txBody>
      </p:sp>
      <p:sp>
        <p:nvSpPr>
          <p:cNvPr id="3" name="Content Placeholder 2">
            <a:extLst>
              <a:ext uri="{FF2B5EF4-FFF2-40B4-BE49-F238E27FC236}">
                <a16:creationId xmlns:a16="http://schemas.microsoft.com/office/drawing/2014/main" id="{5790D9C9-46FE-438B-9D97-C9F0D40BAEC3}"/>
              </a:ext>
            </a:extLst>
          </p:cNvPr>
          <p:cNvSpPr>
            <a:spLocks noGrp="1"/>
          </p:cNvSpPr>
          <p:nvPr>
            <p:ph idx="1"/>
          </p:nvPr>
        </p:nvSpPr>
        <p:spPr/>
        <p:txBody>
          <a:bodyPr/>
          <a:lstStyle/>
          <a:p>
            <a:pPr marL="0" indent="0">
              <a:buNone/>
            </a:pPr>
            <a:r>
              <a:rPr lang="en-US" dirty="0"/>
              <a:t>Many databases also have the ability to hold geometric shapes in the database. point, polygon, circle, etc. </a:t>
            </a:r>
          </a:p>
          <a:p>
            <a:pPr marL="0" indent="0">
              <a:buNone/>
            </a:pPr>
            <a:endParaRPr lang="en-US" dirty="0"/>
          </a:p>
          <a:p>
            <a:pPr marL="0" indent="0">
              <a:buNone/>
            </a:pPr>
            <a:r>
              <a:rPr lang="en-US" dirty="0"/>
              <a:t>There are many standard functions (Difference, Distance, Contains) that operate on these geometry functions.</a:t>
            </a:r>
          </a:p>
          <a:p>
            <a:pPr marL="0" indent="0">
              <a:buNone/>
            </a:pPr>
            <a:endParaRPr lang="en-US" dirty="0"/>
          </a:p>
          <a:p>
            <a:pPr marL="0" indent="0">
              <a:buNone/>
            </a:pPr>
            <a:r>
              <a:rPr lang="en-US" dirty="0"/>
              <a:t>One possible application of these might be an architecture application.</a:t>
            </a:r>
          </a:p>
        </p:txBody>
      </p:sp>
    </p:spTree>
    <p:extLst>
      <p:ext uri="{BB962C8B-B14F-4D97-AF65-F5344CB8AC3E}">
        <p14:creationId xmlns:p14="http://schemas.microsoft.com/office/powerpoint/2010/main" val="3296664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DF3D-6C72-45CF-B909-C079050AFF84}"/>
              </a:ext>
            </a:extLst>
          </p:cNvPr>
          <p:cNvSpPr>
            <a:spLocks noGrp="1"/>
          </p:cNvSpPr>
          <p:nvPr>
            <p:ph type="title"/>
          </p:nvPr>
        </p:nvSpPr>
        <p:spPr/>
        <p:txBody>
          <a:bodyPr/>
          <a:lstStyle/>
          <a:p>
            <a:r>
              <a:rPr lang="en-US" dirty="0"/>
              <a:t>XML/JSON</a:t>
            </a:r>
          </a:p>
        </p:txBody>
      </p:sp>
      <p:sp>
        <p:nvSpPr>
          <p:cNvPr id="3" name="Content Placeholder 2">
            <a:extLst>
              <a:ext uri="{FF2B5EF4-FFF2-40B4-BE49-F238E27FC236}">
                <a16:creationId xmlns:a16="http://schemas.microsoft.com/office/drawing/2014/main" id="{58E56B8A-A903-43B8-9099-D633B8EB20E0}"/>
              </a:ext>
            </a:extLst>
          </p:cNvPr>
          <p:cNvSpPr>
            <a:spLocks noGrp="1"/>
          </p:cNvSpPr>
          <p:nvPr>
            <p:ph idx="1"/>
          </p:nvPr>
        </p:nvSpPr>
        <p:spPr/>
        <p:txBody>
          <a:bodyPr/>
          <a:lstStyle/>
          <a:p>
            <a:pPr marL="0" indent="0">
              <a:buNone/>
            </a:pPr>
            <a:r>
              <a:rPr lang="en-US" dirty="0"/>
              <a:t>It has become trendy, recently, to include datatypes for XML and JSON, along with functionality to search/modify them.</a:t>
            </a:r>
          </a:p>
          <a:p>
            <a:pPr marL="0" indent="0">
              <a:buNone/>
            </a:pPr>
            <a:endParaRPr lang="en-US" dirty="0"/>
          </a:p>
          <a:p>
            <a:pPr marL="0" indent="0">
              <a:buNone/>
            </a:pPr>
            <a:r>
              <a:rPr lang="en-US" dirty="0"/>
              <a:t>Be very cautious with this. Essentially, this stores non-relational data in your database in a way that makes it hard(</a:t>
            </a:r>
            <a:r>
              <a:rPr lang="en-US" dirty="0" err="1"/>
              <a:t>er</a:t>
            </a:r>
            <a:r>
              <a:rPr lang="en-US" dirty="0"/>
              <a:t>) to get to. Question why you aren’t parsing the data into tables and columns.</a:t>
            </a:r>
          </a:p>
          <a:p>
            <a:pPr marL="0" indent="0">
              <a:buNone/>
            </a:pPr>
            <a:endParaRPr lang="en-US" dirty="0"/>
          </a:p>
          <a:p>
            <a:pPr marL="0" indent="0">
              <a:buNone/>
            </a:pPr>
            <a:r>
              <a:rPr lang="en-US" dirty="0"/>
              <a:t>These datatypes are, however, nice for logging the data that comes in /goes out.</a:t>
            </a:r>
          </a:p>
        </p:txBody>
      </p:sp>
    </p:spTree>
    <p:extLst>
      <p:ext uri="{BB962C8B-B14F-4D97-AF65-F5344CB8AC3E}">
        <p14:creationId xmlns:p14="http://schemas.microsoft.com/office/powerpoint/2010/main" val="3772130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8CDAE-7153-4185-A403-E2E668A54E5B}"/>
              </a:ext>
            </a:extLst>
          </p:cNvPr>
          <p:cNvSpPr>
            <a:spLocks noGrp="1"/>
          </p:cNvSpPr>
          <p:nvPr>
            <p:ph type="title"/>
          </p:nvPr>
        </p:nvSpPr>
        <p:spPr/>
        <p:txBody>
          <a:bodyPr/>
          <a:lstStyle/>
          <a:p>
            <a:r>
              <a:rPr lang="en-US" dirty="0"/>
              <a:t>IDENTITY</a:t>
            </a:r>
          </a:p>
        </p:txBody>
      </p:sp>
      <p:sp>
        <p:nvSpPr>
          <p:cNvPr id="3" name="Content Placeholder 2">
            <a:extLst>
              <a:ext uri="{FF2B5EF4-FFF2-40B4-BE49-F238E27FC236}">
                <a16:creationId xmlns:a16="http://schemas.microsoft.com/office/drawing/2014/main" id="{BDC41875-DE0A-465C-B636-6AC46E9158F6}"/>
              </a:ext>
            </a:extLst>
          </p:cNvPr>
          <p:cNvSpPr>
            <a:spLocks noGrp="1"/>
          </p:cNvSpPr>
          <p:nvPr>
            <p:ph idx="1"/>
          </p:nvPr>
        </p:nvSpPr>
        <p:spPr/>
        <p:txBody>
          <a:bodyPr/>
          <a:lstStyle/>
          <a:p>
            <a:pPr marL="0" indent="0">
              <a:buNone/>
            </a:pPr>
            <a:r>
              <a:rPr lang="en-US" dirty="0"/>
              <a:t>Most databases recognize that at least SOME tables will need surrogate keys and they make an easy way to handle that.</a:t>
            </a:r>
          </a:p>
          <a:p>
            <a:pPr marL="0" indent="0">
              <a:buNone/>
            </a:pPr>
            <a:r>
              <a:rPr lang="en-US" dirty="0"/>
              <a:t>SQL Server makes this easier than many (Oracle, I am looking at you…)</a:t>
            </a:r>
          </a:p>
          <a:p>
            <a:pPr marL="0" indent="0">
              <a:buNone/>
            </a:pPr>
            <a:endParaRPr lang="en-US" dirty="0"/>
          </a:p>
          <a:p>
            <a:pPr marL="0" indent="0">
              <a:buNone/>
            </a:pPr>
            <a:r>
              <a:rPr lang="en-US" dirty="0"/>
              <a:t>CREATE TABLE example ( id INT NOT NULL </a:t>
            </a:r>
            <a:r>
              <a:rPr lang="en-US" dirty="0">
                <a:highlight>
                  <a:srgbClr val="FFFF00"/>
                </a:highlight>
              </a:rPr>
              <a:t>IDENTITY</a:t>
            </a: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66116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4407E-0089-4CE4-A12E-6AA3C8DA7047}"/>
              </a:ext>
            </a:extLst>
          </p:cNvPr>
          <p:cNvSpPr>
            <a:spLocks noGrp="1"/>
          </p:cNvSpPr>
          <p:nvPr>
            <p:ph type="title"/>
          </p:nvPr>
        </p:nvSpPr>
        <p:spPr/>
        <p:txBody>
          <a:bodyPr/>
          <a:lstStyle/>
          <a:p>
            <a:r>
              <a:rPr lang="en-US" dirty="0"/>
              <a:t>Specifying a Primary Key</a:t>
            </a:r>
          </a:p>
        </p:txBody>
      </p:sp>
      <p:sp>
        <p:nvSpPr>
          <p:cNvPr id="3" name="Content Placeholder 2">
            <a:extLst>
              <a:ext uri="{FF2B5EF4-FFF2-40B4-BE49-F238E27FC236}">
                <a16:creationId xmlns:a16="http://schemas.microsoft.com/office/drawing/2014/main" id="{85E1A400-4B71-4B5E-BD78-C61720A0B92E}"/>
              </a:ext>
            </a:extLst>
          </p:cNvPr>
          <p:cNvSpPr>
            <a:spLocks noGrp="1"/>
          </p:cNvSpPr>
          <p:nvPr>
            <p:ph idx="1"/>
          </p:nvPr>
        </p:nvSpPr>
        <p:spPr/>
        <p:txBody>
          <a:bodyPr>
            <a:normAutofit fontScale="92500" lnSpcReduction="10000"/>
          </a:bodyPr>
          <a:lstStyle/>
          <a:p>
            <a:pPr marL="0" indent="0">
              <a:buNone/>
            </a:pPr>
            <a:r>
              <a:rPr lang="en-US" dirty="0"/>
              <a:t>Remember, a primary key is the unique key for your table.</a:t>
            </a:r>
          </a:p>
          <a:p>
            <a:pPr marL="0" indent="0">
              <a:buNone/>
            </a:pPr>
            <a:endParaRPr lang="en-US" dirty="0"/>
          </a:p>
          <a:p>
            <a:pPr marL="0" indent="0">
              <a:buNone/>
            </a:pPr>
            <a:r>
              <a:rPr lang="en-US" dirty="0"/>
              <a:t>Specifying it when you create the table ensures that you don’t forget and that the table is created with (compared to altered to) the right structure.</a:t>
            </a:r>
          </a:p>
          <a:p>
            <a:pPr marL="0" indent="0">
              <a:buNone/>
            </a:pPr>
            <a:endParaRPr lang="en-US" dirty="0"/>
          </a:p>
          <a:p>
            <a:pPr marL="0" indent="0">
              <a:buNone/>
            </a:pPr>
            <a:r>
              <a:rPr lang="en-US" dirty="0">
                <a:solidFill>
                  <a:srgbClr val="0000FF"/>
                </a:solidFill>
                <a:highlight>
                  <a:srgbClr val="FFFFFF"/>
                </a:highlight>
                <a:latin typeface="Consolas" panose="020B0609020204030204" pitchFamily="49" charset="0"/>
              </a:rPr>
              <a:t>CREATE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TABLE</a:t>
            </a:r>
            <a:r>
              <a:rPr lang="en-US" dirty="0">
                <a:solidFill>
                  <a:srgbClr val="000000"/>
                </a:solidFill>
                <a:highlight>
                  <a:srgbClr val="FFFFFF"/>
                </a:highlight>
                <a:latin typeface="Consolas" panose="020B0609020204030204" pitchFamily="49" charset="0"/>
              </a:rPr>
              <a:t> result</a:t>
            </a:r>
          </a:p>
          <a:p>
            <a:pPr marL="0" indent="0">
              <a:buNone/>
            </a:pPr>
            <a:r>
              <a:rPr lang="en-US" dirty="0">
                <a:solidFill>
                  <a:srgbClr val="80808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00"/>
                </a:solidFill>
                <a:highlight>
                  <a:srgbClr val="FFFFFF"/>
                </a:highlight>
                <a:latin typeface="Consolas" panose="020B0609020204030204" pitchFamily="49" charset="0"/>
              </a:rPr>
              <a:t>resultId</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not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identity</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primary</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key</a:t>
            </a:r>
            <a:r>
              <a:rPr lang="en-US" dirty="0">
                <a:solidFill>
                  <a:srgbClr val="80808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temperature </a:t>
            </a:r>
            <a:r>
              <a:rPr lang="en-US" dirty="0">
                <a:solidFill>
                  <a:srgbClr val="0000FF"/>
                </a:solidFill>
                <a:highlight>
                  <a:srgbClr val="FFFFFF"/>
                </a:highlight>
                <a:latin typeface="Consolas" panose="020B0609020204030204" pitchFamily="49" charset="0"/>
              </a:rPr>
              <a:t>numeric</a:t>
            </a:r>
            <a:r>
              <a:rPr lang="en-US" dirty="0">
                <a:solidFill>
                  <a:srgbClr val="80808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7</a:t>
            </a:r>
            <a:r>
              <a:rPr lang="en-US" dirty="0">
                <a:solidFill>
                  <a:srgbClr val="80808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4</a:t>
            </a:r>
            <a:r>
              <a:rPr lang="en-US" dirty="0">
                <a:solidFill>
                  <a:srgbClr val="80808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80808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852603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5A608-DBCC-4FEC-967B-8F730E6882A2}"/>
              </a:ext>
            </a:extLst>
          </p:cNvPr>
          <p:cNvSpPr>
            <a:spLocks noGrp="1"/>
          </p:cNvSpPr>
          <p:nvPr>
            <p:ph type="title"/>
          </p:nvPr>
        </p:nvSpPr>
        <p:spPr/>
        <p:txBody>
          <a:bodyPr/>
          <a:lstStyle/>
          <a:p>
            <a:r>
              <a:rPr lang="en-US" dirty="0"/>
              <a:t>NULL</a:t>
            </a:r>
          </a:p>
        </p:txBody>
      </p:sp>
      <p:sp>
        <p:nvSpPr>
          <p:cNvPr id="3" name="Content Placeholder 2">
            <a:extLst>
              <a:ext uri="{FF2B5EF4-FFF2-40B4-BE49-F238E27FC236}">
                <a16:creationId xmlns:a16="http://schemas.microsoft.com/office/drawing/2014/main" id="{549DAFD9-2194-4139-ADF1-E6C9DB4F49A0}"/>
              </a:ext>
            </a:extLst>
          </p:cNvPr>
          <p:cNvSpPr>
            <a:spLocks noGrp="1"/>
          </p:cNvSpPr>
          <p:nvPr>
            <p:ph idx="1"/>
          </p:nvPr>
        </p:nvSpPr>
        <p:spPr/>
        <p:txBody>
          <a:bodyPr/>
          <a:lstStyle/>
          <a:p>
            <a:pPr marL="0" indent="0">
              <a:buNone/>
            </a:pPr>
            <a:r>
              <a:rPr lang="en-US" dirty="0"/>
              <a:t>NULL in SQL is </a:t>
            </a:r>
            <a:r>
              <a:rPr lang="en-US" b="1" i="1" u="sng" dirty="0"/>
              <a:t>totally</a:t>
            </a:r>
            <a:r>
              <a:rPr lang="en-US" dirty="0"/>
              <a:t> different from NULL in code. They shouldn’t even have the same name…</a:t>
            </a:r>
          </a:p>
          <a:p>
            <a:pPr marL="0" indent="0">
              <a:buNone/>
            </a:pPr>
            <a:endParaRPr lang="en-US" dirty="0"/>
          </a:p>
          <a:p>
            <a:pPr marL="0" indent="0">
              <a:buNone/>
            </a:pPr>
            <a:r>
              <a:rPr lang="en-US" dirty="0"/>
              <a:t>In code, NULL means “none”. </a:t>
            </a:r>
          </a:p>
          <a:p>
            <a:pPr marL="0" indent="0">
              <a:buNone/>
            </a:pPr>
            <a:r>
              <a:rPr lang="en-US" dirty="0"/>
              <a:t>If I call some function:</a:t>
            </a:r>
          </a:p>
          <a:p>
            <a:pPr marL="0" indent="0">
              <a:buNone/>
            </a:pPr>
            <a:r>
              <a:rPr lang="en-US" dirty="0" err="1"/>
              <a:t>printOwnerAndPet</a:t>
            </a:r>
            <a:r>
              <a:rPr lang="en-US" dirty="0"/>
              <a:t>(</a:t>
            </a:r>
            <a:r>
              <a:rPr lang="en-US" dirty="0" err="1"/>
              <a:t>michael,NULL</a:t>
            </a:r>
            <a:r>
              <a:rPr lang="en-US" dirty="0"/>
              <a:t>)</a:t>
            </a:r>
          </a:p>
          <a:p>
            <a:pPr marL="0" indent="0">
              <a:buNone/>
            </a:pPr>
            <a:endParaRPr lang="en-US" dirty="0"/>
          </a:p>
          <a:p>
            <a:pPr marL="0" indent="0">
              <a:buNone/>
            </a:pPr>
            <a:r>
              <a:rPr lang="en-US" dirty="0"/>
              <a:t>I mean that there is no pet.</a:t>
            </a:r>
          </a:p>
        </p:txBody>
      </p:sp>
    </p:spTree>
    <p:extLst>
      <p:ext uri="{BB962C8B-B14F-4D97-AF65-F5344CB8AC3E}">
        <p14:creationId xmlns:p14="http://schemas.microsoft.com/office/powerpoint/2010/main" val="835354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68B36-5A3B-4865-9B42-5D0AC778B5CA}"/>
              </a:ext>
            </a:extLst>
          </p:cNvPr>
          <p:cNvSpPr>
            <a:spLocks noGrp="1"/>
          </p:cNvSpPr>
          <p:nvPr>
            <p:ph type="title"/>
          </p:nvPr>
        </p:nvSpPr>
        <p:spPr/>
        <p:txBody>
          <a:bodyPr/>
          <a:lstStyle/>
          <a:p>
            <a:r>
              <a:rPr lang="en-US" dirty="0"/>
              <a:t>NULL in SQL</a:t>
            </a:r>
          </a:p>
        </p:txBody>
      </p:sp>
      <p:sp>
        <p:nvSpPr>
          <p:cNvPr id="3" name="Content Placeholder 2">
            <a:extLst>
              <a:ext uri="{FF2B5EF4-FFF2-40B4-BE49-F238E27FC236}">
                <a16:creationId xmlns:a16="http://schemas.microsoft.com/office/drawing/2014/main" id="{086345E6-BFBE-4CCB-A386-4D2AF54BAD20}"/>
              </a:ext>
            </a:extLst>
          </p:cNvPr>
          <p:cNvSpPr>
            <a:spLocks noGrp="1"/>
          </p:cNvSpPr>
          <p:nvPr>
            <p:ph idx="1"/>
          </p:nvPr>
        </p:nvSpPr>
        <p:spPr/>
        <p:txBody>
          <a:bodyPr/>
          <a:lstStyle/>
          <a:p>
            <a:pPr marL="0" indent="0">
              <a:buNone/>
            </a:pPr>
            <a:r>
              <a:rPr lang="en-US" dirty="0"/>
              <a:t>In SQL, NULL means “unknown”.</a:t>
            </a:r>
          </a:p>
          <a:p>
            <a:pPr marL="0" indent="0">
              <a:buNone/>
            </a:pPr>
            <a:endParaRPr lang="en-US" dirty="0"/>
          </a:p>
          <a:p>
            <a:pPr marL="0" indent="0">
              <a:buNone/>
            </a:pPr>
            <a:r>
              <a:rPr lang="en-US" dirty="0"/>
              <a:t>If you are creating a hospital database, for example, and you don’t know a patient’s cell phone number, you would set that number to NULL. </a:t>
            </a:r>
          </a:p>
          <a:p>
            <a:pPr marL="0" indent="0">
              <a:buNone/>
            </a:pPr>
            <a:endParaRPr lang="en-US" dirty="0"/>
          </a:p>
          <a:p>
            <a:pPr marL="0" indent="0">
              <a:buNone/>
            </a:pPr>
            <a:r>
              <a:rPr lang="en-US" dirty="0"/>
              <a:t>ANY datatype can be NULL – bit, </a:t>
            </a:r>
            <a:r>
              <a:rPr lang="en-US" dirty="0" err="1"/>
              <a:t>tinyint</a:t>
            </a:r>
            <a:r>
              <a:rPr lang="en-US" dirty="0"/>
              <a:t>, varchar, anything.</a:t>
            </a:r>
          </a:p>
        </p:txBody>
      </p:sp>
    </p:spTree>
    <p:extLst>
      <p:ext uri="{BB962C8B-B14F-4D97-AF65-F5344CB8AC3E}">
        <p14:creationId xmlns:p14="http://schemas.microsoft.com/office/powerpoint/2010/main" val="33414780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740EF-A3DF-44E4-A971-82DFA0FC55B9}"/>
              </a:ext>
            </a:extLst>
          </p:cNvPr>
          <p:cNvSpPr>
            <a:spLocks noGrp="1"/>
          </p:cNvSpPr>
          <p:nvPr>
            <p:ph type="title"/>
          </p:nvPr>
        </p:nvSpPr>
        <p:spPr/>
        <p:txBody>
          <a:bodyPr/>
          <a:lstStyle/>
          <a:p>
            <a:r>
              <a:rPr lang="en-US" dirty="0"/>
              <a:t>Specifying </a:t>
            </a:r>
            <a:r>
              <a:rPr lang="en-US" dirty="0" err="1"/>
              <a:t>NULLability</a:t>
            </a:r>
            <a:endParaRPr lang="en-US" dirty="0"/>
          </a:p>
        </p:txBody>
      </p:sp>
      <p:sp>
        <p:nvSpPr>
          <p:cNvPr id="3" name="Content Placeholder 2">
            <a:extLst>
              <a:ext uri="{FF2B5EF4-FFF2-40B4-BE49-F238E27FC236}">
                <a16:creationId xmlns:a16="http://schemas.microsoft.com/office/drawing/2014/main" id="{C1C5BF21-8B44-4D26-AE71-6C6964D39F38}"/>
              </a:ext>
            </a:extLst>
          </p:cNvPr>
          <p:cNvSpPr>
            <a:spLocks noGrp="1"/>
          </p:cNvSpPr>
          <p:nvPr>
            <p:ph idx="1"/>
          </p:nvPr>
        </p:nvSpPr>
        <p:spPr/>
        <p:txBody>
          <a:bodyPr>
            <a:normAutofit/>
          </a:bodyPr>
          <a:lstStyle/>
          <a:p>
            <a:pPr marL="0" indent="0">
              <a:buNone/>
            </a:pPr>
            <a:r>
              <a:rPr lang="en-US" dirty="0"/>
              <a:t>When you define a table, each column has a null specifier. PERSONALLY, I prefer to be explicit about nullability, but by default, all columns can be NULL.</a:t>
            </a:r>
          </a:p>
          <a:p>
            <a:pPr marL="0" indent="0">
              <a:buNone/>
            </a:pPr>
            <a:endParaRPr lang="en-US" dirty="0"/>
          </a:p>
          <a:p>
            <a:pPr marL="0" indent="0">
              <a:buNone/>
            </a:pPr>
            <a:r>
              <a:rPr lang="en-US" dirty="0"/>
              <a:t>examples:</a:t>
            </a:r>
          </a:p>
          <a:p>
            <a:pPr marL="0" indent="0">
              <a:buNone/>
            </a:pPr>
            <a:r>
              <a:rPr lang="en-US" dirty="0"/>
              <a:t>	</a:t>
            </a:r>
            <a:r>
              <a:rPr lang="en-US" dirty="0" err="1"/>
              <a:t>firstName</a:t>
            </a:r>
            <a:r>
              <a:rPr lang="en-US" dirty="0"/>
              <a:t> varchar(40),</a:t>
            </a:r>
          </a:p>
          <a:p>
            <a:pPr marL="0" indent="0">
              <a:buNone/>
            </a:pPr>
            <a:r>
              <a:rPr lang="en-US" dirty="0"/>
              <a:t>	</a:t>
            </a:r>
            <a:r>
              <a:rPr lang="en-US" dirty="0" err="1"/>
              <a:t>lastName</a:t>
            </a:r>
            <a:r>
              <a:rPr lang="en-US" dirty="0"/>
              <a:t> varchar(40) NOT NULL,</a:t>
            </a:r>
          </a:p>
          <a:p>
            <a:pPr marL="0" indent="0">
              <a:buNone/>
            </a:pPr>
            <a:r>
              <a:rPr lang="en-US" dirty="0"/>
              <a:t>	age int NULL,</a:t>
            </a:r>
          </a:p>
        </p:txBody>
      </p:sp>
    </p:spTree>
    <p:extLst>
      <p:ext uri="{BB962C8B-B14F-4D97-AF65-F5344CB8AC3E}">
        <p14:creationId xmlns:p14="http://schemas.microsoft.com/office/powerpoint/2010/main" val="4241281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9B237-EF07-44EF-940E-68C8F5DE4AD2}"/>
              </a:ext>
            </a:extLst>
          </p:cNvPr>
          <p:cNvSpPr>
            <a:spLocks noGrp="1"/>
          </p:cNvSpPr>
          <p:nvPr>
            <p:ph type="title"/>
          </p:nvPr>
        </p:nvSpPr>
        <p:spPr>
          <a:xfrm>
            <a:off x="838200" y="365125"/>
            <a:ext cx="10515600" cy="890097"/>
          </a:xfrm>
        </p:spPr>
        <p:txBody>
          <a:bodyPr/>
          <a:lstStyle/>
          <a:p>
            <a:r>
              <a:rPr lang="en-US" dirty="0"/>
              <a:t>Why is this important? </a:t>
            </a:r>
          </a:p>
        </p:txBody>
      </p:sp>
      <p:sp>
        <p:nvSpPr>
          <p:cNvPr id="3" name="Content Placeholder 2">
            <a:extLst>
              <a:ext uri="{FF2B5EF4-FFF2-40B4-BE49-F238E27FC236}">
                <a16:creationId xmlns:a16="http://schemas.microsoft.com/office/drawing/2014/main" id="{FBC49AD7-BAC6-4919-B0D1-F30D5E1D77D6}"/>
              </a:ext>
            </a:extLst>
          </p:cNvPr>
          <p:cNvSpPr>
            <a:spLocks noGrp="1"/>
          </p:cNvSpPr>
          <p:nvPr>
            <p:ph idx="1"/>
          </p:nvPr>
        </p:nvSpPr>
        <p:spPr>
          <a:xfrm>
            <a:off x="838200" y="1363287"/>
            <a:ext cx="10515600" cy="5386648"/>
          </a:xfrm>
        </p:spPr>
        <p:txBody>
          <a:bodyPr>
            <a:normAutofit/>
          </a:bodyPr>
          <a:lstStyle/>
          <a:p>
            <a:pPr marL="0" indent="0">
              <a:buNone/>
            </a:pPr>
            <a:r>
              <a:rPr lang="en-US" dirty="0"/>
              <a:t>Other parts of the organization will depend on your data</a:t>
            </a:r>
          </a:p>
          <a:p>
            <a:pPr marL="0" indent="0">
              <a:buNone/>
            </a:pPr>
            <a:endParaRPr lang="en-US" dirty="0"/>
          </a:p>
          <a:p>
            <a:pPr marL="0" indent="0">
              <a:buNone/>
            </a:pPr>
            <a:r>
              <a:rPr lang="en-US" dirty="0"/>
              <a:t>If your data is wrong, your code is not useful to anyone</a:t>
            </a:r>
          </a:p>
          <a:p>
            <a:pPr marL="0" indent="0">
              <a:buNone/>
            </a:pPr>
            <a:endParaRPr lang="en-US" dirty="0"/>
          </a:p>
          <a:p>
            <a:pPr marL="0" indent="0">
              <a:buNone/>
            </a:pPr>
            <a:r>
              <a:rPr lang="en-US" dirty="0"/>
              <a:t>We can’t deliver value to the organization if the data is wrong, incomprehensible, inaccessible or people don’t know that we have it.</a:t>
            </a:r>
          </a:p>
          <a:p>
            <a:pPr marL="0" indent="0">
              <a:buNone/>
            </a:pPr>
            <a:endParaRPr lang="en-US" dirty="0"/>
          </a:p>
          <a:p>
            <a:pPr marL="0" indent="0">
              <a:buNone/>
            </a:pPr>
            <a:r>
              <a:rPr lang="en-US" dirty="0"/>
              <a:t>The organization of the data impacts the performance of the database</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08828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7B531-3181-4E20-A27B-AF7E00D519C6}"/>
              </a:ext>
            </a:extLst>
          </p:cNvPr>
          <p:cNvSpPr>
            <a:spLocks noGrp="1"/>
          </p:cNvSpPr>
          <p:nvPr>
            <p:ph type="title"/>
          </p:nvPr>
        </p:nvSpPr>
        <p:spPr/>
        <p:txBody>
          <a:bodyPr/>
          <a:lstStyle/>
          <a:p>
            <a:r>
              <a:rPr lang="en-US" dirty="0"/>
              <a:t>Comparing NULLS</a:t>
            </a:r>
          </a:p>
        </p:txBody>
      </p:sp>
      <p:sp>
        <p:nvSpPr>
          <p:cNvPr id="3" name="Content Placeholder 2">
            <a:extLst>
              <a:ext uri="{FF2B5EF4-FFF2-40B4-BE49-F238E27FC236}">
                <a16:creationId xmlns:a16="http://schemas.microsoft.com/office/drawing/2014/main" id="{0D787A03-4F9E-4BEA-930C-9D58A5C4D991}"/>
              </a:ext>
            </a:extLst>
          </p:cNvPr>
          <p:cNvSpPr>
            <a:spLocks noGrp="1"/>
          </p:cNvSpPr>
          <p:nvPr>
            <p:ph idx="1"/>
          </p:nvPr>
        </p:nvSpPr>
        <p:spPr>
          <a:xfrm>
            <a:off x="838200" y="1825625"/>
            <a:ext cx="4382193" cy="4351338"/>
          </a:xfrm>
        </p:spPr>
        <p:txBody>
          <a:bodyPr>
            <a:normAutofit/>
          </a:bodyPr>
          <a:lstStyle/>
          <a:p>
            <a:pPr marL="0" indent="0">
              <a:buNone/>
            </a:pPr>
            <a:r>
              <a:rPr lang="en-US" sz="1600" dirty="0">
                <a:latin typeface="Consolas" panose="020B0609020204030204" pitchFamily="49" charset="0"/>
              </a:rPr>
              <a:t>CREATE TABLE #temp (</a:t>
            </a:r>
            <a:r>
              <a:rPr lang="en-US" sz="1600" dirty="0" err="1">
                <a:latin typeface="Consolas" panose="020B0609020204030204" pitchFamily="49" charset="0"/>
              </a:rPr>
              <a:t>val</a:t>
            </a:r>
            <a:r>
              <a:rPr lang="en-US" sz="1600" dirty="0">
                <a:latin typeface="Consolas" panose="020B0609020204030204" pitchFamily="49" charset="0"/>
              </a:rPr>
              <a:t> int null);</a:t>
            </a:r>
          </a:p>
          <a:p>
            <a:pPr marL="0" indent="0">
              <a:buNone/>
            </a:pPr>
            <a:r>
              <a:rPr lang="en-US" sz="1600" dirty="0">
                <a:latin typeface="Consolas" panose="020B0609020204030204" pitchFamily="49" charset="0"/>
              </a:rPr>
              <a:t>INSERT INTO #temp VALUES (NULL),(1)</a:t>
            </a:r>
          </a:p>
          <a:p>
            <a:pPr marL="0" indent="0">
              <a:buNone/>
            </a:pPr>
            <a:r>
              <a:rPr lang="en-US" sz="1600" dirty="0">
                <a:latin typeface="Consolas" panose="020B0609020204030204" pitchFamily="49" charset="0"/>
              </a:rPr>
              <a:t>(2 rows affected)</a:t>
            </a:r>
          </a:p>
          <a:p>
            <a:pPr marL="0" indent="0">
              <a:buNone/>
            </a:pPr>
            <a:endParaRPr lang="en-US" sz="1600" dirty="0">
              <a:latin typeface="Consolas" panose="020B0609020204030204" pitchFamily="49" charset="0"/>
            </a:endParaRPr>
          </a:p>
          <a:p>
            <a:pPr marL="0" indent="0">
              <a:buNone/>
            </a:pPr>
            <a:r>
              <a:rPr lang="en-US" sz="1600" dirty="0">
                <a:latin typeface="Consolas" panose="020B0609020204030204" pitchFamily="49" charset="0"/>
              </a:rPr>
              <a:t>SELECT * FROM #temp where </a:t>
            </a:r>
            <a:r>
              <a:rPr lang="en-US" sz="1600" dirty="0" err="1">
                <a:latin typeface="Consolas" panose="020B0609020204030204" pitchFamily="49" charset="0"/>
              </a:rPr>
              <a:t>val</a:t>
            </a:r>
            <a:r>
              <a:rPr lang="en-US" sz="1600" dirty="0">
                <a:latin typeface="Consolas" panose="020B0609020204030204" pitchFamily="49" charset="0"/>
              </a:rPr>
              <a:t> &gt; 0</a:t>
            </a:r>
          </a:p>
          <a:p>
            <a:pPr marL="0" indent="0">
              <a:buNone/>
            </a:pPr>
            <a:r>
              <a:rPr lang="en-US" sz="1600" dirty="0" err="1">
                <a:latin typeface="Consolas" panose="020B0609020204030204" pitchFamily="49" charset="0"/>
              </a:rPr>
              <a:t>val</a:t>
            </a:r>
            <a:endParaRPr lang="en-US" sz="1600" dirty="0">
              <a:latin typeface="Consolas" panose="020B0609020204030204" pitchFamily="49" charset="0"/>
            </a:endParaRPr>
          </a:p>
          <a:p>
            <a:pPr marL="0" indent="0">
              <a:buNone/>
            </a:pPr>
            <a:r>
              <a:rPr lang="en-US" sz="1600" dirty="0">
                <a:latin typeface="Consolas" panose="020B0609020204030204" pitchFamily="49" charset="0"/>
              </a:rPr>
              <a:t>-----------</a:t>
            </a:r>
          </a:p>
          <a:p>
            <a:pPr marL="0" indent="0">
              <a:buNone/>
            </a:pPr>
            <a:r>
              <a:rPr lang="en-US" sz="1600" dirty="0">
                <a:latin typeface="Consolas" panose="020B0609020204030204" pitchFamily="49" charset="0"/>
              </a:rPr>
              <a:t>1</a:t>
            </a:r>
          </a:p>
          <a:p>
            <a:pPr marL="0" indent="0">
              <a:buNone/>
            </a:pPr>
            <a:r>
              <a:rPr lang="en-US" sz="1600" dirty="0">
                <a:latin typeface="Consolas" panose="020B0609020204030204" pitchFamily="49" charset="0"/>
              </a:rPr>
              <a:t>(1 row affected)</a:t>
            </a:r>
          </a:p>
          <a:p>
            <a:pPr marL="0" indent="0">
              <a:buNone/>
            </a:pPr>
            <a:endParaRPr lang="en-US" sz="1600" dirty="0">
              <a:latin typeface="Consolas" panose="020B0609020204030204" pitchFamily="49" charset="0"/>
            </a:endParaRPr>
          </a:p>
          <a:p>
            <a:pPr marL="0" indent="0">
              <a:buNone/>
            </a:pPr>
            <a:r>
              <a:rPr lang="en-US" sz="1600" dirty="0">
                <a:latin typeface="Consolas" panose="020B0609020204030204" pitchFamily="49" charset="0"/>
              </a:rPr>
              <a:t>SELECT * FROM #temp where </a:t>
            </a:r>
            <a:r>
              <a:rPr lang="en-US" sz="1600" dirty="0" err="1">
                <a:latin typeface="Consolas" panose="020B0609020204030204" pitchFamily="49" charset="0"/>
              </a:rPr>
              <a:t>val</a:t>
            </a:r>
            <a:r>
              <a:rPr lang="en-US" sz="1600" dirty="0">
                <a:latin typeface="Consolas" panose="020B0609020204030204" pitchFamily="49" charset="0"/>
              </a:rPr>
              <a:t> &lt;&gt; 1</a:t>
            </a:r>
          </a:p>
          <a:p>
            <a:pPr marL="0" indent="0">
              <a:buNone/>
            </a:pPr>
            <a:r>
              <a:rPr lang="en-US" sz="1600" dirty="0">
                <a:latin typeface="Consolas" panose="020B0609020204030204" pitchFamily="49" charset="0"/>
              </a:rPr>
              <a:t>(0 rows affected)</a:t>
            </a:r>
          </a:p>
        </p:txBody>
      </p:sp>
      <p:sp>
        <p:nvSpPr>
          <p:cNvPr id="4" name="TextBox 3">
            <a:extLst>
              <a:ext uri="{FF2B5EF4-FFF2-40B4-BE49-F238E27FC236}">
                <a16:creationId xmlns:a16="http://schemas.microsoft.com/office/drawing/2014/main" id="{AF3D7095-B778-45E1-A6AF-A7EB9A3EF402}"/>
              </a:ext>
            </a:extLst>
          </p:cNvPr>
          <p:cNvSpPr txBox="1"/>
          <p:nvPr/>
        </p:nvSpPr>
        <p:spPr>
          <a:xfrm>
            <a:off x="5792586" y="1571106"/>
            <a:ext cx="5561214" cy="4524315"/>
          </a:xfrm>
          <a:prstGeom prst="rect">
            <a:avLst/>
          </a:prstGeom>
          <a:noFill/>
        </p:spPr>
        <p:txBody>
          <a:bodyPr wrap="square" rtlCol="0">
            <a:spAutoFit/>
          </a:bodyPr>
          <a:lstStyle/>
          <a:p>
            <a:r>
              <a:rPr lang="en-US" sz="1600" dirty="0">
                <a:latin typeface="Consolas" panose="020B0609020204030204" pitchFamily="49" charset="0"/>
              </a:rPr>
              <a:t>SELECT * FROM #temp where </a:t>
            </a:r>
            <a:r>
              <a:rPr lang="en-US" sz="1600" dirty="0" err="1">
                <a:latin typeface="Consolas" panose="020B0609020204030204" pitchFamily="49" charset="0"/>
              </a:rPr>
              <a:t>val</a:t>
            </a:r>
            <a:r>
              <a:rPr lang="en-US" sz="1600" dirty="0">
                <a:latin typeface="Consolas" panose="020B0609020204030204" pitchFamily="49" charset="0"/>
              </a:rPr>
              <a:t> is null</a:t>
            </a:r>
          </a:p>
          <a:p>
            <a:r>
              <a:rPr lang="en-US" sz="1600" dirty="0" err="1">
                <a:latin typeface="Consolas" panose="020B0609020204030204" pitchFamily="49" charset="0"/>
              </a:rPr>
              <a:t>val</a:t>
            </a:r>
            <a:endParaRPr lang="en-US" sz="1600" dirty="0">
              <a:latin typeface="Consolas" panose="020B0609020204030204" pitchFamily="49" charset="0"/>
            </a:endParaRPr>
          </a:p>
          <a:p>
            <a:r>
              <a:rPr lang="en-US" sz="1600" dirty="0">
                <a:latin typeface="Consolas" panose="020B0609020204030204" pitchFamily="49" charset="0"/>
              </a:rPr>
              <a:t>-----------</a:t>
            </a:r>
          </a:p>
          <a:p>
            <a:r>
              <a:rPr lang="en-US" sz="1600" dirty="0">
                <a:latin typeface="Consolas" panose="020B0609020204030204" pitchFamily="49" charset="0"/>
              </a:rPr>
              <a:t>NULL</a:t>
            </a:r>
          </a:p>
          <a:p>
            <a:r>
              <a:rPr lang="en-US" sz="1600" dirty="0">
                <a:latin typeface="Consolas" panose="020B0609020204030204" pitchFamily="49" charset="0"/>
              </a:rPr>
              <a:t>(1 row affected)</a:t>
            </a:r>
          </a:p>
          <a:p>
            <a:endParaRPr lang="en-US" sz="1600" dirty="0">
              <a:latin typeface="Consolas" panose="020B0609020204030204" pitchFamily="49" charset="0"/>
            </a:endParaRPr>
          </a:p>
          <a:p>
            <a:r>
              <a:rPr lang="en-US" sz="1600" dirty="0">
                <a:latin typeface="Consolas" panose="020B0609020204030204" pitchFamily="49" charset="0"/>
              </a:rPr>
              <a:t>SELECT * FROM #temp where </a:t>
            </a:r>
            <a:r>
              <a:rPr lang="en-US" sz="1600" dirty="0" err="1">
                <a:latin typeface="Consolas" panose="020B0609020204030204" pitchFamily="49" charset="0"/>
              </a:rPr>
              <a:t>val</a:t>
            </a:r>
            <a:r>
              <a:rPr lang="en-US" sz="1600" dirty="0">
                <a:latin typeface="Consolas" panose="020B0609020204030204" pitchFamily="49" charset="0"/>
              </a:rPr>
              <a:t> is not null</a:t>
            </a:r>
          </a:p>
          <a:p>
            <a:r>
              <a:rPr lang="en-US" sz="1600" dirty="0" err="1">
                <a:latin typeface="Consolas" panose="020B0609020204030204" pitchFamily="49" charset="0"/>
              </a:rPr>
              <a:t>val</a:t>
            </a:r>
            <a:endParaRPr lang="en-US" sz="1600" dirty="0">
              <a:latin typeface="Consolas" panose="020B0609020204030204" pitchFamily="49" charset="0"/>
            </a:endParaRPr>
          </a:p>
          <a:p>
            <a:r>
              <a:rPr lang="en-US" sz="1600" dirty="0">
                <a:latin typeface="Consolas" panose="020B0609020204030204" pitchFamily="49" charset="0"/>
              </a:rPr>
              <a:t>-----------</a:t>
            </a:r>
          </a:p>
          <a:p>
            <a:r>
              <a:rPr lang="en-US" sz="1600" dirty="0">
                <a:latin typeface="Consolas" panose="020B0609020204030204" pitchFamily="49" charset="0"/>
              </a:rPr>
              <a:t>1</a:t>
            </a:r>
          </a:p>
          <a:p>
            <a:r>
              <a:rPr lang="en-US" sz="1600" dirty="0">
                <a:latin typeface="Consolas" panose="020B0609020204030204" pitchFamily="49" charset="0"/>
              </a:rPr>
              <a:t>(1 row affected)</a:t>
            </a:r>
          </a:p>
          <a:p>
            <a:endParaRPr lang="en-US" sz="1600" dirty="0">
              <a:latin typeface="Consolas" panose="020B0609020204030204" pitchFamily="49" charset="0"/>
            </a:endParaRPr>
          </a:p>
          <a:p>
            <a:r>
              <a:rPr lang="en-US" sz="1600" dirty="0">
                <a:latin typeface="Consolas" panose="020B0609020204030204" pitchFamily="49" charset="0"/>
              </a:rPr>
              <a:t>SELECT * FROM #temp where </a:t>
            </a:r>
            <a:r>
              <a:rPr lang="en-US" sz="1600" dirty="0" err="1">
                <a:latin typeface="Consolas" panose="020B0609020204030204" pitchFamily="49" charset="0"/>
              </a:rPr>
              <a:t>val</a:t>
            </a:r>
            <a:r>
              <a:rPr lang="en-US" sz="1600" dirty="0">
                <a:latin typeface="Consolas" panose="020B0609020204030204" pitchFamily="49" charset="0"/>
              </a:rPr>
              <a:t> is null or </a:t>
            </a:r>
            <a:r>
              <a:rPr lang="en-US" sz="1600" dirty="0" err="1">
                <a:latin typeface="Consolas" panose="020B0609020204030204" pitchFamily="49" charset="0"/>
              </a:rPr>
              <a:t>val</a:t>
            </a:r>
            <a:r>
              <a:rPr lang="en-US" sz="1600" dirty="0">
                <a:latin typeface="Consolas" panose="020B0609020204030204" pitchFamily="49" charset="0"/>
              </a:rPr>
              <a:t> = 1</a:t>
            </a:r>
          </a:p>
          <a:p>
            <a:r>
              <a:rPr lang="en-US" sz="1600" dirty="0" err="1">
                <a:latin typeface="Consolas" panose="020B0609020204030204" pitchFamily="49" charset="0"/>
              </a:rPr>
              <a:t>val</a:t>
            </a:r>
            <a:endParaRPr lang="en-US" sz="1600" dirty="0">
              <a:latin typeface="Consolas" panose="020B0609020204030204" pitchFamily="49" charset="0"/>
            </a:endParaRPr>
          </a:p>
          <a:p>
            <a:r>
              <a:rPr lang="en-US" sz="1600" dirty="0">
                <a:latin typeface="Consolas" panose="020B0609020204030204" pitchFamily="49" charset="0"/>
              </a:rPr>
              <a:t>-----------</a:t>
            </a:r>
          </a:p>
          <a:p>
            <a:r>
              <a:rPr lang="en-US" sz="1600" dirty="0">
                <a:latin typeface="Consolas" panose="020B0609020204030204" pitchFamily="49" charset="0"/>
              </a:rPr>
              <a:t>NULL</a:t>
            </a:r>
          </a:p>
          <a:p>
            <a:r>
              <a:rPr lang="en-US" sz="1600" dirty="0">
                <a:latin typeface="Consolas" panose="020B0609020204030204" pitchFamily="49" charset="0"/>
              </a:rPr>
              <a:t>1</a:t>
            </a:r>
          </a:p>
          <a:p>
            <a:r>
              <a:rPr lang="en-US" sz="1600" dirty="0">
                <a:latin typeface="Consolas" panose="020B0609020204030204" pitchFamily="49" charset="0"/>
              </a:rPr>
              <a:t>(2 rows affected)</a:t>
            </a:r>
          </a:p>
        </p:txBody>
      </p:sp>
    </p:spTree>
    <p:extLst>
      <p:ext uri="{BB962C8B-B14F-4D97-AF65-F5344CB8AC3E}">
        <p14:creationId xmlns:p14="http://schemas.microsoft.com/office/powerpoint/2010/main" val="42184371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92A6E-651C-4422-8DA2-07FF6E190134}"/>
              </a:ext>
            </a:extLst>
          </p:cNvPr>
          <p:cNvSpPr>
            <a:spLocks noGrp="1"/>
          </p:cNvSpPr>
          <p:nvPr>
            <p:ph type="title"/>
          </p:nvPr>
        </p:nvSpPr>
        <p:spPr>
          <a:xfrm>
            <a:off x="838200" y="141316"/>
            <a:ext cx="10515600" cy="1770611"/>
          </a:xfrm>
        </p:spPr>
        <p:txBody>
          <a:bodyPr>
            <a:normAutofit/>
          </a:bodyPr>
          <a:lstStyle/>
          <a:p>
            <a:r>
              <a:rPr lang="en-US" dirty="0"/>
              <a:t>Naming</a:t>
            </a:r>
          </a:p>
        </p:txBody>
      </p:sp>
      <p:sp>
        <p:nvSpPr>
          <p:cNvPr id="3" name="Content Placeholder 2">
            <a:extLst>
              <a:ext uri="{FF2B5EF4-FFF2-40B4-BE49-F238E27FC236}">
                <a16:creationId xmlns:a16="http://schemas.microsoft.com/office/drawing/2014/main" id="{652F1AF0-C46F-42F6-81DD-10BEF3FC5AA1}"/>
              </a:ext>
            </a:extLst>
          </p:cNvPr>
          <p:cNvSpPr>
            <a:spLocks noGrp="1"/>
          </p:cNvSpPr>
          <p:nvPr>
            <p:ph idx="1"/>
          </p:nvPr>
        </p:nvSpPr>
        <p:spPr>
          <a:xfrm>
            <a:off x="374073" y="2576945"/>
            <a:ext cx="11612880" cy="1770611"/>
          </a:xfrm>
        </p:spPr>
        <p:txBody>
          <a:bodyPr>
            <a:normAutofit/>
          </a:bodyPr>
          <a:lstStyle/>
          <a:p>
            <a:pPr marL="0" indent="0">
              <a:buNone/>
            </a:pPr>
            <a:r>
              <a:rPr lang="en-US" sz="4800" dirty="0"/>
              <a:t>If your organization has a standard, follow it. </a:t>
            </a:r>
          </a:p>
          <a:p>
            <a:pPr marL="0" indent="0">
              <a:buNone/>
            </a:pPr>
            <a:r>
              <a:rPr lang="en-US" sz="4800" dirty="0"/>
              <a:t>Any standard is better than chaos.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59353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92A6E-651C-4422-8DA2-07FF6E190134}"/>
              </a:ext>
            </a:extLst>
          </p:cNvPr>
          <p:cNvSpPr>
            <a:spLocks noGrp="1"/>
          </p:cNvSpPr>
          <p:nvPr>
            <p:ph type="title"/>
          </p:nvPr>
        </p:nvSpPr>
        <p:spPr>
          <a:xfrm>
            <a:off x="838200" y="141316"/>
            <a:ext cx="10515600" cy="847899"/>
          </a:xfrm>
        </p:spPr>
        <p:txBody>
          <a:bodyPr>
            <a:normAutofit/>
          </a:bodyPr>
          <a:lstStyle/>
          <a:p>
            <a:r>
              <a:rPr lang="en-US" dirty="0"/>
              <a:t>Naming</a:t>
            </a:r>
          </a:p>
        </p:txBody>
      </p:sp>
      <p:sp>
        <p:nvSpPr>
          <p:cNvPr id="3" name="Content Placeholder 2">
            <a:extLst>
              <a:ext uri="{FF2B5EF4-FFF2-40B4-BE49-F238E27FC236}">
                <a16:creationId xmlns:a16="http://schemas.microsoft.com/office/drawing/2014/main" id="{652F1AF0-C46F-42F6-81DD-10BEF3FC5AA1}"/>
              </a:ext>
            </a:extLst>
          </p:cNvPr>
          <p:cNvSpPr>
            <a:spLocks noGrp="1"/>
          </p:cNvSpPr>
          <p:nvPr>
            <p:ph idx="1"/>
          </p:nvPr>
        </p:nvSpPr>
        <p:spPr>
          <a:xfrm>
            <a:off x="979516" y="1596043"/>
            <a:ext cx="10232968" cy="4314306"/>
          </a:xfrm>
        </p:spPr>
        <p:txBody>
          <a:bodyPr>
            <a:normAutofit/>
          </a:bodyPr>
          <a:lstStyle/>
          <a:p>
            <a:pPr marL="0" indent="0">
              <a:buNone/>
            </a:pPr>
            <a:r>
              <a:rPr lang="en-US" dirty="0"/>
              <a:t>Tables should be singular and similar to a class name: patient, </a:t>
            </a:r>
            <a:r>
              <a:rPr lang="en-US" dirty="0" err="1"/>
              <a:t>examRoom</a:t>
            </a:r>
            <a:r>
              <a:rPr lang="en-US" dirty="0"/>
              <a:t>, etc. </a:t>
            </a:r>
          </a:p>
          <a:p>
            <a:pPr marL="0" indent="0">
              <a:buNone/>
            </a:pPr>
            <a:endParaRPr lang="en-US" dirty="0"/>
          </a:p>
          <a:p>
            <a:pPr marL="0" indent="0">
              <a:buNone/>
            </a:pPr>
            <a:r>
              <a:rPr lang="en-US" dirty="0"/>
              <a:t>Tables that are “join tables” should be named with the names of tables that they join: </a:t>
            </a:r>
            <a:r>
              <a:rPr lang="en-US" dirty="0" err="1"/>
              <a:t>patientDoctor</a:t>
            </a:r>
            <a:r>
              <a:rPr lang="en-US" dirty="0"/>
              <a:t>, </a:t>
            </a:r>
            <a:r>
              <a:rPr lang="en-US" dirty="0" err="1"/>
              <a:t>parentChild</a:t>
            </a:r>
            <a:endParaRPr lang="en-US" dirty="0"/>
          </a:p>
          <a:p>
            <a:pPr marL="0" indent="0">
              <a:buNone/>
            </a:pPr>
            <a:endParaRPr lang="en-US" dirty="0"/>
          </a:p>
          <a:p>
            <a:pPr marL="0" indent="0">
              <a:buNone/>
            </a:pPr>
            <a:r>
              <a:rPr lang="en-US" dirty="0"/>
              <a:t>Some people use _ to separate words. I like camelCase, for the simple reason that it will look right with your code later. </a:t>
            </a:r>
          </a:p>
        </p:txBody>
      </p:sp>
    </p:spTree>
    <p:extLst>
      <p:ext uri="{BB962C8B-B14F-4D97-AF65-F5344CB8AC3E}">
        <p14:creationId xmlns:p14="http://schemas.microsoft.com/office/powerpoint/2010/main" val="6910121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92A6E-651C-4422-8DA2-07FF6E190134}"/>
              </a:ext>
            </a:extLst>
          </p:cNvPr>
          <p:cNvSpPr>
            <a:spLocks noGrp="1"/>
          </p:cNvSpPr>
          <p:nvPr>
            <p:ph type="title"/>
          </p:nvPr>
        </p:nvSpPr>
        <p:spPr>
          <a:xfrm>
            <a:off x="838200" y="141316"/>
            <a:ext cx="10515600" cy="1047404"/>
          </a:xfrm>
        </p:spPr>
        <p:txBody>
          <a:bodyPr>
            <a:normAutofit/>
          </a:bodyPr>
          <a:lstStyle/>
          <a:p>
            <a:r>
              <a:rPr lang="en-US" dirty="0"/>
              <a:t>Naming</a:t>
            </a:r>
          </a:p>
        </p:txBody>
      </p:sp>
      <p:sp>
        <p:nvSpPr>
          <p:cNvPr id="3" name="Content Placeholder 2">
            <a:extLst>
              <a:ext uri="{FF2B5EF4-FFF2-40B4-BE49-F238E27FC236}">
                <a16:creationId xmlns:a16="http://schemas.microsoft.com/office/drawing/2014/main" id="{652F1AF0-C46F-42F6-81DD-10BEF3FC5AA1}"/>
              </a:ext>
            </a:extLst>
          </p:cNvPr>
          <p:cNvSpPr>
            <a:spLocks noGrp="1"/>
          </p:cNvSpPr>
          <p:nvPr>
            <p:ph idx="1"/>
          </p:nvPr>
        </p:nvSpPr>
        <p:spPr>
          <a:xfrm>
            <a:off x="548639" y="1354975"/>
            <a:ext cx="10805161" cy="4646815"/>
          </a:xfrm>
        </p:spPr>
        <p:txBody>
          <a:bodyPr>
            <a:normAutofit/>
          </a:bodyPr>
          <a:lstStyle/>
          <a:p>
            <a:pPr marL="0" indent="0">
              <a:buNone/>
            </a:pPr>
            <a:r>
              <a:rPr lang="en-US" dirty="0"/>
              <a:t>column names should be camelCase.</a:t>
            </a:r>
          </a:p>
          <a:p>
            <a:pPr marL="0" indent="0">
              <a:buNone/>
            </a:pPr>
            <a:endParaRPr lang="en-US" dirty="0"/>
          </a:p>
          <a:p>
            <a:pPr marL="0" indent="0">
              <a:buNone/>
            </a:pPr>
            <a:r>
              <a:rPr lang="en-US" dirty="0"/>
              <a:t>If a column is a primary key, it should be </a:t>
            </a:r>
            <a:r>
              <a:rPr lang="en-US" dirty="0" err="1"/>
              <a:t>tableId</a:t>
            </a:r>
            <a:r>
              <a:rPr lang="en-US" dirty="0"/>
              <a:t>: </a:t>
            </a:r>
            <a:r>
              <a:rPr lang="en-US" dirty="0" err="1"/>
              <a:t>patientId</a:t>
            </a:r>
            <a:r>
              <a:rPr lang="en-US" dirty="0"/>
              <a:t>, </a:t>
            </a:r>
            <a:r>
              <a:rPr lang="en-US" dirty="0" err="1"/>
              <a:t>examRoomId</a:t>
            </a:r>
            <a:r>
              <a:rPr lang="en-US" dirty="0"/>
              <a:t>.</a:t>
            </a:r>
          </a:p>
          <a:p>
            <a:pPr marL="0" indent="0">
              <a:buNone/>
            </a:pPr>
            <a:endParaRPr lang="en-US" dirty="0"/>
          </a:p>
          <a:p>
            <a:pPr marL="0" indent="0">
              <a:buNone/>
            </a:pPr>
            <a:r>
              <a:rPr lang="en-US" dirty="0"/>
              <a:t>Foreign keys should have the same name as the column that they are linking to.</a:t>
            </a:r>
          </a:p>
          <a:p>
            <a:pPr marL="0" indent="0">
              <a:buNone/>
            </a:pPr>
            <a:r>
              <a:rPr lang="en-US" dirty="0"/>
              <a:t>create table appointment (</a:t>
            </a:r>
          </a:p>
          <a:p>
            <a:pPr marL="0" indent="0">
              <a:buNone/>
            </a:pPr>
            <a:r>
              <a:rPr lang="en-US" dirty="0"/>
              <a:t>	</a:t>
            </a:r>
            <a:r>
              <a:rPr lang="en-US" dirty="0" err="1"/>
              <a:t>patientId</a:t>
            </a:r>
            <a:r>
              <a:rPr lang="en-US" dirty="0"/>
              <a:t> int not null foreign key references patient(</a:t>
            </a:r>
            <a:r>
              <a:rPr lang="en-US" dirty="0" err="1"/>
              <a:t>patientId</a:t>
            </a:r>
            <a:r>
              <a:rPr lang="en-US" dirty="0"/>
              <a:t>)</a:t>
            </a:r>
          </a:p>
          <a:p>
            <a:pPr marL="0" indent="0">
              <a:buNone/>
            </a:pP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295134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30A4C-C4E1-4950-BE07-3DA4FC0E2325}"/>
              </a:ext>
            </a:extLst>
          </p:cNvPr>
          <p:cNvSpPr>
            <a:spLocks noGrp="1"/>
          </p:cNvSpPr>
          <p:nvPr>
            <p:ph type="title"/>
          </p:nvPr>
        </p:nvSpPr>
        <p:spPr/>
        <p:txBody>
          <a:bodyPr/>
          <a:lstStyle/>
          <a:p>
            <a:r>
              <a:rPr lang="en-US" dirty="0"/>
              <a:t>Schema</a:t>
            </a:r>
          </a:p>
        </p:txBody>
      </p:sp>
      <p:sp>
        <p:nvSpPr>
          <p:cNvPr id="3" name="Content Placeholder 2">
            <a:extLst>
              <a:ext uri="{FF2B5EF4-FFF2-40B4-BE49-F238E27FC236}">
                <a16:creationId xmlns:a16="http://schemas.microsoft.com/office/drawing/2014/main" id="{25243A7B-A133-4C2B-A403-E4E0BD02080C}"/>
              </a:ext>
            </a:extLst>
          </p:cNvPr>
          <p:cNvSpPr>
            <a:spLocks noGrp="1"/>
          </p:cNvSpPr>
          <p:nvPr>
            <p:ph idx="1"/>
          </p:nvPr>
        </p:nvSpPr>
        <p:spPr/>
        <p:txBody>
          <a:bodyPr>
            <a:normAutofit fontScale="92500" lnSpcReduction="10000"/>
          </a:bodyPr>
          <a:lstStyle/>
          <a:p>
            <a:pPr marL="0" indent="0">
              <a:buNone/>
            </a:pPr>
            <a:r>
              <a:rPr lang="en-US" dirty="0"/>
              <a:t>Schema is one of those words that is overloaded.</a:t>
            </a:r>
          </a:p>
          <a:p>
            <a:pPr marL="0" indent="0">
              <a:buNone/>
            </a:pPr>
            <a:r>
              <a:rPr lang="en-US" dirty="0"/>
              <a:t>It can refer to your whole database design (“The schema for the Hospital project is really good.”)</a:t>
            </a:r>
          </a:p>
          <a:p>
            <a:pPr marL="0" indent="0">
              <a:buNone/>
            </a:pPr>
            <a:endParaRPr lang="en-US" dirty="0"/>
          </a:p>
          <a:p>
            <a:pPr marL="0" indent="0">
              <a:buNone/>
            </a:pPr>
            <a:r>
              <a:rPr lang="en-US" dirty="0"/>
              <a:t>Most DBMSs, though, use another meaning as well – a subdivision of tables in a database. Think of it as a folder, if you will.</a:t>
            </a:r>
          </a:p>
          <a:p>
            <a:pPr marL="0" indent="0">
              <a:buNone/>
            </a:pPr>
            <a:r>
              <a:rPr lang="en-US" dirty="0"/>
              <a:t>Examples:</a:t>
            </a:r>
          </a:p>
          <a:p>
            <a:pPr marL="0" indent="0">
              <a:buNone/>
            </a:pPr>
            <a:r>
              <a:rPr lang="en-US" dirty="0" err="1"/>
              <a:t>billing.receivables</a:t>
            </a:r>
            <a:endParaRPr lang="en-US" dirty="0"/>
          </a:p>
          <a:p>
            <a:pPr marL="0" indent="0">
              <a:buNone/>
            </a:pPr>
            <a:r>
              <a:rPr lang="en-US" dirty="0" err="1"/>
              <a:t>shared.patients</a:t>
            </a:r>
            <a:endParaRPr lang="en-US" dirty="0"/>
          </a:p>
          <a:p>
            <a:pPr marL="0" indent="0">
              <a:buNone/>
            </a:pPr>
            <a:r>
              <a:rPr lang="en-US" dirty="0"/>
              <a:t>CREATE TABLE </a:t>
            </a:r>
            <a:r>
              <a:rPr lang="en-US" dirty="0" err="1"/>
              <a:t>xray.image</a:t>
            </a:r>
            <a:r>
              <a:rPr lang="en-US" dirty="0"/>
              <a:t>(</a:t>
            </a:r>
            <a:r>
              <a:rPr lang="en-US" dirty="0" err="1"/>
              <a:t>imageId</a:t>
            </a:r>
            <a:r>
              <a:rPr lang="en-US"/>
              <a:t> int NOT NULL IDENTITY, …)</a:t>
            </a:r>
            <a:endParaRPr lang="en-US" dirty="0"/>
          </a:p>
          <a:p>
            <a:pPr marL="0" indent="0">
              <a:buNone/>
            </a:pPr>
            <a:endParaRPr lang="en-US" dirty="0"/>
          </a:p>
        </p:txBody>
      </p:sp>
    </p:spTree>
    <p:extLst>
      <p:ext uri="{BB962C8B-B14F-4D97-AF65-F5344CB8AC3E}">
        <p14:creationId xmlns:p14="http://schemas.microsoft.com/office/powerpoint/2010/main" val="39616699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092B8-1F84-4208-A96A-CE6A8EFF6690}"/>
              </a:ext>
            </a:extLst>
          </p:cNvPr>
          <p:cNvSpPr>
            <a:spLocks noGrp="1"/>
          </p:cNvSpPr>
          <p:nvPr>
            <p:ph type="title"/>
          </p:nvPr>
        </p:nvSpPr>
        <p:spPr/>
        <p:txBody>
          <a:bodyPr/>
          <a:lstStyle/>
          <a:p>
            <a:r>
              <a:rPr lang="en-US" dirty="0"/>
              <a:t>Spaces in Names</a:t>
            </a:r>
          </a:p>
        </p:txBody>
      </p:sp>
      <p:sp>
        <p:nvSpPr>
          <p:cNvPr id="3" name="Content Placeholder 2">
            <a:extLst>
              <a:ext uri="{FF2B5EF4-FFF2-40B4-BE49-F238E27FC236}">
                <a16:creationId xmlns:a16="http://schemas.microsoft.com/office/drawing/2014/main" id="{E8B29A52-D813-426E-9E94-C3F75D072DE1}"/>
              </a:ext>
            </a:extLst>
          </p:cNvPr>
          <p:cNvSpPr>
            <a:spLocks noGrp="1"/>
          </p:cNvSpPr>
          <p:nvPr>
            <p:ph idx="1"/>
          </p:nvPr>
        </p:nvSpPr>
        <p:spPr/>
        <p:txBody>
          <a:bodyPr/>
          <a:lstStyle/>
          <a:p>
            <a:pPr marL="0" indent="0">
              <a:buNone/>
            </a:pPr>
            <a:r>
              <a:rPr lang="en-US" dirty="0"/>
              <a:t>SQL Server allows you to put spaces in names of columns, tables, etc.</a:t>
            </a:r>
          </a:p>
          <a:p>
            <a:pPr marL="0" indent="0">
              <a:buNone/>
            </a:pPr>
            <a:endParaRPr lang="en-US" dirty="0"/>
          </a:p>
          <a:p>
            <a:pPr marL="0" indent="0">
              <a:buNone/>
            </a:pPr>
            <a:r>
              <a:rPr lang="en-US" dirty="0"/>
              <a:t>In order to parse this, SQL supports names in []:</a:t>
            </a:r>
          </a:p>
          <a:p>
            <a:pPr marL="0" indent="0">
              <a:buNone/>
            </a:pPr>
            <a:r>
              <a:rPr lang="en-US" dirty="0"/>
              <a:t>SELECT * FROM [billing and invoicing].[daily invoices]</a:t>
            </a:r>
          </a:p>
          <a:p>
            <a:pPr marL="0" indent="0">
              <a:buNone/>
            </a:pPr>
            <a:endParaRPr lang="en-US" dirty="0"/>
          </a:p>
          <a:p>
            <a:pPr marL="0" indent="0">
              <a:buNone/>
            </a:pPr>
            <a:r>
              <a:rPr lang="en-US" dirty="0"/>
              <a:t>Please don’t ever do this. It will break tools that are not specific to SQL Server and it makes your code very difficult to work with.</a:t>
            </a:r>
          </a:p>
          <a:p>
            <a:pPr marL="0" indent="0">
              <a:buNone/>
            </a:pPr>
            <a:endParaRPr lang="en-US" dirty="0"/>
          </a:p>
        </p:txBody>
      </p:sp>
    </p:spTree>
    <p:extLst>
      <p:ext uri="{BB962C8B-B14F-4D97-AF65-F5344CB8AC3E}">
        <p14:creationId xmlns:p14="http://schemas.microsoft.com/office/powerpoint/2010/main" val="32417934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FAE4A-5FDC-4039-BE05-4AC213CA8611}"/>
              </a:ext>
            </a:extLst>
          </p:cNvPr>
          <p:cNvSpPr>
            <a:spLocks noGrp="1"/>
          </p:cNvSpPr>
          <p:nvPr>
            <p:ph type="title"/>
          </p:nvPr>
        </p:nvSpPr>
        <p:spPr/>
        <p:txBody>
          <a:bodyPr/>
          <a:lstStyle/>
          <a:p>
            <a:r>
              <a:rPr lang="en-US" dirty="0"/>
              <a:t>Security</a:t>
            </a:r>
          </a:p>
        </p:txBody>
      </p:sp>
      <p:sp>
        <p:nvSpPr>
          <p:cNvPr id="3" name="Content Placeholder 2">
            <a:extLst>
              <a:ext uri="{FF2B5EF4-FFF2-40B4-BE49-F238E27FC236}">
                <a16:creationId xmlns:a16="http://schemas.microsoft.com/office/drawing/2014/main" id="{327744DA-7D29-48CC-A405-2CC9C046C75F}"/>
              </a:ext>
            </a:extLst>
          </p:cNvPr>
          <p:cNvSpPr>
            <a:spLocks noGrp="1"/>
          </p:cNvSpPr>
          <p:nvPr>
            <p:ph idx="1"/>
          </p:nvPr>
        </p:nvSpPr>
        <p:spPr/>
        <p:txBody>
          <a:bodyPr/>
          <a:lstStyle/>
          <a:p>
            <a:pPr marL="0" indent="0">
              <a:buNone/>
            </a:pPr>
            <a:r>
              <a:rPr lang="en-US" dirty="0"/>
              <a:t>Security could/should easily be its own course. </a:t>
            </a:r>
          </a:p>
          <a:p>
            <a:pPr marL="0" indent="0">
              <a:buNone/>
            </a:pPr>
            <a:endParaRPr lang="en-US" dirty="0"/>
          </a:p>
          <a:p>
            <a:pPr marL="0" indent="0">
              <a:buNone/>
            </a:pPr>
            <a:r>
              <a:rPr lang="en-US" dirty="0"/>
              <a:t>Some things to think about, though…</a:t>
            </a:r>
          </a:p>
        </p:txBody>
      </p:sp>
    </p:spTree>
    <p:extLst>
      <p:ext uri="{BB962C8B-B14F-4D97-AF65-F5344CB8AC3E}">
        <p14:creationId xmlns:p14="http://schemas.microsoft.com/office/powerpoint/2010/main" val="35026930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14DD0-DE52-4A2D-BBF8-8AA4CF4518A4}"/>
              </a:ext>
            </a:extLst>
          </p:cNvPr>
          <p:cNvSpPr>
            <a:spLocks noGrp="1"/>
          </p:cNvSpPr>
          <p:nvPr>
            <p:ph type="title"/>
          </p:nvPr>
        </p:nvSpPr>
        <p:spPr/>
        <p:txBody>
          <a:bodyPr/>
          <a:lstStyle/>
          <a:p>
            <a:r>
              <a:rPr lang="en-US" dirty="0"/>
              <a:t>PII – publicly identifying information</a:t>
            </a:r>
          </a:p>
        </p:txBody>
      </p:sp>
      <p:sp>
        <p:nvSpPr>
          <p:cNvPr id="3" name="Content Placeholder 2">
            <a:extLst>
              <a:ext uri="{FF2B5EF4-FFF2-40B4-BE49-F238E27FC236}">
                <a16:creationId xmlns:a16="http://schemas.microsoft.com/office/drawing/2014/main" id="{87AA890A-FB08-4D4C-8614-A0BE39182270}"/>
              </a:ext>
            </a:extLst>
          </p:cNvPr>
          <p:cNvSpPr>
            <a:spLocks noGrp="1"/>
          </p:cNvSpPr>
          <p:nvPr>
            <p:ph idx="1"/>
          </p:nvPr>
        </p:nvSpPr>
        <p:spPr/>
        <p:txBody>
          <a:bodyPr/>
          <a:lstStyle/>
          <a:p>
            <a:pPr marL="0" indent="0">
              <a:buNone/>
            </a:pPr>
            <a:r>
              <a:rPr lang="en-US" dirty="0"/>
              <a:t>“Any information about an individual … that can be used to distinguish or trace an individual’s identity, such as name, social security number, date and place of birth, mother’s maiden name or biometric records” and information linked to an individual like medical, financial or employment information.</a:t>
            </a:r>
          </a:p>
          <a:p>
            <a:pPr marL="0" indent="0">
              <a:buNone/>
            </a:pPr>
            <a:endParaRPr lang="en-US" dirty="0"/>
          </a:p>
          <a:p>
            <a:pPr marL="0" indent="0">
              <a:buNone/>
            </a:pPr>
            <a:r>
              <a:rPr lang="en-US" dirty="0"/>
              <a:t>Generally, either of those things, on their own, is fine. A combination of the identifying information and the privileged information needs to be protected.</a:t>
            </a:r>
          </a:p>
        </p:txBody>
      </p:sp>
    </p:spTree>
    <p:extLst>
      <p:ext uri="{BB962C8B-B14F-4D97-AF65-F5344CB8AC3E}">
        <p14:creationId xmlns:p14="http://schemas.microsoft.com/office/powerpoint/2010/main" val="39232098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BF2F9-CE52-4146-B715-C0AC37D1A64A}"/>
              </a:ext>
            </a:extLst>
          </p:cNvPr>
          <p:cNvSpPr>
            <a:spLocks noGrp="1"/>
          </p:cNvSpPr>
          <p:nvPr>
            <p:ph type="title"/>
          </p:nvPr>
        </p:nvSpPr>
        <p:spPr/>
        <p:txBody>
          <a:bodyPr/>
          <a:lstStyle/>
          <a:p>
            <a:r>
              <a:rPr lang="en-US" dirty="0"/>
              <a:t>PCI/NACHA</a:t>
            </a:r>
          </a:p>
        </p:txBody>
      </p:sp>
      <p:sp>
        <p:nvSpPr>
          <p:cNvPr id="3" name="Content Placeholder 2">
            <a:extLst>
              <a:ext uri="{FF2B5EF4-FFF2-40B4-BE49-F238E27FC236}">
                <a16:creationId xmlns:a16="http://schemas.microsoft.com/office/drawing/2014/main" id="{FEE78D6D-387E-4934-9E74-948893545F6D}"/>
              </a:ext>
            </a:extLst>
          </p:cNvPr>
          <p:cNvSpPr>
            <a:spLocks noGrp="1"/>
          </p:cNvSpPr>
          <p:nvPr>
            <p:ph idx="1"/>
          </p:nvPr>
        </p:nvSpPr>
        <p:spPr/>
        <p:txBody>
          <a:bodyPr/>
          <a:lstStyle/>
          <a:p>
            <a:pPr marL="0" indent="0">
              <a:buNone/>
            </a:pPr>
            <a:r>
              <a:rPr lang="en-US" dirty="0"/>
              <a:t>PCI (Payment Card Industry) – businesses associated with credit cards</a:t>
            </a:r>
          </a:p>
          <a:p>
            <a:pPr marL="0" indent="0">
              <a:buNone/>
            </a:pPr>
            <a:r>
              <a:rPr lang="en-US" dirty="0"/>
              <a:t>NACHA (National Automated Clearing House Association) – businesses associated with debt cards</a:t>
            </a:r>
          </a:p>
          <a:p>
            <a:pPr marL="0" indent="0">
              <a:buNone/>
            </a:pPr>
            <a:endParaRPr lang="en-US" dirty="0"/>
          </a:p>
          <a:p>
            <a:pPr marL="0" indent="0">
              <a:buNone/>
            </a:pPr>
            <a:r>
              <a:rPr lang="en-US" dirty="0"/>
              <a:t>Both groups maintain a set of rules for dealing with the private information associated with financial transaction.</a:t>
            </a:r>
          </a:p>
        </p:txBody>
      </p:sp>
    </p:spTree>
    <p:extLst>
      <p:ext uri="{BB962C8B-B14F-4D97-AF65-F5344CB8AC3E}">
        <p14:creationId xmlns:p14="http://schemas.microsoft.com/office/powerpoint/2010/main" val="15488542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55776-E075-4DF3-A052-6CC1EBFD4CBF}"/>
              </a:ext>
            </a:extLst>
          </p:cNvPr>
          <p:cNvSpPr>
            <a:spLocks noGrp="1"/>
          </p:cNvSpPr>
          <p:nvPr>
            <p:ph type="title"/>
          </p:nvPr>
        </p:nvSpPr>
        <p:spPr/>
        <p:txBody>
          <a:bodyPr/>
          <a:lstStyle/>
          <a:p>
            <a:r>
              <a:rPr lang="en-US" dirty="0"/>
              <a:t>Store as little as possible</a:t>
            </a:r>
          </a:p>
        </p:txBody>
      </p:sp>
      <p:sp>
        <p:nvSpPr>
          <p:cNvPr id="3" name="Content Placeholder 2">
            <a:extLst>
              <a:ext uri="{FF2B5EF4-FFF2-40B4-BE49-F238E27FC236}">
                <a16:creationId xmlns:a16="http://schemas.microsoft.com/office/drawing/2014/main" id="{C612FF45-6673-4CD8-ADC0-8F93E379F197}"/>
              </a:ext>
            </a:extLst>
          </p:cNvPr>
          <p:cNvSpPr>
            <a:spLocks noGrp="1"/>
          </p:cNvSpPr>
          <p:nvPr>
            <p:ph idx="1"/>
          </p:nvPr>
        </p:nvSpPr>
        <p:spPr/>
        <p:txBody>
          <a:bodyPr/>
          <a:lstStyle/>
          <a:p>
            <a:pPr marL="0" indent="0">
              <a:buNone/>
            </a:pPr>
            <a:r>
              <a:rPr lang="en-US" dirty="0"/>
              <a:t>Don’t store anything that you don’t NEED</a:t>
            </a:r>
          </a:p>
          <a:p>
            <a:pPr marL="0" indent="0">
              <a:buNone/>
            </a:pPr>
            <a:r>
              <a:rPr lang="en-US" dirty="0"/>
              <a:t>Use a payment processor who takes on the burden of PCI/NACHA</a:t>
            </a:r>
          </a:p>
          <a:p>
            <a:pPr marL="0" indent="0">
              <a:buNone/>
            </a:pPr>
            <a:r>
              <a:rPr lang="en-US" dirty="0"/>
              <a:t>Don’t store Social Security Numbers, Credit Card/Debit Card numbers, etc. if you can avoid it.</a:t>
            </a:r>
          </a:p>
          <a:p>
            <a:pPr marL="0" indent="0">
              <a:buNone/>
            </a:pPr>
            <a:endParaRPr lang="en-US" dirty="0"/>
          </a:p>
          <a:p>
            <a:pPr marL="0" indent="0">
              <a:buNone/>
            </a:pPr>
            <a:r>
              <a:rPr lang="en-US" dirty="0"/>
              <a:t>You don’t have to protect data you don’t store</a:t>
            </a:r>
          </a:p>
        </p:txBody>
      </p:sp>
    </p:spTree>
    <p:extLst>
      <p:ext uri="{BB962C8B-B14F-4D97-AF65-F5344CB8AC3E}">
        <p14:creationId xmlns:p14="http://schemas.microsoft.com/office/powerpoint/2010/main" val="3003631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9B237-EF07-44EF-940E-68C8F5DE4AD2}"/>
              </a:ext>
            </a:extLst>
          </p:cNvPr>
          <p:cNvSpPr>
            <a:spLocks noGrp="1"/>
          </p:cNvSpPr>
          <p:nvPr>
            <p:ph type="title"/>
          </p:nvPr>
        </p:nvSpPr>
        <p:spPr>
          <a:xfrm>
            <a:off x="838200" y="365125"/>
            <a:ext cx="10515600" cy="890097"/>
          </a:xfrm>
        </p:spPr>
        <p:txBody>
          <a:bodyPr/>
          <a:lstStyle/>
          <a:p>
            <a:r>
              <a:rPr lang="en-US" dirty="0"/>
              <a:t>Why is this important? I am a developer…</a:t>
            </a:r>
          </a:p>
        </p:txBody>
      </p:sp>
      <p:sp>
        <p:nvSpPr>
          <p:cNvPr id="3" name="Content Placeholder 2">
            <a:extLst>
              <a:ext uri="{FF2B5EF4-FFF2-40B4-BE49-F238E27FC236}">
                <a16:creationId xmlns:a16="http://schemas.microsoft.com/office/drawing/2014/main" id="{FBC49AD7-BAC6-4919-B0D1-F30D5E1D77D6}"/>
              </a:ext>
            </a:extLst>
          </p:cNvPr>
          <p:cNvSpPr>
            <a:spLocks noGrp="1"/>
          </p:cNvSpPr>
          <p:nvPr>
            <p:ph idx="1"/>
          </p:nvPr>
        </p:nvSpPr>
        <p:spPr>
          <a:xfrm>
            <a:off x="838200" y="1363287"/>
            <a:ext cx="10515600" cy="4896197"/>
          </a:xfrm>
        </p:spPr>
        <p:txBody>
          <a:bodyPr>
            <a:normAutofit/>
          </a:bodyPr>
          <a:lstStyle/>
          <a:p>
            <a:pPr marL="0" indent="0">
              <a:buNone/>
            </a:pPr>
            <a:r>
              <a:rPr lang="en-US" dirty="0"/>
              <a:t>How you think about your data defines how you write your code</a:t>
            </a:r>
          </a:p>
          <a:p>
            <a:pPr marL="0" indent="0">
              <a:buNone/>
            </a:pPr>
            <a:endParaRPr lang="en-US" dirty="0"/>
          </a:p>
          <a:p>
            <a:pPr marL="0" indent="0">
              <a:buNone/>
            </a:pPr>
            <a:r>
              <a:rPr lang="en-US" dirty="0"/>
              <a:t>Once you start using your code in production, you will have critical data in your data base</a:t>
            </a:r>
          </a:p>
          <a:p>
            <a:pPr marL="0" indent="0">
              <a:buNone/>
            </a:pPr>
            <a:endParaRPr lang="en-US" dirty="0"/>
          </a:p>
          <a:p>
            <a:pPr marL="0" indent="0">
              <a:buNone/>
            </a:pPr>
            <a:r>
              <a:rPr lang="en-US" dirty="0"/>
              <a:t>Refactoring code is MUCH easier than moving your data around</a:t>
            </a:r>
          </a:p>
          <a:p>
            <a:pPr marL="0" indent="0">
              <a:buNone/>
            </a:pPr>
            <a:endParaRPr lang="en-US" dirty="0"/>
          </a:p>
          <a:p>
            <a:pPr marL="0" indent="0">
              <a:buNone/>
            </a:pPr>
            <a:r>
              <a:rPr lang="en-US" dirty="0"/>
              <a:t>Tools for making sure that your code and data match are not very good, yet</a:t>
            </a:r>
          </a:p>
        </p:txBody>
      </p:sp>
    </p:spTree>
    <p:extLst>
      <p:ext uri="{BB962C8B-B14F-4D97-AF65-F5344CB8AC3E}">
        <p14:creationId xmlns:p14="http://schemas.microsoft.com/office/powerpoint/2010/main" val="34012088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AB91D-97E6-4A35-8E86-E90E9EF32909}"/>
              </a:ext>
            </a:extLst>
          </p:cNvPr>
          <p:cNvSpPr>
            <a:spLocks noGrp="1"/>
          </p:cNvSpPr>
          <p:nvPr>
            <p:ph type="title"/>
          </p:nvPr>
        </p:nvSpPr>
        <p:spPr/>
        <p:txBody>
          <a:bodyPr/>
          <a:lstStyle/>
          <a:p>
            <a:r>
              <a:rPr lang="en-US" dirty="0"/>
              <a:t>Use an anonymized dev/test environment</a:t>
            </a:r>
          </a:p>
        </p:txBody>
      </p:sp>
      <p:sp>
        <p:nvSpPr>
          <p:cNvPr id="3" name="Content Placeholder 2">
            <a:extLst>
              <a:ext uri="{FF2B5EF4-FFF2-40B4-BE49-F238E27FC236}">
                <a16:creationId xmlns:a16="http://schemas.microsoft.com/office/drawing/2014/main" id="{C6C12900-2513-43F6-A70A-8B3DAE27F8BD}"/>
              </a:ext>
            </a:extLst>
          </p:cNvPr>
          <p:cNvSpPr>
            <a:spLocks noGrp="1"/>
          </p:cNvSpPr>
          <p:nvPr>
            <p:ph idx="1"/>
          </p:nvPr>
        </p:nvSpPr>
        <p:spPr/>
        <p:txBody>
          <a:bodyPr/>
          <a:lstStyle/>
          <a:p>
            <a:pPr marL="0" indent="0">
              <a:buNone/>
            </a:pPr>
            <a:r>
              <a:rPr lang="en-US" dirty="0"/>
              <a:t>If you have a development environment, a test environment and a production environment, you have *3* copies of everyone’s data.</a:t>
            </a:r>
          </a:p>
          <a:p>
            <a:pPr marL="0" indent="0">
              <a:buNone/>
            </a:pPr>
            <a:endParaRPr lang="en-US" dirty="0"/>
          </a:p>
          <a:p>
            <a:pPr marL="0" indent="0">
              <a:buNone/>
            </a:pPr>
            <a:r>
              <a:rPr lang="en-US" dirty="0"/>
              <a:t>Every developer, tester, intern, contractor or system administrator is a potential leaker; if you can limit the number of environments, you limit the access of people who can leak the data. Of course, this also applies to outside attackers.</a:t>
            </a:r>
          </a:p>
        </p:txBody>
      </p:sp>
    </p:spTree>
    <p:extLst>
      <p:ext uri="{BB962C8B-B14F-4D97-AF65-F5344CB8AC3E}">
        <p14:creationId xmlns:p14="http://schemas.microsoft.com/office/powerpoint/2010/main" val="11441671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3B573-9DD1-4858-BA25-EC8AAD34EBBB}"/>
              </a:ext>
            </a:extLst>
          </p:cNvPr>
          <p:cNvSpPr>
            <a:spLocks noGrp="1"/>
          </p:cNvSpPr>
          <p:nvPr>
            <p:ph type="title"/>
          </p:nvPr>
        </p:nvSpPr>
        <p:spPr/>
        <p:txBody>
          <a:bodyPr/>
          <a:lstStyle/>
          <a:p>
            <a:r>
              <a:rPr lang="en-US" dirty="0"/>
              <a:t>Encryption Options</a:t>
            </a:r>
          </a:p>
        </p:txBody>
      </p:sp>
      <p:sp>
        <p:nvSpPr>
          <p:cNvPr id="3" name="Content Placeholder 2">
            <a:extLst>
              <a:ext uri="{FF2B5EF4-FFF2-40B4-BE49-F238E27FC236}">
                <a16:creationId xmlns:a16="http://schemas.microsoft.com/office/drawing/2014/main" id="{422F1AE3-31E9-4749-82CB-728165648795}"/>
              </a:ext>
            </a:extLst>
          </p:cNvPr>
          <p:cNvSpPr>
            <a:spLocks noGrp="1"/>
          </p:cNvSpPr>
          <p:nvPr>
            <p:ph idx="1"/>
          </p:nvPr>
        </p:nvSpPr>
        <p:spPr/>
        <p:txBody>
          <a:bodyPr/>
          <a:lstStyle/>
          <a:p>
            <a:pPr marL="0" indent="0">
              <a:buNone/>
            </a:pPr>
            <a:r>
              <a:rPr lang="en-US" dirty="0"/>
              <a:t>SQL Server has options (depending on the edition) for encrypting tables and columns. This, of course, has a performance implication. This is another good reason to store as little as possible.</a:t>
            </a:r>
          </a:p>
          <a:p>
            <a:pPr marL="0" indent="0">
              <a:buNone/>
            </a:pPr>
            <a:endParaRPr lang="en-US" dirty="0"/>
          </a:p>
          <a:p>
            <a:pPr marL="0" indent="0">
              <a:buNone/>
            </a:pPr>
            <a:r>
              <a:rPr lang="en-US" dirty="0"/>
              <a:t>You also have the option of encrypting the data in your code. </a:t>
            </a:r>
          </a:p>
        </p:txBody>
      </p:sp>
    </p:spTree>
    <p:extLst>
      <p:ext uri="{BB962C8B-B14F-4D97-AF65-F5344CB8AC3E}">
        <p14:creationId xmlns:p14="http://schemas.microsoft.com/office/powerpoint/2010/main" val="16113035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B8C54-9C91-4850-848A-6612B3629215}"/>
              </a:ext>
            </a:extLst>
          </p:cNvPr>
          <p:cNvSpPr>
            <a:spLocks noGrp="1"/>
          </p:cNvSpPr>
          <p:nvPr>
            <p:ph type="title"/>
          </p:nvPr>
        </p:nvSpPr>
        <p:spPr/>
        <p:txBody>
          <a:bodyPr/>
          <a:lstStyle/>
          <a:p>
            <a:r>
              <a:rPr lang="en-US" dirty="0"/>
              <a:t>Username/passwords</a:t>
            </a:r>
          </a:p>
        </p:txBody>
      </p:sp>
      <p:sp>
        <p:nvSpPr>
          <p:cNvPr id="3" name="Content Placeholder 2">
            <a:extLst>
              <a:ext uri="{FF2B5EF4-FFF2-40B4-BE49-F238E27FC236}">
                <a16:creationId xmlns:a16="http://schemas.microsoft.com/office/drawing/2014/main" id="{900FB8E2-93EB-4444-BAAC-97160E19E52E}"/>
              </a:ext>
            </a:extLst>
          </p:cNvPr>
          <p:cNvSpPr>
            <a:spLocks noGrp="1"/>
          </p:cNvSpPr>
          <p:nvPr>
            <p:ph idx="1"/>
          </p:nvPr>
        </p:nvSpPr>
        <p:spPr>
          <a:xfrm>
            <a:off x="698740" y="1825625"/>
            <a:ext cx="10852030" cy="4351338"/>
          </a:xfrm>
        </p:spPr>
        <p:txBody>
          <a:bodyPr>
            <a:normAutofit fontScale="92500" lnSpcReduction="10000"/>
          </a:bodyPr>
          <a:lstStyle/>
          <a:p>
            <a:pPr marL="0" indent="0">
              <a:buNone/>
            </a:pPr>
            <a:r>
              <a:rPr lang="en-US" dirty="0"/>
              <a:t>We often have to create/work with username/password systems.</a:t>
            </a:r>
          </a:p>
          <a:p>
            <a:pPr marL="0" indent="0">
              <a:buNone/>
            </a:pPr>
            <a:endParaRPr lang="en-US" dirty="0"/>
          </a:p>
          <a:p>
            <a:pPr marL="0" indent="0">
              <a:buNone/>
            </a:pPr>
            <a:r>
              <a:rPr lang="en-US" b="1" i="1" u="sng" dirty="0">
                <a:solidFill>
                  <a:srgbClr val="FF0000"/>
                </a:solidFill>
              </a:rPr>
              <a:t>NEVER EVER STORE PASSWORDS IN PLAINTEXT</a:t>
            </a:r>
          </a:p>
          <a:p>
            <a:pPr marL="0" indent="0">
              <a:buNone/>
            </a:pPr>
            <a:endParaRPr lang="en-US" dirty="0"/>
          </a:p>
          <a:p>
            <a:pPr marL="0" indent="0">
              <a:buNone/>
            </a:pPr>
            <a:r>
              <a:rPr lang="en-US" dirty="0"/>
              <a:t>Your password storage should be hashed and salted.</a:t>
            </a:r>
          </a:p>
          <a:p>
            <a:pPr marL="0" indent="0">
              <a:buNone/>
            </a:pPr>
            <a:r>
              <a:rPr lang="en-US" dirty="0"/>
              <a:t>Salted = add a string to the password; can be fixed (less secure) or dynamically generated and stored per user.</a:t>
            </a:r>
          </a:p>
          <a:p>
            <a:pPr marL="0" indent="0">
              <a:buNone/>
            </a:pPr>
            <a:r>
              <a:rPr lang="en-US" dirty="0"/>
              <a:t>Hashed = an algorithm that converts a string to a number. </a:t>
            </a:r>
          </a:p>
          <a:p>
            <a:pPr marL="0" indent="0">
              <a:buNone/>
            </a:pPr>
            <a:endParaRPr lang="en-US" dirty="0"/>
          </a:p>
          <a:p>
            <a:pPr marL="0" indent="0">
              <a:buNone/>
            </a:pPr>
            <a:r>
              <a:rPr lang="en-US" b="1" i="1" u="sng" dirty="0">
                <a:solidFill>
                  <a:srgbClr val="FF0000"/>
                </a:solidFill>
              </a:rPr>
              <a:t>Don’t ever write your own hash algorithm – use one built into your language.</a:t>
            </a:r>
          </a:p>
        </p:txBody>
      </p:sp>
    </p:spTree>
    <p:extLst>
      <p:ext uri="{BB962C8B-B14F-4D97-AF65-F5344CB8AC3E}">
        <p14:creationId xmlns:p14="http://schemas.microsoft.com/office/powerpoint/2010/main" val="219950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8E063D-84F0-4271-843F-B206959E0EFC}"/>
              </a:ext>
            </a:extLst>
          </p:cNvPr>
          <p:cNvSpPr>
            <a:spLocks noGrp="1"/>
          </p:cNvSpPr>
          <p:nvPr>
            <p:ph type="title"/>
          </p:nvPr>
        </p:nvSpPr>
        <p:spPr>
          <a:xfrm>
            <a:off x="634276" y="803705"/>
            <a:ext cx="4208656" cy="3034857"/>
          </a:xfrm>
        </p:spPr>
        <p:txBody>
          <a:bodyPr vert="horz" lIns="91440" tIns="45720" rIns="91440" bIns="45720" rtlCol="0" anchor="b">
            <a:normAutofit/>
          </a:bodyPr>
          <a:lstStyle/>
          <a:p>
            <a:pPr algn="r"/>
            <a:r>
              <a:rPr lang="en-US" sz="5400" kern="1200" dirty="0">
                <a:solidFill>
                  <a:srgbClr val="FFFFFF"/>
                </a:solidFill>
                <a:latin typeface="+mj-lt"/>
                <a:ea typeface="+mj-ea"/>
                <a:cs typeface="+mj-cs"/>
              </a:rPr>
              <a:t>More Definitions</a:t>
            </a:r>
          </a:p>
        </p:txBody>
      </p:sp>
      <p:sp>
        <p:nvSpPr>
          <p:cNvPr id="3" name="Content Placeholder 2">
            <a:extLst>
              <a:ext uri="{FF2B5EF4-FFF2-40B4-BE49-F238E27FC236}">
                <a16:creationId xmlns:a16="http://schemas.microsoft.com/office/drawing/2014/main" id="{1092A207-F857-4554-964B-DBF4DDE2776F}"/>
              </a:ext>
            </a:extLst>
          </p:cNvPr>
          <p:cNvSpPr>
            <a:spLocks noGrp="1"/>
          </p:cNvSpPr>
          <p:nvPr>
            <p:ph idx="1"/>
          </p:nvPr>
        </p:nvSpPr>
        <p:spPr>
          <a:xfrm>
            <a:off x="214604" y="4013164"/>
            <a:ext cx="4628329" cy="2648877"/>
          </a:xfrm>
        </p:spPr>
        <p:txBody>
          <a:bodyPr vert="horz" lIns="91440" tIns="45720" rIns="91440" bIns="45720" rtlCol="0" anchor="t">
            <a:noAutofit/>
          </a:bodyPr>
          <a:lstStyle/>
          <a:p>
            <a:pPr marL="0" indent="0" algn="r">
              <a:buNone/>
            </a:pPr>
            <a:r>
              <a:rPr lang="en-US" kern="1200" dirty="0">
                <a:solidFill>
                  <a:srgbClr val="FFFFFF"/>
                </a:solidFill>
                <a:latin typeface="+mn-lt"/>
                <a:ea typeface="+mn-ea"/>
                <a:cs typeface="+mn-cs"/>
              </a:rPr>
              <a:t>In SQL, an entity is a table. </a:t>
            </a:r>
          </a:p>
          <a:p>
            <a:pPr marL="0" indent="0" algn="r">
              <a:buNone/>
            </a:pPr>
            <a:r>
              <a:rPr lang="en-US" kern="1200" dirty="0">
                <a:solidFill>
                  <a:srgbClr val="FFFFFF"/>
                </a:solidFill>
                <a:latin typeface="+mn-lt"/>
                <a:ea typeface="+mn-ea"/>
                <a:cs typeface="+mn-cs"/>
              </a:rPr>
              <a:t>An attribute is a column. </a:t>
            </a:r>
          </a:p>
          <a:p>
            <a:pPr marL="0" indent="0" algn="r">
              <a:buNone/>
            </a:pPr>
            <a:r>
              <a:rPr lang="en-US" kern="1200" dirty="0">
                <a:solidFill>
                  <a:srgbClr val="FFFFFF"/>
                </a:solidFill>
                <a:latin typeface="+mn-lt"/>
                <a:ea typeface="+mn-ea"/>
                <a:cs typeface="+mn-cs"/>
              </a:rPr>
              <a:t>An item is a row.</a:t>
            </a:r>
          </a:p>
          <a:p>
            <a:pPr marL="0" indent="0" algn="r">
              <a:buNone/>
            </a:pPr>
            <a:r>
              <a:rPr lang="en-US" dirty="0">
                <a:solidFill>
                  <a:srgbClr val="FFFFFF"/>
                </a:solidFill>
              </a:rPr>
              <a:t>A schema is the layout of the data in the database (all of the tables and other objects)</a:t>
            </a:r>
            <a:endParaRPr lang="en-US" kern="1200" dirty="0">
              <a:solidFill>
                <a:srgbClr val="FFFFFF"/>
              </a:solidFill>
              <a:latin typeface="+mn-lt"/>
              <a:ea typeface="+mn-ea"/>
              <a:cs typeface="+mn-cs"/>
            </a:endParaRPr>
          </a:p>
        </p:txBody>
      </p:sp>
      <p:cxnSp>
        <p:nvCxnSpPr>
          <p:cNvPr id="15" name="Straight Connector 11">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cell phone&#10;&#10;Description generated with very high confidence">
            <a:extLst>
              <a:ext uri="{FF2B5EF4-FFF2-40B4-BE49-F238E27FC236}">
                <a16:creationId xmlns:a16="http://schemas.microsoft.com/office/drawing/2014/main" id="{2986BB6C-887C-4408-AEC6-B61B066A7A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9775" y="792681"/>
            <a:ext cx="6273811" cy="5503344"/>
          </a:xfrm>
          <a:prstGeom prst="rect">
            <a:avLst/>
          </a:prstGeom>
        </p:spPr>
      </p:pic>
    </p:spTree>
    <p:extLst>
      <p:ext uri="{BB962C8B-B14F-4D97-AF65-F5344CB8AC3E}">
        <p14:creationId xmlns:p14="http://schemas.microsoft.com/office/powerpoint/2010/main" val="2881275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CE5D7-88F3-4ACD-B2A0-7B78456F87B9}"/>
              </a:ext>
            </a:extLst>
          </p:cNvPr>
          <p:cNvSpPr>
            <a:spLocks noGrp="1"/>
          </p:cNvSpPr>
          <p:nvPr>
            <p:ph type="title"/>
          </p:nvPr>
        </p:nvSpPr>
        <p:spPr/>
        <p:txBody>
          <a:bodyPr/>
          <a:lstStyle/>
          <a:p>
            <a:r>
              <a:rPr lang="en-US" dirty="0"/>
              <a:t>Creating Tables</a:t>
            </a:r>
          </a:p>
        </p:txBody>
      </p:sp>
      <p:sp>
        <p:nvSpPr>
          <p:cNvPr id="3" name="Content Placeholder 2">
            <a:extLst>
              <a:ext uri="{FF2B5EF4-FFF2-40B4-BE49-F238E27FC236}">
                <a16:creationId xmlns:a16="http://schemas.microsoft.com/office/drawing/2014/main" id="{616D32A6-8F5A-4B06-B04D-CD6E0BAEEC40}"/>
              </a:ext>
            </a:extLst>
          </p:cNvPr>
          <p:cNvSpPr>
            <a:spLocks noGrp="1"/>
          </p:cNvSpPr>
          <p:nvPr>
            <p:ph idx="1"/>
          </p:nvPr>
        </p:nvSpPr>
        <p:spPr/>
        <p:txBody>
          <a:bodyPr/>
          <a:lstStyle/>
          <a:p>
            <a:pPr marL="0" indent="0">
              <a:buNone/>
            </a:pPr>
            <a:r>
              <a:rPr lang="en-US" dirty="0"/>
              <a:t>SQL Syntax is designed to be very English-like. Don’t let that fool you – it is just as precise as C. They just chose to use full words.</a:t>
            </a:r>
          </a:p>
          <a:p>
            <a:pPr marL="0" indent="0">
              <a:buNone/>
            </a:pPr>
            <a:endParaRPr lang="en-US" dirty="0"/>
          </a:p>
          <a:p>
            <a:pPr marL="0" indent="0">
              <a:buNone/>
            </a:pPr>
            <a:r>
              <a:rPr lang="en-US" dirty="0"/>
              <a:t>CREATE TABLE &lt;&lt;&lt;NAME&gt;&gt;&gt; </a:t>
            </a:r>
          </a:p>
          <a:p>
            <a:pPr marL="0" indent="0">
              <a:buNone/>
            </a:pPr>
            <a:r>
              <a:rPr lang="en-US" dirty="0"/>
              <a:t>(</a:t>
            </a:r>
          </a:p>
          <a:p>
            <a:pPr marL="0" indent="0">
              <a:buNone/>
            </a:pPr>
            <a:r>
              <a:rPr lang="en-US" dirty="0"/>
              <a:t>	&lt;&lt;&lt;column definitions (comma separated) here&gt;&gt;&gt;</a:t>
            </a:r>
          </a:p>
          <a:p>
            <a:pPr marL="0" indent="0">
              <a:buNone/>
            </a:pPr>
            <a:r>
              <a:rPr lang="en-US" dirty="0"/>
              <a:t>)</a:t>
            </a:r>
          </a:p>
        </p:txBody>
      </p:sp>
    </p:spTree>
    <p:extLst>
      <p:ext uri="{BB962C8B-B14F-4D97-AF65-F5344CB8AC3E}">
        <p14:creationId xmlns:p14="http://schemas.microsoft.com/office/powerpoint/2010/main" val="1815130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AB25B-FF3A-456A-9E20-3D60C658DA6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54CC69F-170B-4020-85E1-FEC36CC476C1}"/>
              </a:ext>
            </a:extLst>
          </p:cNvPr>
          <p:cNvSpPr>
            <a:spLocks noGrp="1"/>
          </p:cNvSpPr>
          <p:nvPr>
            <p:ph idx="1"/>
          </p:nvPr>
        </p:nvSpPr>
        <p:spPr/>
        <p:txBody>
          <a:bodyPr/>
          <a:lstStyle/>
          <a:p>
            <a:pPr marL="0" indent="0">
              <a:buNone/>
            </a:pPr>
            <a:r>
              <a:rPr lang="en-US" dirty="0">
                <a:latin typeface="Consolas" panose="020B0609020204030204" pitchFamily="49" charset="0"/>
              </a:rPr>
              <a:t>CREATE TABLE [diagnosis] (</a:t>
            </a:r>
          </a:p>
          <a:p>
            <a:pPr marL="0" indent="0">
              <a:buNone/>
            </a:pPr>
            <a:r>
              <a:rPr lang="en-US" dirty="0">
                <a:latin typeface="Consolas" panose="020B0609020204030204" pitchFamily="49" charset="0"/>
              </a:rPr>
              <a:t>  [</a:t>
            </a:r>
            <a:r>
              <a:rPr lang="en-US" dirty="0" err="1">
                <a:latin typeface="Consolas" panose="020B0609020204030204" pitchFamily="49" charset="0"/>
              </a:rPr>
              <a:t>diagnosisId</a:t>
            </a:r>
            <a:r>
              <a:rPr lang="en-US" dirty="0">
                <a:latin typeface="Consolas" panose="020B0609020204030204" pitchFamily="49" charset="0"/>
              </a:rPr>
              <a:t>] int not null identity primary key,</a:t>
            </a:r>
          </a:p>
          <a:p>
            <a:pPr marL="0" indent="0">
              <a:buNone/>
            </a:pPr>
            <a:r>
              <a:rPr lang="en-US" dirty="0">
                <a:latin typeface="Consolas" panose="020B0609020204030204" pitchFamily="49" charset="0"/>
              </a:rPr>
              <a:t>  [</a:t>
            </a:r>
            <a:r>
              <a:rPr lang="en-US" dirty="0" err="1">
                <a:latin typeface="Consolas" panose="020B0609020204030204" pitchFamily="49" charset="0"/>
              </a:rPr>
              <a:t>admissionId</a:t>
            </a:r>
            <a:r>
              <a:rPr lang="en-US" dirty="0">
                <a:latin typeface="Consolas" panose="020B0609020204030204" pitchFamily="49" charset="0"/>
              </a:rPr>
              <a:t>] int not null,</a:t>
            </a:r>
          </a:p>
          <a:p>
            <a:pPr marL="0" indent="0">
              <a:buNone/>
            </a:pPr>
            <a:r>
              <a:rPr lang="en-US" dirty="0">
                <a:latin typeface="Consolas" panose="020B0609020204030204" pitchFamily="49" charset="0"/>
              </a:rPr>
              <a:t>  [</a:t>
            </a:r>
            <a:r>
              <a:rPr lang="en-US" dirty="0" err="1">
                <a:latin typeface="Consolas" panose="020B0609020204030204" pitchFamily="49" charset="0"/>
              </a:rPr>
              <a:t>doctorId</a:t>
            </a:r>
            <a:r>
              <a:rPr lang="en-US" dirty="0">
                <a:latin typeface="Consolas" panose="020B0609020204030204" pitchFamily="49" charset="0"/>
              </a:rPr>
              <a:t>] int not null,</a:t>
            </a:r>
          </a:p>
          <a:p>
            <a:pPr marL="0" indent="0">
              <a:buNone/>
            </a:pPr>
            <a:r>
              <a:rPr lang="en-US" dirty="0">
                <a:latin typeface="Consolas" panose="020B0609020204030204" pitchFamily="49" charset="0"/>
              </a:rPr>
              <a:t>  [</a:t>
            </a:r>
            <a:r>
              <a:rPr lang="en-US" dirty="0" err="1">
                <a:latin typeface="Consolas" panose="020B0609020204030204" pitchFamily="49" charset="0"/>
              </a:rPr>
              <a:t>conditionId</a:t>
            </a:r>
            <a:r>
              <a:rPr lang="en-US" dirty="0">
                <a:latin typeface="Consolas" panose="020B0609020204030204" pitchFamily="49" charset="0"/>
              </a:rPr>
              <a:t>] int not null,</a:t>
            </a:r>
          </a:p>
          <a:p>
            <a:pPr marL="0" indent="0">
              <a:buNone/>
            </a:pPr>
            <a:r>
              <a:rPr lang="en-US" dirty="0">
                <a:latin typeface="Consolas" panose="020B0609020204030204" pitchFamily="49" charset="0"/>
              </a:rPr>
              <a:t>  [datetime] datetime not null,</a:t>
            </a: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3760581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20F04-8F7C-41EC-9C36-786C64B0864E}"/>
              </a:ext>
            </a:extLst>
          </p:cNvPr>
          <p:cNvSpPr>
            <a:spLocks noGrp="1"/>
          </p:cNvSpPr>
          <p:nvPr>
            <p:ph type="title"/>
          </p:nvPr>
        </p:nvSpPr>
        <p:spPr/>
        <p:txBody>
          <a:bodyPr/>
          <a:lstStyle/>
          <a:p>
            <a:r>
              <a:rPr lang="en-US" dirty="0"/>
              <a:t>Column Definitions</a:t>
            </a:r>
          </a:p>
        </p:txBody>
      </p:sp>
      <p:sp>
        <p:nvSpPr>
          <p:cNvPr id="3" name="Content Placeholder 2">
            <a:extLst>
              <a:ext uri="{FF2B5EF4-FFF2-40B4-BE49-F238E27FC236}">
                <a16:creationId xmlns:a16="http://schemas.microsoft.com/office/drawing/2014/main" id="{09891616-5723-4318-9520-2E2C26063648}"/>
              </a:ext>
            </a:extLst>
          </p:cNvPr>
          <p:cNvSpPr>
            <a:spLocks noGrp="1"/>
          </p:cNvSpPr>
          <p:nvPr>
            <p:ph idx="1"/>
          </p:nvPr>
        </p:nvSpPr>
        <p:spPr/>
        <p:txBody>
          <a:bodyPr/>
          <a:lstStyle/>
          <a:p>
            <a:pPr marL="0" indent="0">
              <a:buNone/>
            </a:pPr>
            <a:r>
              <a:rPr lang="en-US" dirty="0"/>
              <a:t>A column definition is (remember) a lot like a member in an OO language.</a:t>
            </a:r>
          </a:p>
          <a:p>
            <a:pPr marL="0" indent="0">
              <a:buNone/>
            </a:pPr>
            <a:endParaRPr lang="en-US" dirty="0"/>
          </a:p>
          <a:p>
            <a:pPr marL="0" indent="0">
              <a:buNone/>
            </a:pPr>
            <a:r>
              <a:rPr lang="en-US" dirty="0" err="1"/>
              <a:t>firstName</a:t>
            </a:r>
            <a:r>
              <a:rPr lang="en-US" dirty="0"/>
              <a:t> char(50)</a:t>
            </a:r>
          </a:p>
          <a:p>
            <a:pPr marL="0" indent="0">
              <a:buNone/>
            </a:pPr>
            <a:r>
              <a:rPr lang="en-US" dirty="0"/>
              <a:t>age int</a:t>
            </a:r>
          </a:p>
          <a:p>
            <a:pPr marL="0" indent="0">
              <a:buNone/>
            </a:pPr>
            <a:endParaRPr lang="en-US" dirty="0"/>
          </a:p>
          <a:p>
            <a:pPr marL="0" indent="0">
              <a:buNone/>
            </a:pPr>
            <a:r>
              <a:rPr lang="en-US" dirty="0" err="1"/>
              <a:t>etc</a:t>
            </a:r>
            <a:r>
              <a:rPr lang="en-US" dirty="0"/>
              <a:t>…</a:t>
            </a:r>
          </a:p>
          <a:p>
            <a:pPr marL="0" indent="0">
              <a:buNone/>
            </a:pPr>
            <a:endParaRPr lang="en-US" dirty="0"/>
          </a:p>
        </p:txBody>
      </p:sp>
    </p:spTree>
    <p:extLst>
      <p:ext uri="{BB962C8B-B14F-4D97-AF65-F5344CB8AC3E}">
        <p14:creationId xmlns:p14="http://schemas.microsoft.com/office/powerpoint/2010/main" val="2108885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5452B-A902-40CD-9A68-682B909BB4EE}"/>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Data Types</a:t>
            </a:r>
          </a:p>
        </p:txBody>
      </p:sp>
      <p:sp>
        <p:nvSpPr>
          <p:cNvPr id="3" name="Content Placeholder 2">
            <a:extLst>
              <a:ext uri="{FF2B5EF4-FFF2-40B4-BE49-F238E27FC236}">
                <a16:creationId xmlns:a16="http://schemas.microsoft.com/office/drawing/2014/main" id="{371A835B-A9D4-4189-BCA4-C2F89E11E1B4}"/>
              </a:ext>
            </a:extLst>
          </p:cNvPr>
          <p:cNvSpPr>
            <a:spLocks noGrp="1"/>
          </p:cNvSpPr>
          <p:nvPr>
            <p:ph idx="1"/>
          </p:nvPr>
        </p:nvSpPr>
        <p:spPr>
          <a:xfrm>
            <a:off x="102915" y="2638043"/>
            <a:ext cx="4430985" cy="4124707"/>
          </a:xfrm>
        </p:spPr>
        <p:txBody>
          <a:bodyPr>
            <a:noAutofit/>
          </a:bodyPr>
          <a:lstStyle/>
          <a:p>
            <a:pPr marL="0" indent="0">
              <a:buNone/>
            </a:pPr>
            <a:r>
              <a:rPr lang="en-US" sz="2400" dirty="0">
                <a:solidFill>
                  <a:schemeClr val="bg1"/>
                </a:solidFill>
              </a:rPr>
              <a:t>You might have noticed that there were no data types mentioned in the ERD. Those are an implementation detail. All columns in a table have data types, just like members in Java.</a:t>
            </a:r>
          </a:p>
          <a:p>
            <a:pPr marL="0" indent="0">
              <a:buNone/>
            </a:pPr>
            <a:endParaRPr lang="en-US" sz="2400" dirty="0">
              <a:solidFill>
                <a:schemeClr val="bg1"/>
              </a:solidFill>
            </a:endParaRPr>
          </a:p>
          <a:p>
            <a:pPr marL="0" indent="0">
              <a:buNone/>
            </a:pPr>
            <a:r>
              <a:rPr lang="en-US" sz="2400" dirty="0">
                <a:solidFill>
                  <a:schemeClr val="bg1"/>
                </a:solidFill>
              </a:rPr>
              <a:t>Unfortunately, data type names are not ALWAYS consistent across database implementations. </a:t>
            </a:r>
          </a:p>
        </p:txBody>
      </p:sp>
      <p:pic>
        <p:nvPicPr>
          <p:cNvPr id="1026" name="Picture 2" descr="Standards">
            <a:extLst>
              <a:ext uri="{FF2B5EF4-FFF2-40B4-BE49-F238E27FC236}">
                <a16:creationId xmlns:a16="http://schemas.microsoft.com/office/drawing/2014/main" id="{D85A91BD-C89B-4544-86D6-4F7BA94319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613" y="1287448"/>
            <a:ext cx="7229472" cy="4084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409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TotalTime>
  <Words>2429</Words>
  <Application>Microsoft Office PowerPoint</Application>
  <PresentationFormat>Widescreen</PresentationFormat>
  <Paragraphs>322</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Consolas</vt:lpstr>
      <vt:lpstr>Office Theme</vt:lpstr>
      <vt:lpstr>Table Design</vt:lpstr>
      <vt:lpstr>Implementation Time</vt:lpstr>
      <vt:lpstr>Why is this important? </vt:lpstr>
      <vt:lpstr>Why is this important? I am a developer…</vt:lpstr>
      <vt:lpstr>More Definitions</vt:lpstr>
      <vt:lpstr>Creating Tables</vt:lpstr>
      <vt:lpstr>Example:</vt:lpstr>
      <vt:lpstr>Column Definitions</vt:lpstr>
      <vt:lpstr>Data Types</vt:lpstr>
      <vt:lpstr>Text</vt:lpstr>
      <vt:lpstr>Text</vt:lpstr>
      <vt:lpstr>Text</vt:lpstr>
      <vt:lpstr>NATIONAL characters</vt:lpstr>
      <vt:lpstr>Collating Sequences</vt:lpstr>
      <vt:lpstr>BIT</vt:lpstr>
      <vt:lpstr>Numbers</vt:lpstr>
      <vt:lpstr>Exact Numerics</vt:lpstr>
      <vt:lpstr>Numeric</vt:lpstr>
      <vt:lpstr>Inexact Numerics</vt:lpstr>
      <vt:lpstr>Date, Time, Timestamp</vt:lpstr>
      <vt:lpstr>UUID/GUID</vt:lpstr>
      <vt:lpstr>Geography</vt:lpstr>
      <vt:lpstr>Geometry</vt:lpstr>
      <vt:lpstr>XML/JSON</vt:lpstr>
      <vt:lpstr>IDENTITY</vt:lpstr>
      <vt:lpstr>Specifying a Primary Key</vt:lpstr>
      <vt:lpstr>NULL</vt:lpstr>
      <vt:lpstr>NULL in SQL</vt:lpstr>
      <vt:lpstr>Specifying NULLability</vt:lpstr>
      <vt:lpstr>Comparing NULLS</vt:lpstr>
      <vt:lpstr>Naming</vt:lpstr>
      <vt:lpstr>Naming</vt:lpstr>
      <vt:lpstr>Naming</vt:lpstr>
      <vt:lpstr>Schema</vt:lpstr>
      <vt:lpstr>Spaces in Names</vt:lpstr>
      <vt:lpstr>Security</vt:lpstr>
      <vt:lpstr>PII – publicly identifying information</vt:lpstr>
      <vt:lpstr>PCI/NACHA</vt:lpstr>
      <vt:lpstr>Store as little as possible</vt:lpstr>
      <vt:lpstr>Use an anonymized dev/test environment</vt:lpstr>
      <vt:lpstr>Encryption Options</vt:lpstr>
      <vt:lpstr>Username/passwords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Design</dc:title>
  <dc:creator>Michael Phipps</dc:creator>
  <cp:lastModifiedBy>Michael Phipps</cp:lastModifiedBy>
  <cp:revision>28</cp:revision>
  <dcterms:created xsi:type="dcterms:W3CDTF">2018-07-30T13:47:50Z</dcterms:created>
  <dcterms:modified xsi:type="dcterms:W3CDTF">2018-08-17T19:49:15Z</dcterms:modified>
</cp:coreProperties>
</file>