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1"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78" r:id="rId22"/>
    <p:sldId id="280" r:id="rId23"/>
    <p:sldId id="281" r:id="rId24"/>
    <p:sldId id="282" r:id="rId25"/>
    <p:sldId id="283" r:id="rId26"/>
    <p:sldId id="285"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118" d="100"/>
          <a:sy n="118" d="100"/>
        </p:scale>
        <p:origin x="9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1926-3427-47CD-8549-E010EFAA87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8D799-1A87-448B-99F7-439AE81C8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07E6C8-400F-4EAB-9CDE-31580F42E3FD}"/>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5" name="Footer Placeholder 4">
            <a:extLst>
              <a:ext uri="{FF2B5EF4-FFF2-40B4-BE49-F238E27FC236}">
                <a16:creationId xmlns:a16="http://schemas.microsoft.com/office/drawing/2014/main" id="{D4136208-510E-4963-A861-9E11A1203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649D7-2FCC-4168-BBA4-FA6A9B320041}"/>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352010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2CBD-2B5D-409F-8CE9-B159445EA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0F9D9-6331-4B2F-806F-E3FC99CA01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50E8E-C199-407A-89B1-FE3129FB24A3}"/>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5" name="Footer Placeholder 4">
            <a:extLst>
              <a:ext uri="{FF2B5EF4-FFF2-40B4-BE49-F238E27FC236}">
                <a16:creationId xmlns:a16="http://schemas.microsoft.com/office/drawing/2014/main" id="{5614043F-1634-40E5-B62F-8C4C6DF3C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1EC1D-2D36-4C39-902C-06576E1DBE2A}"/>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250274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9978D-6562-4E10-9520-3A612F788E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3FCF88-42F2-46B4-9E7E-8024E3040B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193EF-2BE3-45CE-B7FC-EE8F831FE028}"/>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5" name="Footer Placeholder 4">
            <a:extLst>
              <a:ext uri="{FF2B5EF4-FFF2-40B4-BE49-F238E27FC236}">
                <a16:creationId xmlns:a16="http://schemas.microsoft.com/office/drawing/2014/main" id="{50104DA1-19B2-43A0-B89F-1C0B19CA1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F1585-23BA-4C7B-882A-3E0FC148D241}"/>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251356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964A-BD9A-4FBD-BB79-B65FA745C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474B5-E337-46A3-87C6-C13E4EC46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761FD-9106-4E1E-A3AC-F772CB6785D4}"/>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5" name="Footer Placeholder 4">
            <a:extLst>
              <a:ext uri="{FF2B5EF4-FFF2-40B4-BE49-F238E27FC236}">
                <a16:creationId xmlns:a16="http://schemas.microsoft.com/office/drawing/2014/main" id="{28C800C8-9820-4C7E-BC2A-D114B36DC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C5E55-BBE7-4D9C-943F-6C8F1D9B9219}"/>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424661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2710-AC4F-4256-A928-65EEBCA34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183FA-BBA9-40E0-A007-550BDB6E3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2ED4B9-0923-4073-8357-EB7A8629057C}"/>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5" name="Footer Placeholder 4">
            <a:extLst>
              <a:ext uri="{FF2B5EF4-FFF2-40B4-BE49-F238E27FC236}">
                <a16:creationId xmlns:a16="http://schemas.microsoft.com/office/drawing/2014/main" id="{7A88D45E-B49C-4D93-AA23-36D4936C6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39694-E443-438D-8059-C05A70BA9C8D}"/>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286591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15BD-C6F0-4EC1-AFF3-33C23A764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E742B-B42C-49CE-9DFA-63AA57568C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1B84E6-E523-4F41-AB42-E1DBAFAD09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A725AF-743F-41FA-8743-675B9FF0EFB6}"/>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6" name="Footer Placeholder 5">
            <a:extLst>
              <a:ext uri="{FF2B5EF4-FFF2-40B4-BE49-F238E27FC236}">
                <a16:creationId xmlns:a16="http://schemas.microsoft.com/office/drawing/2014/main" id="{A3E3D092-79DE-46FD-9200-A410CC10E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6C49E-4867-401C-AA36-17D70AE532E4}"/>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121152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9B17-C7C1-4280-873D-11E4E6394A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F1E8FE-B440-4E3C-898E-4EC3036C4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78AB70-8963-40FD-8238-6D8D05B6D7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49E22E-B219-4972-88B9-6802496E12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FE537C-6C66-48F2-8A9E-0A9D046529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432371-B8AB-49ED-811E-D41AC9C67F21}"/>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8" name="Footer Placeholder 7">
            <a:extLst>
              <a:ext uri="{FF2B5EF4-FFF2-40B4-BE49-F238E27FC236}">
                <a16:creationId xmlns:a16="http://schemas.microsoft.com/office/drawing/2014/main" id="{16A49CB8-624A-4A5A-8891-A3E8675B5E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6C4FB-56D6-4819-8A9A-AA1FD6E8BD11}"/>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98597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0497-56C8-4A41-9257-BEB6A29FC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34C25F-5EF5-4DD0-8B72-6AC6EF42A8ED}"/>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4" name="Footer Placeholder 3">
            <a:extLst>
              <a:ext uri="{FF2B5EF4-FFF2-40B4-BE49-F238E27FC236}">
                <a16:creationId xmlns:a16="http://schemas.microsoft.com/office/drawing/2014/main" id="{69BBD762-1FAD-48B6-A40F-C8E816E0A1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E97C71-6F61-4F14-979D-9DF5BE1ED3C2}"/>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100691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D3CBF-9A19-42CD-B596-0648A2227885}"/>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3" name="Footer Placeholder 2">
            <a:extLst>
              <a:ext uri="{FF2B5EF4-FFF2-40B4-BE49-F238E27FC236}">
                <a16:creationId xmlns:a16="http://schemas.microsoft.com/office/drawing/2014/main" id="{3737D2DE-1642-41AA-A91E-ECDC858FB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85EDE2-3496-4437-B089-EF4698CC567D}"/>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108152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A494-C021-4DDE-88EC-CD62D42C1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83B2F-7FF2-48F4-947B-EC46EDF3B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819CE-0CC9-469E-8619-FACFF1951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E802E2-4E0C-4B25-97E3-67F433F061D3}"/>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6" name="Footer Placeholder 5">
            <a:extLst>
              <a:ext uri="{FF2B5EF4-FFF2-40B4-BE49-F238E27FC236}">
                <a16:creationId xmlns:a16="http://schemas.microsoft.com/office/drawing/2014/main" id="{BE546767-FEF1-408D-857F-9ECF7A408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B91DD-E1B8-4EEB-BF15-BF14B360270B}"/>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278891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5B66-7758-4768-9D5F-E58417B21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E572FB-B062-46F4-A769-8EC15929C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73B646-2844-421E-B478-BDA7C7193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A0BDAB-DF56-48F4-BB14-E039CE093ADF}"/>
              </a:ext>
            </a:extLst>
          </p:cNvPr>
          <p:cNvSpPr>
            <a:spLocks noGrp="1"/>
          </p:cNvSpPr>
          <p:nvPr>
            <p:ph type="dt" sz="half" idx="10"/>
          </p:nvPr>
        </p:nvSpPr>
        <p:spPr/>
        <p:txBody>
          <a:bodyPr/>
          <a:lstStyle/>
          <a:p>
            <a:fld id="{A89F0F8B-BF0B-4C01-9228-C86E323B082F}" type="datetimeFigureOut">
              <a:rPr lang="en-US" smtClean="0"/>
              <a:t>8/2/2018</a:t>
            </a:fld>
            <a:endParaRPr lang="en-US"/>
          </a:p>
        </p:txBody>
      </p:sp>
      <p:sp>
        <p:nvSpPr>
          <p:cNvPr id="6" name="Footer Placeholder 5">
            <a:extLst>
              <a:ext uri="{FF2B5EF4-FFF2-40B4-BE49-F238E27FC236}">
                <a16:creationId xmlns:a16="http://schemas.microsoft.com/office/drawing/2014/main" id="{4180937A-C135-4E84-9057-0C356FC56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35398-69F5-4BF5-8209-15B7B38FD9B7}"/>
              </a:ext>
            </a:extLst>
          </p:cNvPr>
          <p:cNvSpPr>
            <a:spLocks noGrp="1"/>
          </p:cNvSpPr>
          <p:nvPr>
            <p:ph type="sldNum" sz="quarter" idx="12"/>
          </p:nvPr>
        </p:nvSpPr>
        <p:spPr/>
        <p:txBody>
          <a:bodyPr/>
          <a:lstStyle/>
          <a:p>
            <a:fld id="{13E97A69-CC9D-4B64-9274-34CB429057DB}" type="slidenum">
              <a:rPr lang="en-US" smtClean="0"/>
              <a:t>‹#›</a:t>
            </a:fld>
            <a:endParaRPr lang="en-US"/>
          </a:p>
        </p:txBody>
      </p:sp>
    </p:spTree>
    <p:extLst>
      <p:ext uri="{BB962C8B-B14F-4D97-AF65-F5344CB8AC3E}">
        <p14:creationId xmlns:p14="http://schemas.microsoft.com/office/powerpoint/2010/main" val="207424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85B8F-E4B5-4431-B56B-C9B915118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197BC9-3190-4CA0-A80A-28EBA42E7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5439F-0FE7-4345-ABF8-94A90D07D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F0F8B-BF0B-4C01-9228-C86E323B082F}" type="datetimeFigureOut">
              <a:rPr lang="en-US" smtClean="0"/>
              <a:t>8/2/2018</a:t>
            </a:fld>
            <a:endParaRPr lang="en-US"/>
          </a:p>
        </p:txBody>
      </p:sp>
      <p:sp>
        <p:nvSpPr>
          <p:cNvPr id="5" name="Footer Placeholder 4">
            <a:extLst>
              <a:ext uri="{FF2B5EF4-FFF2-40B4-BE49-F238E27FC236}">
                <a16:creationId xmlns:a16="http://schemas.microsoft.com/office/drawing/2014/main" id="{1173B3CE-7405-4579-A737-998349FA6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6818ED-DB15-4A7D-9983-3CA5597C6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97A69-CC9D-4B64-9274-34CB429057DB}" type="slidenum">
              <a:rPr lang="en-US" smtClean="0"/>
              <a:t>‹#›</a:t>
            </a:fld>
            <a:endParaRPr lang="en-US"/>
          </a:p>
        </p:txBody>
      </p:sp>
    </p:spTree>
    <p:extLst>
      <p:ext uri="{BB962C8B-B14F-4D97-AF65-F5344CB8AC3E}">
        <p14:creationId xmlns:p14="http://schemas.microsoft.com/office/powerpoint/2010/main" val="383761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E79B-2E0C-4EAC-957B-A040229FBEDA}"/>
              </a:ext>
            </a:extLst>
          </p:cNvPr>
          <p:cNvSpPr>
            <a:spLocks noGrp="1"/>
          </p:cNvSpPr>
          <p:nvPr>
            <p:ph type="ctrTitle"/>
          </p:nvPr>
        </p:nvSpPr>
        <p:spPr>
          <a:xfrm>
            <a:off x="6746628" y="1783959"/>
            <a:ext cx="4645250" cy="2889114"/>
          </a:xfrm>
        </p:spPr>
        <p:txBody>
          <a:bodyPr anchor="b">
            <a:normAutofit/>
          </a:bodyPr>
          <a:lstStyle/>
          <a:p>
            <a:pPr algn="l"/>
            <a:r>
              <a:rPr lang="en-US" dirty="0"/>
              <a:t>Normality, Databases and You</a:t>
            </a:r>
            <a:endParaRPr lang="en-US"/>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e f codd">
            <a:extLst>
              <a:ext uri="{FF2B5EF4-FFF2-40B4-BE49-F238E27FC236}">
                <a16:creationId xmlns:a16="http://schemas.microsoft.com/office/drawing/2014/main" id="{6D3C9D8D-64B6-447A-9FBB-9A5A1AB71B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88" r="-1" b="15637"/>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0863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2A99-7BD6-4628-8238-771F19D8D682}"/>
              </a:ext>
            </a:extLst>
          </p:cNvPr>
          <p:cNvSpPr>
            <a:spLocks noGrp="1"/>
          </p:cNvSpPr>
          <p:nvPr>
            <p:ph type="title"/>
          </p:nvPr>
        </p:nvSpPr>
        <p:spPr/>
        <p:txBody>
          <a:bodyPr/>
          <a:lstStyle/>
          <a:p>
            <a:r>
              <a:rPr lang="en-US" dirty="0"/>
              <a:t>Appointment</a:t>
            </a:r>
          </a:p>
        </p:txBody>
      </p:sp>
      <p:sp>
        <p:nvSpPr>
          <p:cNvPr id="3" name="Content Placeholder 2">
            <a:extLst>
              <a:ext uri="{FF2B5EF4-FFF2-40B4-BE49-F238E27FC236}">
                <a16:creationId xmlns:a16="http://schemas.microsoft.com/office/drawing/2014/main" id="{5796100D-BC21-4850-A64A-58CB4613AE8F}"/>
              </a:ext>
            </a:extLst>
          </p:cNvPr>
          <p:cNvSpPr>
            <a:spLocks noGrp="1"/>
          </p:cNvSpPr>
          <p:nvPr>
            <p:ph idx="1"/>
          </p:nvPr>
        </p:nvSpPr>
        <p:spPr>
          <a:xfrm>
            <a:off x="838200" y="1825625"/>
            <a:ext cx="4696326" cy="4351338"/>
          </a:xfrm>
        </p:spPr>
        <p:txBody>
          <a:bodyPr/>
          <a:lstStyle/>
          <a:p>
            <a:pPr marL="0" indent="0">
              <a:buNone/>
            </a:pPr>
            <a:r>
              <a:rPr lang="en-US" dirty="0"/>
              <a:t>Consider an appointment table </a:t>
            </a:r>
          </a:p>
          <a:p>
            <a:pPr marL="0" indent="0">
              <a:buNone/>
            </a:pPr>
            <a:r>
              <a:rPr lang="en-US" dirty="0"/>
              <a:t>that looks like this:</a:t>
            </a:r>
          </a:p>
          <a:p>
            <a:pPr marL="0" indent="0">
              <a:buNone/>
            </a:pPr>
            <a:endParaRPr lang="en-US" dirty="0"/>
          </a:p>
          <a:p>
            <a:pPr marL="0" indent="0">
              <a:buNone/>
            </a:pPr>
            <a:endParaRPr lang="en-US" dirty="0"/>
          </a:p>
          <a:p>
            <a:pPr marL="0" indent="0">
              <a:buNone/>
            </a:pPr>
            <a:r>
              <a:rPr lang="en-US" dirty="0"/>
              <a:t>Of course, there is a problem… What is it?</a:t>
            </a:r>
          </a:p>
        </p:txBody>
      </p:sp>
      <p:pic>
        <p:nvPicPr>
          <p:cNvPr id="5" name="Picture 4" descr="A screenshot of a cell phone&#10;&#10;Description generated with very high confidence">
            <a:extLst>
              <a:ext uri="{FF2B5EF4-FFF2-40B4-BE49-F238E27FC236}">
                <a16:creationId xmlns:a16="http://schemas.microsoft.com/office/drawing/2014/main" id="{B019C2AE-8767-4C12-A71C-AA80A53CD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528" y="954177"/>
            <a:ext cx="6226496" cy="5690515"/>
          </a:xfrm>
          <a:prstGeom prst="rect">
            <a:avLst/>
          </a:prstGeom>
        </p:spPr>
      </p:pic>
    </p:spTree>
    <p:extLst>
      <p:ext uri="{BB962C8B-B14F-4D97-AF65-F5344CB8AC3E}">
        <p14:creationId xmlns:p14="http://schemas.microsoft.com/office/powerpoint/2010/main" val="163930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9B28-0B6F-477B-AF9F-1F362B649D1D}"/>
              </a:ext>
            </a:extLst>
          </p:cNvPr>
          <p:cNvSpPr>
            <a:spLocks noGrp="1"/>
          </p:cNvSpPr>
          <p:nvPr>
            <p:ph type="title"/>
          </p:nvPr>
        </p:nvSpPr>
        <p:spPr/>
        <p:txBody>
          <a:bodyPr/>
          <a:lstStyle/>
          <a:p>
            <a:r>
              <a:rPr lang="en-US" dirty="0"/>
              <a:t>Transitive Dependencies!</a:t>
            </a:r>
          </a:p>
        </p:txBody>
      </p:sp>
      <p:sp>
        <p:nvSpPr>
          <p:cNvPr id="3" name="Content Placeholder 2">
            <a:extLst>
              <a:ext uri="{FF2B5EF4-FFF2-40B4-BE49-F238E27FC236}">
                <a16:creationId xmlns:a16="http://schemas.microsoft.com/office/drawing/2014/main" id="{72CEA4BF-FC74-4349-BC42-752BC3B45EED}"/>
              </a:ext>
            </a:extLst>
          </p:cNvPr>
          <p:cNvSpPr>
            <a:spLocks noGrp="1"/>
          </p:cNvSpPr>
          <p:nvPr>
            <p:ph idx="1"/>
          </p:nvPr>
        </p:nvSpPr>
        <p:spPr/>
        <p:txBody>
          <a:bodyPr/>
          <a:lstStyle/>
          <a:p>
            <a:pPr marL="0" indent="0">
              <a:buNone/>
            </a:pPr>
            <a:r>
              <a:rPr lang="en-US" dirty="0" err="1"/>
              <a:t>patientDateOfBirth</a:t>
            </a:r>
            <a:r>
              <a:rPr lang="en-US" dirty="0"/>
              <a:t> depends on (</a:t>
            </a:r>
            <a:r>
              <a:rPr lang="en-US" dirty="0" err="1"/>
              <a:t>patientFirstName</a:t>
            </a:r>
            <a:r>
              <a:rPr lang="en-US" dirty="0"/>
              <a:t>, </a:t>
            </a:r>
            <a:r>
              <a:rPr lang="en-US" dirty="0" err="1"/>
              <a:t>patientLastName</a:t>
            </a:r>
            <a:r>
              <a:rPr lang="en-US" dirty="0"/>
              <a:t>)</a:t>
            </a:r>
          </a:p>
          <a:p>
            <a:pPr marL="0" indent="0">
              <a:buNone/>
            </a:pPr>
            <a:r>
              <a:rPr lang="en-US" dirty="0" err="1"/>
              <a:t>doctorOfficePhone</a:t>
            </a:r>
            <a:r>
              <a:rPr lang="en-US" dirty="0"/>
              <a:t> depends on (</a:t>
            </a:r>
            <a:r>
              <a:rPr lang="en-US" dirty="0" err="1"/>
              <a:t>doctorFirstName</a:t>
            </a:r>
            <a:r>
              <a:rPr lang="en-US" dirty="0"/>
              <a:t>, </a:t>
            </a:r>
            <a:r>
              <a:rPr lang="en-US" dirty="0" err="1"/>
              <a:t>doctorLastName</a:t>
            </a:r>
            <a:r>
              <a:rPr lang="en-US" dirty="0"/>
              <a:t>)</a:t>
            </a:r>
          </a:p>
          <a:p>
            <a:pPr marL="0" indent="0">
              <a:buNone/>
            </a:pPr>
            <a:endParaRPr lang="en-US" dirty="0"/>
          </a:p>
          <a:p>
            <a:pPr marL="0" indent="0">
              <a:buNone/>
            </a:pPr>
            <a:r>
              <a:rPr lang="en-US" dirty="0"/>
              <a:t>This is a violation of 3</a:t>
            </a:r>
            <a:r>
              <a:rPr lang="en-US" baseline="30000" dirty="0"/>
              <a:t>rd</a:t>
            </a:r>
            <a:r>
              <a:rPr lang="en-US" dirty="0"/>
              <a:t> Normal Form:</a:t>
            </a:r>
          </a:p>
          <a:p>
            <a:pPr marL="0" indent="0">
              <a:buNone/>
            </a:pPr>
            <a:r>
              <a:rPr lang="en-US" dirty="0"/>
              <a:t>To be in </a:t>
            </a:r>
            <a:r>
              <a:rPr lang="en-US" i="1" dirty="0"/>
              <a:t>third normal form</a:t>
            </a:r>
            <a:r>
              <a:rPr lang="en-US" dirty="0"/>
              <a:t>, the relation must be in second normal form. Also all transitive dependencies must be removed; a non-key attribute may not be functionally dependent on another non-key attribute. </a:t>
            </a:r>
            <a:br>
              <a:rPr lang="en-US" dirty="0"/>
            </a:br>
            <a:endParaRPr lang="en-US" dirty="0"/>
          </a:p>
          <a:p>
            <a:pPr marL="0" indent="0">
              <a:buNone/>
            </a:pPr>
            <a:endParaRPr lang="en-US" dirty="0"/>
          </a:p>
        </p:txBody>
      </p:sp>
    </p:spTree>
    <p:extLst>
      <p:ext uri="{BB962C8B-B14F-4D97-AF65-F5344CB8AC3E}">
        <p14:creationId xmlns:p14="http://schemas.microsoft.com/office/powerpoint/2010/main" val="329597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F5D4-7923-48F3-9C32-EBC28C003399}"/>
              </a:ext>
            </a:extLst>
          </p:cNvPr>
          <p:cNvSpPr>
            <a:spLocks noGrp="1"/>
          </p:cNvSpPr>
          <p:nvPr>
            <p:ph type="title"/>
          </p:nvPr>
        </p:nvSpPr>
        <p:spPr/>
        <p:txBody>
          <a:bodyPr/>
          <a:lstStyle/>
          <a:p>
            <a:r>
              <a:rPr lang="en-US" dirty="0"/>
              <a:t>The Solution(</a:t>
            </a:r>
            <a:r>
              <a:rPr lang="en-US" dirty="0" err="1"/>
              <a:t>ish</a:t>
            </a:r>
            <a:r>
              <a:rPr lang="en-US" dirty="0"/>
              <a:t>)</a:t>
            </a:r>
          </a:p>
        </p:txBody>
      </p:sp>
      <p:sp>
        <p:nvSpPr>
          <p:cNvPr id="3" name="Content Placeholder 2">
            <a:extLst>
              <a:ext uri="{FF2B5EF4-FFF2-40B4-BE49-F238E27FC236}">
                <a16:creationId xmlns:a16="http://schemas.microsoft.com/office/drawing/2014/main" id="{92166026-C5F3-4254-AC5B-97BAB5AD9D2B}"/>
              </a:ext>
            </a:extLst>
          </p:cNvPr>
          <p:cNvSpPr>
            <a:spLocks noGrp="1"/>
          </p:cNvSpPr>
          <p:nvPr>
            <p:ph idx="1"/>
          </p:nvPr>
        </p:nvSpPr>
        <p:spPr/>
        <p:txBody>
          <a:bodyPr/>
          <a:lstStyle/>
          <a:p>
            <a:pPr marL="0" indent="0">
              <a:buNone/>
            </a:pPr>
            <a:r>
              <a:rPr lang="en-US" dirty="0"/>
              <a:t>The minimal fix for this is to make two new tables:</a:t>
            </a:r>
          </a:p>
          <a:p>
            <a:pPr marL="0" indent="0">
              <a:buNone/>
            </a:pPr>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49623833-3F3C-403F-B5F1-D25B55885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81" y="2437783"/>
            <a:ext cx="11012437" cy="4420217"/>
          </a:xfrm>
          <a:prstGeom prst="rect">
            <a:avLst/>
          </a:prstGeom>
        </p:spPr>
      </p:pic>
    </p:spTree>
    <p:extLst>
      <p:ext uri="{BB962C8B-B14F-4D97-AF65-F5344CB8AC3E}">
        <p14:creationId xmlns:p14="http://schemas.microsoft.com/office/powerpoint/2010/main" val="3434138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9295-D9D6-45D6-9819-463B0AE56E23}"/>
              </a:ext>
            </a:extLst>
          </p:cNvPr>
          <p:cNvSpPr>
            <a:spLocks noGrp="1"/>
          </p:cNvSpPr>
          <p:nvPr>
            <p:ph type="title"/>
          </p:nvPr>
        </p:nvSpPr>
        <p:spPr>
          <a:xfrm>
            <a:off x="0" y="-350434"/>
            <a:ext cx="10515600" cy="1325563"/>
          </a:xfrm>
        </p:spPr>
        <p:txBody>
          <a:bodyPr/>
          <a:lstStyle/>
          <a:p>
            <a:r>
              <a:rPr lang="en-US" dirty="0"/>
              <a:t>What’s wrong with this?</a:t>
            </a:r>
          </a:p>
        </p:txBody>
      </p:sp>
      <p:sp>
        <p:nvSpPr>
          <p:cNvPr id="3" name="Content Placeholder 2">
            <a:extLst>
              <a:ext uri="{FF2B5EF4-FFF2-40B4-BE49-F238E27FC236}">
                <a16:creationId xmlns:a16="http://schemas.microsoft.com/office/drawing/2014/main" id="{E8EF5C5F-6C4C-4383-8DEE-E685A78A4A25}"/>
              </a:ext>
            </a:extLst>
          </p:cNvPr>
          <p:cNvSpPr>
            <a:spLocks noGrp="1"/>
          </p:cNvSpPr>
          <p:nvPr>
            <p:ph idx="1"/>
          </p:nvPr>
        </p:nvSpPr>
        <p:spPr>
          <a:xfrm>
            <a:off x="0" y="1382863"/>
            <a:ext cx="3041583" cy="4247916"/>
          </a:xfrm>
        </p:spPr>
        <p:txBody>
          <a:bodyPr>
            <a:noAutofit/>
          </a:bodyPr>
          <a:lstStyle/>
          <a:p>
            <a:pPr marL="0" indent="0">
              <a:buNone/>
            </a:pPr>
            <a:r>
              <a:rPr lang="en-US" dirty="0"/>
              <a:t>The keys are ugly (in my opinion). Every time someone changes their name (for whatever reason), you end up having to ripple changes through your database. A better design for this:</a:t>
            </a:r>
          </a:p>
        </p:txBody>
      </p:sp>
      <p:pic>
        <p:nvPicPr>
          <p:cNvPr id="5" name="Picture 4" descr="A screenshot of a social media post&#10;&#10;Description generated with very high confidence">
            <a:extLst>
              <a:ext uri="{FF2B5EF4-FFF2-40B4-BE49-F238E27FC236}">
                <a16:creationId xmlns:a16="http://schemas.microsoft.com/office/drawing/2014/main" id="{0C99E114-D2DB-4A2C-BC17-716E6F13B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964" y="520967"/>
            <a:ext cx="8929036" cy="6337033"/>
          </a:xfrm>
          <a:prstGeom prst="rect">
            <a:avLst/>
          </a:prstGeom>
        </p:spPr>
      </p:pic>
    </p:spTree>
    <p:extLst>
      <p:ext uri="{BB962C8B-B14F-4D97-AF65-F5344CB8AC3E}">
        <p14:creationId xmlns:p14="http://schemas.microsoft.com/office/powerpoint/2010/main" val="244184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FB2C-0CC3-4C6F-AED6-2FE9B50B0776}"/>
              </a:ext>
            </a:extLst>
          </p:cNvPr>
          <p:cNvSpPr>
            <a:spLocks noGrp="1"/>
          </p:cNvSpPr>
          <p:nvPr>
            <p:ph type="title"/>
          </p:nvPr>
        </p:nvSpPr>
        <p:spPr/>
        <p:txBody>
          <a:bodyPr/>
          <a:lstStyle/>
          <a:p>
            <a:r>
              <a:rPr lang="en-US" dirty="0"/>
              <a:t>One More Level</a:t>
            </a:r>
          </a:p>
        </p:txBody>
      </p:sp>
      <p:sp>
        <p:nvSpPr>
          <p:cNvPr id="3" name="Content Placeholder 2">
            <a:extLst>
              <a:ext uri="{FF2B5EF4-FFF2-40B4-BE49-F238E27FC236}">
                <a16:creationId xmlns:a16="http://schemas.microsoft.com/office/drawing/2014/main" id="{95D94742-0B64-43FD-9F7A-3EAF3F0F7B5E}"/>
              </a:ext>
            </a:extLst>
          </p:cNvPr>
          <p:cNvSpPr>
            <a:spLocks noGrp="1"/>
          </p:cNvSpPr>
          <p:nvPr>
            <p:ph idx="1"/>
          </p:nvPr>
        </p:nvSpPr>
        <p:spPr/>
        <p:txBody>
          <a:bodyPr/>
          <a:lstStyle/>
          <a:p>
            <a:pPr marL="0" indent="0">
              <a:buNone/>
            </a:pPr>
            <a:r>
              <a:rPr lang="en-US" dirty="0"/>
              <a:t>We get a requirement to track the specialty for the appointment. </a:t>
            </a:r>
          </a:p>
          <a:p>
            <a:pPr marL="0" indent="0">
              <a:buNone/>
            </a:pPr>
            <a:r>
              <a:rPr lang="en-US" dirty="0"/>
              <a:t>We might think that we can attach specialty to the doctor table. The product owner informs us, though, that some doctors have more than one specialty (example – cardiologist might also be surgeon). </a:t>
            </a:r>
          </a:p>
          <a:p>
            <a:pPr marL="0" indent="0">
              <a:buNone/>
            </a:pPr>
            <a:endParaRPr lang="en-US" dirty="0"/>
          </a:p>
          <a:p>
            <a:pPr marL="0" indent="0">
              <a:buNone/>
            </a:pPr>
            <a:r>
              <a:rPr lang="en-US" dirty="0"/>
              <a:t>How might we handle this?</a:t>
            </a:r>
          </a:p>
        </p:txBody>
      </p:sp>
    </p:spTree>
    <p:extLst>
      <p:ext uri="{BB962C8B-B14F-4D97-AF65-F5344CB8AC3E}">
        <p14:creationId xmlns:p14="http://schemas.microsoft.com/office/powerpoint/2010/main" val="167780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27E9-2E3A-4B3C-B2E2-CA5CD0417E8D}"/>
              </a:ext>
            </a:extLst>
          </p:cNvPr>
          <p:cNvSpPr>
            <a:spLocks noGrp="1"/>
          </p:cNvSpPr>
          <p:nvPr>
            <p:ph type="title"/>
          </p:nvPr>
        </p:nvSpPr>
        <p:spPr/>
        <p:txBody>
          <a:bodyPr/>
          <a:lstStyle/>
          <a:p>
            <a:r>
              <a:rPr lang="en-US" dirty="0"/>
              <a:t>How about this?</a:t>
            </a:r>
          </a:p>
        </p:txBody>
      </p:sp>
      <p:pic>
        <p:nvPicPr>
          <p:cNvPr id="5" name="Content Placeholder 4" descr="A screenshot of a cell phone&#10;&#10;Description generated with very high confidence">
            <a:extLst>
              <a:ext uri="{FF2B5EF4-FFF2-40B4-BE49-F238E27FC236}">
                <a16:creationId xmlns:a16="http://schemas.microsoft.com/office/drawing/2014/main" id="{2A958D49-F7BE-4345-AD69-C31B67293A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61" y="1339545"/>
            <a:ext cx="6414139" cy="4178909"/>
          </a:xfrm>
        </p:spPr>
      </p:pic>
      <p:sp>
        <p:nvSpPr>
          <p:cNvPr id="6" name="TextBox 5">
            <a:extLst>
              <a:ext uri="{FF2B5EF4-FFF2-40B4-BE49-F238E27FC236}">
                <a16:creationId xmlns:a16="http://schemas.microsoft.com/office/drawing/2014/main" id="{C9B7F844-5844-40A7-97F0-E3E09FFE951B}"/>
              </a:ext>
            </a:extLst>
          </p:cNvPr>
          <p:cNvSpPr txBox="1"/>
          <p:nvPr/>
        </p:nvSpPr>
        <p:spPr>
          <a:xfrm>
            <a:off x="7125534" y="1690688"/>
            <a:ext cx="4472909" cy="3416320"/>
          </a:xfrm>
          <a:prstGeom prst="rect">
            <a:avLst/>
          </a:prstGeom>
          <a:noFill/>
        </p:spPr>
        <p:txBody>
          <a:bodyPr wrap="square" rtlCol="0">
            <a:spAutoFit/>
          </a:bodyPr>
          <a:lstStyle/>
          <a:p>
            <a:r>
              <a:rPr lang="en-US" sz="2400" dirty="0"/>
              <a:t>This is not the worst design, but there is a problem. Specialty can be anything and any doctor can have any specialty.  </a:t>
            </a:r>
          </a:p>
          <a:p>
            <a:endParaRPr lang="en-US" sz="2400" dirty="0"/>
          </a:p>
          <a:p>
            <a:r>
              <a:rPr lang="en-US" sz="2400" dirty="0"/>
              <a:t>More formally, the specialty depends on the </a:t>
            </a:r>
            <a:r>
              <a:rPr lang="en-US" sz="2400" dirty="0" err="1"/>
              <a:t>doctorId</a:t>
            </a:r>
            <a:r>
              <a:rPr lang="en-US" sz="2400" dirty="0"/>
              <a:t> (a determinant), but is not part of the candidate key.</a:t>
            </a:r>
          </a:p>
        </p:txBody>
      </p:sp>
    </p:spTree>
    <p:extLst>
      <p:ext uri="{BB962C8B-B14F-4D97-AF65-F5344CB8AC3E}">
        <p14:creationId xmlns:p14="http://schemas.microsoft.com/office/powerpoint/2010/main" val="231778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5330-0252-4E27-9531-1E0202995D12}"/>
              </a:ext>
            </a:extLst>
          </p:cNvPr>
          <p:cNvSpPr>
            <a:spLocks noGrp="1"/>
          </p:cNvSpPr>
          <p:nvPr>
            <p:ph type="title"/>
          </p:nvPr>
        </p:nvSpPr>
        <p:spPr>
          <a:xfrm>
            <a:off x="838200" y="37867"/>
            <a:ext cx="10515600" cy="751406"/>
          </a:xfrm>
        </p:spPr>
        <p:txBody>
          <a:bodyPr/>
          <a:lstStyle/>
          <a:p>
            <a:r>
              <a:rPr lang="en-US" dirty="0"/>
              <a:t>Boyce-Codd Normal Form</a:t>
            </a:r>
          </a:p>
        </p:txBody>
      </p:sp>
      <p:sp>
        <p:nvSpPr>
          <p:cNvPr id="3" name="Content Placeholder 2">
            <a:extLst>
              <a:ext uri="{FF2B5EF4-FFF2-40B4-BE49-F238E27FC236}">
                <a16:creationId xmlns:a16="http://schemas.microsoft.com/office/drawing/2014/main" id="{9EAC0FD5-0FD1-458E-812F-B2ACB490A2AE}"/>
              </a:ext>
            </a:extLst>
          </p:cNvPr>
          <p:cNvSpPr>
            <a:spLocks noGrp="1"/>
          </p:cNvSpPr>
          <p:nvPr>
            <p:ph idx="1"/>
          </p:nvPr>
        </p:nvSpPr>
        <p:spPr>
          <a:xfrm>
            <a:off x="87430" y="789273"/>
            <a:ext cx="10515600" cy="4351338"/>
          </a:xfrm>
        </p:spPr>
        <p:txBody>
          <a:bodyPr/>
          <a:lstStyle/>
          <a:p>
            <a:pPr marL="0" indent="0">
              <a:buNone/>
            </a:pPr>
            <a:r>
              <a:rPr lang="en-US" dirty="0"/>
              <a:t>Formally: There can be no dependencies unless the data item depended on is part of the </a:t>
            </a:r>
            <a:r>
              <a:rPr lang="en-US" dirty="0" err="1"/>
              <a:t>superkey</a:t>
            </a:r>
            <a:r>
              <a:rPr lang="en-US" dirty="0"/>
              <a:t>.</a:t>
            </a:r>
          </a:p>
          <a:p>
            <a:pPr marL="0" indent="0">
              <a:buNone/>
            </a:pPr>
            <a:endParaRPr lang="en-US" dirty="0"/>
          </a:p>
          <a:p>
            <a:pPr marL="0" indent="0">
              <a:buNone/>
            </a:pPr>
            <a:r>
              <a:rPr lang="en-US" dirty="0"/>
              <a:t>Informally, you really want to have some way to know, track and enforce what the valid combinations are.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2670109B-CE9B-472C-8E90-E9522EAEB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881" y="2990310"/>
            <a:ext cx="9269119" cy="3867690"/>
          </a:xfrm>
          <a:prstGeom prst="rect">
            <a:avLst/>
          </a:prstGeom>
        </p:spPr>
      </p:pic>
    </p:spTree>
    <p:extLst>
      <p:ext uri="{BB962C8B-B14F-4D97-AF65-F5344CB8AC3E}">
        <p14:creationId xmlns:p14="http://schemas.microsoft.com/office/powerpoint/2010/main" val="166275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AF98-F12E-4E1B-8477-1BF342E3B74B}"/>
              </a:ext>
            </a:extLst>
          </p:cNvPr>
          <p:cNvSpPr>
            <a:spLocks noGrp="1"/>
          </p:cNvSpPr>
          <p:nvPr>
            <p:ph type="title"/>
          </p:nvPr>
        </p:nvSpPr>
        <p:spPr/>
        <p:txBody>
          <a:bodyPr/>
          <a:lstStyle/>
          <a:p>
            <a:r>
              <a:rPr lang="en-US" dirty="0"/>
              <a:t>General Rules</a:t>
            </a:r>
          </a:p>
        </p:txBody>
      </p:sp>
      <p:sp>
        <p:nvSpPr>
          <p:cNvPr id="3" name="Content Placeholder 2">
            <a:extLst>
              <a:ext uri="{FF2B5EF4-FFF2-40B4-BE49-F238E27FC236}">
                <a16:creationId xmlns:a16="http://schemas.microsoft.com/office/drawing/2014/main" id="{4787C1B6-1833-47E6-B196-E936409D76A5}"/>
              </a:ext>
            </a:extLst>
          </p:cNvPr>
          <p:cNvSpPr>
            <a:spLocks noGrp="1"/>
          </p:cNvSpPr>
          <p:nvPr>
            <p:ph idx="1"/>
          </p:nvPr>
        </p:nvSpPr>
        <p:spPr>
          <a:xfrm>
            <a:off x="382385" y="1825625"/>
            <a:ext cx="11272059" cy="4351338"/>
          </a:xfrm>
        </p:spPr>
        <p:txBody>
          <a:bodyPr/>
          <a:lstStyle/>
          <a:p>
            <a:pPr marL="0" indent="0">
              <a:buNone/>
            </a:pPr>
            <a:r>
              <a:rPr lang="en-US" dirty="0"/>
              <a:t>Don’t repeat yourself</a:t>
            </a:r>
          </a:p>
          <a:p>
            <a:pPr marL="0" indent="0">
              <a:buNone/>
            </a:pPr>
            <a:r>
              <a:rPr lang="en-US" dirty="0"/>
              <a:t>A table should represent one and only one thing</a:t>
            </a:r>
          </a:p>
          <a:p>
            <a:pPr marL="0" indent="0">
              <a:buNone/>
            </a:pPr>
            <a:r>
              <a:rPr lang="en-US" dirty="0"/>
              <a:t>When two entities intersect, create a table to join them (</a:t>
            </a:r>
            <a:r>
              <a:rPr lang="en-US" dirty="0" err="1"/>
              <a:t>doctorSpecialty</a:t>
            </a:r>
            <a:r>
              <a:rPr lang="en-US" dirty="0"/>
              <a:t>) if you need to track which combinations are valid</a:t>
            </a:r>
          </a:p>
          <a:p>
            <a:pPr marL="0" indent="0">
              <a:buNone/>
            </a:pPr>
            <a:r>
              <a:rPr lang="en-US" dirty="0"/>
              <a:t>Use surrogate keys</a:t>
            </a:r>
          </a:p>
          <a:p>
            <a:pPr marL="0" indent="0">
              <a:buNone/>
            </a:pPr>
            <a:r>
              <a:rPr lang="en-US" dirty="0"/>
              <a:t>Name your tables and columns well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66527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D774-FBC3-4A61-9C9C-4835BDF82373}"/>
              </a:ext>
            </a:extLst>
          </p:cNvPr>
          <p:cNvSpPr>
            <a:spLocks noGrp="1"/>
          </p:cNvSpPr>
          <p:nvPr>
            <p:ph type="title"/>
          </p:nvPr>
        </p:nvSpPr>
        <p:spPr/>
        <p:txBody>
          <a:bodyPr/>
          <a:lstStyle/>
          <a:p>
            <a:r>
              <a:rPr lang="en-US" dirty="0"/>
              <a:t>Deleting Records</a:t>
            </a:r>
          </a:p>
        </p:txBody>
      </p:sp>
      <p:sp>
        <p:nvSpPr>
          <p:cNvPr id="3" name="Content Placeholder 2">
            <a:extLst>
              <a:ext uri="{FF2B5EF4-FFF2-40B4-BE49-F238E27FC236}">
                <a16:creationId xmlns:a16="http://schemas.microsoft.com/office/drawing/2014/main" id="{D0D2A196-39A4-4483-B6DA-8F4926F670E0}"/>
              </a:ext>
            </a:extLst>
          </p:cNvPr>
          <p:cNvSpPr>
            <a:spLocks noGrp="1"/>
          </p:cNvSpPr>
          <p:nvPr>
            <p:ph idx="1"/>
          </p:nvPr>
        </p:nvSpPr>
        <p:spPr/>
        <p:txBody>
          <a:bodyPr/>
          <a:lstStyle/>
          <a:p>
            <a:pPr marL="0" indent="0">
              <a:buNone/>
            </a:pPr>
            <a:r>
              <a:rPr lang="en-US" dirty="0"/>
              <a:t>The model that we are looking at has a LOT of foreign keys.</a:t>
            </a:r>
          </a:p>
          <a:p>
            <a:pPr marL="0" indent="0">
              <a:buNone/>
            </a:pPr>
            <a:endParaRPr lang="en-US" dirty="0"/>
          </a:p>
          <a:p>
            <a:pPr marL="0" indent="0">
              <a:buNone/>
            </a:pPr>
            <a:r>
              <a:rPr lang="en-US" dirty="0"/>
              <a:t>When the software first goes “live”, this looks great. </a:t>
            </a:r>
          </a:p>
          <a:p>
            <a:pPr marL="0" indent="0">
              <a:buNone/>
            </a:pPr>
            <a:endParaRPr lang="en-US" dirty="0"/>
          </a:p>
          <a:p>
            <a:pPr marL="0" indent="0">
              <a:buNone/>
            </a:pPr>
            <a:r>
              <a:rPr lang="en-US" dirty="0"/>
              <a:t>What happens in 3 months when a doctor retires?</a:t>
            </a:r>
          </a:p>
          <a:p>
            <a:pPr marL="0" indent="0">
              <a:buNone/>
            </a:pPr>
            <a:endParaRPr lang="en-US" dirty="0"/>
          </a:p>
          <a:p>
            <a:pPr marL="0" indent="0">
              <a:buNone/>
            </a:pPr>
            <a:r>
              <a:rPr lang="en-US" dirty="0"/>
              <a:t>Since there are appointments and specialties with his record attached, we can not delete his record. Further, he shows up in all of the drop downs in the system for picking a doctor…</a:t>
            </a:r>
          </a:p>
        </p:txBody>
      </p:sp>
    </p:spTree>
    <p:extLst>
      <p:ext uri="{BB962C8B-B14F-4D97-AF65-F5344CB8AC3E}">
        <p14:creationId xmlns:p14="http://schemas.microsoft.com/office/powerpoint/2010/main" val="3611349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268B-7257-4FB5-932A-F1A024A85AEB}"/>
              </a:ext>
            </a:extLst>
          </p:cNvPr>
          <p:cNvSpPr>
            <a:spLocks noGrp="1"/>
          </p:cNvSpPr>
          <p:nvPr>
            <p:ph type="title"/>
          </p:nvPr>
        </p:nvSpPr>
        <p:spPr/>
        <p:txBody>
          <a:bodyPr/>
          <a:lstStyle/>
          <a:p>
            <a:r>
              <a:rPr lang="en-US" dirty="0"/>
              <a:t>Option #1 : Nuke All The Things</a:t>
            </a:r>
          </a:p>
        </p:txBody>
      </p:sp>
      <p:sp>
        <p:nvSpPr>
          <p:cNvPr id="3" name="Content Placeholder 2">
            <a:extLst>
              <a:ext uri="{FF2B5EF4-FFF2-40B4-BE49-F238E27FC236}">
                <a16:creationId xmlns:a16="http://schemas.microsoft.com/office/drawing/2014/main" id="{E03B381E-0E49-48BC-BE76-ADA1E0E139F4}"/>
              </a:ext>
            </a:extLst>
          </p:cNvPr>
          <p:cNvSpPr>
            <a:spLocks noGrp="1"/>
          </p:cNvSpPr>
          <p:nvPr>
            <p:ph idx="1"/>
          </p:nvPr>
        </p:nvSpPr>
        <p:spPr/>
        <p:txBody>
          <a:bodyPr/>
          <a:lstStyle/>
          <a:p>
            <a:pPr marL="0" indent="0">
              <a:buNone/>
            </a:pPr>
            <a:r>
              <a:rPr lang="en-US" dirty="0"/>
              <a:t>Delete all of his appointments, </a:t>
            </a:r>
            <a:r>
              <a:rPr lang="en-US" dirty="0" err="1"/>
              <a:t>doctorSpecialty</a:t>
            </a:r>
            <a:r>
              <a:rPr lang="en-US" dirty="0"/>
              <a:t> records, etc. </a:t>
            </a:r>
          </a:p>
          <a:p>
            <a:pPr marL="0" indent="0">
              <a:buNone/>
            </a:pPr>
            <a:endParaRPr lang="en-US" dirty="0"/>
          </a:p>
          <a:p>
            <a:pPr marL="0" indent="0">
              <a:buNone/>
            </a:pPr>
            <a:r>
              <a:rPr lang="en-US" dirty="0"/>
              <a:t>This is usually unacceptable to the organization – they will make the point that people need to see history. We wouldn’t want ½ of a patient’s history to disappear because one of their doctors left the practice.</a:t>
            </a:r>
          </a:p>
        </p:txBody>
      </p:sp>
    </p:spTree>
    <p:extLst>
      <p:ext uri="{BB962C8B-B14F-4D97-AF65-F5344CB8AC3E}">
        <p14:creationId xmlns:p14="http://schemas.microsoft.com/office/powerpoint/2010/main" val="6074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3AB0-A368-45EE-9AB9-B056B8C6C336}"/>
              </a:ext>
            </a:extLst>
          </p:cNvPr>
          <p:cNvSpPr>
            <a:spLocks noGrp="1"/>
          </p:cNvSpPr>
          <p:nvPr>
            <p:ph type="title"/>
          </p:nvPr>
        </p:nvSpPr>
        <p:spPr/>
        <p:txBody>
          <a:bodyPr/>
          <a:lstStyle/>
          <a:p>
            <a:r>
              <a:rPr lang="en-US" dirty="0"/>
              <a:t>Let’s think about patient</a:t>
            </a:r>
          </a:p>
        </p:txBody>
      </p:sp>
      <p:sp>
        <p:nvSpPr>
          <p:cNvPr id="6" name="TextBox 5">
            <a:extLst>
              <a:ext uri="{FF2B5EF4-FFF2-40B4-BE49-F238E27FC236}">
                <a16:creationId xmlns:a16="http://schemas.microsoft.com/office/drawing/2014/main" id="{C116A7FD-876B-48AA-BEE5-AC29FBEAAD3B}"/>
              </a:ext>
            </a:extLst>
          </p:cNvPr>
          <p:cNvSpPr txBox="1"/>
          <p:nvPr/>
        </p:nvSpPr>
        <p:spPr>
          <a:xfrm>
            <a:off x="211756" y="1443787"/>
            <a:ext cx="4446871" cy="4841510"/>
          </a:xfrm>
          <a:prstGeom prst="rect">
            <a:avLst/>
          </a:prstGeom>
          <a:noFill/>
        </p:spPr>
        <p:txBody>
          <a:bodyPr wrap="square" rtlCol="0">
            <a:spAutoFit/>
          </a:bodyPr>
          <a:lstStyle/>
          <a:p>
            <a:r>
              <a:rPr lang="en-US" sz="2800" dirty="0"/>
              <a:t>Let’s assume that we get a requirement to add multiple phone numbers. How could we do that?</a:t>
            </a:r>
          </a:p>
          <a:p>
            <a:endParaRPr lang="en-US" sz="2800" dirty="0"/>
          </a:p>
          <a:p>
            <a:r>
              <a:rPr lang="en-US" sz="2800" dirty="0"/>
              <a:t>One approach is to expand </a:t>
            </a:r>
            <a:r>
              <a:rPr lang="en-US" sz="2800" dirty="0" err="1"/>
              <a:t>phoneNumber</a:t>
            </a:r>
            <a:r>
              <a:rPr lang="en-US" sz="2800" dirty="0"/>
              <a:t> to varchar(50) and use a comma separated list.</a:t>
            </a:r>
          </a:p>
          <a:p>
            <a:endParaRPr lang="en-US" sz="2800" dirty="0"/>
          </a:p>
          <a:p>
            <a:r>
              <a:rPr lang="en-US" sz="2800" dirty="0"/>
              <a:t>Opinions?</a:t>
            </a:r>
          </a:p>
        </p:txBody>
      </p:sp>
      <p:pic>
        <p:nvPicPr>
          <p:cNvPr id="8" name="Picture 7" descr="A screenshot of a cell phone&#10;&#10;Description generated with very high confidence">
            <a:extLst>
              <a:ext uri="{FF2B5EF4-FFF2-40B4-BE49-F238E27FC236}">
                <a16:creationId xmlns:a16="http://schemas.microsoft.com/office/drawing/2014/main" id="{AF0F9CF5-96F1-4BD6-9AA7-5AF58739E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989" y="1354408"/>
            <a:ext cx="7304898" cy="3467849"/>
          </a:xfrm>
          <a:prstGeom prst="rect">
            <a:avLst/>
          </a:prstGeom>
        </p:spPr>
      </p:pic>
    </p:spTree>
    <p:extLst>
      <p:ext uri="{BB962C8B-B14F-4D97-AF65-F5344CB8AC3E}">
        <p14:creationId xmlns:p14="http://schemas.microsoft.com/office/powerpoint/2010/main" val="1181013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8E8F-98DE-449A-83C0-4B3DA70167E5}"/>
              </a:ext>
            </a:extLst>
          </p:cNvPr>
          <p:cNvSpPr>
            <a:spLocks noGrp="1"/>
          </p:cNvSpPr>
          <p:nvPr>
            <p:ph type="title"/>
          </p:nvPr>
        </p:nvSpPr>
        <p:spPr/>
        <p:txBody>
          <a:bodyPr/>
          <a:lstStyle/>
          <a:p>
            <a:r>
              <a:rPr lang="en-US" dirty="0"/>
              <a:t>Option 2: Add </a:t>
            </a:r>
            <a:r>
              <a:rPr lang="en-US" dirty="0" err="1"/>
              <a:t>IsDeleted</a:t>
            </a:r>
            <a:r>
              <a:rPr lang="en-US" dirty="0"/>
              <a:t> to all the things</a:t>
            </a:r>
          </a:p>
        </p:txBody>
      </p:sp>
      <p:sp>
        <p:nvSpPr>
          <p:cNvPr id="3" name="Content Placeholder 2">
            <a:extLst>
              <a:ext uri="{FF2B5EF4-FFF2-40B4-BE49-F238E27FC236}">
                <a16:creationId xmlns:a16="http://schemas.microsoft.com/office/drawing/2014/main" id="{9F51B1E0-746B-4197-89E9-5CB005500509}"/>
              </a:ext>
            </a:extLst>
          </p:cNvPr>
          <p:cNvSpPr>
            <a:spLocks noGrp="1"/>
          </p:cNvSpPr>
          <p:nvPr>
            <p:ph idx="1"/>
          </p:nvPr>
        </p:nvSpPr>
        <p:spPr/>
        <p:txBody>
          <a:bodyPr/>
          <a:lstStyle/>
          <a:p>
            <a:pPr marL="0" indent="0">
              <a:buNone/>
            </a:pPr>
            <a:r>
              <a:rPr lang="en-US" dirty="0"/>
              <a:t>A simple, Boolean flag. What could go wrong?</a:t>
            </a:r>
          </a:p>
          <a:p>
            <a:pPr marL="0" indent="0">
              <a:buNone/>
            </a:pPr>
            <a:endParaRPr lang="en-US" dirty="0"/>
          </a:p>
          <a:p>
            <a:pPr marL="0" indent="0">
              <a:buNone/>
            </a:pPr>
            <a:r>
              <a:rPr lang="en-US" dirty="0"/>
              <a:t>In some simple cases, this is not unreasonable, but it does lack one thing – a reason. We can’t tell WHY the doctor is no longer valid. Did they retire? Quit? Die? Go to jail? Or were they just entered into the system twice and this is a duplicate record?</a:t>
            </a:r>
          </a:p>
        </p:txBody>
      </p:sp>
    </p:spTree>
    <p:extLst>
      <p:ext uri="{BB962C8B-B14F-4D97-AF65-F5344CB8AC3E}">
        <p14:creationId xmlns:p14="http://schemas.microsoft.com/office/powerpoint/2010/main" val="421462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3867-E871-4426-ACE8-78CA4F25C25C}"/>
              </a:ext>
            </a:extLst>
          </p:cNvPr>
          <p:cNvSpPr>
            <a:spLocks noGrp="1"/>
          </p:cNvSpPr>
          <p:nvPr>
            <p:ph type="title"/>
          </p:nvPr>
        </p:nvSpPr>
        <p:spPr/>
        <p:txBody>
          <a:bodyPr/>
          <a:lstStyle/>
          <a:p>
            <a:r>
              <a:rPr lang="en-US" dirty="0"/>
              <a:t>Option #3: Status all the things</a:t>
            </a:r>
          </a:p>
        </p:txBody>
      </p:sp>
      <p:sp>
        <p:nvSpPr>
          <p:cNvPr id="3" name="Content Placeholder 2">
            <a:extLst>
              <a:ext uri="{FF2B5EF4-FFF2-40B4-BE49-F238E27FC236}">
                <a16:creationId xmlns:a16="http://schemas.microsoft.com/office/drawing/2014/main" id="{1F73C171-658A-4BA7-9C4E-7E50CE62E033}"/>
              </a:ext>
            </a:extLst>
          </p:cNvPr>
          <p:cNvSpPr>
            <a:spLocks noGrp="1"/>
          </p:cNvSpPr>
          <p:nvPr>
            <p:ph idx="1"/>
          </p:nvPr>
        </p:nvSpPr>
        <p:spPr/>
        <p:txBody>
          <a:bodyPr/>
          <a:lstStyle/>
          <a:p>
            <a:pPr marL="0" indent="0">
              <a:buNone/>
            </a:pPr>
            <a:r>
              <a:rPr lang="en-US" dirty="0"/>
              <a:t>Add a “status” column to all of those tables. </a:t>
            </a:r>
          </a:p>
          <a:p>
            <a:pPr marL="0" indent="0">
              <a:buNone/>
            </a:pPr>
            <a:r>
              <a:rPr lang="en-US" dirty="0"/>
              <a:t>Check for a status of “active” everywhere in your code, SQL, etc.</a:t>
            </a:r>
          </a:p>
          <a:p>
            <a:pPr marL="0" indent="0">
              <a:buNone/>
            </a:pPr>
            <a:endParaRPr lang="en-US" dirty="0"/>
          </a:p>
          <a:p>
            <a:pPr marL="0" indent="0">
              <a:buNone/>
            </a:pPr>
            <a:r>
              <a:rPr lang="en-US" dirty="0"/>
              <a:t>This is a lot of work, but solves the problem from option 3.</a:t>
            </a:r>
          </a:p>
          <a:p>
            <a:pPr marL="0" indent="0">
              <a:buNone/>
            </a:pPr>
            <a:r>
              <a:rPr lang="en-US" dirty="0"/>
              <a:t>What it doesn’t tell you is who made the change and why. “Dr Jones is NOT retired – who said that he was?”</a:t>
            </a:r>
          </a:p>
          <a:p>
            <a:pPr marL="0" indent="0">
              <a:buNone/>
            </a:pPr>
            <a:endParaRPr lang="en-US" dirty="0"/>
          </a:p>
        </p:txBody>
      </p:sp>
    </p:spTree>
    <p:extLst>
      <p:ext uri="{BB962C8B-B14F-4D97-AF65-F5344CB8AC3E}">
        <p14:creationId xmlns:p14="http://schemas.microsoft.com/office/powerpoint/2010/main" val="102529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954B-DF54-45B0-A1BA-050FA319F66B}"/>
              </a:ext>
            </a:extLst>
          </p:cNvPr>
          <p:cNvSpPr>
            <a:spLocks noGrp="1"/>
          </p:cNvSpPr>
          <p:nvPr>
            <p:ph type="title"/>
          </p:nvPr>
        </p:nvSpPr>
        <p:spPr/>
        <p:txBody>
          <a:bodyPr/>
          <a:lstStyle/>
          <a:p>
            <a:r>
              <a:rPr lang="en-US" dirty="0"/>
              <a:t>Option 4: The 5 W’s</a:t>
            </a:r>
          </a:p>
        </p:txBody>
      </p:sp>
      <p:sp>
        <p:nvSpPr>
          <p:cNvPr id="3" name="Content Placeholder 2">
            <a:extLst>
              <a:ext uri="{FF2B5EF4-FFF2-40B4-BE49-F238E27FC236}">
                <a16:creationId xmlns:a16="http://schemas.microsoft.com/office/drawing/2014/main" id="{38CD220F-C223-4C9E-A911-55BA0F9DAD7B}"/>
              </a:ext>
            </a:extLst>
          </p:cNvPr>
          <p:cNvSpPr>
            <a:spLocks noGrp="1"/>
          </p:cNvSpPr>
          <p:nvPr>
            <p:ph idx="1"/>
          </p:nvPr>
        </p:nvSpPr>
        <p:spPr/>
        <p:txBody>
          <a:bodyPr/>
          <a:lstStyle/>
          <a:p>
            <a:pPr marL="0" indent="0">
              <a:buNone/>
            </a:pPr>
            <a:r>
              <a:rPr lang="en-US" dirty="0"/>
              <a:t>(Who, What, When, Where, Why)</a:t>
            </a:r>
          </a:p>
          <a:p>
            <a:pPr marL="0" indent="0">
              <a:buNone/>
            </a:pPr>
            <a:endParaRPr lang="en-US" dirty="0"/>
          </a:p>
          <a:p>
            <a:pPr marL="0" indent="0">
              <a:buNone/>
            </a:pPr>
            <a:r>
              <a:rPr lang="en-US" dirty="0"/>
              <a:t>Add Status, </a:t>
            </a:r>
            <a:r>
              <a:rPr lang="en-US" dirty="0" err="1"/>
              <a:t>CreatedDate</a:t>
            </a:r>
            <a:r>
              <a:rPr lang="en-US" dirty="0"/>
              <a:t> and </a:t>
            </a:r>
            <a:r>
              <a:rPr lang="en-US" dirty="0" err="1"/>
              <a:t>CreatedBy</a:t>
            </a:r>
            <a:r>
              <a:rPr lang="en-US" dirty="0"/>
              <a:t> columns. </a:t>
            </a:r>
          </a:p>
          <a:p>
            <a:pPr marL="0" indent="0">
              <a:buNone/>
            </a:pPr>
            <a:r>
              <a:rPr lang="en-US" dirty="0"/>
              <a:t>Now we can track the most recent change and who did it.</a:t>
            </a:r>
          </a:p>
          <a:p>
            <a:pPr marL="0" indent="0">
              <a:buNone/>
            </a:pPr>
            <a:endParaRPr lang="en-US" dirty="0"/>
          </a:p>
          <a:p>
            <a:pPr marL="0" indent="0">
              <a:buNone/>
            </a:pPr>
            <a:r>
              <a:rPr lang="en-US" dirty="0"/>
              <a:t>But we still don’t have HISTORY – only the latest change.</a:t>
            </a:r>
          </a:p>
        </p:txBody>
      </p:sp>
    </p:spTree>
    <p:extLst>
      <p:ext uri="{BB962C8B-B14F-4D97-AF65-F5344CB8AC3E}">
        <p14:creationId xmlns:p14="http://schemas.microsoft.com/office/powerpoint/2010/main" val="4012445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52ED-1DA2-4D1D-810C-9F7BD9CA2920}"/>
              </a:ext>
            </a:extLst>
          </p:cNvPr>
          <p:cNvSpPr>
            <a:spLocks noGrp="1"/>
          </p:cNvSpPr>
          <p:nvPr>
            <p:ph type="title"/>
          </p:nvPr>
        </p:nvSpPr>
        <p:spPr>
          <a:xfrm>
            <a:off x="756458" y="365125"/>
            <a:ext cx="10597342" cy="1325563"/>
          </a:xfrm>
        </p:spPr>
        <p:txBody>
          <a:bodyPr/>
          <a:lstStyle/>
          <a:p>
            <a:r>
              <a:rPr lang="en-US" dirty="0"/>
              <a:t>Option 5: Make the record (mostly) write once</a:t>
            </a:r>
          </a:p>
        </p:txBody>
      </p:sp>
      <p:sp>
        <p:nvSpPr>
          <p:cNvPr id="3" name="Content Placeholder 2">
            <a:extLst>
              <a:ext uri="{FF2B5EF4-FFF2-40B4-BE49-F238E27FC236}">
                <a16:creationId xmlns:a16="http://schemas.microsoft.com/office/drawing/2014/main" id="{E7C19FB2-5E11-4F30-AD00-485C08D7322C}"/>
              </a:ext>
            </a:extLst>
          </p:cNvPr>
          <p:cNvSpPr>
            <a:spLocks noGrp="1"/>
          </p:cNvSpPr>
          <p:nvPr>
            <p:ph idx="1"/>
          </p:nvPr>
        </p:nvSpPr>
        <p:spPr>
          <a:xfrm>
            <a:off x="797329" y="1386949"/>
            <a:ext cx="10458104" cy="1746949"/>
          </a:xfrm>
        </p:spPr>
        <p:txBody>
          <a:bodyPr>
            <a:normAutofit/>
          </a:bodyPr>
          <a:lstStyle/>
          <a:p>
            <a:pPr marL="0" indent="0">
              <a:buNone/>
            </a:pPr>
            <a:r>
              <a:rPr lang="en-US" dirty="0"/>
              <a:t>What if we add those fields (Status, </a:t>
            </a:r>
            <a:r>
              <a:rPr lang="en-US" dirty="0" err="1"/>
              <a:t>CreatedDate</a:t>
            </a:r>
            <a:r>
              <a:rPr lang="en-US" dirty="0"/>
              <a:t> and </a:t>
            </a:r>
            <a:r>
              <a:rPr lang="en-US" dirty="0" err="1"/>
              <a:t>CreatedBy</a:t>
            </a:r>
            <a:r>
              <a:rPr lang="en-US" dirty="0"/>
              <a:t>) and have a business rule that says “never change a row. Clone the row with the new data, then set the status on the old record”.</a:t>
            </a:r>
          </a:p>
          <a:p>
            <a:pPr marL="0" indent="0">
              <a:buNone/>
            </a:pPr>
            <a:endParaRPr lang="en-US" dirty="0"/>
          </a:p>
        </p:txBody>
      </p:sp>
      <p:graphicFrame>
        <p:nvGraphicFramePr>
          <p:cNvPr id="4" name="Table 3">
            <a:extLst>
              <a:ext uri="{FF2B5EF4-FFF2-40B4-BE49-F238E27FC236}">
                <a16:creationId xmlns:a16="http://schemas.microsoft.com/office/drawing/2014/main" id="{C51F48AC-AB0F-4A13-864C-E4D7C5BBA15F}"/>
              </a:ext>
            </a:extLst>
          </p:cNvPr>
          <p:cNvGraphicFramePr>
            <a:graphicFrameLocks noGrp="1"/>
          </p:cNvGraphicFramePr>
          <p:nvPr>
            <p:extLst>
              <p:ext uri="{D42A27DB-BD31-4B8C-83A1-F6EECF244321}">
                <p14:modId xmlns:p14="http://schemas.microsoft.com/office/powerpoint/2010/main" val="2280921145"/>
              </p:ext>
            </p:extLst>
          </p:nvPr>
        </p:nvGraphicFramePr>
        <p:xfrm>
          <a:off x="904704" y="2955793"/>
          <a:ext cx="10159536" cy="1009381"/>
        </p:xfrm>
        <a:graphic>
          <a:graphicData uri="http://schemas.openxmlformats.org/drawingml/2006/table">
            <a:tbl>
              <a:tblPr firstRow="1" bandRow="1">
                <a:tableStyleId>{5C22544A-7EE6-4342-B048-85BDC9FD1C3A}</a:tableStyleId>
              </a:tblPr>
              <a:tblGrid>
                <a:gridCol w="998913">
                  <a:extLst>
                    <a:ext uri="{9D8B030D-6E8A-4147-A177-3AD203B41FA5}">
                      <a16:colId xmlns:a16="http://schemas.microsoft.com/office/drawing/2014/main" val="2882093104"/>
                    </a:ext>
                  </a:extLst>
                </a:gridCol>
                <a:gridCol w="1853738">
                  <a:extLst>
                    <a:ext uri="{9D8B030D-6E8A-4147-A177-3AD203B41FA5}">
                      <a16:colId xmlns:a16="http://schemas.microsoft.com/office/drawing/2014/main" val="119298426"/>
                    </a:ext>
                  </a:extLst>
                </a:gridCol>
                <a:gridCol w="1620980">
                  <a:extLst>
                    <a:ext uri="{9D8B030D-6E8A-4147-A177-3AD203B41FA5}">
                      <a16:colId xmlns:a16="http://schemas.microsoft.com/office/drawing/2014/main" val="3914792325"/>
                    </a:ext>
                  </a:extLst>
                </a:gridCol>
                <a:gridCol w="1521231">
                  <a:extLst>
                    <a:ext uri="{9D8B030D-6E8A-4147-A177-3AD203B41FA5}">
                      <a16:colId xmlns:a16="http://schemas.microsoft.com/office/drawing/2014/main" val="2779255217"/>
                    </a:ext>
                  </a:extLst>
                </a:gridCol>
                <a:gridCol w="2261062">
                  <a:extLst>
                    <a:ext uri="{9D8B030D-6E8A-4147-A177-3AD203B41FA5}">
                      <a16:colId xmlns:a16="http://schemas.microsoft.com/office/drawing/2014/main" val="896062682"/>
                    </a:ext>
                  </a:extLst>
                </a:gridCol>
                <a:gridCol w="1903612">
                  <a:extLst>
                    <a:ext uri="{9D8B030D-6E8A-4147-A177-3AD203B41FA5}">
                      <a16:colId xmlns:a16="http://schemas.microsoft.com/office/drawing/2014/main" val="373127815"/>
                    </a:ext>
                  </a:extLst>
                </a:gridCol>
              </a:tblGrid>
              <a:tr h="642333">
                <a:tc>
                  <a:txBody>
                    <a:bodyPr/>
                    <a:lstStyle/>
                    <a:p>
                      <a:r>
                        <a:rPr lang="en-US"/>
                        <a:t>doctorId</a:t>
                      </a:r>
                      <a:endParaRPr lang="en-US" dirty="0"/>
                    </a:p>
                  </a:txBody>
                  <a:tcPr/>
                </a:tc>
                <a:tc>
                  <a:txBody>
                    <a:bodyPr/>
                    <a:lstStyle/>
                    <a:p>
                      <a:r>
                        <a:rPr lang="en-US"/>
                        <a:t>firstName</a:t>
                      </a:r>
                      <a:endParaRPr lang="en-US" dirty="0"/>
                    </a:p>
                  </a:txBody>
                  <a:tcPr/>
                </a:tc>
                <a:tc>
                  <a:txBody>
                    <a:bodyPr/>
                    <a:lstStyle/>
                    <a:p>
                      <a:r>
                        <a:rPr lang="en-US"/>
                        <a:t>lastName</a:t>
                      </a:r>
                      <a:endParaRPr lang="en-US" dirty="0"/>
                    </a:p>
                  </a:txBody>
                  <a:tcPr/>
                </a:tc>
                <a:tc>
                  <a:txBody>
                    <a:bodyPr/>
                    <a:lstStyle/>
                    <a:p>
                      <a:r>
                        <a:rPr lang="en-US"/>
                        <a:t>Status</a:t>
                      </a:r>
                      <a:endParaRPr lang="en-US" dirty="0"/>
                    </a:p>
                  </a:txBody>
                  <a:tcPr/>
                </a:tc>
                <a:tc>
                  <a:txBody>
                    <a:bodyPr/>
                    <a:lstStyle/>
                    <a:p>
                      <a:r>
                        <a:rPr lang="en-US" dirty="0" err="1"/>
                        <a:t>CreatedDate</a:t>
                      </a:r>
                      <a:endParaRPr lang="en-US" dirty="0"/>
                    </a:p>
                  </a:txBody>
                  <a:tcPr/>
                </a:tc>
                <a:tc>
                  <a:txBody>
                    <a:bodyPr/>
                    <a:lstStyle/>
                    <a:p>
                      <a:r>
                        <a:rPr lang="en-US" dirty="0" err="1"/>
                        <a:t>CreatedBy</a:t>
                      </a:r>
                      <a:endParaRPr lang="en-US" dirty="0"/>
                    </a:p>
                  </a:txBody>
                  <a:tcPr/>
                </a:tc>
                <a:extLst>
                  <a:ext uri="{0D108BD9-81ED-4DB2-BD59-A6C34878D82A}">
                    <a16:rowId xmlns:a16="http://schemas.microsoft.com/office/drawing/2014/main" val="3733642088"/>
                  </a:ext>
                </a:extLst>
              </a:tr>
              <a:tr h="367048">
                <a:tc>
                  <a:txBody>
                    <a:bodyPr/>
                    <a:lstStyle/>
                    <a:p>
                      <a:r>
                        <a:rPr lang="en-US"/>
                        <a:t>1</a:t>
                      </a:r>
                      <a:endParaRPr lang="en-US" dirty="0"/>
                    </a:p>
                  </a:txBody>
                  <a:tcPr/>
                </a:tc>
                <a:tc>
                  <a:txBody>
                    <a:bodyPr/>
                    <a:lstStyle/>
                    <a:p>
                      <a:r>
                        <a:rPr lang="en-US"/>
                        <a:t>Tanya</a:t>
                      </a:r>
                      <a:endParaRPr lang="en-US" dirty="0"/>
                    </a:p>
                  </a:txBody>
                  <a:tcPr/>
                </a:tc>
                <a:tc>
                  <a:txBody>
                    <a:bodyPr/>
                    <a:lstStyle/>
                    <a:p>
                      <a:r>
                        <a:rPr lang="en-US"/>
                        <a:t>Smith</a:t>
                      </a:r>
                      <a:endParaRPr lang="en-US" dirty="0"/>
                    </a:p>
                  </a:txBody>
                  <a:tcPr/>
                </a:tc>
                <a:tc>
                  <a:txBody>
                    <a:bodyPr/>
                    <a:lstStyle/>
                    <a:p>
                      <a:r>
                        <a:rPr lang="en-US"/>
                        <a:t>Active</a:t>
                      </a:r>
                      <a:endParaRPr lang="en-US" dirty="0"/>
                    </a:p>
                  </a:txBody>
                  <a:tcPr/>
                </a:tc>
                <a:tc>
                  <a:txBody>
                    <a:bodyPr/>
                    <a:lstStyle/>
                    <a:p>
                      <a:r>
                        <a:rPr lang="en-US"/>
                        <a:t>1/1/2017</a:t>
                      </a:r>
                      <a:endParaRPr lang="en-US" dirty="0"/>
                    </a:p>
                  </a:txBody>
                  <a:tcPr/>
                </a:tc>
                <a:tc>
                  <a:txBody>
                    <a:bodyPr/>
                    <a:lstStyle/>
                    <a:p>
                      <a:r>
                        <a:rPr lang="en-US" dirty="0" err="1"/>
                        <a:t>mphipps</a:t>
                      </a:r>
                      <a:endParaRPr lang="en-US" dirty="0"/>
                    </a:p>
                  </a:txBody>
                  <a:tcPr/>
                </a:tc>
                <a:extLst>
                  <a:ext uri="{0D108BD9-81ED-4DB2-BD59-A6C34878D82A}">
                    <a16:rowId xmlns:a16="http://schemas.microsoft.com/office/drawing/2014/main" val="1974242742"/>
                  </a:ext>
                </a:extLst>
              </a:tr>
            </a:tbl>
          </a:graphicData>
        </a:graphic>
      </p:graphicFrame>
      <p:graphicFrame>
        <p:nvGraphicFramePr>
          <p:cNvPr id="5" name="Table 4">
            <a:extLst>
              <a:ext uri="{FF2B5EF4-FFF2-40B4-BE49-F238E27FC236}">
                <a16:creationId xmlns:a16="http://schemas.microsoft.com/office/drawing/2014/main" id="{5DC6DD97-82B0-460F-A24F-48B47A8807A0}"/>
              </a:ext>
            </a:extLst>
          </p:cNvPr>
          <p:cNvGraphicFramePr>
            <a:graphicFrameLocks noGrp="1"/>
          </p:cNvGraphicFramePr>
          <p:nvPr>
            <p:extLst>
              <p:ext uri="{D42A27DB-BD31-4B8C-83A1-F6EECF244321}">
                <p14:modId xmlns:p14="http://schemas.microsoft.com/office/powerpoint/2010/main" val="975305139"/>
              </p:ext>
            </p:extLst>
          </p:nvPr>
        </p:nvGraphicFramePr>
        <p:xfrm>
          <a:off x="907472" y="4107653"/>
          <a:ext cx="10159536" cy="1376429"/>
        </p:xfrm>
        <a:graphic>
          <a:graphicData uri="http://schemas.openxmlformats.org/drawingml/2006/table">
            <a:tbl>
              <a:tblPr firstRow="1" bandRow="1">
                <a:tableStyleId>{5C22544A-7EE6-4342-B048-85BDC9FD1C3A}</a:tableStyleId>
              </a:tblPr>
              <a:tblGrid>
                <a:gridCol w="998913">
                  <a:extLst>
                    <a:ext uri="{9D8B030D-6E8A-4147-A177-3AD203B41FA5}">
                      <a16:colId xmlns:a16="http://schemas.microsoft.com/office/drawing/2014/main" val="2882093104"/>
                    </a:ext>
                  </a:extLst>
                </a:gridCol>
                <a:gridCol w="1853738">
                  <a:extLst>
                    <a:ext uri="{9D8B030D-6E8A-4147-A177-3AD203B41FA5}">
                      <a16:colId xmlns:a16="http://schemas.microsoft.com/office/drawing/2014/main" val="119298426"/>
                    </a:ext>
                  </a:extLst>
                </a:gridCol>
                <a:gridCol w="1643150">
                  <a:extLst>
                    <a:ext uri="{9D8B030D-6E8A-4147-A177-3AD203B41FA5}">
                      <a16:colId xmlns:a16="http://schemas.microsoft.com/office/drawing/2014/main" val="3914792325"/>
                    </a:ext>
                  </a:extLst>
                </a:gridCol>
                <a:gridCol w="1499061">
                  <a:extLst>
                    <a:ext uri="{9D8B030D-6E8A-4147-A177-3AD203B41FA5}">
                      <a16:colId xmlns:a16="http://schemas.microsoft.com/office/drawing/2014/main" val="2779255217"/>
                    </a:ext>
                  </a:extLst>
                </a:gridCol>
                <a:gridCol w="2261062">
                  <a:extLst>
                    <a:ext uri="{9D8B030D-6E8A-4147-A177-3AD203B41FA5}">
                      <a16:colId xmlns:a16="http://schemas.microsoft.com/office/drawing/2014/main" val="896062682"/>
                    </a:ext>
                  </a:extLst>
                </a:gridCol>
                <a:gridCol w="1903612">
                  <a:extLst>
                    <a:ext uri="{9D8B030D-6E8A-4147-A177-3AD203B41FA5}">
                      <a16:colId xmlns:a16="http://schemas.microsoft.com/office/drawing/2014/main" val="373127815"/>
                    </a:ext>
                  </a:extLst>
                </a:gridCol>
              </a:tblGrid>
              <a:tr h="642333">
                <a:tc>
                  <a:txBody>
                    <a:bodyPr/>
                    <a:lstStyle/>
                    <a:p>
                      <a:r>
                        <a:rPr lang="en-US" dirty="0" err="1"/>
                        <a:t>doctorId</a:t>
                      </a:r>
                      <a:endParaRPr lang="en-US" dirty="0"/>
                    </a:p>
                  </a:txBody>
                  <a:tcPr/>
                </a:tc>
                <a:tc>
                  <a:txBody>
                    <a:bodyPr/>
                    <a:lstStyle/>
                    <a:p>
                      <a:r>
                        <a:rPr lang="en-US" dirty="0" err="1"/>
                        <a:t>firstName</a:t>
                      </a:r>
                      <a:endParaRPr lang="en-US" dirty="0"/>
                    </a:p>
                  </a:txBody>
                  <a:tcPr/>
                </a:tc>
                <a:tc>
                  <a:txBody>
                    <a:bodyPr/>
                    <a:lstStyle/>
                    <a:p>
                      <a:r>
                        <a:rPr lang="en-US" dirty="0" err="1"/>
                        <a:t>lastName</a:t>
                      </a:r>
                      <a:endParaRPr lang="en-US" dirty="0"/>
                    </a:p>
                  </a:txBody>
                  <a:tcPr/>
                </a:tc>
                <a:tc>
                  <a:txBody>
                    <a:bodyPr/>
                    <a:lstStyle/>
                    <a:p>
                      <a:r>
                        <a:rPr lang="en-US" dirty="0"/>
                        <a:t>Status</a:t>
                      </a:r>
                    </a:p>
                  </a:txBody>
                  <a:tcPr/>
                </a:tc>
                <a:tc>
                  <a:txBody>
                    <a:bodyPr/>
                    <a:lstStyle/>
                    <a:p>
                      <a:r>
                        <a:rPr lang="en-US" dirty="0" err="1"/>
                        <a:t>CreatedDate</a:t>
                      </a:r>
                      <a:endParaRPr lang="en-US" dirty="0"/>
                    </a:p>
                  </a:txBody>
                  <a:tcPr/>
                </a:tc>
                <a:tc>
                  <a:txBody>
                    <a:bodyPr/>
                    <a:lstStyle/>
                    <a:p>
                      <a:r>
                        <a:rPr lang="en-US" dirty="0" err="1"/>
                        <a:t>CreatedBy</a:t>
                      </a:r>
                      <a:endParaRPr lang="en-US" dirty="0"/>
                    </a:p>
                  </a:txBody>
                  <a:tcPr/>
                </a:tc>
                <a:extLst>
                  <a:ext uri="{0D108BD9-81ED-4DB2-BD59-A6C34878D82A}">
                    <a16:rowId xmlns:a16="http://schemas.microsoft.com/office/drawing/2014/main" val="3733642088"/>
                  </a:ext>
                </a:extLst>
              </a:tr>
              <a:tr h="367048">
                <a:tc>
                  <a:txBody>
                    <a:bodyPr/>
                    <a:lstStyle/>
                    <a:p>
                      <a:r>
                        <a:rPr lang="en-US" dirty="0"/>
                        <a:t>1</a:t>
                      </a:r>
                    </a:p>
                  </a:txBody>
                  <a:tcPr/>
                </a:tc>
                <a:tc>
                  <a:txBody>
                    <a:bodyPr/>
                    <a:lstStyle/>
                    <a:p>
                      <a:r>
                        <a:rPr lang="en-US" dirty="0"/>
                        <a:t>Tanya</a:t>
                      </a:r>
                    </a:p>
                  </a:txBody>
                  <a:tcPr/>
                </a:tc>
                <a:tc>
                  <a:txBody>
                    <a:bodyPr/>
                    <a:lstStyle/>
                    <a:p>
                      <a:r>
                        <a:rPr lang="en-US" dirty="0"/>
                        <a:t>Smith</a:t>
                      </a:r>
                    </a:p>
                  </a:txBody>
                  <a:tcPr/>
                </a:tc>
                <a:tc>
                  <a:txBody>
                    <a:bodyPr/>
                    <a:lstStyle/>
                    <a:p>
                      <a:r>
                        <a:rPr lang="en-US" dirty="0" err="1"/>
                        <a:t>NameChange</a:t>
                      </a:r>
                      <a:endParaRPr lang="en-US" dirty="0"/>
                    </a:p>
                  </a:txBody>
                  <a:tcPr/>
                </a:tc>
                <a:tc>
                  <a:txBody>
                    <a:bodyPr/>
                    <a:lstStyle/>
                    <a:p>
                      <a:r>
                        <a:rPr lang="en-US" dirty="0"/>
                        <a:t>1/1/2017</a:t>
                      </a:r>
                    </a:p>
                  </a:txBody>
                  <a:tcPr/>
                </a:tc>
                <a:tc>
                  <a:txBody>
                    <a:bodyPr/>
                    <a:lstStyle/>
                    <a:p>
                      <a:r>
                        <a:rPr lang="en-US" dirty="0" err="1"/>
                        <a:t>mphipps</a:t>
                      </a:r>
                      <a:endParaRPr lang="en-US" dirty="0"/>
                    </a:p>
                  </a:txBody>
                  <a:tcPr/>
                </a:tc>
                <a:extLst>
                  <a:ext uri="{0D108BD9-81ED-4DB2-BD59-A6C34878D82A}">
                    <a16:rowId xmlns:a16="http://schemas.microsoft.com/office/drawing/2014/main" val="1974242742"/>
                  </a:ext>
                </a:extLst>
              </a:tr>
              <a:tr h="367048">
                <a:tc>
                  <a:txBody>
                    <a:bodyPr/>
                    <a:lstStyle/>
                    <a:p>
                      <a:r>
                        <a:rPr lang="en-US" dirty="0"/>
                        <a:t>2</a:t>
                      </a:r>
                    </a:p>
                  </a:txBody>
                  <a:tcPr/>
                </a:tc>
                <a:tc>
                  <a:txBody>
                    <a:bodyPr/>
                    <a:lstStyle/>
                    <a:p>
                      <a:r>
                        <a:rPr lang="en-US" dirty="0"/>
                        <a:t>Tanya</a:t>
                      </a:r>
                    </a:p>
                  </a:txBody>
                  <a:tcPr/>
                </a:tc>
                <a:tc>
                  <a:txBody>
                    <a:bodyPr/>
                    <a:lstStyle/>
                    <a:p>
                      <a:r>
                        <a:rPr lang="en-US" dirty="0"/>
                        <a:t>Jones</a:t>
                      </a:r>
                    </a:p>
                  </a:txBody>
                  <a:tcPr/>
                </a:tc>
                <a:tc>
                  <a:txBody>
                    <a:bodyPr/>
                    <a:lstStyle/>
                    <a:p>
                      <a:r>
                        <a:rPr lang="en-US" dirty="0"/>
                        <a:t>Active</a:t>
                      </a:r>
                    </a:p>
                  </a:txBody>
                  <a:tcPr/>
                </a:tc>
                <a:tc>
                  <a:txBody>
                    <a:bodyPr/>
                    <a:lstStyle/>
                    <a:p>
                      <a:r>
                        <a:rPr lang="en-US" dirty="0"/>
                        <a:t>1/1/2019</a:t>
                      </a:r>
                    </a:p>
                  </a:txBody>
                  <a:tcPr/>
                </a:tc>
                <a:tc>
                  <a:txBody>
                    <a:bodyPr/>
                    <a:lstStyle/>
                    <a:p>
                      <a:r>
                        <a:rPr lang="en-US" dirty="0" err="1"/>
                        <a:t>mphipps</a:t>
                      </a:r>
                      <a:endParaRPr lang="en-US" dirty="0"/>
                    </a:p>
                  </a:txBody>
                  <a:tcPr/>
                </a:tc>
                <a:extLst>
                  <a:ext uri="{0D108BD9-81ED-4DB2-BD59-A6C34878D82A}">
                    <a16:rowId xmlns:a16="http://schemas.microsoft.com/office/drawing/2014/main" val="1891591779"/>
                  </a:ext>
                </a:extLst>
              </a:tr>
            </a:tbl>
          </a:graphicData>
        </a:graphic>
      </p:graphicFrame>
      <p:sp>
        <p:nvSpPr>
          <p:cNvPr id="6" name="TextBox 5">
            <a:extLst>
              <a:ext uri="{FF2B5EF4-FFF2-40B4-BE49-F238E27FC236}">
                <a16:creationId xmlns:a16="http://schemas.microsoft.com/office/drawing/2014/main" id="{02994E88-0A06-443E-82A5-9312D1B3FB44}"/>
              </a:ext>
            </a:extLst>
          </p:cNvPr>
          <p:cNvSpPr txBox="1"/>
          <p:nvPr/>
        </p:nvSpPr>
        <p:spPr>
          <a:xfrm>
            <a:off x="1088967" y="6026727"/>
            <a:ext cx="7350667" cy="523220"/>
          </a:xfrm>
          <a:prstGeom prst="rect">
            <a:avLst/>
          </a:prstGeom>
          <a:noFill/>
        </p:spPr>
        <p:txBody>
          <a:bodyPr wrap="none" rtlCol="0">
            <a:spAutoFit/>
          </a:bodyPr>
          <a:lstStyle/>
          <a:p>
            <a:r>
              <a:rPr lang="en-US" sz="2800" dirty="0"/>
              <a:t>How can I search for all of Tanya’s appointments?</a:t>
            </a:r>
          </a:p>
        </p:txBody>
      </p:sp>
    </p:spTree>
    <p:extLst>
      <p:ext uri="{BB962C8B-B14F-4D97-AF65-F5344CB8AC3E}">
        <p14:creationId xmlns:p14="http://schemas.microsoft.com/office/powerpoint/2010/main" val="3694586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82F5-87C1-447E-A016-AAAF593AF430}"/>
              </a:ext>
            </a:extLst>
          </p:cNvPr>
          <p:cNvSpPr>
            <a:spLocks noGrp="1"/>
          </p:cNvSpPr>
          <p:nvPr>
            <p:ph type="title"/>
          </p:nvPr>
        </p:nvSpPr>
        <p:spPr/>
        <p:txBody>
          <a:bodyPr/>
          <a:lstStyle/>
          <a:p>
            <a:r>
              <a:rPr lang="en-US" dirty="0"/>
              <a:t>Option 6: Add a “replaces” column</a:t>
            </a:r>
          </a:p>
        </p:txBody>
      </p:sp>
      <p:sp>
        <p:nvSpPr>
          <p:cNvPr id="3" name="Content Placeholder 2">
            <a:extLst>
              <a:ext uri="{FF2B5EF4-FFF2-40B4-BE49-F238E27FC236}">
                <a16:creationId xmlns:a16="http://schemas.microsoft.com/office/drawing/2014/main" id="{00A75D44-76DB-4261-974A-8694CCA8AEAF}"/>
              </a:ext>
            </a:extLst>
          </p:cNvPr>
          <p:cNvSpPr>
            <a:spLocks noGrp="1"/>
          </p:cNvSpPr>
          <p:nvPr>
            <p:ph idx="1"/>
          </p:nvPr>
        </p:nvSpPr>
        <p:spPr>
          <a:xfrm>
            <a:off x="713509" y="1326861"/>
            <a:ext cx="10515600" cy="535190"/>
          </a:xfrm>
        </p:spPr>
        <p:txBody>
          <a:bodyPr/>
          <a:lstStyle/>
          <a:p>
            <a:pPr marL="0" indent="0">
              <a:buNone/>
            </a:pPr>
            <a:r>
              <a:rPr lang="en-US" dirty="0"/>
              <a:t>We can add another column so that we can trace the whole history:</a:t>
            </a:r>
          </a:p>
        </p:txBody>
      </p:sp>
      <p:graphicFrame>
        <p:nvGraphicFramePr>
          <p:cNvPr id="4" name="Table 3">
            <a:extLst>
              <a:ext uri="{FF2B5EF4-FFF2-40B4-BE49-F238E27FC236}">
                <a16:creationId xmlns:a16="http://schemas.microsoft.com/office/drawing/2014/main" id="{997B75B2-742A-4025-9549-7DE4F19D563E}"/>
              </a:ext>
            </a:extLst>
          </p:cNvPr>
          <p:cNvGraphicFramePr>
            <a:graphicFrameLocks noGrp="1"/>
          </p:cNvGraphicFramePr>
          <p:nvPr>
            <p:extLst>
              <p:ext uri="{D42A27DB-BD31-4B8C-83A1-F6EECF244321}">
                <p14:modId xmlns:p14="http://schemas.microsoft.com/office/powerpoint/2010/main" val="1394167889"/>
              </p:ext>
            </p:extLst>
          </p:nvPr>
        </p:nvGraphicFramePr>
        <p:xfrm>
          <a:off x="256311" y="2955793"/>
          <a:ext cx="11522824" cy="989712"/>
        </p:xfrm>
        <a:graphic>
          <a:graphicData uri="http://schemas.openxmlformats.org/drawingml/2006/table">
            <a:tbl>
              <a:tblPr firstRow="1" bandRow="1">
                <a:tableStyleId>{5C22544A-7EE6-4342-B048-85BDC9FD1C3A}</a:tableStyleId>
              </a:tblPr>
              <a:tblGrid>
                <a:gridCol w="1007224">
                  <a:extLst>
                    <a:ext uri="{9D8B030D-6E8A-4147-A177-3AD203B41FA5}">
                      <a16:colId xmlns:a16="http://schemas.microsoft.com/office/drawing/2014/main" val="2882093104"/>
                    </a:ext>
                  </a:extLst>
                </a:gridCol>
                <a:gridCol w="1717653">
                  <a:extLst>
                    <a:ext uri="{9D8B030D-6E8A-4147-A177-3AD203B41FA5}">
                      <a16:colId xmlns:a16="http://schemas.microsoft.com/office/drawing/2014/main" val="119298426"/>
                    </a:ext>
                  </a:extLst>
                </a:gridCol>
                <a:gridCol w="1540936">
                  <a:extLst>
                    <a:ext uri="{9D8B030D-6E8A-4147-A177-3AD203B41FA5}">
                      <a16:colId xmlns:a16="http://schemas.microsoft.com/office/drawing/2014/main" val="3914792325"/>
                    </a:ext>
                  </a:extLst>
                </a:gridCol>
                <a:gridCol w="1460531">
                  <a:extLst>
                    <a:ext uri="{9D8B030D-6E8A-4147-A177-3AD203B41FA5}">
                      <a16:colId xmlns:a16="http://schemas.microsoft.com/office/drawing/2014/main" val="2779255217"/>
                    </a:ext>
                  </a:extLst>
                </a:gridCol>
                <a:gridCol w="2159786">
                  <a:extLst>
                    <a:ext uri="{9D8B030D-6E8A-4147-A177-3AD203B41FA5}">
                      <a16:colId xmlns:a16="http://schemas.microsoft.com/office/drawing/2014/main" val="896062682"/>
                    </a:ext>
                  </a:extLst>
                </a:gridCol>
                <a:gridCol w="1818347">
                  <a:extLst>
                    <a:ext uri="{9D8B030D-6E8A-4147-A177-3AD203B41FA5}">
                      <a16:colId xmlns:a16="http://schemas.microsoft.com/office/drawing/2014/main" val="373127815"/>
                    </a:ext>
                  </a:extLst>
                </a:gridCol>
                <a:gridCol w="1818347">
                  <a:extLst>
                    <a:ext uri="{9D8B030D-6E8A-4147-A177-3AD203B41FA5}">
                      <a16:colId xmlns:a16="http://schemas.microsoft.com/office/drawing/2014/main" val="235385192"/>
                    </a:ext>
                  </a:extLst>
                </a:gridCol>
              </a:tblGrid>
              <a:tr h="623952">
                <a:tc>
                  <a:txBody>
                    <a:bodyPr/>
                    <a:lstStyle/>
                    <a:p>
                      <a:r>
                        <a:rPr lang="en-US" dirty="0" err="1"/>
                        <a:t>doctorId</a:t>
                      </a:r>
                      <a:endParaRPr lang="en-US" dirty="0"/>
                    </a:p>
                  </a:txBody>
                  <a:tcPr/>
                </a:tc>
                <a:tc>
                  <a:txBody>
                    <a:bodyPr/>
                    <a:lstStyle/>
                    <a:p>
                      <a:r>
                        <a:rPr lang="en-US" dirty="0" err="1"/>
                        <a:t>firstName</a:t>
                      </a:r>
                      <a:endParaRPr lang="en-US" dirty="0"/>
                    </a:p>
                  </a:txBody>
                  <a:tcPr/>
                </a:tc>
                <a:tc>
                  <a:txBody>
                    <a:bodyPr/>
                    <a:lstStyle/>
                    <a:p>
                      <a:r>
                        <a:rPr lang="en-US" dirty="0" err="1"/>
                        <a:t>lastName</a:t>
                      </a:r>
                      <a:endParaRPr lang="en-US" dirty="0"/>
                    </a:p>
                  </a:txBody>
                  <a:tcPr/>
                </a:tc>
                <a:tc>
                  <a:txBody>
                    <a:bodyPr/>
                    <a:lstStyle/>
                    <a:p>
                      <a:r>
                        <a:rPr lang="en-US" dirty="0"/>
                        <a:t>Status</a:t>
                      </a:r>
                    </a:p>
                  </a:txBody>
                  <a:tcPr/>
                </a:tc>
                <a:tc>
                  <a:txBody>
                    <a:bodyPr/>
                    <a:lstStyle/>
                    <a:p>
                      <a:r>
                        <a:rPr lang="en-US" dirty="0" err="1"/>
                        <a:t>CreatedDate</a:t>
                      </a:r>
                      <a:endParaRPr lang="en-US" dirty="0"/>
                    </a:p>
                  </a:txBody>
                  <a:tcPr/>
                </a:tc>
                <a:tc>
                  <a:txBody>
                    <a:bodyPr/>
                    <a:lstStyle/>
                    <a:p>
                      <a:r>
                        <a:rPr lang="en-US" dirty="0" err="1"/>
                        <a:t>CreatedBy</a:t>
                      </a:r>
                      <a:endParaRPr lang="en-US" dirty="0"/>
                    </a:p>
                  </a:txBody>
                  <a:tcPr/>
                </a:tc>
                <a:tc>
                  <a:txBody>
                    <a:bodyPr/>
                    <a:lstStyle/>
                    <a:p>
                      <a:r>
                        <a:rPr lang="en-US" dirty="0"/>
                        <a:t>replaces</a:t>
                      </a:r>
                    </a:p>
                  </a:txBody>
                  <a:tcPr/>
                </a:tc>
                <a:extLst>
                  <a:ext uri="{0D108BD9-81ED-4DB2-BD59-A6C34878D82A}">
                    <a16:rowId xmlns:a16="http://schemas.microsoft.com/office/drawing/2014/main" val="3733642088"/>
                  </a:ext>
                </a:extLst>
              </a:tr>
              <a:tr h="356545">
                <a:tc>
                  <a:txBody>
                    <a:bodyPr/>
                    <a:lstStyle/>
                    <a:p>
                      <a:r>
                        <a:rPr lang="en-US" dirty="0"/>
                        <a:t>1</a:t>
                      </a:r>
                    </a:p>
                  </a:txBody>
                  <a:tcPr/>
                </a:tc>
                <a:tc>
                  <a:txBody>
                    <a:bodyPr/>
                    <a:lstStyle/>
                    <a:p>
                      <a:r>
                        <a:rPr lang="en-US" dirty="0"/>
                        <a:t>Tanya</a:t>
                      </a:r>
                    </a:p>
                  </a:txBody>
                  <a:tcPr/>
                </a:tc>
                <a:tc>
                  <a:txBody>
                    <a:bodyPr/>
                    <a:lstStyle/>
                    <a:p>
                      <a:r>
                        <a:rPr lang="en-US" dirty="0"/>
                        <a:t>Smith</a:t>
                      </a:r>
                    </a:p>
                  </a:txBody>
                  <a:tcPr/>
                </a:tc>
                <a:tc>
                  <a:txBody>
                    <a:bodyPr/>
                    <a:lstStyle/>
                    <a:p>
                      <a:r>
                        <a:rPr lang="en-US" dirty="0"/>
                        <a:t>Active</a:t>
                      </a:r>
                    </a:p>
                  </a:txBody>
                  <a:tcPr/>
                </a:tc>
                <a:tc>
                  <a:txBody>
                    <a:bodyPr/>
                    <a:lstStyle/>
                    <a:p>
                      <a:r>
                        <a:rPr lang="en-US" dirty="0"/>
                        <a:t>1/1/2017</a:t>
                      </a:r>
                    </a:p>
                  </a:txBody>
                  <a:tcPr/>
                </a:tc>
                <a:tc>
                  <a:txBody>
                    <a:bodyPr/>
                    <a:lstStyle/>
                    <a:p>
                      <a:r>
                        <a:rPr lang="en-US" dirty="0" err="1"/>
                        <a:t>mphipps</a:t>
                      </a:r>
                      <a:endParaRPr lang="en-US" dirty="0"/>
                    </a:p>
                  </a:txBody>
                  <a:tcPr/>
                </a:tc>
                <a:tc>
                  <a:txBody>
                    <a:bodyPr/>
                    <a:lstStyle/>
                    <a:p>
                      <a:r>
                        <a:rPr lang="en-US" dirty="0"/>
                        <a:t>null</a:t>
                      </a:r>
                    </a:p>
                  </a:txBody>
                  <a:tcPr/>
                </a:tc>
                <a:extLst>
                  <a:ext uri="{0D108BD9-81ED-4DB2-BD59-A6C34878D82A}">
                    <a16:rowId xmlns:a16="http://schemas.microsoft.com/office/drawing/2014/main" val="1974242742"/>
                  </a:ext>
                </a:extLst>
              </a:tr>
            </a:tbl>
          </a:graphicData>
        </a:graphic>
      </p:graphicFrame>
      <p:graphicFrame>
        <p:nvGraphicFramePr>
          <p:cNvPr id="5" name="Table 4">
            <a:extLst>
              <a:ext uri="{FF2B5EF4-FFF2-40B4-BE49-F238E27FC236}">
                <a16:creationId xmlns:a16="http://schemas.microsoft.com/office/drawing/2014/main" id="{AAE1B45D-0CF8-4FA8-A8F1-E11E34B7D1E3}"/>
              </a:ext>
            </a:extLst>
          </p:cNvPr>
          <p:cNvGraphicFramePr>
            <a:graphicFrameLocks noGrp="1"/>
          </p:cNvGraphicFramePr>
          <p:nvPr>
            <p:extLst>
              <p:ext uri="{D42A27DB-BD31-4B8C-83A1-F6EECF244321}">
                <p14:modId xmlns:p14="http://schemas.microsoft.com/office/powerpoint/2010/main" val="1256425499"/>
              </p:ext>
            </p:extLst>
          </p:nvPr>
        </p:nvGraphicFramePr>
        <p:xfrm>
          <a:off x="259079" y="4107653"/>
          <a:ext cx="11520055" cy="1376429"/>
        </p:xfrm>
        <a:graphic>
          <a:graphicData uri="http://schemas.openxmlformats.org/drawingml/2006/table">
            <a:tbl>
              <a:tblPr firstRow="1" bandRow="1">
                <a:tableStyleId>{5C22544A-7EE6-4342-B048-85BDC9FD1C3A}</a:tableStyleId>
              </a:tblPr>
              <a:tblGrid>
                <a:gridCol w="1021081">
                  <a:extLst>
                    <a:ext uri="{9D8B030D-6E8A-4147-A177-3AD203B41FA5}">
                      <a16:colId xmlns:a16="http://schemas.microsoft.com/office/drawing/2014/main" val="2882093104"/>
                    </a:ext>
                  </a:extLst>
                </a:gridCol>
                <a:gridCol w="1703141">
                  <a:extLst>
                    <a:ext uri="{9D8B030D-6E8A-4147-A177-3AD203B41FA5}">
                      <a16:colId xmlns:a16="http://schemas.microsoft.com/office/drawing/2014/main" val="119298426"/>
                    </a:ext>
                  </a:extLst>
                </a:gridCol>
                <a:gridCol w="1569174">
                  <a:extLst>
                    <a:ext uri="{9D8B030D-6E8A-4147-A177-3AD203B41FA5}">
                      <a16:colId xmlns:a16="http://schemas.microsoft.com/office/drawing/2014/main" val="3914792325"/>
                    </a:ext>
                  </a:extLst>
                </a:gridCol>
                <a:gridCol w="1431572">
                  <a:extLst>
                    <a:ext uri="{9D8B030D-6E8A-4147-A177-3AD203B41FA5}">
                      <a16:colId xmlns:a16="http://schemas.microsoft.com/office/drawing/2014/main" val="2779255217"/>
                    </a:ext>
                  </a:extLst>
                </a:gridCol>
                <a:gridCol w="2159267">
                  <a:extLst>
                    <a:ext uri="{9D8B030D-6E8A-4147-A177-3AD203B41FA5}">
                      <a16:colId xmlns:a16="http://schemas.microsoft.com/office/drawing/2014/main" val="896062682"/>
                    </a:ext>
                  </a:extLst>
                </a:gridCol>
                <a:gridCol w="1817910">
                  <a:extLst>
                    <a:ext uri="{9D8B030D-6E8A-4147-A177-3AD203B41FA5}">
                      <a16:colId xmlns:a16="http://schemas.microsoft.com/office/drawing/2014/main" val="373127815"/>
                    </a:ext>
                  </a:extLst>
                </a:gridCol>
                <a:gridCol w="1817910">
                  <a:extLst>
                    <a:ext uri="{9D8B030D-6E8A-4147-A177-3AD203B41FA5}">
                      <a16:colId xmlns:a16="http://schemas.microsoft.com/office/drawing/2014/main" val="1764267245"/>
                    </a:ext>
                  </a:extLst>
                </a:gridCol>
              </a:tblGrid>
              <a:tr h="642333">
                <a:tc>
                  <a:txBody>
                    <a:bodyPr/>
                    <a:lstStyle/>
                    <a:p>
                      <a:r>
                        <a:rPr lang="en-US" dirty="0" err="1"/>
                        <a:t>doctorId</a:t>
                      </a:r>
                      <a:endParaRPr lang="en-US" dirty="0"/>
                    </a:p>
                  </a:txBody>
                  <a:tcPr/>
                </a:tc>
                <a:tc>
                  <a:txBody>
                    <a:bodyPr/>
                    <a:lstStyle/>
                    <a:p>
                      <a:r>
                        <a:rPr lang="en-US" dirty="0" err="1"/>
                        <a:t>firstName</a:t>
                      </a:r>
                      <a:endParaRPr lang="en-US" dirty="0"/>
                    </a:p>
                  </a:txBody>
                  <a:tcPr/>
                </a:tc>
                <a:tc>
                  <a:txBody>
                    <a:bodyPr/>
                    <a:lstStyle/>
                    <a:p>
                      <a:r>
                        <a:rPr lang="en-US" dirty="0" err="1"/>
                        <a:t>lastName</a:t>
                      </a:r>
                      <a:endParaRPr lang="en-US" dirty="0"/>
                    </a:p>
                  </a:txBody>
                  <a:tcPr/>
                </a:tc>
                <a:tc>
                  <a:txBody>
                    <a:bodyPr/>
                    <a:lstStyle/>
                    <a:p>
                      <a:r>
                        <a:rPr lang="en-US" dirty="0"/>
                        <a:t>Status</a:t>
                      </a:r>
                    </a:p>
                  </a:txBody>
                  <a:tcPr/>
                </a:tc>
                <a:tc>
                  <a:txBody>
                    <a:bodyPr/>
                    <a:lstStyle/>
                    <a:p>
                      <a:r>
                        <a:rPr lang="en-US" dirty="0" err="1"/>
                        <a:t>CreatedDate</a:t>
                      </a:r>
                      <a:endParaRPr lang="en-US" dirty="0"/>
                    </a:p>
                  </a:txBody>
                  <a:tcPr/>
                </a:tc>
                <a:tc>
                  <a:txBody>
                    <a:bodyPr/>
                    <a:lstStyle/>
                    <a:p>
                      <a:r>
                        <a:rPr lang="en-US" dirty="0" err="1"/>
                        <a:t>CreatedBy</a:t>
                      </a:r>
                      <a:endParaRPr lang="en-US" dirty="0"/>
                    </a:p>
                  </a:txBody>
                  <a:tcPr/>
                </a:tc>
                <a:tc>
                  <a:txBody>
                    <a:bodyPr/>
                    <a:lstStyle/>
                    <a:p>
                      <a:r>
                        <a:rPr lang="en-US" dirty="0"/>
                        <a:t>replaces</a:t>
                      </a:r>
                    </a:p>
                  </a:txBody>
                  <a:tcPr/>
                </a:tc>
                <a:extLst>
                  <a:ext uri="{0D108BD9-81ED-4DB2-BD59-A6C34878D82A}">
                    <a16:rowId xmlns:a16="http://schemas.microsoft.com/office/drawing/2014/main" val="3733642088"/>
                  </a:ext>
                </a:extLst>
              </a:tr>
              <a:tr h="367048">
                <a:tc>
                  <a:txBody>
                    <a:bodyPr/>
                    <a:lstStyle/>
                    <a:p>
                      <a:r>
                        <a:rPr lang="en-US" dirty="0"/>
                        <a:t>1</a:t>
                      </a:r>
                    </a:p>
                  </a:txBody>
                  <a:tcPr/>
                </a:tc>
                <a:tc>
                  <a:txBody>
                    <a:bodyPr/>
                    <a:lstStyle/>
                    <a:p>
                      <a:r>
                        <a:rPr lang="en-US" dirty="0"/>
                        <a:t>Tanya</a:t>
                      </a:r>
                    </a:p>
                  </a:txBody>
                  <a:tcPr/>
                </a:tc>
                <a:tc>
                  <a:txBody>
                    <a:bodyPr/>
                    <a:lstStyle/>
                    <a:p>
                      <a:r>
                        <a:rPr lang="en-US" dirty="0"/>
                        <a:t>Smith</a:t>
                      </a:r>
                    </a:p>
                  </a:txBody>
                  <a:tcPr/>
                </a:tc>
                <a:tc>
                  <a:txBody>
                    <a:bodyPr/>
                    <a:lstStyle/>
                    <a:p>
                      <a:r>
                        <a:rPr lang="en-US" dirty="0" err="1"/>
                        <a:t>NameChange</a:t>
                      </a:r>
                      <a:endParaRPr lang="en-US" dirty="0"/>
                    </a:p>
                  </a:txBody>
                  <a:tcPr/>
                </a:tc>
                <a:tc>
                  <a:txBody>
                    <a:bodyPr/>
                    <a:lstStyle/>
                    <a:p>
                      <a:r>
                        <a:rPr lang="en-US" dirty="0"/>
                        <a:t>1/1/2017</a:t>
                      </a:r>
                    </a:p>
                  </a:txBody>
                  <a:tcPr/>
                </a:tc>
                <a:tc>
                  <a:txBody>
                    <a:bodyPr/>
                    <a:lstStyle/>
                    <a:p>
                      <a:r>
                        <a:rPr lang="en-US" dirty="0" err="1"/>
                        <a:t>mphipps</a:t>
                      </a:r>
                      <a:endParaRPr lang="en-US" dirty="0"/>
                    </a:p>
                  </a:txBody>
                  <a:tcPr/>
                </a:tc>
                <a:tc>
                  <a:txBody>
                    <a:bodyPr/>
                    <a:lstStyle/>
                    <a:p>
                      <a:r>
                        <a:rPr lang="en-US" dirty="0"/>
                        <a:t>null</a:t>
                      </a:r>
                    </a:p>
                  </a:txBody>
                  <a:tcPr/>
                </a:tc>
                <a:extLst>
                  <a:ext uri="{0D108BD9-81ED-4DB2-BD59-A6C34878D82A}">
                    <a16:rowId xmlns:a16="http://schemas.microsoft.com/office/drawing/2014/main" val="1974242742"/>
                  </a:ext>
                </a:extLst>
              </a:tr>
              <a:tr h="367048">
                <a:tc>
                  <a:txBody>
                    <a:bodyPr/>
                    <a:lstStyle/>
                    <a:p>
                      <a:r>
                        <a:rPr lang="en-US" dirty="0"/>
                        <a:t>2</a:t>
                      </a:r>
                    </a:p>
                  </a:txBody>
                  <a:tcPr/>
                </a:tc>
                <a:tc>
                  <a:txBody>
                    <a:bodyPr/>
                    <a:lstStyle/>
                    <a:p>
                      <a:r>
                        <a:rPr lang="en-US" dirty="0"/>
                        <a:t>Tanya</a:t>
                      </a:r>
                    </a:p>
                  </a:txBody>
                  <a:tcPr/>
                </a:tc>
                <a:tc>
                  <a:txBody>
                    <a:bodyPr/>
                    <a:lstStyle/>
                    <a:p>
                      <a:r>
                        <a:rPr lang="en-US" dirty="0"/>
                        <a:t>Jones</a:t>
                      </a:r>
                    </a:p>
                  </a:txBody>
                  <a:tcPr/>
                </a:tc>
                <a:tc>
                  <a:txBody>
                    <a:bodyPr/>
                    <a:lstStyle/>
                    <a:p>
                      <a:r>
                        <a:rPr lang="en-US" dirty="0"/>
                        <a:t>Active</a:t>
                      </a:r>
                    </a:p>
                  </a:txBody>
                  <a:tcPr/>
                </a:tc>
                <a:tc>
                  <a:txBody>
                    <a:bodyPr/>
                    <a:lstStyle/>
                    <a:p>
                      <a:r>
                        <a:rPr lang="en-US" dirty="0"/>
                        <a:t>1/1/2019</a:t>
                      </a:r>
                    </a:p>
                  </a:txBody>
                  <a:tcPr/>
                </a:tc>
                <a:tc>
                  <a:txBody>
                    <a:bodyPr/>
                    <a:lstStyle/>
                    <a:p>
                      <a:r>
                        <a:rPr lang="en-US" dirty="0" err="1"/>
                        <a:t>mphipps</a:t>
                      </a:r>
                      <a:endParaRPr lang="en-US" dirty="0"/>
                    </a:p>
                  </a:txBody>
                  <a:tcPr/>
                </a:tc>
                <a:tc>
                  <a:txBody>
                    <a:bodyPr/>
                    <a:lstStyle/>
                    <a:p>
                      <a:r>
                        <a:rPr lang="en-US" dirty="0"/>
                        <a:t>1</a:t>
                      </a:r>
                    </a:p>
                  </a:txBody>
                  <a:tcPr/>
                </a:tc>
                <a:extLst>
                  <a:ext uri="{0D108BD9-81ED-4DB2-BD59-A6C34878D82A}">
                    <a16:rowId xmlns:a16="http://schemas.microsoft.com/office/drawing/2014/main" val="1891591779"/>
                  </a:ext>
                </a:extLst>
              </a:tr>
            </a:tbl>
          </a:graphicData>
        </a:graphic>
      </p:graphicFrame>
      <p:sp>
        <p:nvSpPr>
          <p:cNvPr id="6" name="TextBox 5">
            <a:extLst>
              <a:ext uri="{FF2B5EF4-FFF2-40B4-BE49-F238E27FC236}">
                <a16:creationId xmlns:a16="http://schemas.microsoft.com/office/drawing/2014/main" id="{FB4C08AC-5FFB-48A8-B193-6B610BE6A5E3}"/>
              </a:ext>
            </a:extLst>
          </p:cNvPr>
          <p:cNvSpPr txBox="1"/>
          <p:nvPr/>
        </p:nvSpPr>
        <p:spPr>
          <a:xfrm>
            <a:off x="771698" y="5769034"/>
            <a:ext cx="10421827" cy="523220"/>
          </a:xfrm>
          <a:prstGeom prst="rect">
            <a:avLst/>
          </a:prstGeom>
          <a:noFill/>
        </p:spPr>
        <p:txBody>
          <a:bodyPr wrap="none" rtlCol="0">
            <a:spAutoFit/>
          </a:bodyPr>
          <a:lstStyle/>
          <a:p>
            <a:r>
              <a:rPr lang="en-US" sz="2800" dirty="0"/>
              <a:t>Are you kidding me? I can’t write code for that pattern for every table!</a:t>
            </a:r>
          </a:p>
        </p:txBody>
      </p:sp>
    </p:spTree>
    <p:extLst>
      <p:ext uri="{BB962C8B-B14F-4D97-AF65-F5344CB8AC3E}">
        <p14:creationId xmlns:p14="http://schemas.microsoft.com/office/powerpoint/2010/main" val="2598115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9C09-243C-4C35-9D51-654E0F12CD08}"/>
              </a:ext>
            </a:extLst>
          </p:cNvPr>
          <p:cNvSpPr>
            <a:spLocks noGrp="1"/>
          </p:cNvSpPr>
          <p:nvPr>
            <p:ph type="title"/>
          </p:nvPr>
        </p:nvSpPr>
        <p:spPr/>
        <p:txBody>
          <a:bodyPr/>
          <a:lstStyle/>
          <a:p>
            <a:r>
              <a:rPr lang="en-US" dirty="0"/>
              <a:t>Option 6A: Create ANOTHER unique ID</a:t>
            </a:r>
          </a:p>
        </p:txBody>
      </p:sp>
      <p:sp>
        <p:nvSpPr>
          <p:cNvPr id="3" name="Content Placeholder 2">
            <a:extLst>
              <a:ext uri="{FF2B5EF4-FFF2-40B4-BE49-F238E27FC236}">
                <a16:creationId xmlns:a16="http://schemas.microsoft.com/office/drawing/2014/main" id="{FA4030E8-7078-4149-A837-7E55DAA3CC19}"/>
              </a:ext>
            </a:extLst>
          </p:cNvPr>
          <p:cNvSpPr>
            <a:spLocks noGrp="1"/>
          </p:cNvSpPr>
          <p:nvPr>
            <p:ph idx="1"/>
          </p:nvPr>
        </p:nvSpPr>
        <p:spPr>
          <a:xfrm>
            <a:off x="838200" y="1825625"/>
            <a:ext cx="10515600" cy="526877"/>
          </a:xfrm>
        </p:spPr>
        <p:txBody>
          <a:bodyPr/>
          <a:lstStyle/>
          <a:p>
            <a:pPr marL="0" indent="0">
              <a:buNone/>
            </a:pPr>
            <a:r>
              <a:rPr lang="en-US" dirty="0"/>
              <a:t>What if the doctor had a unique Id that wasn’t the primary key?</a:t>
            </a:r>
          </a:p>
        </p:txBody>
      </p:sp>
      <p:graphicFrame>
        <p:nvGraphicFramePr>
          <p:cNvPr id="4" name="Table 3">
            <a:extLst>
              <a:ext uri="{FF2B5EF4-FFF2-40B4-BE49-F238E27FC236}">
                <a16:creationId xmlns:a16="http://schemas.microsoft.com/office/drawing/2014/main" id="{696538BF-6FFD-456B-829E-BEC9BD1C1FCA}"/>
              </a:ext>
            </a:extLst>
          </p:cNvPr>
          <p:cNvGraphicFramePr>
            <a:graphicFrameLocks noGrp="1"/>
          </p:cNvGraphicFramePr>
          <p:nvPr>
            <p:extLst>
              <p:ext uri="{D42A27DB-BD31-4B8C-83A1-F6EECF244321}">
                <p14:modId xmlns:p14="http://schemas.microsoft.com/office/powerpoint/2010/main" val="3293663524"/>
              </p:ext>
            </p:extLst>
          </p:nvPr>
        </p:nvGraphicFramePr>
        <p:xfrm>
          <a:off x="256311" y="2365590"/>
          <a:ext cx="10533610" cy="989712"/>
        </p:xfrm>
        <a:graphic>
          <a:graphicData uri="http://schemas.openxmlformats.org/drawingml/2006/table">
            <a:tbl>
              <a:tblPr firstRow="1" bandRow="1">
                <a:tableStyleId>{5C22544A-7EE6-4342-B048-85BDC9FD1C3A}</a:tableStyleId>
              </a:tblPr>
              <a:tblGrid>
                <a:gridCol w="1023849">
                  <a:extLst>
                    <a:ext uri="{9D8B030D-6E8A-4147-A177-3AD203B41FA5}">
                      <a16:colId xmlns:a16="http://schemas.microsoft.com/office/drawing/2014/main" val="2882093104"/>
                    </a:ext>
                  </a:extLst>
                </a:gridCol>
                <a:gridCol w="1329638">
                  <a:extLst>
                    <a:ext uri="{9D8B030D-6E8A-4147-A177-3AD203B41FA5}">
                      <a16:colId xmlns:a16="http://schemas.microsoft.com/office/drawing/2014/main" val="119298426"/>
                    </a:ext>
                  </a:extLst>
                </a:gridCol>
                <a:gridCol w="1330913">
                  <a:extLst>
                    <a:ext uri="{9D8B030D-6E8A-4147-A177-3AD203B41FA5}">
                      <a16:colId xmlns:a16="http://schemas.microsoft.com/office/drawing/2014/main" val="3914792325"/>
                    </a:ext>
                  </a:extLst>
                </a:gridCol>
                <a:gridCol w="1662067">
                  <a:extLst>
                    <a:ext uri="{9D8B030D-6E8A-4147-A177-3AD203B41FA5}">
                      <a16:colId xmlns:a16="http://schemas.microsoft.com/office/drawing/2014/main" val="2779255217"/>
                    </a:ext>
                  </a:extLst>
                </a:gridCol>
                <a:gridCol w="2186247">
                  <a:extLst>
                    <a:ext uri="{9D8B030D-6E8A-4147-A177-3AD203B41FA5}">
                      <a16:colId xmlns:a16="http://schemas.microsoft.com/office/drawing/2014/main" val="896062682"/>
                    </a:ext>
                  </a:extLst>
                </a:gridCol>
                <a:gridCol w="1870364">
                  <a:extLst>
                    <a:ext uri="{9D8B030D-6E8A-4147-A177-3AD203B41FA5}">
                      <a16:colId xmlns:a16="http://schemas.microsoft.com/office/drawing/2014/main" val="373127815"/>
                    </a:ext>
                  </a:extLst>
                </a:gridCol>
                <a:gridCol w="1130532">
                  <a:extLst>
                    <a:ext uri="{9D8B030D-6E8A-4147-A177-3AD203B41FA5}">
                      <a16:colId xmlns:a16="http://schemas.microsoft.com/office/drawing/2014/main" val="11340052"/>
                    </a:ext>
                  </a:extLst>
                </a:gridCol>
              </a:tblGrid>
              <a:tr h="623952">
                <a:tc>
                  <a:txBody>
                    <a:bodyPr/>
                    <a:lstStyle/>
                    <a:p>
                      <a:r>
                        <a:rPr lang="en-US" dirty="0" err="1"/>
                        <a:t>doctorId</a:t>
                      </a:r>
                      <a:endParaRPr lang="en-US" dirty="0"/>
                    </a:p>
                  </a:txBody>
                  <a:tcPr/>
                </a:tc>
                <a:tc>
                  <a:txBody>
                    <a:bodyPr/>
                    <a:lstStyle/>
                    <a:p>
                      <a:r>
                        <a:rPr lang="en-US" dirty="0" err="1"/>
                        <a:t>firstName</a:t>
                      </a:r>
                      <a:endParaRPr lang="en-US" dirty="0"/>
                    </a:p>
                  </a:txBody>
                  <a:tcPr/>
                </a:tc>
                <a:tc>
                  <a:txBody>
                    <a:bodyPr/>
                    <a:lstStyle/>
                    <a:p>
                      <a:r>
                        <a:rPr lang="en-US" dirty="0" err="1"/>
                        <a:t>lastName</a:t>
                      </a:r>
                      <a:endParaRPr lang="en-US" dirty="0"/>
                    </a:p>
                  </a:txBody>
                  <a:tcPr/>
                </a:tc>
                <a:tc>
                  <a:txBody>
                    <a:bodyPr/>
                    <a:lstStyle/>
                    <a:p>
                      <a:r>
                        <a:rPr lang="en-US" dirty="0"/>
                        <a:t>Status</a:t>
                      </a:r>
                    </a:p>
                  </a:txBody>
                  <a:tcPr/>
                </a:tc>
                <a:tc>
                  <a:txBody>
                    <a:bodyPr/>
                    <a:lstStyle/>
                    <a:p>
                      <a:r>
                        <a:rPr lang="en-US" dirty="0" err="1"/>
                        <a:t>CreatedDate</a:t>
                      </a:r>
                      <a:endParaRPr lang="en-US" dirty="0"/>
                    </a:p>
                  </a:txBody>
                  <a:tcPr/>
                </a:tc>
                <a:tc>
                  <a:txBody>
                    <a:bodyPr/>
                    <a:lstStyle/>
                    <a:p>
                      <a:r>
                        <a:rPr lang="en-US" dirty="0" err="1"/>
                        <a:t>CreatedBy</a:t>
                      </a:r>
                      <a:endParaRPr lang="en-US" dirty="0"/>
                    </a:p>
                  </a:txBody>
                  <a:tcPr/>
                </a:tc>
                <a:tc>
                  <a:txBody>
                    <a:bodyPr/>
                    <a:lstStyle/>
                    <a:p>
                      <a:r>
                        <a:rPr lang="en-US" dirty="0" err="1"/>
                        <a:t>licenseNo</a:t>
                      </a:r>
                      <a:endParaRPr lang="en-US" dirty="0"/>
                    </a:p>
                  </a:txBody>
                  <a:tcPr/>
                </a:tc>
                <a:extLst>
                  <a:ext uri="{0D108BD9-81ED-4DB2-BD59-A6C34878D82A}">
                    <a16:rowId xmlns:a16="http://schemas.microsoft.com/office/drawing/2014/main" val="3733642088"/>
                  </a:ext>
                </a:extLst>
              </a:tr>
              <a:tr h="356545">
                <a:tc>
                  <a:txBody>
                    <a:bodyPr/>
                    <a:lstStyle/>
                    <a:p>
                      <a:r>
                        <a:rPr lang="en-US" dirty="0"/>
                        <a:t>1</a:t>
                      </a:r>
                    </a:p>
                  </a:txBody>
                  <a:tcPr/>
                </a:tc>
                <a:tc>
                  <a:txBody>
                    <a:bodyPr/>
                    <a:lstStyle/>
                    <a:p>
                      <a:r>
                        <a:rPr lang="en-US" dirty="0"/>
                        <a:t>Tanya</a:t>
                      </a:r>
                    </a:p>
                  </a:txBody>
                  <a:tcPr/>
                </a:tc>
                <a:tc>
                  <a:txBody>
                    <a:bodyPr/>
                    <a:lstStyle/>
                    <a:p>
                      <a:r>
                        <a:rPr lang="en-US" dirty="0"/>
                        <a:t>Smith</a:t>
                      </a:r>
                    </a:p>
                  </a:txBody>
                  <a:tcPr/>
                </a:tc>
                <a:tc>
                  <a:txBody>
                    <a:bodyPr/>
                    <a:lstStyle/>
                    <a:p>
                      <a:r>
                        <a:rPr lang="en-US" dirty="0"/>
                        <a:t>Active</a:t>
                      </a:r>
                    </a:p>
                  </a:txBody>
                  <a:tcPr/>
                </a:tc>
                <a:tc>
                  <a:txBody>
                    <a:bodyPr/>
                    <a:lstStyle/>
                    <a:p>
                      <a:r>
                        <a:rPr lang="en-US" dirty="0"/>
                        <a:t>1/1/2017</a:t>
                      </a:r>
                    </a:p>
                  </a:txBody>
                  <a:tcPr/>
                </a:tc>
                <a:tc>
                  <a:txBody>
                    <a:bodyPr/>
                    <a:lstStyle/>
                    <a:p>
                      <a:r>
                        <a:rPr lang="en-US" dirty="0" err="1"/>
                        <a:t>mphipps</a:t>
                      </a:r>
                      <a:endParaRPr lang="en-US" dirty="0"/>
                    </a:p>
                  </a:txBody>
                  <a:tcPr/>
                </a:tc>
                <a:tc>
                  <a:txBody>
                    <a:bodyPr/>
                    <a:lstStyle/>
                    <a:p>
                      <a:r>
                        <a:rPr lang="en-US" dirty="0"/>
                        <a:t>1234</a:t>
                      </a:r>
                    </a:p>
                  </a:txBody>
                  <a:tcPr/>
                </a:tc>
                <a:extLst>
                  <a:ext uri="{0D108BD9-81ED-4DB2-BD59-A6C34878D82A}">
                    <a16:rowId xmlns:a16="http://schemas.microsoft.com/office/drawing/2014/main" val="1974242742"/>
                  </a:ext>
                </a:extLst>
              </a:tr>
            </a:tbl>
          </a:graphicData>
        </a:graphic>
      </p:graphicFrame>
      <p:graphicFrame>
        <p:nvGraphicFramePr>
          <p:cNvPr id="5" name="Table 4">
            <a:extLst>
              <a:ext uri="{FF2B5EF4-FFF2-40B4-BE49-F238E27FC236}">
                <a16:creationId xmlns:a16="http://schemas.microsoft.com/office/drawing/2014/main" id="{A5A1B028-24EF-41C2-AF9A-5FB31BE79252}"/>
              </a:ext>
            </a:extLst>
          </p:cNvPr>
          <p:cNvGraphicFramePr>
            <a:graphicFrameLocks noGrp="1"/>
          </p:cNvGraphicFramePr>
          <p:nvPr>
            <p:extLst>
              <p:ext uri="{D42A27DB-BD31-4B8C-83A1-F6EECF244321}">
                <p14:modId xmlns:p14="http://schemas.microsoft.com/office/powerpoint/2010/main" val="4150668335"/>
              </p:ext>
            </p:extLst>
          </p:nvPr>
        </p:nvGraphicFramePr>
        <p:xfrm>
          <a:off x="259079" y="3517450"/>
          <a:ext cx="10530842" cy="1376429"/>
        </p:xfrm>
        <a:graphic>
          <a:graphicData uri="http://schemas.openxmlformats.org/drawingml/2006/table">
            <a:tbl>
              <a:tblPr firstRow="1" bandRow="1">
                <a:tableStyleId>{5C22544A-7EE6-4342-B048-85BDC9FD1C3A}</a:tableStyleId>
              </a:tblPr>
              <a:tblGrid>
                <a:gridCol w="1029394">
                  <a:extLst>
                    <a:ext uri="{9D8B030D-6E8A-4147-A177-3AD203B41FA5}">
                      <a16:colId xmlns:a16="http://schemas.microsoft.com/office/drawing/2014/main" val="2882093104"/>
                    </a:ext>
                  </a:extLst>
                </a:gridCol>
                <a:gridCol w="1460902">
                  <a:extLst>
                    <a:ext uri="{9D8B030D-6E8A-4147-A177-3AD203B41FA5}">
                      <a16:colId xmlns:a16="http://schemas.microsoft.com/office/drawing/2014/main" val="119298426"/>
                    </a:ext>
                  </a:extLst>
                </a:gridCol>
                <a:gridCol w="1207483">
                  <a:extLst>
                    <a:ext uri="{9D8B030D-6E8A-4147-A177-3AD203B41FA5}">
                      <a16:colId xmlns:a16="http://schemas.microsoft.com/office/drawing/2014/main" val="3914792325"/>
                    </a:ext>
                  </a:extLst>
                </a:gridCol>
                <a:gridCol w="1654233">
                  <a:extLst>
                    <a:ext uri="{9D8B030D-6E8A-4147-A177-3AD203B41FA5}">
                      <a16:colId xmlns:a16="http://schemas.microsoft.com/office/drawing/2014/main" val="2779255217"/>
                    </a:ext>
                  </a:extLst>
                </a:gridCol>
                <a:gridCol w="2177934">
                  <a:extLst>
                    <a:ext uri="{9D8B030D-6E8A-4147-A177-3AD203B41FA5}">
                      <a16:colId xmlns:a16="http://schemas.microsoft.com/office/drawing/2014/main" val="896062682"/>
                    </a:ext>
                  </a:extLst>
                </a:gridCol>
                <a:gridCol w="1895302">
                  <a:extLst>
                    <a:ext uri="{9D8B030D-6E8A-4147-A177-3AD203B41FA5}">
                      <a16:colId xmlns:a16="http://schemas.microsoft.com/office/drawing/2014/main" val="373127815"/>
                    </a:ext>
                  </a:extLst>
                </a:gridCol>
                <a:gridCol w="1105594">
                  <a:extLst>
                    <a:ext uri="{9D8B030D-6E8A-4147-A177-3AD203B41FA5}">
                      <a16:colId xmlns:a16="http://schemas.microsoft.com/office/drawing/2014/main" val="1905574314"/>
                    </a:ext>
                  </a:extLst>
                </a:gridCol>
              </a:tblGrid>
              <a:tr h="642333">
                <a:tc>
                  <a:txBody>
                    <a:bodyPr/>
                    <a:lstStyle/>
                    <a:p>
                      <a:r>
                        <a:rPr lang="en-US" dirty="0" err="1"/>
                        <a:t>doctorId</a:t>
                      </a:r>
                      <a:endParaRPr lang="en-US" dirty="0"/>
                    </a:p>
                  </a:txBody>
                  <a:tcPr/>
                </a:tc>
                <a:tc>
                  <a:txBody>
                    <a:bodyPr/>
                    <a:lstStyle/>
                    <a:p>
                      <a:r>
                        <a:rPr lang="en-US" dirty="0" err="1"/>
                        <a:t>firstName</a:t>
                      </a:r>
                      <a:endParaRPr lang="en-US" dirty="0"/>
                    </a:p>
                  </a:txBody>
                  <a:tcPr/>
                </a:tc>
                <a:tc>
                  <a:txBody>
                    <a:bodyPr/>
                    <a:lstStyle/>
                    <a:p>
                      <a:r>
                        <a:rPr lang="en-US" dirty="0" err="1"/>
                        <a:t>lastName</a:t>
                      </a:r>
                      <a:endParaRPr lang="en-US" dirty="0"/>
                    </a:p>
                  </a:txBody>
                  <a:tcPr/>
                </a:tc>
                <a:tc>
                  <a:txBody>
                    <a:bodyPr/>
                    <a:lstStyle/>
                    <a:p>
                      <a:r>
                        <a:rPr lang="en-US" dirty="0"/>
                        <a:t>Status</a:t>
                      </a:r>
                    </a:p>
                  </a:txBody>
                  <a:tcPr/>
                </a:tc>
                <a:tc>
                  <a:txBody>
                    <a:bodyPr/>
                    <a:lstStyle/>
                    <a:p>
                      <a:r>
                        <a:rPr lang="en-US" dirty="0" err="1"/>
                        <a:t>CreatedDate</a:t>
                      </a:r>
                      <a:endParaRPr lang="en-US" dirty="0"/>
                    </a:p>
                  </a:txBody>
                  <a:tcPr/>
                </a:tc>
                <a:tc>
                  <a:txBody>
                    <a:bodyPr/>
                    <a:lstStyle/>
                    <a:p>
                      <a:r>
                        <a:rPr lang="en-US" dirty="0" err="1"/>
                        <a:t>CreatedBy</a:t>
                      </a:r>
                      <a:endParaRPr lang="en-US" dirty="0"/>
                    </a:p>
                  </a:txBody>
                  <a:tcPr/>
                </a:tc>
                <a:tc>
                  <a:txBody>
                    <a:bodyPr/>
                    <a:lstStyle/>
                    <a:p>
                      <a:r>
                        <a:rPr lang="en-US" dirty="0" err="1"/>
                        <a:t>licenseNo</a:t>
                      </a:r>
                      <a:endParaRPr lang="en-US" dirty="0"/>
                    </a:p>
                  </a:txBody>
                  <a:tcPr/>
                </a:tc>
                <a:extLst>
                  <a:ext uri="{0D108BD9-81ED-4DB2-BD59-A6C34878D82A}">
                    <a16:rowId xmlns:a16="http://schemas.microsoft.com/office/drawing/2014/main" val="3733642088"/>
                  </a:ext>
                </a:extLst>
              </a:tr>
              <a:tr h="367048">
                <a:tc>
                  <a:txBody>
                    <a:bodyPr/>
                    <a:lstStyle/>
                    <a:p>
                      <a:r>
                        <a:rPr lang="en-US" dirty="0"/>
                        <a:t>1</a:t>
                      </a:r>
                    </a:p>
                  </a:txBody>
                  <a:tcPr/>
                </a:tc>
                <a:tc>
                  <a:txBody>
                    <a:bodyPr/>
                    <a:lstStyle/>
                    <a:p>
                      <a:r>
                        <a:rPr lang="en-US" dirty="0"/>
                        <a:t>Tanya</a:t>
                      </a:r>
                    </a:p>
                  </a:txBody>
                  <a:tcPr/>
                </a:tc>
                <a:tc>
                  <a:txBody>
                    <a:bodyPr/>
                    <a:lstStyle/>
                    <a:p>
                      <a:r>
                        <a:rPr lang="en-US" dirty="0"/>
                        <a:t>Smith</a:t>
                      </a:r>
                    </a:p>
                  </a:txBody>
                  <a:tcPr/>
                </a:tc>
                <a:tc>
                  <a:txBody>
                    <a:bodyPr/>
                    <a:lstStyle/>
                    <a:p>
                      <a:r>
                        <a:rPr lang="en-US" dirty="0" err="1"/>
                        <a:t>NameChange</a:t>
                      </a:r>
                      <a:endParaRPr lang="en-US" dirty="0"/>
                    </a:p>
                  </a:txBody>
                  <a:tcPr/>
                </a:tc>
                <a:tc>
                  <a:txBody>
                    <a:bodyPr/>
                    <a:lstStyle/>
                    <a:p>
                      <a:r>
                        <a:rPr lang="en-US" dirty="0"/>
                        <a:t>1/1/2017</a:t>
                      </a:r>
                    </a:p>
                  </a:txBody>
                  <a:tcPr/>
                </a:tc>
                <a:tc>
                  <a:txBody>
                    <a:bodyPr/>
                    <a:lstStyle/>
                    <a:p>
                      <a:r>
                        <a:rPr lang="en-US" dirty="0" err="1"/>
                        <a:t>mphipps</a:t>
                      </a:r>
                      <a:endParaRPr lang="en-US" dirty="0"/>
                    </a:p>
                  </a:txBody>
                  <a:tcPr/>
                </a:tc>
                <a:tc>
                  <a:txBody>
                    <a:bodyPr/>
                    <a:lstStyle/>
                    <a:p>
                      <a:r>
                        <a:rPr lang="en-US" dirty="0"/>
                        <a:t>1234</a:t>
                      </a:r>
                    </a:p>
                  </a:txBody>
                  <a:tcPr/>
                </a:tc>
                <a:extLst>
                  <a:ext uri="{0D108BD9-81ED-4DB2-BD59-A6C34878D82A}">
                    <a16:rowId xmlns:a16="http://schemas.microsoft.com/office/drawing/2014/main" val="1974242742"/>
                  </a:ext>
                </a:extLst>
              </a:tr>
              <a:tr h="367048">
                <a:tc>
                  <a:txBody>
                    <a:bodyPr/>
                    <a:lstStyle/>
                    <a:p>
                      <a:r>
                        <a:rPr lang="en-US" dirty="0"/>
                        <a:t>2</a:t>
                      </a:r>
                    </a:p>
                  </a:txBody>
                  <a:tcPr/>
                </a:tc>
                <a:tc>
                  <a:txBody>
                    <a:bodyPr/>
                    <a:lstStyle/>
                    <a:p>
                      <a:r>
                        <a:rPr lang="en-US" dirty="0"/>
                        <a:t>Tanya</a:t>
                      </a:r>
                    </a:p>
                  </a:txBody>
                  <a:tcPr/>
                </a:tc>
                <a:tc>
                  <a:txBody>
                    <a:bodyPr/>
                    <a:lstStyle/>
                    <a:p>
                      <a:r>
                        <a:rPr lang="en-US" dirty="0"/>
                        <a:t>Jones</a:t>
                      </a:r>
                    </a:p>
                  </a:txBody>
                  <a:tcPr/>
                </a:tc>
                <a:tc>
                  <a:txBody>
                    <a:bodyPr/>
                    <a:lstStyle/>
                    <a:p>
                      <a:r>
                        <a:rPr lang="en-US" dirty="0"/>
                        <a:t>Active</a:t>
                      </a:r>
                    </a:p>
                  </a:txBody>
                  <a:tcPr/>
                </a:tc>
                <a:tc>
                  <a:txBody>
                    <a:bodyPr/>
                    <a:lstStyle/>
                    <a:p>
                      <a:r>
                        <a:rPr lang="en-US" dirty="0"/>
                        <a:t>1/1/2019</a:t>
                      </a:r>
                    </a:p>
                  </a:txBody>
                  <a:tcPr/>
                </a:tc>
                <a:tc>
                  <a:txBody>
                    <a:bodyPr/>
                    <a:lstStyle/>
                    <a:p>
                      <a:r>
                        <a:rPr lang="en-US" dirty="0" err="1"/>
                        <a:t>mphipps</a:t>
                      </a:r>
                      <a:endParaRPr lang="en-US" dirty="0"/>
                    </a:p>
                  </a:txBody>
                  <a:tcPr/>
                </a:tc>
                <a:tc>
                  <a:txBody>
                    <a:bodyPr/>
                    <a:lstStyle/>
                    <a:p>
                      <a:r>
                        <a:rPr lang="en-US" dirty="0"/>
                        <a:t>1234</a:t>
                      </a:r>
                    </a:p>
                  </a:txBody>
                  <a:tcPr/>
                </a:tc>
                <a:extLst>
                  <a:ext uri="{0D108BD9-81ED-4DB2-BD59-A6C34878D82A}">
                    <a16:rowId xmlns:a16="http://schemas.microsoft.com/office/drawing/2014/main" val="1891591779"/>
                  </a:ext>
                </a:extLst>
              </a:tr>
            </a:tbl>
          </a:graphicData>
        </a:graphic>
      </p:graphicFrame>
      <p:sp>
        <p:nvSpPr>
          <p:cNvPr id="6" name="TextBox 5">
            <a:extLst>
              <a:ext uri="{FF2B5EF4-FFF2-40B4-BE49-F238E27FC236}">
                <a16:creationId xmlns:a16="http://schemas.microsoft.com/office/drawing/2014/main" id="{399ED176-BA75-479F-9ECE-602EB397CED7}"/>
              </a:ext>
            </a:extLst>
          </p:cNvPr>
          <p:cNvSpPr txBox="1"/>
          <p:nvPr/>
        </p:nvSpPr>
        <p:spPr>
          <a:xfrm>
            <a:off x="315884" y="5056027"/>
            <a:ext cx="5533310" cy="369332"/>
          </a:xfrm>
          <a:prstGeom prst="rect">
            <a:avLst/>
          </a:prstGeom>
          <a:noFill/>
        </p:spPr>
        <p:txBody>
          <a:bodyPr wrap="none" rtlCol="0">
            <a:spAutoFit/>
          </a:bodyPr>
          <a:lstStyle/>
          <a:p>
            <a:r>
              <a:rPr lang="en-US" dirty="0"/>
              <a:t>Pros: Finding all of Tanya’s appointments is a little easier. </a:t>
            </a:r>
          </a:p>
        </p:txBody>
      </p:sp>
      <p:sp>
        <p:nvSpPr>
          <p:cNvPr id="7" name="TextBox 6">
            <a:extLst>
              <a:ext uri="{FF2B5EF4-FFF2-40B4-BE49-F238E27FC236}">
                <a16:creationId xmlns:a16="http://schemas.microsoft.com/office/drawing/2014/main" id="{CEB23F4E-C7DC-47C6-BEB6-4B73758711CB}"/>
              </a:ext>
            </a:extLst>
          </p:cNvPr>
          <p:cNvSpPr txBox="1"/>
          <p:nvPr/>
        </p:nvSpPr>
        <p:spPr>
          <a:xfrm>
            <a:off x="5738553" y="5056027"/>
            <a:ext cx="5249450" cy="923330"/>
          </a:xfrm>
          <a:prstGeom prst="rect">
            <a:avLst/>
          </a:prstGeom>
          <a:noFill/>
        </p:spPr>
        <p:txBody>
          <a:bodyPr wrap="none" rtlCol="0">
            <a:spAutoFit/>
          </a:bodyPr>
          <a:lstStyle/>
          <a:p>
            <a:r>
              <a:rPr lang="en-US" dirty="0"/>
              <a:t>Cons: Dealing with another ID</a:t>
            </a:r>
          </a:p>
          <a:p>
            <a:r>
              <a:rPr lang="en-US" dirty="0"/>
              <a:t> There is nothing to enforce </a:t>
            </a:r>
            <a:r>
              <a:rPr lang="en-US" dirty="0" err="1"/>
              <a:t>licenseNo</a:t>
            </a:r>
            <a:r>
              <a:rPr lang="en-US" dirty="0"/>
              <a:t> matching Tanya</a:t>
            </a:r>
          </a:p>
          <a:p>
            <a:endParaRPr lang="en-US" dirty="0"/>
          </a:p>
        </p:txBody>
      </p:sp>
    </p:spTree>
    <p:extLst>
      <p:ext uri="{BB962C8B-B14F-4D97-AF65-F5344CB8AC3E}">
        <p14:creationId xmlns:p14="http://schemas.microsoft.com/office/powerpoint/2010/main" val="2049089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3185-2C07-42F9-A577-DD44631387BE}"/>
              </a:ext>
            </a:extLst>
          </p:cNvPr>
          <p:cNvSpPr>
            <a:spLocks noGrp="1"/>
          </p:cNvSpPr>
          <p:nvPr>
            <p:ph type="title"/>
          </p:nvPr>
        </p:nvSpPr>
        <p:spPr/>
        <p:txBody>
          <a:bodyPr/>
          <a:lstStyle/>
          <a:p>
            <a:r>
              <a:rPr lang="en-US" dirty="0"/>
              <a:t>Option 7: An archive table</a:t>
            </a:r>
          </a:p>
        </p:txBody>
      </p:sp>
      <p:sp>
        <p:nvSpPr>
          <p:cNvPr id="3" name="Content Placeholder 2">
            <a:extLst>
              <a:ext uri="{FF2B5EF4-FFF2-40B4-BE49-F238E27FC236}">
                <a16:creationId xmlns:a16="http://schemas.microsoft.com/office/drawing/2014/main" id="{DEB4B474-D773-48E4-9794-3377BC219C07}"/>
              </a:ext>
            </a:extLst>
          </p:cNvPr>
          <p:cNvSpPr>
            <a:spLocks noGrp="1"/>
          </p:cNvSpPr>
          <p:nvPr>
            <p:ph idx="1"/>
          </p:nvPr>
        </p:nvSpPr>
        <p:spPr/>
        <p:txBody>
          <a:bodyPr/>
          <a:lstStyle/>
          <a:p>
            <a:pPr marL="0" indent="0">
              <a:buNone/>
            </a:pPr>
            <a:r>
              <a:rPr lang="en-US" dirty="0"/>
              <a:t>If there are no foreign keys TO a table (say, appointment), you could make a “</a:t>
            </a:r>
            <a:r>
              <a:rPr lang="en-US" dirty="0" err="1"/>
              <a:t>appointmentArchive</a:t>
            </a:r>
            <a:r>
              <a:rPr lang="en-US" dirty="0"/>
              <a:t>” table with the same schema.</a:t>
            </a:r>
          </a:p>
          <a:p>
            <a:pPr marL="0" indent="0">
              <a:buNone/>
            </a:pPr>
            <a:endParaRPr lang="en-US" dirty="0"/>
          </a:p>
          <a:p>
            <a:pPr marL="0" indent="0">
              <a:buNone/>
            </a:pPr>
            <a:r>
              <a:rPr lang="en-US" dirty="0"/>
              <a:t>Instead of just deleting a record, you could save a copy to the archive table first.</a:t>
            </a:r>
          </a:p>
        </p:txBody>
      </p:sp>
    </p:spTree>
    <p:extLst>
      <p:ext uri="{BB962C8B-B14F-4D97-AF65-F5344CB8AC3E}">
        <p14:creationId xmlns:p14="http://schemas.microsoft.com/office/powerpoint/2010/main" val="25639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628F-24B0-458E-B1EE-318A0DD6EDB1}"/>
              </a:ext>
            </a:extLst>
          </p:cNvPr>
          <p:cNvSpPr>
            <a:spLocks noGrp="1"/>
          </p:cNvSpPr>
          <p:nvPr>
            <p:ph type="title"/>
          </p:nvPr>
        </p:nvSpPr>
        <p:spPr/>
        <p:txBody>
          <a:bodyPr/>
          <a:lstStyle/>
          <a:p>
            <a:r>
              <a:rPr lang="en-US" dirty="0"/>
              <a:t>Which one should I use?</a:t>
            </a:r>
          </a:p>
        </p:txBody>
      </p:sp>
      <p:sp>
        <p:nvSpPr>
          <p:cNvPr id="3" name="Content Placeholder 2">
            <a:extLst>
              <a:ext uri="{FF2B5EF4-FFF2-40B4-BE49-F238E27FC236}">
                <a16:creationId xmlns:a16="http://schemas.microsoft.com/office/drawing/2014/main" id="{69B99DEA-AA3A-4038-96BC-E932C0D029B3}"/>
              </a:ext>
            </a:extLst>
          </p:cNvPr>
          <p:cNvSpPr>
            <a:spLocks noGrp="1"/>
          </p:cNvSpPr>
          <p:nvPr>
            <p:ph idx="1"/>
          </p:nvPr>
        </p:nvSpPr>
        <p:spPr/>
        <p:txBody>
          <a:bodyPr>
            <a:normAutofit lnSpcReduction="10000"/>
          </a:bodyPr>
          <a:lstStyle/>
          <a:p>
            <a:pPr marL="0" indent="0">
              <a:buNone/>
            </a:pPr>
            <a:r>
              <a:rPr lang="en-US" dirty="0"/>
              <a:t>Depending on the need, I have used most of these in real life.</a:t>
            </a:r>
          </a:p>
          <a:p>
            <a:pPr marL="0" indent="0">
              <a:buNone/>
            </a:pPr>
            <a:r>
              <a:rPr lang="en-US" dirty="0"/>
              <a:t>I tend to put </a:t>
            </a:r>
            <a:r>
              <a:rPr lang="en-US" dirty="0" err="1"/>
              <a:t>CreatedBy</a:t>
            </a:r>
            <a:r>
              <a:rPr lang="en-US" dirty="0"/>
              <a:t> and </a:t>
            </a:r>
            <a:r>
              <a:rPr lang="en-US" dirty="0" err="1"/>
              <a:t>CreatedDate</a:t>
            </a:r>
            <a:r>
              <a:rPr lang="en-US" dirty="0"/>
              <a:t> on every table UNLESS it is a simple key value pair table (</a:t>
            </a:r>
            <a:r>
              <a:rPr lang="en-US" dirty="0" err="1"/>
              <a:t>thingId</a:t>
            </a:r>
            <a:r>
              <a:rPr lang="en-US" dirty="0"/>
              <a:t>, </a:t>
            </a:r>
            <a:r>
              <a:rPr lang="en-US" dirty="0" err="1"/>
              <a:t>thingName</a:t>
            </a:r>
            <a:r>
              <a:rPr lang="en-US" dirty="0"/>
              <a:t>) for tracking purposes anyway. </a:t>
            </a:r>
          </a:p>
          <a:p>
            <a:pPr marL="0" indent="0">
              <a:buNone/>
            </a:pPr>
            <a:endParaRPr lang="en-US" dirty="0"/>
          </a:p>
          <a:p>
            <a:pPr marL="0" indent="0">
              <a:buNone/>
            </a:pPr>
            <a:r>
              <a:rPr lang="en-US" dirty="0"/>
              <a:t>After that, replaces vs </a:t>
            </a:r>
            <a:r>
              <a:rPr lang="en-US" dirty="0" err="1"/>
              <a:t>uniqueId</a:t>
            </a:r>
            <a:r>
              <a:rPr lang="en-US" dirty="0"/>
              <a:t> is a matter of which makes more sense. Status could also be “</a:t>
            </a:r>
            <a:r>
              <a:rPr lang="en-US" dirty="0" err="1"/>
              <a:t>replaceReason</a:t>
            </a:r>
            <a:r>
              <a:rPr lang="en-US" dirty="0"/>
              <a:t>” if that makes more sense.</a:t>
            </a:r>
          </a:p>
          <a:p>
            <a:pPr marL="0" indent="0">
              <a:buNone/>
            </a:pPr>
            <a:endParaRPr lang="en-US" dirty="0"/>
          </a:p>
          <a:p>
            <a:pPr marL="0" indent="0">
              <a:buNone/>
            </a:pPr>
            <a:r>
              <a:rPr lang="en-US" dirty="0"/>
              <a:t>Another thing to consider – sometimes there are </a:t>
            </a:r>
            <a:r>
              <a:rPr lang="en-US"/>
              <a:t>legal reasons to HAVE to delete data.</a:t>
            </a:r>
            <a:endParaRPr lang="en-US" dirty="0"/>
          </a:p>
        </p:txBody>
      </p:sp>
    </p:spTree>
    <p:extLst>
      <p:ext uri="{BB962C8B-B14F-4D97-AF65-F5344CB8AC3E}">
        <p14:creationId xmlns:p14="http://schemas.microsoft.com/office/powerpoint/2010/main" val="288854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4462-60C7-4FA2-B908-558E224902FD}"/>
              </a:ext>
            </a:extLst>
          </p:cNvPr>
          <p:cNvSpPr>
            <a:spLocks noGrp="1"/>
          </p:cNvSpPr>
          <p:nvPr>
            <p:ph type="title"/>
          </p:nvPr>
        </p:nvSpPr>
        <p:spPr/>
        <p:txBody>
          <a:bodyPr/>
          <a:lstStyle/>
          <a:p>
            <a:r>
              <a:rPr lang="en-US" dirty="0"/>
              <a:t>This used to be a common approach…</a:t>
            </a:r>
          </a:p>
        </p:txBody>
      </p:sp>
      <p:sp>
        <p:nvSpPr>
          <p:cNvPr id="3" name="Content Placeholder 2">
            <a:extLst>
              <a:ext uri="{FF2B5EF4-FFF2-40B4-BE49-F238E27FC236}">
                <a16:creationId xmlns:a16="http://schemas.microsoft.com/office/drawing/2014/main" id="{2F25655C-A118-46C0-BB2D-62670A877E43}"/>
              </a:ext>
            </a:extLst>
          </p:cNvPr>
          <p:cNvSpPr>
            <a:spLocks noGrp="1"/>
          </p:cNvSpPr>
          <p:nvPr>
            <p:ph idx="1"/>
          </p:nvPr>
        </p:nvSpPr>
        <p:spPr/>
        <p:txBody>
          <a:bodyPr/>
          <a:lstStyle/>
          <a:p>
            <a:pPr marL="0" indent="0">
              <a:buNone/>
            </a:pPr>
            <a:r>
              <a:rPr lang="en-US" dirty="0"/>
              <a:t>In databases, we consider this to be “denormalized” – the data is not normal (in a common format).</a:t>
            </a:r>
          </a:p>
          <a:p>
            <a:pPr marL="0" indent="0">
              <a:buNone/>
            </a:pPr>
            <a:endParaRPr lang="en-US" dirty="0"/>
          </a:p>
          <a:p>
            <a:pPr marL="0" indent="0">
              <a:buNone/>
            </a:pPr>
            <a:r>
              <a:rPr lang="en-US" dirty="0"/>
              <a:t>This form is harder to search and to work with in SQL.</a:t>
            </a:r>
          </a:p>
          <a:p>
            <a:pPr marL="0" indent="0">
              <a:buNone/>
            </a:pPr>
            <a:endParaRPr lang="en-US" dirty="0"/>
          </a:p>
          <a:p>
            <a:pPr marL="0" indent="0">
              <a:buNone/>
            </a:pPr>
            <a:r>
              <a:rPr lang="en-US" dirty="0"/>
              <a:t>We prefer a normalized approach.</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7650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6A3E-5111-404D-88C5-667E299A8689}"/>
              </a:ext>
            </a:extLst>
          </p:cNvPr>
          <p:cNvSpPr>
            <a:spLocks noGrp="1"/>
          </p:cNvSpPr>
          <p:nvPr>
            <p:ph type="title"/>
          </p:nvPr>
        </p:nvSpPr>
        <p:spPr/>
        <p:txBody>
          <a:bodyPr/>
          <a:lstStyle/>
          <a:p>
            <a:r>
              <a:rPr lang="en-US" dirty="0"/>
              <a:t>The wrong fix</a:t>
            </a:r>
          </a:p>
        </p:txBody>
      </p:sp>
      <p:sp>
        <p:nvSpPr>
          <p:cNvPr id="3" name="Content Placeholder 2">
            <a:extLst>
              <a:ext uri="{FF2B5EF4-FFF2-40B4-BE49-F238E27FC236}">
                <a16:creationId xmlns:a16="http://schemas.microsoft.com/office/drawing/2014/main" id="{4A136576-7D6B-4F2B-9A68-F05AF17975FE}"/>
              </a:ext>
            </a:extLst>
          </p:cNvPr>
          <p:cNvSpPr>
            <a:spLocks noGrp="1"/>
          </p:cNvSpPr>
          <p:nvPr>
            <p:ph idx="1"/>
          </p:nvPr>
        </p:nvSpPr>
        <p:spPr/>
        <p:txBody>
          <a:bodyPr/>
          <a:lstStyle/>
          <a:p>
            <a:pPr marL="0" indent="0">
              <a:buNone/>
            </a:pPr>
            <a:r>
              <a:rPr lang="en-US" dirty="0"/>
              <a:t>We could split </a:t>
            </a:r>
            <a:r>
              <a:rPr lang="en-US" dirty="0" err="1"/>
              <a:t>phoneNumber</a:t>
            </a:r>
            <a:r>
              <a:rPr lang="en-US" dirty="0"/>
              <a:t> into phoneNumber1 and phoneNumber2. That would “fix” the problem. </a:t>
            </a:r>
          </a:p>
          <a:p>
            <a:pPr marL="0" indent="0">
              <a:buNone/>
            </a:pPr>
            <a:endParaRPr lang="en-US" dirty="0"/>
          </a:p>
          <a:p>
            <a:pPr marL="0" indent="0">
              <a:buNone/>
            </a:pPr>
            <a:r>
              <a:rPr lang="en-US" dirty="0"/>
              <a:t>Until we needed phoneNumber3, phoneNumber4 and phoneNumber5.</a:t>
            </a:r>
          </a:p>
          <a:p>
            <a:pPr marL="0" indent="0">
              <a:buNone/>
            </a:pPr>
            <a:endParaRPr lang="en-US" dirty="0"/>
          </a:p>
          <a:p>
            <a:pPr marL="0" indent="0">
              <a:buNone/>
            </a:pPr>
            <a:r>
              <a:rPr lang="en-US" dirty="0"/>
              <a:t>Then, what happens when someone has 5 phone numbers, then deletes #2 and #3? Do we shift the others left?</a:t>
            </a:r>
          </a:p>
        </p:txBody>
      </p:sp>
    </p:spTree>
    <p:extLst>
      <p:ext uri="{BB962C8B-B14F-4D97-AF65-F5344CB8AC3E}">
        <p14:creationId xmlns:p14="http://schemas.microsoft.com/office/powerpoint/2010/main" val="142831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7656-D9FB-4E62-B0D6-33885ABC1DC7}"/>
              </a:ext>
            </a:extLst>
          </p:cNvPr>
          <p:cNvSpPr>
            <a:spLocks noGrp="1"/>
          </p:cNvSpPr>
          <p:nvPr>
            <p:ph type="title"/>
          </p:nvPr>
        </p:nvSpPr>
        <p:spPr/>
        <p:txBody>
          <a:bodyPr/>
          <a:lstStyle/>
          <a:p>
            <a:r>
              <a:rPr lang="en-US" dirty="0"/>
              <a:t>The mechanical fix…</a:t>
            </a:r>
          </a:p>
        </p:txBody>
      </p:sp>
      <p:sp>
        <p:nvSpPr>
          <p:cNvPr id="3" name="Content Placeholder 2">
            <a:extLst>
              <a:ext uri="{FF2B5EF4-FFF2-40B4-BE49-F238E27FC236}">
                <a16:creationId xmlns:a16="http://schemas.microsoft.com/office/drawing/2014/main" id="{2E39C094-5ECF-4E98-AB48-561D432CD7D6}"/>
              </a:ext>
            </a:extLst>
          </p:cNvPr>
          <p:cNvSpPr>
            <a:spLocks noGrp="1"/>
          </p:cNvSpPr>
          <p:nvPr>
            <p:ph idx="1"/>
          </p:nvPr>
        </p:nvSpPr>
        <p:spPr/>
        <p:txBody>
          <a:bodyPr/>
          <a:lstStyle/>
          <a:p>
            <a:pPr marL="0" indent="0">
              <a:buNone/>
            </a:pPr>
            <a:r>
              <a:rPr lang="en-US" dirty="0"/>
              <a:t>Another approach is to not change the database at all. </a:t>
            </a:r>
          </a:p>
          <a:p>
            <a:pPr marL="0" indent="0">
              <a:buNone/>
            </a:pPr>
            <a:r>
              <a:rPr lang="en-US" dirty="0"/>
              <a:t>Create records like this:</a:t>
            </a:r>
          </a:p>
          <a:p>
            <a:pPr marL="0" indent="0">
              <a:buNone/>
            </a:pPr>
            <a:endParaRPr lang="en-US" dirty="0"/>
          </a:p>
        </p:txBody>
      </p:sp>
      <p:graphicFrame>
        <p:nvGraphicFramePr>
          <p:cNvPr id="4" name="Table 3">
            <a:extLst>
              <a:ext uri="{FF2B5EF4-FFF2-40B4-BE49-F238E27FC236}">
                <a16:creationId xmlns:a16="http://schemas.microsoft.com/office/drawing/2014/main" id="{E5A97A41-0FD1-40D9-B922-A788C086A854}"/>
              </a:ext>
            </a:extLst>
          </p:cNvPr>
          <p:cNvGraphicFramePr>
            <a:graphicFrameLocks noGrp="1"/>
          </p:cNvGraphicFramePr>
          <p:nvPr>
            <p:extLst>
              <p:ext uri="{D42A27DB-BD31-4B8C-83A1-F6EECF244321}">
                <p14:modId xmlns:p14="http://schemas.microsoft.com/office/powerpoint/2010/main" val="651149816"/>
              </p:ext>
            </p:extLst>
          </p:nvPr>
        </p:nvGraphicFramePr>
        <p:xfrm>
          <a:off x="1159163" y="3022292"/>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53070632"/>
                    </a:ext>
                  </a:extLst>
                </a:gridCol>
                <a:gridCol w="2032000">
                  <a:extLst>
                    <a:ext uri="{9D8B030D-6E8A-4147-A177-3AD203B41FA5}">
                      <a16:colId xmlns:a16="http://schemas.microsoft.com/office/drawing/2014/main" val="295042327"/>
                    </a:ext>
                  </a:extLst>
                </a:gridCol>
                <a:gridCol w="2032000">
                  <a:extLst>
                    <a:ext uri="{9D8B030D-6E8A-4147-A177-3AD203B41FA5}">
                      <a16:colId xmlns:a16="http://schemas.microsoft.com/office/drawing/2014/main" val="982817880"/>
                    </a:ext>
                  </a:extLst>
                </a:gridCol>
                <a:gridCol w="2032000">
                  <a:extLst>
                    <a:ext uri="{9D8B030D-6E8A-4147-A177-3AD203B41FA5}">
                      <a16:colId xmlns:a16="http://schemas.microsoft.com/office/drawing/2014/main" val="2075152017"/>
                    </a:ext>
                  </a:extLst>
                </a:gridCol>
              </a:tblGrid>
              <a:tr h="370840">
                <a:tc>
                  <a:txBody>
                    <a:bodyPr/>
                    <a:lstStyle/>
                    <a:p>
                      <a:r>
                        <a:rPr lang="en-US" dirty="0" err="1"/>
                        <a:t>patientId</a:t>
                      </a:r>
                      <a:endParaRPr lang="en-US" dirty="0"/>
                    </a:p>
                  </a:txBody>
                  <a:tcPr/>
                </a:tc>
                <a:tc>
                  <a:txBody>
                    <a:bodyPr/>
                    <a:lstStyle/>
                    <a:p>
                      <a:r>
                        <a:rPr lang="en-US" dirty="0" err="1"/>
                        <a:t>firstName</a:t>
                      </a:r>
                      <a:endParaRPr lang="en-US" dirty="0"/>
                    </a:p>
                  </a:txBody>
                  <a:tcPr/>
                </a:tc>
                <a:tc>
                  <a:txBody>
                    <a:bodyPr/>
                    <a:lstStyle/>
                    <a:p>
                      <a:r>
                        <a:rPr lang="en-US" dirty="0" err="1"/>
                        <a:t>lastName</a:t>
                      </a:r>
                      <a:endParaRPr lang="en-US" dirty="0"/>
                    </a:p>
                  </a:txBody>
                  <a:tcPr/>
                </a:tc>
                <a:tc>
                  <a:txBody>
                    <a:bodyPr/>
                    <a:lstStyle/>
                    <a:p>
                      <a:r>
                        <a:rPr lang="en-US" dirty="0" err="1"/>
                        <a:t>phoneNumber</a:t>
                      </a:r>
                      <a:endParaRPr lang="en-US" dirty="0"/>
                    </a:p>
                  </a:txBody>
                  <a:tcPr/>
                </a:tc>
                <a:extLst>
                  <a:ext uri="{0D108BD9-81ED-4DB2-BD59-A6C34878D82A}">
                    <a16:rowId xmlns:a16="http://schemas.microsoft.com/office/drawing/2014/main" val="1678188894"/>
                  </a:ext>
                </a:extLst>
              </a:tr>
              <a:tr h="370840">
                <a:tc>
                  <a:txBody>
                    <a:bodyPr/>
                    <a:lstStyle/>
                    <a:p>
                      <a:r>
                        <a:rPr lang="en-US" dirty="0"/>
                        <a:t>1</a:t>
                      </a:r>
                    </a:p>
                  </a:txBody>
                  <a:tcPr/>
                </a:tc>
                <a:tc>
                  <a:txBody>
                    <a:bodyPr/>
                    <a:lstStyle/>
                    <a:p>
                      <a:r>
                        <a:rPr lang="en-US" dirty="0"/>
                        <a:t>John</a:t>
                      </a:r>
                    </a:p>
                  </a:txBody>
                  <a:tcPr/>
                </a:tc>
                <a:tc>
                  <a:txBody>
                    <a:bodyPr/>
                    <a:lstStyle/>
                    <a:p>
                      <a:r>
                        <a:rPr lang="en-US" dirty="0"/>
                        <a:t>Smith</a:t>
                      </a:r>
                    </a:p>
                  </a:txBody>
                  <a:tcPr/>
                </a:tc>
                <a:tc>
                  <a:txBody>
                    <a:bodyPr/>
                    <a:lstStyle/>
                    <a:p>
                      <a:r>
                        <a:rPr lang="en-US" dirty="0"/>
                        <a:t>518-555-1212</a:t>
                      </a:r>
                    </a:p>
                  </a:txBody>
                  <a:tcPr/>
                </a:tc>
                <a:extLst>
                  <a:ext uri="{0D108BD9-81ED-4DB2-BD59-A6C34878D82A}">
                    <a16:rowId xmlns:a16="http://schemas.microsoft.com/office/drawing/2014/main" val="2600554198"/>
                  </a:ext>
                </a:extLst>
              </a:tr>
              <a:tr h="370840">
                <a:tc>
                  <a:txBody>
                    <a:bodyPr/>
                    <a:lstStyle/>
                    <a:p>
                      <a:r>
                        <a:rPr lang="en-US" dirty="0"/>
                        <a:t>1</a:t>
                      </a:r>
                    </a:p>
                  </a:txBody>
                  <a:tcPr/>
                </a:tc>
                <a:tc>
                  <a:txBody>
                    <a:bodyPr/>
                    <a:lstStyle/>
                    <a:p>
                      <a:r>
                        <a:rPr lang="en-US" dirty="0"/>
                        <a:t>John</a:t>
                      </a:r>
                    </a:p>
                  </a:txBody>
                  <a:tcPr/>
                </a:tc>
                <a:tc>
                  <a:txBody>
                    <a:bodyPr/>
                    <a:lstStyle/>
                    <a:p>
                      <a:r>
                        <a:rPr lang="en-US" dirty="0"/>
                        <a:t>Smith</a:t>
                      </a:r>
                    </a:p>
                  </a:txBody>
                  <a:tcPr/>
                </a:tc>
                <a:tc>
                  <a:txBody>
                    <a:bodyPr/>
                    <a:lstStyle/>
                    <a:p>
                      <a:r>
                        <a:rPr lang="en-US" dirty="0"/>
                        <a:t>518-555-2323</a:t>
                      </a:r>
                    </a:p>
                  </a:txBody>
                  <a:tcPr/>
                </a:tc>
                <a:extLst>
                  <a:ext uri="{0D108BD9-81ED-4DB2-BD59-A6C34878D82A}">
                    <a16:rowId xmlns:a16="http://schemas.microsoft.com/office/drawing/2014/main" val="4043072662"/>
                  </a:ext>
                </a:extLst>
              </a:tr>
              <a:tr h="370840">
                <a:tc>
                  <a:txBody>
                    <a:bodyPr/>
                    <a:lstStyle/>
                    <a:p>
                      <a:r>
                        <a:rPr lang="en-US" dirty="0"/>
                        <a:t>2</a:t>
                      </a:r>
                    </a:p>
                  </a:txBody>
                  <a:tcPr/>
                </a:tc>
                <a:tc>
                  <a:txBody>
                    <a:bodyPr/>
                    <a:lstStyle/>
                    <a:p>
                      <a:r>
                        <a:rPr lang="en-US" dirty="0"/>
                        <a:t>Tim </a:t>
                      </a:r>
                    </a:p>
                  </a:txBody>
                  <a:tcPr/>
                </a:tc>
                <a:tc>
                  <a:txBody>
                    <a:bodyPr/>
                    <a:lstStyle/>
                    <a:p>
                      <a:r>
                        <a:rPr lang="en-US" dirty="0"/>
                        <a:t>Thompson</a:t>
                      </a:r>
                    </a:p>
                  </a:txBody>
                  <a:tcPr/>
                </a:tc>
                <a:tc>
                  <a:txBody>
                    <a:bodyPr/>
                    <a:lstStyle/>
                    <a:p>
                      <a:r>
                        <a:rPr lang="en-US" dirty="0"/>
                        <a:t>518-555-3456</a:t>
                      </a:r>
                    </a:p>
                  </a:txBody>
                  <a:tcPr/>
                </a:tc>
                <a:extLst>
                  <a:ext uri="{0D108BD9-81ED-4DB2-BD59-A6C34878D82A}">
                    <a16:rowId xmlns:a16="http://schemas.microsoft.com/office/drawing/2014/main" val="1454631131"/>
                  </a:ext>
                </a:extLst>
              </a:tr>
            </a:tbl>
          </a:graphicData>
        </a:graphic>
      </p:graphicFrame>
      <p:sp>
        <p:nvSpPr>
          <p:cNvPr id="5" name="TextBox 4">
            <a:extLst>
              <a:ext uri="{FF2B5EF4-FFF2-40B4-BE49-F238E27FC236}">
                <a16:creationId xmlns:a16="http://schemas.microsoft.com/office/drawing/2014/main" id="{5D6FD6FC-9065-4578-AA01-6608CAC81657}"/>
              </a:ext>
            </a:extLst>
          </p:cNvPr>
          <p:cNvSpPr txBox="1"/>
          <p:nvPr/>
        </p:nvSpPr>
        <p:spPr>
          <a:xfrm>
            <a:off x="519890" y="5179099"/>
            <a:ext cx="11152220" cy="523220"/>
          </a:xfrm>
          <a:prstGeom prst="rect">
            <a:avLst/>
          </a:prstGeom>
          <a:noFill/>
        </p:spPr>
        <p:txBody>
          <a:bodyPr wrap="none" rtlCol="0">
            <a:spAutoFit/>
          </a:bodyPr>
          <a:lstStyle/>
          <a:p>
            <a:r>
              <a:rPr lang="en-US" sz="2800" dirty="0"/>
              <a:t>Since a primary key has to be unique, what is the primary key on this table?</a:t>
            </a:r>
          </a:p>
        </p:txBody>
      </p:sp>
    </p:spTree>
    <p:extLst>
      <p:ext uri="{BB962C8B-B14F-4D97-AF65-F5344CB8AC3E}">
        <p14:creationId xmlns:p14="http://schemas.microsoft.com/office/powerpoint/2010/main" val="105363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ED7C-841C-4D2F-897C-8823D8D374F9}"/>
              </a:ext>
            </a:extLst>
          </p:cNvPr>
          <p:cNvSpPr>
            <a:spLocks noGrp="1"/>
          </p:cNvSpPr>
          <p:nvPr>
            <p:ph type="title"/>
          </p:nvPr>
        </p:nvSpPr>
        <p:spPr/>
        <p:txBody>
          <a:bodyPr/>
          <a:lstStyle/>
          <a:p>
            <a:r>
              <a:rPr lang="en-US" dirty="0"/>
              <a:t>The right fix</a:t>
            </a:r>
          </a:p>
        </p:txBody>
      </p:sp>
      <p:pic>
        <p:nvPicPr>
          <p:cNvPr id="5" name="Content Placeholder 4" descr="A screenshot of a cell phone&#10;&#10;Description generated with very high confidence">
            <a:extLst>
              <a:ext uri="{FF2B5EF4-FFF2-40B4-BE49-F238E27FC236}">
                <a16:creationId xmlns:a16="http://schemas.microsoft.com/office/drawing/2014/main" id="{E8D994D6-52C5-44B2-BBCD-8698F6342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902" y="1761815"/>
            <a:ext cx="5258534" cy="4324954"/>
          </a:xfrm>
        </p:spPr>
      </p:pic>
      <p:sp>
        <p:nvSpPr>
          <p:cNvPr id="6" name="Rectangle 5">
            <a:extLst>
              <a:ext uri="{FF2B5EF4-FFF2-40B4-BE49-F238E27FC236}">
                <a16:creationId xmlns:a16="http://schemas.microsoft.com/office/drawing/2014/main" id="{6FDA742D-05C6-4E0D-A801-63EB2A2F069F}"/>
              </a:ext>
            </a:extLst>
          </p:cNvPr>
          <p:cNvSpPr/>
          <p:nvPr/>
        </p:nvSpPr>
        <p:spPr>
          <a:xfrm>
            <a:off x="5983706" y="2280544"/>
            <a:ext cx="6096000" cy="2400657"/>
          </a:xfrm>
          <a:prstGeom prst="rect">
            <a:avLst/>
          </a:prstGeom>
        </p:spPr>
        <p:txBody>
          <a:bodyPr>
            <a:spAutoFit/>
          </a:bodyPr>
          <a:lstStyle/>
          <a:p>
            <a:r>
              <a:rPr lang="en-US" sz="2400" b="0" i="0" dirty="0">
                <a:solidFill>
                  <a:srgbClr val="000000"/>
                </a:solidFill>
                <a:effectLst/>
                <a:latin typeface="RobotoCondensed-Regular"/>
              </a:rPr>
              <a:t>First Normal Form (1NF)</a:t>
            </a:r>
            <a:br>
              <a:rPr lang="en-US" sz="2400" b="0" i="0" dirty="0">
                <a:solidFill>
                  <a:srgbClr val="000000"/>
                </a:solidFill>
                <a:effectLst/>
                <a:latin typeface="RobotoCondensed-Regular"/>
              </a:rPr>
            </a:br>
            <a:r>
              <a:rPr lang="en-US" dirty="0">
                <a:solidFill>
                  <a:srgbClr val="000000"/>
                </a:solidFill>
                <a:latin typeface="TimesNewRomanPSMT"/>
              </a:rPr>
              <a:t>In the </a:t>
            </a:r>
            <a:r>
              <a:rPr lang="en-US" i="1" dirty="0">
                <a:solidFill>
                  <a:srgbClr val="000000"/>
                </a:solidFill>
                <a:latin typeface="TimesNewRomanPS-ItalicMT"/>
              </a:rPr>
              <a:t>first normal form</a:t>
            </a:r>
            <a:r>
              <a:rPr lang="en-US" dirty="0">
                <a:solidFill>
                  <a:srgbClr val="000000"/>
                </a:solidFill>
                <a:latin typeface="TimesNewRomanPSMT"/>
              </a:rPr>
              <a:t>, only single values are permitted at the intersection of each row and column; hence, there are no repeating groups.</a:t>
            </a:r>
          </a:p>
          <a:p>
            <a:br>
              <a:rPr lang="en-US" dirty="0">
                <a:solidFill>
                  <a:srgbClr val="000000"/>
                </a:solidFill>
                <a:latin typeface="TimesNewRomanPSMT"/>
              </a:rPr>
            </a:br>
            <a:r>
              <a:rPr lang="en-US" dirty="0">
                <a:solidFill>
                  <a:srgbClr val="000000"/>
                </a:solidFill>
                <a:latin typeface="TimesNewRomanPSMT"/>
              </a:rPr>
              <a:t>To normalize a relation that contains a repeating group, remove the repeating group and form two new relations.</a:t>
            </a:r>
            <a:r>
              <a:rPr lang="en-US" dirty="0"/>
              <a:t> </a:t>
            </a:r>
            <a:br>
              <a:rPr lang="en-US" dirty="0"/>
            </a:br>
            <a:endParaRPr lang="en-US" dirty="0"/>
          </a:p>
        </p:txBody>
      </p:sp>
    </p:spTree>
    <p:extLst>
      <p:ext uri="{BB962C8B-B14F-4D97-AF65-F5344CB8AC3E}">
        <p14:creationId xmlns:p14="http://schemas.microsoft.com/office/powerpoint/2010/main" val="379271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AD31-A367-41F4-B2EB-5B1F7D3170E3}"/>
              </a:ext>
            </a:extLst>
          </p:cNvPr>
          <p:cNvSpPr>
            <a:spLocks noGrp="1"/>
          </p:cNvSpPr>
          <p:nvPr>
            <p:ph type="title"/>
          </p:nvPr>
        </p:nvSpPr>
        <p:spPr/>
        <p:txBody>
          <a:bodyPr/>
          <a:lstStyle/>
          <a:p>
            <a:r>
              <a:rPr lang="en-US" dirty="0"/>
              <a:t>Let’s consider exam room</a:t>
            </a:r>
          </a:p>
        </p:txBody>
      </p:sp>
      <p:sp>
        <p:nvSpPr>
          <p:cNvPr id="3" name="Content Placeholder 2">
            <a:extLst>
              <a:ext uri="{FF2B5EF4-FFF2-40B4-BE49-F238E27FC236}">
                <a16:creationId xmlns:a16="http://schemas.microsoft.com/office/drawing/2014/main" id="{A82B70C9-2AB4-4672-89EB-630C8C035D0E}"/>
              </a:ext>
            </a:extLst>
          </p:cNvPr>
          <p:cNvSpPr>
            <a:spLocks noGrp="1"/>
          </p:cNvSpPr>
          <p:nvPr>
            <p:ph idx="1"/>
          </p:nvPr>
        </p:nvSpPr>
        <p:spPr/>
        <p:txBody>
          <a:bodyPr/>
          <a:lstStyle/>
          <a:p>
            <a:pPr marL="0" indent="0">
              <a:buNone/>
            </a:pPr>
            <a:r>
              <a:rPr lang="en-US" dirty="0"/>
              <a:t>Let’s assume that our hospital has sections named by color: yellow, red, blue, green. Exam rooms are numbered within the sections. Each </a:t>
            </a:r>
            <a:r>
              <a:rPr lang="en-US" dirty="0">
                <a:highlight>
                  <a:srgbClr val="FFFF00"/>
                </a:highlight>
              </a:rPr>
              <a:t>section</a:t>
            </a:r>
            <a:r>
              <a:rPr lang="en-US" dirty="0"/>
              <a:t> has hours of operation.</a:t>
            </a:r>
          </a:p>
          <a:p>
            <a:pPr marL="0" indent="0">
              <a:buNone/>
            </a:pPr>
            <a:endParaRPr lang="en-US" dirty="0"/>
          </a:p>
          <a:p>
            <a:pPr marL="0" indent="0">
              <a:buNone/>
            </a:pPr>
            <a:r>
              <a:rPr lang="en-US" dirty="0"/>
              <a:t>Consider an exam room table:</a:t>
            </a:r>
          </a:p>
          <a:p>
            <a:pPr marL="0" indent="0">
              <a:buNone/>
            </a:pPr>
            <a:endParaRPr lang="en-US" dirty="0"/>
          </a:p>
          <a:p>
            <a:pPr marL="0" indent="0">
              <a:buNone/>
            </a:pPr>
            <a:r>
              <a:rPr lang="en-US" dirty="0"/>
              <a:t>(“blue”, 5,8,17)</a:t>
            </a:r>
          </a:p>
        </p:txBody>
      </p:sp>
      <p:pic>
        <p:nvPicPr>
          <p:cNvPr id="9" name="Picture 8" descr="A screenshot of a cell phone&#10;&#10;Description generated with very high confidence">
            <a:extLst>
              <a:ext uri="{FF2B5EF4-FFF2-40B4-BE49-F238E27FC236}">
                <a16:creationId xmlns:a16="http://schemas.microsoft.com/office/drawing/2014/main" id="{23E984EB-42A5-43FC-98B7-1271DE7B6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476" y="3429000"/>
            <a:ext cx="5677692" cy="2572109"/>
          </a:xfrm>
          <a:prstGeom prst="rect">
            <a:avLst/>
          </a:prstGeom>
        </p:spPr>
      </p:pic>
    </p:spTree>
    <p:extLst>
      <p:ext uri="{BB962C8B-B14F-4D97-AF65-F5344CB8AC3E}">
        <p14:creationId xmlns:p14="http://schemas.microsoft.com/office/powerpoint/2010/main" val="66386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1D7D-9272-445E-ADA3-E4BF3FB70F34}"/>
              </a:ext>
            </a:extLst>
          </p:cNvPr>
          <p:cNvSpPr>
            <a:spLocks noGrp="1"/>
          </p:cNvSpPr>
          <p:nvPr>
            <p:ph type="title"/>
          </p:nvPr>
        </p:nvSpPr>
        <p:spPr/>
        <p:txBody>
          <a:bodyPr/>
          <a:lstStyle/>
          <a:p>
            <a:r>
              <a:rPr lang="en-US" dirty="0"/>
              <a:t>Problem? 2</a:t>
            </a:r>
            <a:r>
              <a:rPr lang="en-US" baseline="30000" dirty="0"/>
              <a:t>nd</a:t>
            </a:r>
            <a:r>
              <a:rPr lang="en-US" dirty="0"/>
              <a:t> Normal Form!</a:t>
            </a:r>
          </a:p>
        </p:txBody>
      </p:sp>
      <p:sp>
        <p:nvSpPr>
          <p:cNvPr id="3" name="Content Placeholder 2">
            <a:extLst>
              <a:ext uri="{FF2B5EF4-FFF2-40B4-BE49-F238E27FC236}">
                <a16:creationId xmlns:a16="http://schemas.microsoft.com/office/drawing/2014/main" id="{F46B9BF5-7861-4A92-980A-0D126313F1BB}"/>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The non-primary-key data (</a:t>
            </a:r>
            <a:r>
              <a:rPr lang="en-US" dirty="0" err="1"/>
              <a:t>startHour</a:t>
            </a:r>
            <a:r>
              <a:rPr lang="en-US" dirty="0"/>
              <a:t>, </a:t>
            </a:r>
            <a:r>
              <a:rPr lang="en-US" dirty="0" err="1"/>
              <a:t>endHour</a:t>
            </a:r>
            <a:r>
              <a:rPr lang="en-US" dirty="0"/>
              <a:t>) depends on only part of the primary key (the section, not the room).</a:t>
            </a:r>
          </a:p>
          <a:p>
            <a:pPr marL="0" indent="0">
              <a:buNone/>
            </a:pPr>
            <a:endParaRPr lang="en-US" dirty="0"/>
          </a:p>
          <a:p>
            <a:pPr marL="0" indent="0">
              <a:buNone/>
            </a:pPr>
            <a:r>
              <a:rPr lang="en-US" dirty="0"/>
              <a:t>This is unnecessary duplication of data. The formal definition of 2</a:t>
            </a:r>
            <a:r>
              <a:rPr lang="en-US" baseline="30000" dirty="0"/>
              <a:t>nd</a:t>
            </a:r>
            <a:r>
              <a:rPr lang="en-US" dirty="0"/>
              <a:t> Normal Form is:</a:t>
            </a:r>
          </a:p>
          <a:p>
            <a:pPr marL="0" indent="0">
              <a:buNone/>
            </a:pPr>
            <a:endParaRPr lang="en-US" dirty="0"/>
          </a:p>
          <a:p>
            <a:pPr marL="0" indent="0">
              <a:buNone/>
            </a:pPr>
            <a:r>
              <a:rPr lang="en-US" dirty="0"/>
              <a:t>For the </a:t>
            </a:r>
            <a:r>
              <a:rPr lang="en-US" i="1" dirty="0"/>
              <a:t>second normal form</a:t>
            </a:r>
            <a:r>
              <a:rPr lang="en-US" dirty="0"/>
              <a:t>, the relation must first be in 1NF. The relation is automatically in 2NF if, and only if, the PK comprises a single attribute.</a:t>
            </a:r>
            <a:br>
              <a:rPr lang="en-US" dirty="0"/>
            </a:br>
            <a:r>
              <a:rPr lang="en-US" dirty="0"/>
              <a:t>If the relation has a composite PK, then each non-key attribute must be fully dependent on the entire PK and not on a subset of the PK (i.e., there must be no partial dependency or augmentation). </a:t>
            </a:r>
            <a:br>
              <a:rPr lang="en-US" dirty="0"/>
            </a:br>
            <a:endParaRPr lang="en-US" dirty="0"/>
          </a:p>
          <a:p>
            <a:pPr marL="0" indent="0">
              <a:buNone/>
            </a:pPr>
            <a:r>
              <a:rPr lang="en-US" dirty="0"/>
              <a:t>I like this:  look at each of the table’s columns and ask yourself, “Does this column serve to describe what the primary key identifies?”</a:t>
            </a:r>
          </a:p>
        </p:txBody>
      </p:sp>
    </p:spTree>
    <p:extLst>
      <p:ext uri="{BB962C8B-B14F-4D97-AF65-F5344CB8AC3E}">
        <p14:creationId xmlns:p14="http://schemas.microsoft.com/office/powerpoint/2010/main" val="247136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1D7D-9272-445E-ADA3-E4BF3FB70F34}"/>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F46B9BF5-7861-4A92-980A-0D126313F1BB}"/>
              </a:ext>
            </a:extLst>
          </p:cNvPr>
          <p:cNvSpPr>
            <a:spLocks noGrp="1"/>
          </p:cNvSpPr>
          <p:nvPr>
            <p:ph idx="1"/>
          </p:nvPr>
        </p:nvSpPr>
        <p:spPr/>
        <p:txBody>
          <a:bodyPr/>
          <a:lstStyle/>
          <a:p>
            <a:pPr marL="0" indent="0">
              <a:buNone/>
            </a:pPr>
            <a:r>
              <a:rPr lang="en-US" dirty="0"/>
              <a:t>The way to fix this is to split the table:</a:t>
            </a:r>
          </a:p>
        </p:txBody>
      </p:sp>
      <p:pic>
        <p:nvPicPr>
          <p:cNvPr id="5" name="Picture 4" descr="A screenshot of a cell phone&#10;&#10;Description generated with very high confidence">
            <a:extLst>
              <a:ext uri="{FF2B5EF4-FFF2-40B4-BE49-F238E27FC236}">
                <a16:creationId xmlns:a16="http://schemas.microsoft.com/office/drawing/2014/main" id="{CEB2BA89-E086-44E6-8F60-110E10ACB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66" y="2874070"/>
            <a:ext cx="11279174" cy="2495898"/>
          </a:xfrm>
          <a:prstGeom prst="rect">
            <a:avLst/>
          </a:prstGeom>
        </p:spPr>
      </p:pic>
    </p:spTree>
    <p:extLst>
      <p:ext uri="{BB962C8B-B14F-4D97-AF65-F5344CB8AC3E}">
        <p14:creationId xmlns:p14="http://schemas.microsoft.com/office/powerpoint/2010/main" val="5243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1438</Words>
  <Application>Microsoft Office PowerPoint</Application>
  <PresentationFormat>Widescreen</PresentationFormat>
  <Paragraphs>245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RobotoCondensed-Regular</vt:lpstr>
      <vt:lpstr>TimesNewRomanPS-ItalicMT</vt:lpstr>
      <vt:lpstr>TimesNewRomanPSMT</vt:lpstr>
      <vt:lpstr>Office Theme</vt:lpstr>
      <vt:lpstr>Normality, Databases and You</vt:lpstr>
      <vt:lpstr>Let’s think about patient</vt:lpstr>
      <vt:lpstr>This used to be a common approach…</vt:lpstr>
      <vt:lpstr>The wrong fix</vt:lpstr>
      <vt:lpstr>The mechanical fix…</vt:lpstr>
      <vt:lpstr>The right fix</vt:lpstr>
      <vt:lpstr>Let’s consider exam room</vt:lpstr>
      <vt:lpstr>Problem? 2nd Normal Form!</vt:lpstr>
      <vt:lpstr>Solution!</vt:lpstr>
      <vt:lpstr>Appointment</vt:lpstr>
      <vt:lpstr>Transitive Dependencies!</vt:lpstr>
      <vt:lpstr>The Solution(ish)</vt:lpstr>
      <vt:lpstr>What’s wrong with this?</vt:lpstr>
      <vt:lpstr>One More Level</vt:lpstr>
      <vt:lpstr>How about this?</vt:lpstr>
      <vt:lpstr>Boyce-Codd Normal Form</vt:lpstr>
      <vt:lpstr>General Rules</vt:lpstr>
      <vt:lpstr>Deleting Records</vt:lpstr>
      <vt:lpstr>Option #1 : Nuke All The Things</vt:lpstr>
      <vt:lpstr>Option 2: Add IsDeleted to all the things</vt:lpstr>
      <vt:lpstr>Option #3: Status all the things</vt:lpstr>
      <vt:lpstr>Option 4: The 5 W’s</vt:lpstr>
      <vt:lpstr>Option 5: Make the record (mostly) write once</vt:lpstr>
      <vt:lpstr>Option 6: Add a “replaces” column</vt:lpstr>
      <vt:lpstr>Option 6A: Create ANOTHER unique ID</vt:lpstr>
      <vt:lpstr>Option 7: An archive table</vt:lpstr>
      <vt:lpstr>Which one should I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Normality, Databases and You</dc:title>
  <dc:creator>Michael Phipps</dc:creator>
  <cp:lastModifiedBy>Michael Phipps</cp:lastModifiedBy>
  <cp:revision>24</cp:revision>
  <dcterms:created xsi:type="dcterms:W3CDTF">2018-07-30T17:26:28Z</dcterms:created>
  <dcterms:modified xsi:type="dcterms:W3CDTF">2018-08-02T20:46:55Z</dcterms:modified>
</cp:coreProperties>
</file>