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270" r:id="rId3"/>
    <p:sldId id="271" r:id="rId4"/>
    <p:sldId id="277" r:id="rId5"/>
    <p:sldId id="272" r:id="rId6"/>
    <p:sldId id="278" r:id="rId7"/>
    <p:sldId id="280" r:id="rId8"/>
    <p:sldId id="281" r:id="rId9"/>
    <p:sldId id="279" r:id="rId10"/>
    <p:sldId id="282" r:id="rId11"/>
    <p:sldId id="283" r:id="rId12"/>
    <p:sldId id="284" r:id="rId13"/>
    <p:sldId id="293" r:id="rId14"/>
    <p:sldId id="285" r:id="rId15"/>
    <p:sldId id="286" r:id="rId16"/>
    <p:sldId id="288" r:id="rId17"/>
    <p:sldId id="287" r:id="rId18"/>
    <p:sldId id="289" r:id="rId19"/>
    <p:sldId id="290" r:id="rId20"/>
    <p:sldId id="291" r:id="rId21"/>
    <p:sldId id="292" r:id="rId22"/>
    <p:sldId id="295" r:id="rId23"/>
    <p:sldId id="29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88" d="100"/>
          <a:sy n="88" d="100"/>
        </p:scale>
        <p:origin x="102" y="6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6309-9485-4149-97A7-6D3ECD92F1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0889D6-5787-44B4-A6C4-8285362244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5AC81C-FC46-479C-832A-60DDEA8D5593}"/>
              </a:ext>
            </a:extLst>
          </p:cNvPr>
          <p:cNvSpPr>
            <a:spLocks noGrp="1"/>
          </p:cNvSpPr>
          <p:nvPr>
            <p:ph type="dt" sz="half" idx="10"/>
          </p:nvPr>
        </p:nvSpPr>
        <p:spPr/>
        <p:txBody>
          <a:bodyPr/>
          <a:lstStyle/>
          <a:p>
            <a:fld id="{BE14158B-1971-44F2-9100-BAF98EA917EA}" type="datetimeFigureOut">
              <a:rPr lang="en-US" smtClean="0"/>
              <a:t>7/31/2018</a:t>
            </a:fld>
            <a:endParaRPr lang="en-US"/>
          </a:p>
        </p:txBody>
      </p:sp>
      <p:sp>
        <p:nvSpPr>
          <p:cNvPr id="5" name="Footer Placeholder 4">
            <a:extLst>
              <a:ext uri="{FF2B5EF4-FFF2-40B4-BE49-F238E27FC236}">
                <a16:creationId xmlns:a16="http://schemas.microsoft.com/office/drawing/2014/main" id="{EDAD1BFF-F553-4DC0-8C79-69AD0DE318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6A573F-035A-45A7-AB93-AC37D623C312}"/>
              </a:ext>
            </a:extLst>
          </p:cNvPr>
          <p:cNvSpPr>
            <a:spLocks noGrp="1"/>
          </p:cNvSpPr>
          <p:nvPr>
            <p:ph type="sldNum" sz="quarter" idx="12"/>
          </p:nvPr>
        </p:nvSpPr>
        <p:spPr/>
        <p:txBody>
          <a:bodyPr/>
          <a:lstStyle/>
          <a:p>
            <a:fld id="{0467F71E-A2B4-408D-9A94-EA48FA0C4BF0}" type="slidenum">
              <a:rPr lang="en-US" smtClean="0"/>
              <a:t>‹#›</a:t>
            </a:fld>
            <a:endParaRPr lang="en-US"/>
          </a:p>
        </p:txBody>
      </p:sp>
    </p:spTree>
    <p:extLst>
      <p:ext uri="{BB962C8B-B14F-4D97-AF65-F5344CB8AC3E}">
        <p14:creationId xmlns:p14="http://schemas.microsoft.com/office/powerpoint/2010/main" val="945521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224A-696D-47E0-B7A9-7A8C9539EC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BAB958-A4A8-42E7-B873-D4922389F99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AD3AB-186D-4612-8CA4-8BC03C292B37}"/>
              </a:ext>
            </a:extLst>
          </p:cNvPr>
          <p:cNvSpPr>
            <a:spLocks noGrp="1"/>
          </p:cNvSpPr>
          <p:nvPr>
            <p:ph type="dt" sz="half" idx="10"/>
          </p:nvPr>
        </p:nvSpPr>
        <p:spPr/>
        <p:txBody>
          <a:bodyPr/>
          <a:lstStyle/>
          <a:p>
            <a:fld id="{BE14158B-1971-44F2-9100-BAF98EA917EA}" type="datetimeFigureOut">
              <a:rPr lang="en-US" smtClean="0"/>
              <a:t>7/31/2018</a:t>
            </a:fld>
            <a:endParaRPr lang="en-US"/>
          </a:p>
        </p:txBody>
      </p:sp>
      <p:sp>
        <p:nvSpPr>
          <p:cNvPr id="5" name="Footer Placeholder 4">
            <a:extLst>
              <a:ext uri="{FF2B5EF4-FFF2-40B4-BE49-F238E27FC236}">
                <a16:creationId xmlns:a16="http://schemas.microsoft.com/office/drawing/2014/main" id="{12202021-A787-4EBB-8393-381146E41C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8C0E4C-6545-43BE-9F28-C71D0A700AD7}"/>
              </a:ext>
            </a:extLst>
          </p:cNvPr>
          <p:cNvSpPr>
            <a:spLocks noGrp="1"/>
          </p:cNvSpPr>
          <p:nvPr>
            <p:ph type="sldNum" sz="quarter" idx="12"/>
          </p:nvPr>
        </p:nvSpPr>
        <p:spPr/>
        <p:txBody>
          <a:bodyPr/>
          <a:lstStyle/>
          <a:p>
            <a:fld id="{0467F71E-A2B4-408D-9A94-EA48FA0C4BF0}" type="slidenum">
              <a:rPr lang="en-US" smtClean="0"/>
              <a:t>‹#›</a:t>
            </a:fld>
            <a:endParaRPr lang="en-US"/>
          </a:p>
        </p:txBody>
      </p:sp>
    </p:spTree>
    <p:extLst>
      <p:ext uri="{BB962C8B-B14F-4D97-AF65-F5344CB8AC3E}">
        <p14:creationId xmlns:p14="http://schemas.microsoft.com/office/powerpoint/2010/main" val="2542426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8F4C35-B8CC-40FD-838C-5377F8FA49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00AB6F-5641-45A9-AD70-0547D872DBA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BAE1A8-CEB9-43EB-A8B5-661285D346AD}"/>
              </a:ext>
            </a:extLst>
          </p:cNvPr>
          <p:cNvSpPr>
            <a:spLocks noGrp="1"/>
          </p:cNvSpPr>
          <p:nvPr>
            <p:ph type="dt" sz="half" idx="10"/>
          </p:nvPr>
        </p:nvSpPr>
        <p:spPr/>
        <p:txBody>
          <a:bodyPr/>
          <a:lstStyle/>
          <a:p>
            <a:fld id="{BE14158B-1971-44F2-9100-BAF98EA917EA}" type="datetimeFigureOut">
              <a:rPr lang="en-US" smtClean="0"/>
              <a:t>7/31/2018</a:t>
            </a:fld>
            <a:endParaRPr lang="en-US"/>
          </a:p>
        </p:txBody>
      </p:sp>
      <p:sp>
        <p:nvSpPr>
          <p:cNvPr id="5" name="Footer Placeholder 4">
            <a:extLst>
              <a:ext uri="{FF2B5EF4-FFF2-40B4-BE49-F238E27FC236}">
                <a16:creationId xmlns:a16="http://schemas.microsoft.com/office/drawing/2014/main" id="{287C3696-0706-4246-9A47-3E9ED4B6A5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60DA88-3787-4FE5-9A77-31D100741400}"/>
              </a:ext>
            </a:extLst>
          </p:cNvPr>
          <p:cNvSpPr>
            <a:spLocks noGrp="1"/>
          </p:cNvSpPr>
          <p:nvPr>
            <p:ph type="sldNum" sz="quarter" idx="12"/>
          </p:nvPr>
        </p:nvSpPr>
        <p:spPr/>
        <p:txBody>
          <a:bodyPr/>
          <a:lstStyle/>
          <a:p>
            <a:fld id="{0467F71E-A2B4-408D-9A94-EA48FA0C4BF0}" type="slidenum">
              <a:rPr lang="en-US" smtClean="0"/>
              <a:t>‹#›</a:t>
            </a:fld>
            <a:endParaRPr lang="en-US"/>
          </a:p>
        </p:txBody>
      </p:sp>
    </p:spTree>
    <p:extLst>
      <p:ext uri="{BB962C8B-B14F-4D97-AF65-F5344CB8AC3E}">
        <p14:creationId xmlns:p14="http://schemas.microsoft.com/office/powerpoint/2010/main" val="3511869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C6ECC-0C5C-4B2D-A754-6DD0689C30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2E9AB6-C3E5-49F9-8631-FD097DAA11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C50BA-56E2-4F06-8EE2-D71BB843BEB3}"/>
              </a:ext>
            </a:extLst>
          </p:cNvPr>
          <p:cNvSpPr>
            <a:spLocks noGrp="1"/>
          </p:cNvSpPr>
          <p:nvPr>
            <p:ph type="dt" sz="half" idx="10"/>
          </p:nvPr>
        </p:nvSpPr>
        <p:spPr/>
        <p:txBody>
          <a:bodyPr/>
          <a:lstStyle/>
          <a:p>
            <a:fld id="{BE14158B-1971-44F2-9100-BAF98EA917EA}" type="datetimeFigureOut">
              <a:rPr lang="en-US" smtClean="0"/>
              <a:t>7/31/2018</a:t>
            </a:fld>
            <a:endParaRPr lang="en-US"/>
          </a:p>
        </p:txBody>
      </p:sp>
      <p:sp>
        <p:nvSpPr>
          <p:cNvPr id="5" name="Footer Placeholder 4">
            <a:extLst>
              <a:ext uri="{FF2B5EF4-FFF2-40B4-BE49-F238E27FC236}">
                <a16:creationId xmlns:a16="http://schemas.microsoft.com/office/drawing/2014/main" id="{F3AD2E7F-5B93-45E8-AE50-EA327EE6E9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C9094-F1D3-4D87-9985-FF808A7F55D1}"/>
              </a:ext>
            </a:extLst>
          </p:cNvPr>
          <p:cNvSpPr>
            <a:spLocks noGrp="1"/>
          </p:cNvSpPr>
          <p:nvPr>
            <p:ph type="sldNum" sz="quarter" idx="12"/>
          </p:nvPr>
        </p:nvSpPr>
        <p:spPr/>
        <p:txBody>
          <a:bodyPr/>
          <a:lstStyle/>
          <a:p>
            <a:fld id="{0467F71E-A2B4-408D-9A94-EA48FA0C4BF0}" type="slidenum">
              <a:rPr lang="en-US" smtClean="0"/>
              <a:t>‹#›</a:t>
            </a:fld>
            <a:endParaRPr lang="en-US"/>
          </a:p>
        </p:txBody>
      </p:sp>
    </p:spTree>
    <p:extLst>
      <p:ext uri="{BB962C8B-B14F-4D97-AF65-F5344CB8AC3E}">
        <p14:creationId xmlns:p14="http://schemas.microsoft.com/office/powerpoint/2010/main" val="117700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2C6FD-D8C8-488F-B2AA-75859FE728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F64B78-477D-4748-8A6E-A4F4A73415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DCDC492-0626-4E22-9B6D-8C061ED0AA90}"/>
              </a:ext>
            </a:extLst>
          </p:cNvPr>
          <p:cNvSpPr>
            <a:spLocks noGrp="1"/>
          </p:cNvSpPr>
          <p:nvPr>
            <p:ph type="dt" sz="half" idx="10"/>
          </p:nvPr>
        </p:nvSpPr>
        <p:spPr/>
        <p:txBody>
          <a:bodyPr/>
          <a:lstStyle/>
          <a:p>
            <a:fld id="{BE14158B-1971-44F2-9100-BAF98EA917EA}" type="datetimeFigureOut">
              <a:rPr lang="en-US" smtClean="0"/>
              <a:t>7/31/2018</a:t>
            </a:fld>
            <a:endParaRPr lang="en-US"/>
          </a:p>
        </p:txBody>
      </p:sp>
      <p:sp>
        <p:nvSpPr>
          <p:cNvPr id="5" name="Footer Placeholder 4">
            <a:extLst>
              <a:ext uri="{FF2B5EF4-FFF2-40B4-BE49-F238E27FC236}">
                <a16:creationId xmlns:a16="http://schemas.microsoft.com/office/drawing/2014/main" id="{55928950-3072-4F36-9C68-FAEB25272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B0EC3-4800-455E-B9DA-1AD4C2321BDB}"/>
              </a:ext>
            </a:extLst>
          </p:cNvPr>
          <p:cNvSpPr>
            <a:spLocks noGrp="1"/>
          </p:cNvSpPr>
          <p:nvPr>
            <p:ph type="sldNum" sz="quarter" idx="12"/>
          </p:nvPr>
        </p:nvSpPr>
        <p:spPr/>
        <p:txBody>
          <a:bodyPr/>
          <a:lstStyle/>
          <a:p>
            <a:fld id="{0467F71E-A2B4-408D-9A94-EA48FA0C4BF0}" type="slidenum">
              <a:rPr lang="en-US" smtClean="0"/>
              <a:t>‹#›</a:t>
            </a:fld>
            <a:endParaRPr lang="en-US"/>
          </a:p>
        </p:txBody>
      </p:sp>
    </p:spTree>
    <p:extLst>
      <p:ext uri="{BB962C8B-B14F-4D97-AF65-F5344CB8AC3E}">
        <p14:creationId xmlns:p14="http://schemas.microsoft.com/office/powerpoint/2010/main" val="17951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7357B-7DBB-414C-8664-E3DED896B4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888F6E-5D3D-4A1D-A0C5-9D96FC86EB4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3E3457-DC09-4DEB-9EB3-CFFC3F49A27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2581E1-08E4-4FA3-8EDF-730DE5290DE3}"/>
              </a:ext>
            </a:extLst>
          </p:cNvPr>
          <p:cNvSpPr>
            <a:spLocks noGrp="1"/>
          </p:cNvSpPr>
          <p:nvPr>
            <p:ph type="dt" sz="half" idx="10"/>
          </p:nvPr>
        </p:nvSpPr>
        <p:spPr/>
        <p:txBody>
          <a:bodyPr/>
          <a:lstStyle/>
          <a:p>
            <a:fld id="{BE14158B-1971-44F2-9100-BAF98EA917EA}" type="datetimeFigureOut">
              <a:rPr lang="en-US" smtClean="0"/>
              <a:t>7/31/2018</a:t>
            </a:fld>
            <a:endParaRPr lang="en-US"/>
          </a:p>
        </p:txBody>
      </p:sp>
      <p:sp>
        <p:nvSpPr>
          <p:cNvPr id="6" name="Footer Placeholder 5">
            <a:extLst>
              <a:ext uri="{FF2B5EF4-FFF2-40B4-BE49-F238E27FC236}">
                <a16:creationId xmlns:a16="http://schemas.microsoft.com/office/drawing/2014/main" id="{E066B57C-1396-4BFC-A564-85C8834759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F879FE-EE57-4815-9BCD-56F18579C0AE}"/>
              </a:ext>
            </a:extLst>
          </p:cNvPr>
          <p:cNvSpPr>
            <a:spLocks noGrp="1"/>
          </p:cNvSpPr>
          <p:nvPr>
            <p:ph type="sldNum" sz="quarter" idx="12"/>
          </p:nvPr>
        </p:nvSpPr>
        <p:spPr/>
        <p:txBody>
          <a:bodyPr/>
          <a:lstStyle/>
          <a:p>
            <a:fld id="{0467F71E-A2B4-408D-9A94-EA48FA0C4BF0}" type="slidenum">
              <a:rPr lang="en-US" smtClean="0"/>
              <a:t>‹#›</a:t>
            </a:fld>
            <a:endParaRPr lang="en-US"/>
          </a:p>
        </p:txBody>
      </p:sp>
    </p:spTree>
    <p:extLst>
      <p:ext uri="{BB962C8B-B14F-4D97-AF65-F5344CB8AC3E}">
        <p14:creationId xmlns:p14="http://schemas.microsoft.com/office/powerpoint/2010/main" val="901053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0F4C2-9FAA-46D9-9FFB-8F6E8563C9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5F135E-A6D3-40C3-9B9C-E3CA20525A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3D8FBCE-6D65-449F-9F9A-671D27D9F3D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81E201-41D2-4C72-AE7C-02866FE8A4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E91F972-7253-4443-BF51-A62C213A2D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E46F87-6EFB-435A-BB12-700684910B28}"/>
              </a:ext>
            </a:extLst>
          </p:cNvPr>
          <p:cNvSpPr>
            <a:spLocks noGrp="1"/>
          </p:cNvSpPr>
          <p:nvPr>
            <p:ph type="dt" sz="half" idx="10"/>
          </p:nvPr>
        </p:nvSpPr>
        <p:spPr/>
        <p:txBody>
          <a:bodyPr/>
          <a:lstStyle/>
          <a:p>
            <a:fld id="{BE14158B-1971-44F2-9100-BAF98EA917EA}" type="datetimeFigureOut">
              <a:rPr lang="en-US" smtClean="0"/>
              <a:t>7/31/2018</a:t>
            </a:fld>
            <a:endParaRPr lang="en-US"/>
          </a:p>
        </p:txBody>
      </p:sp>
      <p:sp>
        <p:nvSpPr>
          <p:cNvPr id="8" name="Footer Placeholder 7">
            <a:extLst>
              <a:ext uri="{FF2B5EF4-FFF2-40B4-BE49-F238E27FC236}">
                <a16:creationId xmlns:a16="http://schemas.microsoft.com/office/drawing/2014/main" id="{990DB758-D6DC-4F79-86A6-28742A181B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EFDF6E-DE26-426E-8654-8C1549948A85}"/>
              </a:ext>
            </a:extLst>
          </p:cNvPr>
          <p:cNvSpPr>
            <a:spLocks noGrp="1"/>
          </p:cNvSpPr>
          <p:nvPr>
            <p:ph type="sldNum" sz="quarter" idx="12"/>
          </p:nvPr>
        </p:nvSpPr>
        <p:spPr/>
        <p:txBody>
          <a:bodyPr/>
          <a:lstStyle/>
          <a:p>
            <a:fld id="{0467F71E-A2B4-408D-9A94-EA48FA0C4BF0}" type="slidenum">
              <a:rPr lang="en-US" smtClean="0"/>
              <a:t>‹#›</a:t>
            </a:fld>
            <a:endParaRPr lang="en-US"/>
          </a:p>
        </p:txBody>
      </p:sp>
    </p:spTree>
    <p:extLst>
      <p:ext uri="{BB962C8B-B14F-4D97-AF65-F5344CB8AC3E}">
        <p14:creationId xmlns:p14="http://schemas.microsoft.com/office/powerpoint/2010/main" val="2022848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CEB20-95EA-4212-B5AA-8E7A484BC0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209428-C93D-404F-92D6-EC52C789F477}"/>
              </a:ext>
            </a:extLst>
          </p:cNvPr>
          <p:cNvSpPr>
            <a:spLocks noGrp="1"/>
          </p:cNvSpPr>
          <p:nvPr>
            <p:ph type="dt" sz="half" idx="10"/>
          </p:nvPr>
        </p:nvSpPr>
        <p:spPr/>
        <p:txBody>
          <a:bodyPr/>
          <a:lstStyle/>
          <a:p>
            <a:fld id="{BE14158B-1971-44F2-9100-BAF98EA917EA}" type="datetimeFigureOut">
              <a:rPr lang="en-US" smtClean="0"/>
              <a:t>7/31/2018</a:t>
            </a:fld>
            <a:endParaRPr lang="en-US"/>
          </a:p>
        </p:txBody>
      </p:sp>
      <p:sp>
        <p:nvSpPr>
          <p:cNvPr id="4" name="Footer Placeholder 3">
            <a:extLst>
              <a:ext uri="{FF2B5EF4-FFF2-40B4-BE49-F238E27FC236}">
                <a16:creationId xmlns:a16="http://schemas.microsoft.com/office/drawing/2014/main" id="{7886AEBE-6F53-4D39-8BA6-19A910BC30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B96650-582A-49A8-9D63-704DF511488B}"/>
              </a:ext>
            </a:extLst>
          </p:cNvPr>
          <p:cNvSpPr>
            <a:spLocks noGrp="1"/>
          </p:cNvSpPr>
          <p:nvPr>
            <p:ph type="sldNum" sz="quarter" idx="12"/>
          </p:nvPr>
        </p:nvSpPr>
        <p:spPr/>
        <p:txBody>
          <a:bodyPr/>
          <a:lstStyle/>
          <a:p>
            <a:fld id="{0467F71E-A2B4-408D-9A94-EA48FA0C4BF0}" type="slidenum">
              <a:rPr lang="en-US" smtClean="0"/>
              <a:t>‹#›</a:t>
            </a:fld>
            <a:endParaRPr lang="en-US"/>
          </a:p>
        </p:txBody>
      </p:sp>
    </p:spTree>
    <p:extLst>
      <p:ext uri="{BB962C8B-B14F-4D97-AF65-F5344CB8AC3E}">
        <p14:creationId xmlns:p14="http://schemas.microsoft.com/office/powerpoint/2010/main" val="2473361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B52454-F5EB-4000-9BF3-CAC1B644A788}"/>
              </a:ext>
            </a:extLst>
          </p:cNvPr>
          <p:cNvSpPr>
            <a:spLocks noGrp="1"/>
          </p:cNvSpPr>
          <p:nvPr>
            <p:ph type="dt" sz="half" idx="10"/>
          </p:nvPr>
        </p:nvSpPr>
        <p:spPr/>
        <p:txBody>
          <a:bodyPr/>
          <a:lstStyle/>
          <a:p>
            <a:fld id="{BE14158B-1971-44F2-9100-BAF98EA917EA}" type="datetimeFigureOut">
              <a:rPr lang="en-US" smtClean="0"/>
              <a:t>7/31/2018</a:t>
            </a:fld>
            <a:endParaRPr lang="en-US"/>
          </a:p>
        </p:txBody>
      </p:sp>
      <p:sp>
        <p:nvSpPr>
          <p:cNvPr id="3" name="Footer Placeholder 2">
            <a:extLst>
              <a:ext uri="{FF2B5EF4-FFF2-40B4-BE49-F238E27FC236}">
                <a16:creationId xmlns:a16="http://schemas.microsoft.com/office/drawing/2014/main" id="{23CC301D-D006-4C2E-A8CE-FA5A72CE6D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AE129B-1F36-4B46-9D34-46E5CDFD1994}"/>
              </a:ext>
            </a:extLst>
          </p:cNvPr>
          <p:cNvSpPr>
            <a:spLocks noGrp="1"/>
          </p:cNvSpPr>
          <p:nvPr>
            <p:ph type="sldNum" sz="quarter" idx="12"/>
          </p:nvPr>
        </p:nvSpPr>
        <p:spPr/>
        <p:txBody>
          <a:bodyPr/>
          <a:lstStyle/>
          <a:p>
            <a:fld id="{0467F71E-A2B4-408D-9A94-EA48FA0C4BF0}" type="slidenum">
              <a:rPr lang="en-US" smtClean="0"/>
              <a:t>‹#›</a:t>
            </a:fld>
            <a:endParaRPr lang="en-US"/>
          </a:p>
        </p:txBody>
      </p:sp>
    </p:spTree>
    <p:extLst>
      <p:ext uri="{BB962C8B-B14F-4D97-AF65-F5344CB8AC3E}">
        <p14:creationId xmlns:p14="http://schemas.microsoft.com/office/powerpoint/2010/main" val="3854432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35C6-A831-40F8-86D6-8E329C6964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43C4A0-F61B-4432-8321-92E7E5E73A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9E3A13-9BD7-498D-8E65-FFCD54CCE6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F5BD8D-C60F-477A-A2C6-E78FA31674DB}"/>
              </a:ext>
            </a:extLst>
          </p:cNvPr>
          <p:cNvSpPr>
            <a:spLocks noGrp="1"/>
          </p:cNvSpPr>
          <p:nvPr>
            <p:ph type="dt" sz="half" idx="10"/>
          </p:nvPr>
        </p:nvSpPr>
        <p:spPr/>
        <p:txBody>
          <a:bodyPr/>
          <a:lstStyle/>
          <a:p>
            <a:fld id="{BE14158B-1971-44F2-9100-BAF98EA917EA}" type="datetimeFigureOut">
              <a:rPr lang="en-US" smtClean="0"/>
              <a:t>7/31/2018</a:t>
            </a:fld>
            <a:endParaRPr lang="en-US"/>
          </a:p>
        </p:txBody>
      </p:sp>
      <p:sp>
        <p:nvSpPr>
          <p:cNvPr id="6" name="Footer Placeholder 5">
            <a:extLst>
              <a:ext uri="{FF2B5EF4-FFF2-40B4-BE49-F238E27FC236}">
                <a16:creationId xmlns:a16="http://schemas.microsoft.com/office/drawing/2014/main" id="{4336A035-3C53-4B08-8285-848667FFAD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74DC6E-03E8-4B6F-A114-C6762BFE49C7}"/>
              </a:ext>
            </a:extLst>
          </p:cNvPr>
          <p:cNvSpPr>
            <a:spLocks noGrp="1"/>
          </p:cNvSpPr>
          <p:nvPr>
            <p:ph type="sldNum" sz="quarter" idx="12"/>
          </p:nvPr>
        </p:nvSpPr>
        <p:spPr/>
        <p:txBody>
          <a:bodyPr/>
          <a:lstStyle/>
          <a:p>
            <a:fld id="{0467F71E-A2B4-408D-9A94-EA48FA0C4BF0}" type="slidenum">
              <a:rPr lang="en-US" smtClean="0"/>
              <a:t>‹#›</a:t>
            </a:fld>
            <a:endParaRPr lang="en-US"/>
          </a:p>
        </p:txBody>
      </p:sp>
    </p:spTree>
    <p:extLst>
      <p:ext uri="{BB962C8B-B14F-4D97-AF65-F5344CB8AC3E}">
        <p14:creationId xmlns:p14="http://schemas.microsoft.com/office/powerpoint/2010/main" val="367937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F7DD-F720-447C-B8FF-F9758CBC58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2AEC68-3210-45D4-AD29-E4510CA76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C2242F-464A-4317-8868-CC614B6573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24898B-914B-4276-8D89-8E3CE6697CD5}"/>
              </a:ext>
            </a:extLst>
          </p:cNvPr>
          <p:cNvSpPr>
            <a:spLocks noGrp="1"/>
          </p:cNvSpPr>
          <p:nvPr>
            <p:ph type="dt" sz="half" idx="10"/>
          </p:nvPr>
        </p:nvSpPr>
        <p:spPr/>
        <p:txBody>
          <a:bodyPr/>
          <a:lstStyle/>
          <a:p>
            <a:fld id="{BE14158B-1971-44F2-9100-BAF98EA917EA}" type="datetimeFigureOut">
              <a:rPr lang="en-US" smtClean="0"/>
              <a:t>7/31/2018</a:t>
            </a:fld>
            <a:endParaRPr lang="en-US"/>
          </a:p>
        </p:txBody>
      </p:sp>
      <p:sp>
        <p:nvSpPr>
          <p:cNvPr id="6" name="Footer Placeholder 5">
            <a:extLst>
              <a:ext uri="{FF2B5EF4-FFF2-40B4-BE49-F238E27FC236}">
                <a16:creationId xmlns:a16="http://schemas.microsoft.com/office/drawing/2014/main" id="{69BE1C4B-28B4-489C-94BE-BD7F938240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8291C1-A3B9-4B09-8E50-6B37B7E7372F}"/>
              </a:ext>
            </a:extLst>
          </p:cNvPr>
          <p:cNvSpPr>
            <a:spLocks noGrp="1"/>
          </p:cNvSpPr>
          <p:nvPr>
            <p:ph type="sldNum" sz="quarter" idx="12"/>
          </p:nvPr>
        </p:nvSpPr>
        <p:spPr/>
        <p:txBody>
          <a:bodyPr/>
          <a:lstStyle/>
          <a:p>
            <a:fld id="{0467F71E-A2B4-408D-9A94-EA48FA0C4BF0}" type="slidenum">
              <a:rPr lang="en-US" smtClean="0"/>
              <a:t>‹#›</a:t>
            </a:fld>
            <a:endParaRPr lang="en-US"/>
          </a:p>
        </p:txBody>
      </p:sp>
    </p:spTree>
    <p:extLst>
      <p:ext uri="{BB962C8B-B14F-4D97-AF65-F5344CB8AC3E}">
        <p14:creationId xmlns:p14="http://schemas.microsoft.com/office/powerpoint/2010/main" val="81040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18BDEE-1DDF-4D53-A306-79BACC163B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41F46D-3024-432A-A739-89CEEA2068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5CC50E-B393-496F-A615-448FE43EAC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4158B-1971-44F2-9100-BAF98EA917EA}" type="datetimeFigureOut">
              <a:rPr lang="en-US" smtClean="0"/>
              <a:t>7/31/2018</a:t>
            </a:fld>
            <a:endParaRPr lang="en-US"/>
          </a:p>
        </p:txBody>
      </p:sp>
      <p:sp>
        <p:nvSpPr>
          <p:cNvPr id="5" name="Footer Placeholder 4">
            <a:extLst>
              <a:ext uri="{FF2B5EF4-FFF2-40B4-BE49-F238E27FC236}">
                <a16:creationId xmlns:a16="http://schemas.microsoft.com/office/drawing/2014/main" id="{5A4590B6-1665-4EEF-82E0-A7E6568FBC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206D88-397C-4BE0-8FF0-05D853DF70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67F71E-A2B4-408D-9A94-EA48FA0C4BF0}" type="slidenum">
              <a:rPr lang="en-US" smtClean="0"/>
              <a:t>‹#›</a:t>
            </a:fld>
            <a:endParaRPr lang="en-US"/>
          </a:p>
        </p:txBody>
      </p:sp>
    </p:spTree>
    <p:extLst>
      <p:ext uri="{BB962C8B-B14F-4D97-AF65-F5344CB8AC3E}">
        <p14:creationId xmlns:p14="http://schemas.microsoft.com/office/powerpoint/2010/main" val="1253494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70E0FD0-E01A-42AA-BEE3-496A4610A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EFAF2C4E-3BD6-41FD-8260-0E6D29480E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4" name="Freeform 5">
              <a:extLst>
                <a:ext uri="{FF2B5EF4-FFF2-40B4-BE49-F238E27FC236}">
                  <a16:creationId xmlns:a16="http://schemas.microsoft.com/office/drawing/2014/main" id="{1DB343BC-19E1-48C4-97C1-33E11352C9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6">
              <a:extLst>
                <a:ext uri="{FF2B5EF4-FFF2-40B4-BE49-F238E27FC236}">
                  <a16:creationId xmlns:a16="http://schemas.microsoft.com/office/drawing/2014/main" id="{C2002746-CABE-40D4-BA5F-FBB726EB00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7">
              <a:extLst>
                <a:ext uri="{FF2B5EF4-FFF2-40B4-BE49-F238E27FC236}">
                  <a16:creationId xmlns:a16="http://schemas.microsoft.com/office/drawing/2014/main" id="{1127C144-F766-4A0A-9BA0-B4D0FCF45A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8">
              <a:extLst>
                <a:ext uri="{FF2B5EF4-FFF2-40B4-BE49-F238E27FC236}">
                  <a16:creationId xmlns:a16="http://schemas.microsoft.com/office/drawing/2014/main" id="{8AD62591-BFA9-4EBB-81DA-80B061033A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9">
              <a:extLst>
                <a:ext uri="{FF2B5EF4-FFF2-40B4-BE49-F238E27FC236}">
                  <a16:creationId xmlns:a16="http://schemas.microsoft.com/office/drawing/2014/main" id="{1EB2F2E8-904D-4199-B640-D416948A3B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0">
              <a:extLst>
                <a:ext uri="{FF2B5EF4-FFF2-40B4-BE49-F238E27FC236}">
                  <a16:creationId xmlns:a16="http://schemas.microsoft.com/office/drawing/2014/main" id="{0FCD4787-A6AB-4C74-A8A6-63B217CDFC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1">
              <a:extLst>
                <a:ext uri="{FF2B5EF4-FFF2-40B4-BE49-F238E27FC236}">
                  <a16:creationId xmlns:a16="http://schemas.microsoft.com/office/drawing/2014/main" id="{111BC28C-C2AE-481B-86AF-88452147B2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2">
              <a:extLst>
                <a:ext uri="{FF2B5EF4-FFF2-40B4-BE49-F238E27FC236}">
                  <a16:creationId xmlns:a16="http://schemas.microsoft.com/office/drawing/2014/main" id="{52635308-4B6E-44E7-AA4F-E8543C0724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3">
              <a:extLst>
                <a:ext uri="{FF2B5EF4-FFF2-40B4-BE49-F238E27FC236}">
                  <a16:creationId xmlns:a16="http://schemas.microsoft.com/office/drawing/2014/main" id="{6E0C6D57-9617-477F-B5A8-ED315CD2AA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4">
              <a:extLst>
                <a:ext uri="{FF2B5EF4-FFF2-40B4-BE49-F238E27FC236}">
                  <a16:creationId xmlns:a16="http://schemas.microsoft.com/office/drawing/2014/main" id="{7C7F4F31-E043-4559-9CF7-6CEEE3D127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5">
              <a:extLst>
                <a:ext uri="{FF2B5EF4-FFF2-40B4-BE49-F238E27FC236}">
                  <a16:creationId xmlns:a16="http://schemas.microsoft.com/office/drawing/2014/main" id="{AFD273C2-8674-4741-BBE1-92920B4C7A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6">
              <a:extLst>
                <a:ext uri="{FF2B5EF4-FFF2-40B4-BE49-F238E27FC236}">
                  <a16:creationId xmlns:a16="http://schemas.microsoft.com/office/drawing/2014/main" id="{6B32B95E-E1A9-4100-8A3C-674EA45B14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7">
              <a:extLst>
                <a:ext uri="{FF2B5EF4-FFF2-40B4-BE49-F238E27FC236}">
                  <a16:creationId xmlns:a16="http://schemas.microsoft.com/office/drawing/2014/main" id="{EF70156E-E70C-4E32-9FD7-ABC13FFC6A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8">
              <a:extLst>
                <a:ext uri="{FF2B5EF4-FFF2-40B4-BE49-F238E27FC236}">
                  <a16:creationId xmlns:a16="http://schemas.microsoft.com/office/drawing/2014/main" id="{AE9E8F70-D7CD-4FCB-88E6-D115F6CFF5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9">
              <a:extLst>
                <a:ext uri="{FF2B5EF4-FFF2-40B4-BE49-F238E27FC236}">
                  <a16:creationId xmlns:a16="http://schemas.microsoft.com/office/drawing/2014/main" id="{B0623E0F-81A1-4C69-8580-F0563F850E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20">
              <a:extLst>
                <a:ext uri="{FF2B5EF4-FFF2-40B4-BE49-F238E27FC236}">
                  <a16:creationId xmlns:a16="http://schemas.microsoft.com/office/drawing/2014/main" id="{F34D4B52-2495-40D0-873E-BB78FDC9BF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21">
              <a:extLst>
                <a:ext uri="{FF2B5EF4-FFF2-40B4-BE49-F238E27FC236}">
                  <a16:creationId xmlns:a16="http://schemas.microsoft.com/office/drawing/2014/main" id="{0A390F6B-C8FE-4CDB-951A-C2981613B3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2">
              <a:extLst>
                <a:ext uri="{FF2B5EF4-FFF2-40B4-BE49-F238E27FC236}">
                  <a16:creationId xmlns:a16="http://schemas.microsoft.com/office/drawing/2014/main" id="{71730B8B-E24B-41B2-80C4-442AF4E16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23">
              <a:extLst>
                <a:ext uri="{FF2B5EF4-FFF2-40B4-BE49-F238E27FC236}">
                  <a16:creationId xmlns:a16="http://schemas.microsoft.com/office/drawing/2014/main" id="{7DFBA020-4DDB-4DC2-8CA5-419E2E0680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4" name="Rectangle 93">
            <a:extLst>
              <a:ext uri="{FF2B5EF4-FFF2-40B4-BE49-F238E27FC236}">
                <a16:creationId xmlns:a16="http://schemas.microsoft.com/office/drawing/2014/main" id="{2B4AA918-548F-49D9-A68C-A0F399AFF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706"/>
            <a:ext cx="6097366"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turbo button">
            <a:extLst>
              <a:ext uri="{FF2B5EF4-FFF2-40B4-BE49-F238E27FC236}">
                <a16:creationId xmlns:a16="http://schemas.microsoft.com/office/drawing/2014/main" id="{81753845-7BEB-44E8-A67A-F87E4E506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 y="696288"/>
            <a:ext cx="5457659" cy="5457659"/>
          </a:xfrm>
          <a:prstGeom prst="rect">
            <a:avLst/>
          </a:prstGeom>
          <a:noFill/>
          <a:ln w="9525">
            <a:noFill/>
          </a:ln>
          <a:extLst>
            <a:ext uri="{909E8E84-426E-40DD-AFC4-6F175D3DCCD1}">
              <a14:hiddenFill xmlns:a14="http://schemas.microsoft.com/office/drawing/2010/main">
                <a:solidFill>
                  <a:srgbClr val="FFFFFF"/>
                </a:solidFill>
              </a14:hiddenFill>
            </a:ext>
          </a:extLst>
        </p:spPr>
      </p:pic>
      <p:grpSp>
        <p:nvGrpSpPr>
          <p:cNvPr id="96" name="Group 95">
            <a:extLst>
              <a:ext uri="{FF2B5EF4-FFF2-40B4-BE49-F238E27FC236}">
                <a16:creationId xmlns:a16="http://schemas.microsoft.com/office/drawing/2014/main" id="{3B7EA7B9-51B8-423F-8087-A19127C8CC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12791" y="1186483"/>
            <a:ext cx="4473771" cy="4477933"/>
            <a:chOff x="807084" y="1186483"/>
            <a:chExt cx="4473771" cy="4477933"/>
          </a:xfrm>
        </p:grpSpPr>
        <p:sp>
          <p:nvSpPr>
            <p:cNvPr id="97" name="Rectangle 96">
              <a:extLst>
                <a:ext uri="{FF2B5EF4-FFF2-40B4-BE49-F238E27FC236}">
                  <a16:creationId xmlns:a16="http://schemas.microsoft.com/office/drawing/2014/main" id="{629223A0-9862-4C09-9383-1006F7871A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607" y="1186483"/>
              <a:ext cx="4472724"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Isosceles Triangle 39">
              <a:extLst>
                <a:ext uri="{FF2B5EF4-FFF2-40B4-BE49-F238E27FC236}">
                  <a16:creationId xmlns:a16="http://schemas.microsoft.com/office/drawing/2014/main" id="{C76A19EA-2571-4F11-8795-7F9157CB4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840353"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52D42680-C1B3-49AB-9E25-BE68CAF79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4473771"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2C8FA0B-20C7-4C26-8D61-2062F71937DF}"/>
              </a:ext>
            </a:extLst>
          </p:cNvPr>
          <p:cNvSpPr>
            <a:spLocks noGrp="1"/>
          </p:cNvSpPr>
          <p:nvPr>
            <p:ph type="ctrTitle"/>
          </p:nvPr>
        </p:nvSpPr>
        <p:spPr>
          <a:xfrm>
            <a:off x="7001122" y="2074730"/>
            <a:ext cx="4299456" cy="2053921"/>
          </a:xfrm>
        </p:spPr>
        <p:txBody>
          <a:bodyPr>
            <a:normAutofit/>
          </a:bodyPr>
          <a:lstStyle/>
          <a:p>
            <a:r>
              <a:rPr lang="en-US" sz="9600" dirty="0">
                <a:solidFill>
                  <a:srgbClr val="FFFFFF"/>
                </a:solidFill>
              </a:rPr>
              <a:t>Indices</a:t>
            </a:r>
          </a:p>
        </p:txBody>
      </p:sp>
    </p:spTree>
    <p:extLst>
      <p:ext uri="{BB962C8B-B14F-4D97-AF65-F5344CB8AC3E}">
        <p14:creationId xmlns:p14="http://schemas.microsoft.com/office/powerpoint/2010/main" val="3298646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D30C2-5E91-43AF-9DDF-EC150B46F23C}"/>
              </a:ext>
            </a:extLst>
          </p:cNvPr>
          <p:cNvSpPr>
            <a:spLocks noGrp="1"/>
          </p:cNvSpPr>
          <p:nvPr>
            <p:ph type="title"/>
          </p:nvPr>
        </p:nvSpPr>
        <p:spPr/>
        <p:txBody>
          <a:bodyPr/>
          <a:lstStyle/>
          <a:p>
            <a:r>
              <a:rPr lang="en-US" dirty="0"/>
              <a:t>B-Tree works with pages of pointers</a:t>
            </a:r>
          </a:p>
        </p:txBody>
      </p:sp>
      <p:graphicFrame>
        <p:nvGraphicFramePr>
          <p:cNvPr id="4" name="Table 3">
            <a:extLst>
              <a:ext uri="{FF2B5EF4-FFF2-40B4-BE49-F238E27FC236}">
                <a16:creationId xmlns:a16="http://schemas.microsoft.com/office/drawing/2014/main" id="{DB979278-16D9-4422-868A-C65D36BB6690}"/>
              </a:ext>
            </a:extLst>
          </p:cNvPr>
          <p:cNvGraphicFramePr>
            <a:graphicFrameLocks noGrp="1"/>
          </p:cNvGraphicFramePr>
          <p:nvPr/>
        </p:nvGraphicFramePr>
        <p:xfrm>
          <a:off x="1907309" y="2440400"/>
          <a:ext cx="73152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4024506636"/>
                    </a:ext>
                  </a:extLst>
                </a:gridCol>
                <a:gridCol w="812800">
                  <a:extLst>
                    <a:ext uri="{9D8B030D-6E8A-4147-A177-3AD203B41FA5}">
                      <a16:colId xmlns:a16="http://schemas.microsoft.com/office/drawing/2014/main" val="2422319815"/>
                    </a:ext>
                  </a:extLst>
                </a:gridCol>
                <a:gridCol w="812800">
                  <a:extLst>
                    <a:ext uri="{9D8B030D-6E8A-4147-A177-3AD203B41FA5}">
                      <a16:colId xmlns:a16="http://schemas.microsoft.com/office/drawing/2014/main" val="1509212560"/>
                    </a:ext>
                  </a:extLst>
                </a:gridCol>
                <a:gridCol w="812800">
                  <a:extLst>
                    <a:ext uri="{9D8B030D-6E8A-4147-A177-3AD203B41FA5}">
                      <a16:colId xmlns:a16="http://schemas.microsoft.com/office/drawing/2014/main" val="2450954322"/>
                    </a:ext>
                  </a:extLst>
                </a:gridCol>
                <a:gridCol w="812800">
                  <a:extLst>
                    <a:ext uri="{9D8B030D-6E8A-4147-A177-3AD203B41FA5}">
                      <a16:colId xmlns:a16="http://schemas.microsoft.com/office/drawing/2014/main" val="181888097"/>
                    </a:ext>
                  </a:extLst>
                </a:gridCol>
                <a:gridCol w="812800">
                  <a:extLst>
                    <a:ext uri="{9D8B030D-6E8A-4147-A177-3AD203B41FA5}">
                      <a16:colId xmlns:a16="http://schemas.microsoft.com/office/drawing/2014/main" val="3441865520"/>
                    </a:ext>
                  </a:extLst>
                </a:gridCol>
                <a:gridCol w="812800">
                  <a:extLst>
                    <a:ext uri="{9D8B030D-6E8A-4147-A177-3AD203B41FA5}">
                      <a16:colId xmlns:a16="http://schemas.microsoft.com/office/drawing/2014/main" val="2185584284"/>
                    </a:ext>
                  </a:extLst>
                </a:gridCol>
                <a:gridCol w="812800">
                  <a:extLst>
                    <a:ext uri="{9D8B030D-6E8A-4147-A177-3AD203B41FA5}">
                      <a16:colId xmlns:a16="http://schemas.microsoft.com/office/drawing/2014/main" val="3241069364"/>
                    </a:ext>
                  </a:extLst>
                </a:gridCol>
                <a:gridCol w="812800">
                  <a:extLst>
                    <a:ext uri="{9D8B030D-6E8A-4147-A177-3AD203B41FA5}">
                      <a16:colId xmlns:a16="http://schemas.microsoft.com/office/drawing/2014/main" val="2699204559"/>
                    </a:ext>
                  </a:extLst>
                </a:gridCol>
              </a:tblGrid>
              <a:tr h="370840">
                <a:tc>
                  <a:txBody>
                    <a:bodyPr/>
                    <a:lstStyle/>
                    <a:p>
                      <a:r>
                        <a:rPr lang="en-US" dirty="0" err="1"/>
                        <a:t>Ptr</a:t>
                      </a:r>
                      <a:r>
                        <a:rPr lang="en-US" dirty="0"/>
                        <a:t> 1</a:t>
                      </a:r>
                    </a:p>
                  </a:txBody>
                  <a:tcPr/>
                </a:tc>
                <a:tc>
                  <a:txBody>
                    <a:bodyPr/>
                    <a:lstStyle/>
                    <a:p>
                      <a:r>
                        <a:rPr lang="en-US" dirty="0"/>
                        <a:t>Val 1</a:t>
                      </a:r>
                    </a:p>
                  </a:txBody>
                  <a:tcPr/>
                </a:tc>
                <a:tc>
                  <a:txBody>
                    <a:bodyPr/>
                    <a:lstStyle/>
                    <a:p>
                      <a:r>
                        <a:rPr lang="en-US" dirty="0" err="1"/>
                        <a:t>Ptr</a:t>
                      </a:r>
                      <a:r>
                        <a:rPr lang="en-US" dirty="0"/>
                        <a:t> 2</a:t>
                      </a:r>
                    </a:p>
                  </a:txBody>
                  <a:tcPr/>
                </a:tc>
                <a:tc>
                  <a:txBody>
                    <a:bodyPr/>
                    <a:lstStyle/>
                    <a:p>
                      <a:r>
                        <a:rPr lang="en-US" dirty="0"/>
                        <a:t>Val 2</a:t>
                      </a:r>
                    </a:p>
                  </a:txBody>
                  <a:tcPr/>
                </a:tc>
                <a:tc>
                  <a:txBody>
                    <a:bodyPr/>
                    <a:lstStyle/>
                    <a:p>
                      <a:r>
                        <a:rPr lang="en-US" dirty="0" err="1"/>
                        <a:t>Ptr</a:t>
                      </a:r>
                      <a:r>
                        <a:rPr lang="en-US" dirty="0"/>
                        <a:t> 3</a:t>
                      </a:r>
                    </a:p>
                  </a:txBody>
                  <a:tcPr/>
                </a:tc>
                <a:tc>
                  <a:txBody>
                    <a:bodyPr/>
                    <a:lstStyle/>
                    <a:p>
                      <a:r>
                        <a:rPr lang="en-US" dirty="0"/>
                        <a:t>Val 3</a:t>
                      </a:r>
                    </a:p>
                  </a:txBody>
                  <a:tcPr/>
                </a:tc>
                <a:tc>
                  <a:txBody>
                    <a:bodyPr/>
                    <a:lstStyle/>
                    <a:p>
                      <a:r>
                        <a:rPr lang="en-US" dirty="0" err="1"/>
                        <a:t>Ptr</a:t>
                      </a:r>
                      <a:r>
                        <a:rPr lang="en-US" dirty="0"/>
                        <a:t> 4 </a:t>
                      </a:r>
                    </a:p>
                  </a:txBody>
                  <a:tcPr/>
                </a:tc>
                <a:tc>
                  <a:txBody>
                    <a:bodyPr/>
                    <a:lstStyle/>
                    <a:p>
                      <a:r>
                        <a:rPr lang="en-US" dirty="0"/>
                        <a:t>Val 4</a:t>
                      </a:r>
                    </a:p>
                  </a:txBody>
                  <a:tcPr/>
                </a:tc>
                <a:tc>
                  <a:txBody>
                    <a:bodyPr/>
                    <a:lstStyle/>
                    <a:p>
                      <a:r>
                        <a:rPr lang="en-US" dirty="0" err="1"/>
                        <a:t>Ptr</a:t>
                      </a:r>
                      <a:r>
                        <a:rPr lang="en-US" dirty="0"/>
                        <a:t> 5</a:t>
                      </a:r>
                    </a:p>
                  </a:txBody>
                  <a:tcPr/>
                </a:tc>
                <a:extLst>
                  <a:ext uri="{0D108BD9-81ED-4DB2-BD59-A6C34878D82A}">
                    <a16:rowId xmlns:a16="http://schemas.microsoft.com/office/drawing/2014/main" val="3699743302"/>
                  </a:ext>
                </a:extLst>
              </a:tr>
            </a:tbl>
          </a:graphicData>
        </a:graphic>
      </p:graphicFrame>
      <p:sp>
        <p:nvSpPr>
          <p:cNvPr id="5" name="TextBox 4">
            <a:extLst>
              <a:ext uri="{FF2B5EF4-FFF2-40B4-BE49-F238E27FC236}">
                <a16:creationId xmlns:a16="http://schemas.microsoft.com/office/drawing/2014/main" id="{5998B24D-811E-4B46-AFC1-E0C05CABB1C0}"/>
              </a:ext>
            </a:extLst>
          </p:cNvPr>
          <p:cNvSpPr txBox="1"/>
          <p:nvPr/>
        </p:nvSpPr>
        <p:spPr>
          <a:xfrm>
            <a:off x="4621876" y="1988943"/>
            <a:ext cx="1664495" cy="369332"/>
          </a:xfrm>
          <a:prstGeom prst="rect">
            <a:avLst/>
          </a:prstGeom>
          <a:noFill/>
        </p:spPr>
        <p:txBody>
          <a:bodyPr wrap="none" rtlCol="0">
            <a:spAutoFit/>
          </a:bodyPr>
          <a:lstStyle/>
          <a:p>
            <a:r>
              <a:rPr lang="en-US" dirty="0"/>
              <a:t>Non-Leaf nodes</a:t>
            </a:r>
          </a:p>
        </p:txBody>
      </p:sp>
      <p:graphicFrame>
        <p:nvGraphicFramePr>
          <p:cNvPr id="6" name="Table 5">
            <a:extLst>
              <a:ext uri="{FF2B5EF4-FFF2-40B4-BE49-F238E27FC236}">
                <a16:creationId xmlns:a16="http://schemas.microsoft.com/office/drawing/2014/main" id="{1DC481C1-D1A8-4DA9-BDDC-7DD65AAFFF26}"/>
              </a:ext>
            </a:extLst>
          </p:cNvPr>
          <p:cNvGraphicFramePr>
            <a:graphicFrameLocks noGrp="1"/>
          </p:cNvGraphicFramePr>
          <p:nvPr/>
        </p:nvGraphicFramePr>
        <p:xfrm>
          <a:off x="1037244" y="4770734"/>
          <a:ext cx="73152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4024506636"/>
                    </a:ext>
                  </a:extLst>
                </a:gridCol>
                <a:gridCol w="812800">
                  <a:extLst>
                    <a:ext uri="{9D8B030D-6E8A-4147-A177-3AD203B41FA5}">
                      <a16:colId xmlns:a16="http://schemas.microsoft.com/office/drawing/2014/main" val="2422319815"/>
                    </a:ext>
                  </a:extLst>
                </a:gridCol>
                <a:gridCol w="812800">
                  <a:extLst>
                    <a:ext uri="{9D8B030D-6E8A-4147-A177-3AD203B41FA5}">
                      <a16:colId xmlns:a16="http://schemas.microsoft.com/office/drawing/2014/main" val="1509212560"/>
                    </a:ext>
                  </a:extLst>
                </a:gridCol>
                <a:gridCol w="812800">
                  <a:extLst>
                    <a:ext uri="{9D8B030D-6E8A-4147-A177-3AD203B41FA5}">
                      <a16:colId xmlns:a16="http://schemas.microsoft.com/office/drawing/2014/main" val="2450954322"/>
                    </a:ext>
                  </a:extLst>
                </a:gridCol>
                <a:gridCol w="812800">
                  <a:extLst>
                    <a:ext uri="{9D8B030D-6E8A-4147-A177-3AD203B41FA5}">
                      <a16:colId xmlns:a16="http://schemas.microsoft.com/office/drawing/2014/main" val="181888097"/>
                    </a:ext>
                  </a:extLst>
                </a:gridCol>
                <a:gridCol w="812800">
                  <a:extLst>
                    <a:ext uri="{9D8B030D-6E8A-4147-A177-3AD203B41FA5}">
                      <a16:colId xmlns:a16="http://schemas.microsoft.com/office/drawing/2014/main" val="3441865520"/>
                    </a:ext>
                  </a:extLst>
                </a:gridCol>
                <a:gridCol w="812800">
                  <a:extLst>
                    <a:ext uri="{9D8B030D-6E8A-4147-A177-3AD203B41FA5}">
                      <a16:colId xmlns:a16="http://schemas.microsoft.com/office/drawing/2014/main" val="2185584284"/>
                    </a:ext>
                  </a:extLst>
                </a:gridCol>
                <a:gridCol w="812800">
                  <a:extLst>
                    <a:ext uri="{9D8B030D-6E8A-4147-A177-3AD203B41FA5}">
                      <a16:colId xmlns:a16="http://schemas.microsoft.com/office/drawing/2014/main" val="3241069364"/>
                    </a:ext>
                  </a:extLst>
                </a:gridCol>
                <a:gridCol w="812800">
                  <a:extLst>
                    <a:ext uri="{9D8B030D-6E8A-4147-A177-3AD203B41FA5}">
                      <a16:colId xmlns:a16="http://schemas.microsoft.com/office/drawing/2014/main" val="2699204559"/>
                    </a:ext>
                  </a:extLst>
                </a:gridCol>
              </a:tblGrid>
              <a:tr h="370840">
                <a:tc>
                  <a:txBody>
                    <a:bodyPr/>
                    <a:lstStyle/>
                    <a:p>
                      <a:r>
                        <a:rPr lang="en-US" dirty="0" err="1"/>
                        <a:t>Ptr</a:t>
                      </a:r>
                      <a:r>
                        <a:rPr lang="en-US" dirty="0"/>
                        <a:t> 1</a:t>
                      </a:r>
                    </a:p>
                  </a:txBody>
                  <a:tcPr/>
                </a:tc>
                <a:tc>
                  <a:txBody>
                    <a:bodyPr/>
                    <a:lstStyle/>
                    <a:p>
                      <a:r>
                        <a:rPr lang="en-US" dirty="0"/>
                        <a:t>Val 1</a:t>
                      </a:r>
                    </a:p>
                  </a:txBody>
                  <a:tcPr/>
                </a:tc>
                <a:tc>
                  <a:txBody>
                    <a:bodyPr/>
                    <a:lstStyle/>
                    <a:p>
                      <a:r>
                        <a:rPr lang="en-US" dirty="0" err="1"/>
                        <a:t>Ptr</a:t>
                      </a:r>
                      <a:r>
                        <a:rPr lang="en-US" dirty="0"/>
                        <a:t> 2</a:t>
                      </a:r>
                    </a:p>
                  </a:txBody>
                  <a:tcPr/>
                </a:tc>
                <a:tc>
                  <a:txBody>
                    <a:bodyPr/>
                    <a:lstStyle/>
                    <a:p>
                      <a:r>
                        <a:rPr lang="en-US" dirty="0"/>
                        <a:t>Val 2</a:t>
                      </a:r>
                    </a:p>
                  </a:txBody>
                  <a:tcPr/>
                </a:tc>
                <a:tc>
                  <a:txBody>
                    <a:bodyPr/>
                    <a:lstStyle/>
                    <a:p>
                      <a:r>
                        <a:rPr lang="en-US" dirty="0" err="1"/>
                        <a:t>Ptr</a:t>
                      </a:r>
                      <a:r>
                        <a:rPr lang="en-US" dirty="0"/>
                        <a:t> 3</a:t>
                      </a:r>
                    </a:p>
                  </a:txBody>
                  <a:tcPr/>
                </a:tc>
                <a:tc>
                  <a:txBody>
                    <a:bodyPr/>
                    <a:lstStyle/>
                    <a:p>
                      <a:r>
                        <a:rPr lang="en-US" dirty="0"/>
                        <a:t>Val 3</a:t>
                      </a:r>
                    </a:p>
                  </a:txBody>
                  <a:tcPr/>
                </a:tc>
                <a:tc>
                  <a:txBody>
                    <a:bodyPr/>
                    <a:lstStyle/>
                    <a:p>
                      <a:r>
                        <a:rPr lang="en-US" dirty="0" err="1"/>
                        <a:t>Ptr</a:t>
                      </a:r>
                      <a:r>
                        <a:rPr lang="en-US" dirty="0"/>
                        <a:t> 4 </a:t>
                      </a:r>
                    </a:p>
                  </a:txBody>
                  <a:tcPr/>
                </a:tc>
                <a:tc>
                  <a:txBody>
                    <a:bodyPr/>
                    <a:lstStyle/>
                    <a:p>
                      <a:r>
                        <a:rPr lang="en-US" dirty="0"/>
                        <a:t>Val 4</a:t>
                      </a:r>
                    </a:p>
                  </a:txBody>
                  <a:tcPr/>
                </a:tc>
                <a:tc>
                  <a:txBody>
                    <a:bodyPr/>
                    <a:lstStyle/>
                    <a:p>
                      <a:r>
                        <a:rPr lang="en-US" dirty="0"/>
                        <a:t>Next</a:t>
                      </a:r>
                    </a:p>
                  </a:txBody>
                  <a:tcPr/>
                </a:tc>
                <a:extLst>
                  <a:ext uri="{0D108BD9-81ED-4DB2-BD59-A6C34878D82A}">
                    <a16:rowId xmlns:a16="http://schemas.microsoft.com/office/drawing/2014/main" val="3699743302"/>
                  </a:ext>
                </a:extLst>
              </a:tr>
            </a:tbl>
          </a:graphicData>
        </a:graphic>
      </p:graphicFrame>
      <p:sp>
        <p:nvSpPr>
          <p:cNvPr id="7" name="TextBox 6">
            <a:extLst>
              <a:ext uri="{FF2B5EF4-FFF2-40B4-BE49-F238E27FC236}">
                <a16:creationId xmlns:a16="http://schemas.microsoft.com/office/drawing/2014/main" id="{A7DE911B-C9FD-495C-A7AE-F3E0AF8CC912}"/>
              </a:ext>
            </a:extLst>
          </p:cNvPr>
          <p:cNvSpPr txBox="1"/>
          <p:nvPr/>
        </p:nvSpPr>
        <p:spPr>
          <a:xfrm>
            <a:off x="3452553" y="4326345"/>
            <a:ext cx="1201226" cy="369332"/>
          </a:xfrm>
          <a:prstGeom prst="rect">
            <a:avLst/>
          </a:prstGeom>
          <a:noFill/>
        </p:spPr>
        <p:txBody>
          <a:bodyPr wrap="none" rtlCol="0">
            <a:spAutoFit/>
          </a:bodyPr>
          <a:lstStyle/>
          <a:p>
            <a:r>
              <a:rPr lang="en-US" dirty="0"/>
              <a:t>Leaf nodes</a:t>
            </a:r>
          </a:p>
        </p:txBody>
      </p:sp>
      <p:graphicFrame>
        <p:nvGraphicFramePr>
          <p:cNvPr id="8" name="Table 7">
            <a:extLst>
              <a:ext uri="{FF2B5EF4-FFF2-40B4-BE49-F238E27FC236}">
                <a16:creationId xmlns:a16="http://schemas.microsoft.com/office/drawing/2014/main" id="{39F57858-6012-43A5-89AF-C52DAA97C4BC}"/>
              </a:ext>
            </a:extLst>
          </p:cNvPr>
          <p:cNvGraphicFramePr>
            <a:graphicFrameLocks noGrp="1"/>
          </p:cNvGraphicFramePr>
          <p:nvPr/>
        </p:nvGraphicFramePr>
        <p:xfrm>
          <a:off x="4173913" y="6025362"/>
          <a:ext cx="73152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4024506636"/>
                    </a:ext>
                  </a:extLst>
                </a:gridCol>
                <a:gridCol w="812800">
                  <a:extLst>
                    <a:ext uri="{9D8B030D-6E8A-4147-A177-3AD203B41FA5}">
                      <a16:colId xmlns:a16="http://schemas.microsoft.com/office/drawing/2014/main" val="2422319815"/>
                    </a:ext>
                  </a:extLst>
                </a:gridCol>
                <a:gridCol w="812800">
                  <a:extLst>
                    <a:ext uri="{9D8B030D-6E8A-4147-A177-3AD203B41FA5}">
                      <a16:colId xmlns:a16="http://schemas.microsoft.com/office/drawing/2014/main" val="1509212560"/>
                    </a:ext>
                  </a:extLst>
                </a:gridCol>
                <a:gridCol w="812800">
                  <a:extLst>
                    <a:ext uri="{9D8B030D-6E8A-4147-A177-3AD203B41FA5}">
                      <a16:colId xmlns:a16="http://schemas.microsoft.com/office/drawing/2014/main" val="2450954322"/>
                    </a:ext>
                  </a:extLst>
                </a:gridCol>
                <a:gridCol w="812800">
                  <a:extLst>
                    <a:ext uri="{9D8B030D-6E8A-4147-A177-3AD203B41FA5}">
                      <a16:colId xmlns:a16="http://schemas.microsoft.com/office/drawing/2014/main" val="181888097"/>
                    </a:ext>
                  </a:extLst>
                </a:gridCol>
                <a:gridCol w="812800">
                  <a:extLst>
                    <a:ext uri="{9D8B030D-6E8A-4147-A177-3AD203B41FA5}">
                      <a16:colId xmlns:a16="http://schemas.microsoft.com/office/drawing/2014/main" val="3441865520"/>
                    </a:ext>
                  </a:extLst>
                </a:gridCol>
                <a:gridCol w="812800">
                  <a:extLst>
                    <a:ext uri="{9D8B030D-6E8A-4147-A177-3AD203B41FA5}">
                      <a16:colId xmlns:a16="http://schemas.microsoft.com/office/drawing/2014/main" val="2185584284"/>
                    </a:ext>
                  </a:extLst>
                </a:gridCol>
                <a:gridCol w="812800">
                  <a:extLst>
                    <a:ext uri="{9D8B030D-6E8A-4147-A177-3AD203B41FA5}">
                      <a16:colId xmlns:a16="http://schemas.microsoft.com/office/drawing/2014/main" val="3241069364"/>
                    </a:ext>
                  </a:extLst>
                </a:gridCol>
                <a:gridCol w="812800">
                  <a:extLst>
                    <a:ext uri="{9D8B030D-6E8A-4147-A177-3AD203B41FA5}">
                      <a16:colId xmlns:a16="http://schemas.microsoft.com/office/drawing/2014/main" val="2699204559"/>
                    </a:ext>
                  </a:extLst>
                </a:gridCol>
              </a:tblGrid>
              <a:tr h="370840">
                <a:tc>
                  <a:txBody>
                    <a:bodyPr/>
                    <a:lstStyle/>
                    <a:p>
                      <a:r>
                        <a:rPr lang="en-US" dirty="0" err="1"/>
                        <a:t>Ptr</a:t>
                      </a:r>
                      <a:r>
                        <a:rPr lang="en-US" dirty="0"/>
                        <a:t> 1</a:t>
                      </a:r>
                    </a:p>
                  </a:txBody>
                  <a:tcPr/>
                </a:tc>
                <a:tc>
                  <a:txBody>
                    <a:bodyPr/>
                    <a:lstStyle/>
                    <a:p>
                      <a:r>
                        <a:rPr lang="en-US" dirty="0"/>
                        <a:t>Val 1</a:t>
                      </a:r>
                    </a:p>
                  </a:txBody>
                  <a:tcPr/>
                </a:tc>
                <a:tc>
                  <a:txBody>
                    <a:bodyPr/>
                    <a:lstStyle/>
                    <a:p>
                      <a:r>
                        <a:rPr lang="en-US" dirty="0" err="1"/>
                        <a:t>Ptr</a:t>
                      </a:r>
                      <a:r>
                        <a:rPr lang="en-US" dirty="0"/>
                        <a:t> 2</a:t>
                      </a:r>
                    </a:p>
                  </a:txBody>
                  <a:tcPr/>
                </a:tc>
                <a:tc>
                  <a:txBody>
                    <a:bodyPr/>
                    <a:lstStyle/>
                    <a:p>
                      <a:r>
                        <a:rPr lang="en-US" dirty="0"/>
                        <a:t>Val 2</a:t>
                      </a:r>
                    </a:p>
                  </a:txBody>
                  <a:tcPr/>
                </a:tc>
                <a:tc>
                  <a:txBody>
                    <a:bodyPr/>
                    <a:lstStyle/>
                    <a:p>
                      <a:r>
                        <a:rPr lang="en-US" dirty="0" err="1"/>
                        <a:t>Ptr</a:t>
                      </a:r>
                      <a:r>
                        <a:rPr lang="en-US" dirty="0"/>
                        <a:t> 3</a:t>
                      </a:r>
                    </a:p>
                  </a:txBody>
                  <a:tcPr/>
                </a:tc>
                <a:tc>
                  <a:txBody>
                    <a:bodyPr/>
                    <a:lstStyle/>
                    <a:p>
                      <a:r>
                        <a:rPr lang="en-US" dirty="0"/>
                        <a:t>Val 3</a:t>
                      </a:r>
                    </a:p>
                  </a:txBody>
                  <a:tcPr/>
                </a:tc>
                <a:tc>
                  <a:txBody>
                    <a:bodyPr/>
                    <a:lstStyle/>
                    <a:p>
                      <a:r>
                        <a:rPr lang="en-US" dirty="0" err="1"/>
                        <a:t>Ptr</a:t>
                      </a:r>
                      <a:r>
                        <a:rPr lang="en-US" dirty="0"/>
                        <a:t> 4 </a:t>
                      </a:r>
                    </a:p>
                  </a:txBody>
                  <a:tcPr/>
                </a:tc>
                <a:tc>
                  <a:txBody>
                    <a:bodyPr/>
                    <a:lstStyle/>
                    <a:p>
                      <a:r>
                        <a:rPr lang="en-US" dirty="0"/>
                        <a:t>Val 4</a:t>
                      </a:r>
                    </a:p>
                  </a:txBody>
                  <a:tcPr/>
                </a:tc>
                <a:tc>
                  <a:txBody>
                    <a:bodyPr/>
                    <a:lstStyle/>
                    <a:p>
                      <a:r>
                        <a:rPr lang="en-US" dirty="0"/>
                        <a:t>Next</a:t>
                      </a:r>
                    </a:p>
                  </a:txBody>
                  <a:tcPr/>
                </a:tc>
                <a:extLst>
                  <a:ext uri="{0D108BD9-81ED-4DB2-BD59-A6C34878D82A}">
                    <a16:rowId xmlns:a16="http://schemas.microsoft.com/office/drawing/2014/main" val="3699743302"/>
                  </a:ext>
                </a:extLst>
              </a:tr>
            </a:tbl>
          </a:graphicData>
        </a:graphic>
      </p:graphicFrame>
      <p:cxnSp>
        <p:nvCxnSpPr>
          <p:cNvPr id="10" name="Straight Arrow Connector 9">
            <a:extLst>
              <a:ext uri="{FF2B5EF4-FFF2-40B4-BE49-F238E27FC236}">
                <a16:creationId xmlns:a16="http://schemas.microsoft.com/office/drawing/2014/main" id="{D4D00F64-ABCF-4033-B1CE-C205DD6DE08E}"/>
              </a:ext>
            </a:extLst>
          </p:cNvPr>
          <p:cNvCxnSpPr/>
          <p:nvPr/>
        </p:nvCxnSpPr>
        <p:spPr>
          <a:xfrm flipH="1">
            <a:off x="4430684" y="5141574"/>
            <a:ext cx="3516283" cy="851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CE8D43F-9568-4C4E-BC47-FF7D40022DE0}"/>
              </a:ext>
            </a:extLst>
          </p:cNvPr>
          <p:cNvCxnSpPr/>
          <p:nvPr/>
        </p:nvCxnSpPr>
        <p:spPr>
          <a:xfrm flipH="1">
            <a:off x="1037244" y="2811240"/>
            <a:ext cx="2853112" cy="1959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4961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D30C2-5E91-43AF-9DDF-EC150B46F23C}"/>
              </a:ext>
            </a:extLst>
          </p:cNvPr>
          <p:cNvSpPr>
            <a:spLocks noGrp="1"/>
          </p:cNvSpPr>
          <p:nvPr>
            <p:ph type="title"/>
          </p:nvPr>
        </p:nvSpPr>
        <p:spPr/>
        <p:txBody>
          <a:bodyPr/>
          <a:lstStyle/>
          <a:p>
            <a:r>
              <a:rPr lang="en-US" dirty="0"/>
              <a:t>B-Tree works with pages of pointers</a:t>
            </a:r>
          </a:p>
        </p:txBody>
      </p:sp>
      <p:graphicFrame>
        <p:nvGraphicFramePr>
          <p:cNvPr id="4" name="Table 3">
            <a:extLst>
              <a:ext uri="{FF2B5EF4-FFF2-40B4-BE49-F238E27FC236}">
                <a16:creationId xmlns:a16="http://schemas.microsoft.com/office/drawing/2014/main" id="{DB979278-16D9-4422-868A-C65D36BB6690}"/>
              </a:ext>
            </a:extLst>
          </p:cNvPr>
          <p:cNvGraphicFramePr>
            <a:graphicFrameLocks noGrp="1"/>
          </p:cNvGraphicFramePr>
          <p:nvPr/>
        </p:nvGraphicFramePr>
        <p:xfrm>
          <a:off x="1907309" y="2440400"/>
          <a:ext cx="73152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4024506636"/>
                    </a:ext>
                  </a:extLst>
                </a:gridCol>
                <a:gridCol w="812800">
                  <a:extLst>
                    <a:ext uri="{9D8B030D-6E8A-4147-A177-3AD203B41FA5}">
                      <a16:colId xmlns:a16="http://schemas.microsoft.com/office/drawing/2014/main" val="2422319815"/>
                    </a:ext>
                  </a:extLst>
                </a:gridCol>
                <a:gridCol w="812800">
                  <a:extLst>
                    <a:ext uri="{9D8B030D-6E8A-4147-A177-3AD203B41FA5}">
                      <a16:colId xmlns:a16="http://schemas.microsoft.com/office/drawing/2014/main" val="1509212560"/>
                    </a:ext>
                  </a:extLst>
                </a:gridCol>
                <a:gridCol w="812800">
                  <a:extLst>
                    <a:ext uri="{9D8B030D-6E8A-4147-A177-3AD203B41FA5}">
                      <a16:colId xmlns:a16="http://schemas.microsoft.com/office/drawing/2014/main" val="2450954322"/>
                    </a:ext>
                  </a:extLst>
                </a:gridCol>
                <a:gridCol w="812800">
                  <a:extLst>
                    <a:ext uri="{9D8B030D-6E8A-4147-A177-3AD203B41FA5}">
                      <a16:colId xmlns:a16="http://schemas.microsoft.com/office/drawing/2014/main" val="181888097"/>
                    </a:ext>
                  </a:extLst>
                </a:gridCol>
                <a:gridCol w="812800">
                  <a:extLst>
                    <a:ext uri="{9D8B030D-6E8A-4147-A177-3AD203B41FA5}">
                      <a16:colId xmlns:a16="http://schemas.microsoft.com/office/drawing/2014/main" val="3441865520"/>
                    </a:ext>
                  </a:extLst>
                </a:gridCol>
                <a:gridCol w="812800">
                  <a:extLst>
                    <a:ext uri="{9D8B030D-6E8A-4147-A177-3AD203B41FA5}">
                      <a16:colId xmlns:a16="http://schemas.microsoft.com/office/drawing/2014/main" val="2185584284"/>
                    </a:ext>
                  </a:extLst>
                </a:gridCol>
                <a:gridCol w="812800">
                  <a:extLst>
                    <a:ext uri="{9D8B030D-6E8A-4147-A177-3AD203B41FA5}">
                      <a16:colId xmlns:a16="http://schemas.microsoft.com/office/drawing/2014/main" val="3241069364"/>
                    </a:ext>
                  </a:extLst>
                </a:gridCol>
                <a:gridCol w="812800">
                  <a:extLst>
                    <a:ext uri="{9D8B030D-6E8A-4147-A177-3AD203B41FA5}">
                      <a16:colId xmlns:a16="http://schemas.microsoft.com/office/drawing/2014/main" val="2699204559"/>
                    </a:ext>
                  </a:extLst>
                </a:gridCol>
              </a:tblGrid>
              <a:tr h="370840">
                <a:tc>
                  <a:txBody>
                    <a:bodyPr/>
                    <a:lstStyle/>
                    <a:p>
                      <a:endParaRPr lang="en-US" dirty="0"/>
                    </a:p>
                  </a:txBody>
                  <a:tcPr/>
                </a:tc>
                <a:tc>
                  <a:txBody>
                    <a:bodyPr/>
                    <a:lstStyle/>
                    <a:p>
                      <a:r>
                        <a:rPr lang="en-US" dirty="0"/>
                        <a:t>5</a:t>
                      </a:r>
                    </a:p>
                  </a:txBody>
                  <a:tcPr/>
                </a:tc>
                <a:tc>
                  <a:txBody>
                    <a:bodyPr/>
                    <a:lstStyle/>
                    <a:p>
                      <a:endParaRPr lang="en-US" dirty="0"/>
                    </a:p>
                  </a:txBody>
                  <a:tcPr/>
                </a:tc>
                <a:tc>
                  <a:txBody>
                    <a:bodyPr/>
                    <a:lstStyle/>
                    <a:p>
                      <a:r>
                        <a:rPr lang="en-US" dirty="0"/>
                        <a:t>30</a:t>
                      </a:r>
                    </a:p>
                  </a:txBody>
                  <a:tcPr/>
                </a:tc>
                <a:tc>
                  <a:txBody>
                    <a:bodyPr/>
                    <a:lstStyle/>
                    <a:p>
                      <a:endParaRPr lang="en-US" dirty="0"/>
                    </a:p>
                  </a:txBody>
                  <a:tcPr/>
                </a:tc>
                <a:tc>
                  <a:txBody>
                    <a:bodyPr/>
                    <a:lstStyle/>
                    <a:p>
                      <a:r>
                        <a:rPr lang="en-US" dirty="0"/>
                        <a:t>90</a:t>
                      </a:r>
                    </a:p>
                  </a:txBody>
                  <a:tcPr/>
                </a:tc>
                <a:tc>
                  <a:txBody>
                    <a:bodyPr/>
                    <a:lstStyle/>
                    <a:p>
                      <a:endParaRPr lang="en-US" dirty="0"/>
                    </a:p>
                  </a:txBody>
                  <a:tcPr/>
                </a:tc>
                <a:tc>
                  <a:txBody>
                    <a:bodyPr/>
                    <a:lstStyle/>
                    <a:p>
                      <a:r>
                        <a:rPr lang="en-US" dirty="0"/>
                        <a:t>125</a:t>
                      </a:r>
                    </a:p>
                  </a:txBody>
                  <a:tcPr/>
                </a:tc>
                <a:tc>
                  <a:txBody>
                    <a:bodyPr/>
                    <a:lstStyle/>
                    <a:p>
                      <a:endParaRPr lang="en-US" dirty="0"/>
                    </a:p>
                  </a:txBody>
                  <a:tcPr/>
                </a:tc>
                <a:extLst>
                  <a:ext uri="{0D108BD9-81ED-4DB2-BD59-A6C34878D82A}">
                    <a16:rowId xmlns:a16="http://schemas.microsoft.com/office/drawing/2014/main" val="3699743302"/>
                  </a:ext>
                </a:extLst>
              </a:tr>
            </a:tbl>
          </a:graphicData>
        </a:graphic>
      </p:graphicFrame>
      <p:sp>
        <p:nvSpPr>
          <p:cNvPr id="5" name="TextBox 4">
            <a:extLst>
              <a:ext uri="{FF2B5EF4-FFF2-40B4-BE49-F238E27FC236}">
                <a16:creationId xmlns:a16="http://schemas.microsoft.com/office/drawing/2014/main" id="{5998B24D-811E-4B46-AFC1-E0C05CABB1C0}"/>
              </a:ext>
            </a:extLst>
          </p:cNvPr>
          <p:cNvSpPr txBox="1"/>
          <p:nvPr/>
        </p:nvSpPr>
        <p:spPr>
          <a:xfrm>
            <a:off x="4621876" y="1988943"/>
            <a:ext cx="1664495" cy="369332"/>
          </a:xfrm>
          <a:prstGeom prst="rect">
            <a:avLst/>
          </a:prstGeom>
          <a:noFill/>
        </p:spPr>
        <p:txBody>
          <a:bodyPr wrap="none" rtlCol="0">
            <a:spAutoFit/>
          </a:bodyPr>
          <a:lstStyle/>
          <a:p>
            <a:r>
              <a:rPr lang="en-US" dirty="0"/>
              <a:t>Non-Leaf nodes</a:t>
            </a:r>
          </a:p>
        </p:txBody>
      </p:sp>
      <p:graphicFrame>
        <p:nvGraphicFramePr>
          <p:cNvPr id="6" name="Table 5">
            <a:extLst>
              <a:ext uri="{FF2B5EF4-FFF2-40B4-BE49-F238E27FC236}">
                <a16:creationId xmlns:a16="http://schemas.microsoft.com/office/drawing/2014/main" id="{1DC481C1-D1A8-4DA9-BDDC-7DD65AAFFF26}"/>
              </a:ext>
            </a:extLst>
          </p:cNvPr>
          <p:cNvGraphicFramePr>
            <a:graphicFrameLocks noGrp="1"/>
          </p:cNvGraphicFramePr>
          <p:nvPr/>
        </p:nvGraphicFramePr>
        <p:xfrm>
          <a:off x="1037244" y="4770734"/>
          <a:ext cx="73152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4024506636"/>
                    </a:ext>
                  </a:extLst>
                </a:gridCol>
                <a:gridCol w="812800">
                  <a:extLst>
                    <a:ext uri="{9D8B030D-6E8A-4147-A177-3AD203B41FA5}">
                      <a16:colId xmlns:a16="http://schemas.microsoft.com/office/drawing/2014/main" val="2422319815"/>
                    </a:ext>
                  </a:extLst>
                </a:gridCol>
                <a:gridCol w="812800">
                  <a:extLst>
                    <a:ext uri="{9D8B030D-6E8A-4147-A177-3AD203B41FA5}">
                      <a16:colId xmlns:a16="http://schemas.microsoft.com/office/drawing/2014/main" val="1509212560"/>
                    </a:ext>
                  </a:extLst>
                </a:gridCol>
                <a:gridCol w="812800">
                  <a:extLst>
                    <a:ext uri="{9D8B030D-6E8A-4147-A177-3AD203B41FA5}">
                      <a16:colId xmlns:a16="http://schemas.microsoft.com/office/drawing/2014/main" val="2450954322"/>
                    </a:ext>
                  </a:extLst>
                </a:gridCol>
                <a:gridCol w="812800">
                  <a:extLst>
                    <a:ext uri="{9D8B030D-6E8A-4147-A177-3AD203B41FA5}">
                      <a16:colId xmlns:a16="http://schemas.microsoft.com/office/drawing/2014/main" val="181888097"/>
                    </a:ext>
                  </a:extLst>
                </a:gridCol>
                <a:gridCol w="812800">
                  <a:extLst>
                    <a:ext uri="{9D8B030D-6E8A-4147-A177-3AD203B41FA5}">
                      <a16:colId xmlns:a16="http://schemas.microsoft.com/office/drawing/2014/main" val="3441865520"/>
                    </a:ext>
                  </a:extLst>
                </a:gridCol>
                <a:gridCol w="812800">
                  <a:extLst>
                    <a:ext uri="{9D8B030D-6E8A-4147-A177-3AD203B41FA5}">
                      <a16:colId xmlns:a16="http://schemas.microsoft.com/office/drawing/2014/main" val="2185584284"/>
                    </a:ext>
                  </a:extLst>
                </a:gridCol>
                <a:gridCol w="812800">
                  <a:extLst>
                    <a:ext uri="{9D8B030D-6E8A-4147-A177-3AD203B41FA5}">
                      <a16:colId xmlns:a16="http://schemas.microsoft.com/office/drawing/2014/main" val="3241069364"/>
                    </a:ext>
                  </a:extLst>
                </a:gridCol>
                <a:gridCol w="812800">
                  <a:extLst>
                    <a:ext uri="{9D8B030D-6E8A-4147-A177-3AD203B41FA5}">
                      <a16:colId xmlns:a16="http://schemas.microsoft.com/office/drawing/2014/main" val="2699204559"/>
                    </a:ext>
                  </a:extLst>
                </a:gridCol>
              </a:tblGrid>
              <a:tr h="370840">
                <a:tc>
                  <a:txBody>
                    <a:bodyPr/>
                    <a:lstStyle/>
                    <a:p>
                      <a:endParaRPr lang="en-US" dirty="0"/>
                    </a:p>
                  </a:txBody>
                  <a:tcPr/>
                </a:tc>
                <a:tc>
                  <a:txBody>
                    <a:bodyPr/>
                    <a:lstStyle/>
                    <a:p>
                      <a:r>
                        <a:rPr lang="en-US" dirty="0"/>
                        <a:t>5</a:t>
                      </a:r>
                    </a:p>
                  </a:txBody>
                  <a:tcPr/>
                </a:tc>
                <a:tc>
                  <a:txBody>
                    <a:bodyPr/>
                    <a:lstStyle/>
                    <a:p>
                      <a:endParaRPr lang="en-US" dirty="0"/>
                    </a:p>
                  </a:txBody>
                  <a:tcPr/>
                </a:tc>
                <a:tc>
                  <a:txBody>
                    <a:bodyPr/>
                    <a:lstStyle/>
                    <a:p>
                      <a:r>
                        <a:rPr lang="en-US" dirty="0"/>
                        <a:t>12</a:t>
                      </a:r>
                    </a:p>
                  </a:txBody>
                  <a:tcPr/>
                </a:tc>
                <a:tc>
                  <a:txBody>
                    <a:bodyPr/>
                    <a:lstStyle/>
                    <a:p>
                      <a:endParaRPr lang="en-US" dirty="0"/>
                    </a:p>
                  </a:txBody>
                  <a:tcPr/>
                </a:tc>
                <a:tc>
                  <a:txBody>
                    <a:bodyPr/>
                    <a:lstStyle/>
                    <a:p>
                      <a:r>
                        <a:rPr lang="en-US" dirty="0"/>
                        <a:t>17</a:t>
                      </a:r>
                    </a:p>
                  </a:txBody>
                  <a:tcPr/>
                </a:tc>
                <a:tc>
                  <a:txBody>
                    <a:bodyPr/>
                    <a:lstStyle/>
                    <a:p>
                      <a:endParaRPr lang="en-US" dirty="0"/>
                    </a:p>
                  </a:txBody>
                  <a:tcPr/>
                </a:tc>
                <a:tc>
                  <a:txBody>
                    <a:bodyPr/>
                    <a:lstStyle/>
                    <a:p>
                      <a:r>
                        <a:rPr lang="en-US" dirty="0"/>
                        <a:t>19</a:t>
                      </a:r>
                    </a:p>
                  </a:txBody>
                  <a:tcPr/>
                </a:tc>
                <a:tc>
                  <a:txBody>
                    <a:bodyPr/>
                    <a:lstStyle/>
                    <a:p>
                      <a:endParaRPr lang="en-US" dirty="0"/>
                    </a:p>
                  </a:txBody>
                  <a:tcPr/>
                </a:tc>
                <a:extLst>
                  <a:ext uri="{0D108BD9-81ED-4DB2-BD59-A6C34878D82A}">
                    <a16:rowId xmlns:a16="http://schemas.microsoft.com/office/drawing/2014/main" val="3699743302"/>
                  </a:ext>
                </a:extLst>
              </a:tr>
            </a:tbl>
          </a:graphicData>
        </a:graphic>
      </p:graphicFrame>
      <p:sp>
        <p:nvSpPr>
          <p:cNvPr id="7" name="TextBox 6">
            <a:extLst>
              <a:ext uri="{FF2B5EF4-FFF2-40B4-BE49-F238E27FC236}">
                <a16:creationId xmlns:a16="http://schemas.microsoft.com/office/drawing/2014/main" id="{A7DE911B-C9FD-495C-A7AE-F3E0AF8CC912}"/>
              </a:ext>
            </a:extLst>
          </p:cNvPr>
          <p:cNvSpPr txBox="1"/>
          <p:nvPr/>
        </p:nvSpPr>
        <p:spPr>
          <a:xfrm>
            <a:off x="3452553" y="4326345"/>
            <a:ext cx="1201226" cy="369332"/>
          </a:xfrm>
          <a:prstGeom prst="rect">
            <a:avLst/>
          </a:prstGeom>
          <a:noFill/>
        </p:spPr>
        <p:txBody>
          <a:bodyPr wrap="none" rtlCol="0">
            <a:spAutoFit/>
          </a:bodyPr>
          <a:lstStyle/>
          <a:p>
            <a:r>
              <a:rPr lang="en-US" dirty="0"/>
              <a:t>Leaf nodes</a:t>
            </a:r>
          </a:p>
        </p:txBody>
      </p:sp>
      <p:graphicFrame>
        <p:nvGraphicFramePr>
          <p:cNvPr id="8" name="Table 7">
            <a:extLst>
              <a:ext uri="{FF2B5EF4-FFF2-40B4-BE49-F238E27FC236}">
                <a16:creationId xmlns:a16="http://schemas.microsoft.com/office/drawing/2014/main" id="{39F57858-6012-43A5-89AF-C52DAA97C4BC}"/>
              </a:ext>
            </a:extLst>
          </p:cNvPr>
          <p:cNvGraphicFramePr>
            <a:graphicFrameLocks noGrp="1"/>
          </p:cNvGraphicFramePr>
          <p:nvPr/>
        </p:nvGraphicFramePr>
        <p:xfrm>
          <a:off x="4173913" y="6025362"/>
          <a:ext cx="73152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4024506636"/>
                    </a:ext>
                  </a:extLst>
                </a:gridCol>
                <a:gridCol w="812800">
                  <a:extLst>
                    <a:ext uri="{9D8B030D-6E8A-4147-A177-3AD203B41FA5}">
                      <a16:colId xmlns:a16="http://schemas.microsoft.com/office/drawing/2014/main" val="2422319815"/>
                    </a:ext>
                  </a:extLst>
                </a:gridCol>
                <a:gridCol w="812800">
                  <a:extLst>
                    <a:ext uri="{9D8B030D-6E8A-4147-A177-3AD203B41FA5}">
                      <a16:colId xmlns:a16="http://schemas.microsoft.com/office/drawing/2014/main" val="1509212560"/>
                    </a:ext>
                  </a:extLst>
                </a:gridCol>
                <a:gridCol w="812800">
                  <a:extLst>
                    <a:ext uri="{9D8B030D-6E8A-4147-A177-3AD203B41FA5}">
                      <a16:colId xmlns:a16="http://schemas.microsoft.com/office/drawing/2014/main" val="2450954322"/>
                    </a:ext>
                  </a:extLst>
                </a:gridCol>
                <a:gridCol w="812800">
                  <a:extLst>
                    <a:ext uri="{9D8B030D-6E8A-4147-A177-3AD203B41FA5}">
                      <a16:colId xmlns:a16="http://schemas.microsoft.com/office/drawing/2014/main" val="181888097"/>
                    </a:ext>
                  </a:extLst>
                </a:gridCol>
                <a:gridCol w="812800">
                  <a:extLst>
                    <a:ext uri="{9D8B030D-6E8A-4147-A177-3AD203B41FA5}">
                      <a16:colId xmlns:a16="http://schemas.microsoft.com/office/drawing/2014/main" val="3441865520"/>
                    </a:ext>
                  </a:extLst>
                </a:gridCol>
                <a:gridCol w="812800">
                  <a:extLst>
                    <a:ext uri="{9D8B030D-6E8A-4147-A177-3AD203B41FA5}">
                      <a16:colId xmlns:a16="http://schemas.microsoft.com/office/drawing/2014/main" val="2185584284"/>
                    </a:ext>
                  </a:extLst>
                </a:gridCol>
                <a:gridCol w="812800">
                  <a:extLst>
                    <a:ext uri="{9D8B030D-6E8A-4147-A177-3AD203B41FA5}">
                      <a16:colId xmlns:a16="http://schemas.microsoft.com/office/drawing/2014/main" val="3241069364"/>
                    </a:ext>
                  </a:extLst>
                </a:gridCol>
                <a:gridCol w="812800">
                  <a:extLst>
                    <a:ext uri="{9D8B030D-6E8A-4147-A177-3AD203B41FA5}">
                      <a16:colId xmlns:a16="http://schemas.microsoft.com/office/drawing/2014/main" val="2699204559"/>
                    </a:ext>
                  </a:extLst>
                </a:gridCol>
              </a:tblGrid>
              <a:tr h="370840">
                <a:tc>
                  <a:txBody>
                    <a:bodyPr/>
                    <a:lstStyle/>
                    <a:p>
                      <a:endParaRPr lang="en-US" dirty="0"/>
                    </a:p>
                  </a:txBody>
                  <a:tcPr/>
                </a:tc>
                <a:tc>
                  <a:txBody>
                    <a:bodyPr/>
                    <a:lstStyle/>
                    <a:p>
                      <a:r>
                        <a:rPr lang="en-US" dirty="0"/>
                        <a:t>21</a:t>
                      </a:r>
                    </a:p>
                  </a:txBody>
                  <a:tcPr/>
                </a:tc>
                <a:tc>
                  <a:txBody>
                    <a:bodyPr/>
                    <a:lstStyle/>
                    <a:p>
                      <a:endParaRPr lang="en-US" dirty="0"/>
                    </a:p>
                  </a:txBody>
                  <a:tcPr/>
                </a:tc>
                <a:tc>
                  <a:txBody>
                    <a:bodyPr/>
                    <a:lstStyle/>
                    <a:p>
                      <a:r>
                        <a:rPr lang="en-US" dirty="0"/>
                        <a:t>24</a:t>
                      </a:r>
                    </a:p>
                  </a:txBody>
                  <a:tcPr/>
                </a:tc>
                <a:tc>
                  <a:txBody>
                    <a:bodyPr/>
                    <a:lstStyle/>
                    <a:p>
                      <a:endParaRPr lang="en-US" dirty="0"/>
                    </a:p>
                  </a:txBody>
                  <a:tcPr/>
                </a:tc>
                <a:tc>
                  <a:txBody>
                    <a:bodyPr/>
                    <a:lstStyle/>
                    <a:p>
                      <a:r>
                        <a:rPr lang="en-US" dirty="0"/>
                        <a:t>27</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99743302"/>
                  </a:ext>
                </a:extLst>
              </a:tr>
            </a:tbl>
          </a:graphicData>
        </a:graphic>
      </p:graphicFrame>
      <p:cxnSp>
        <p:nvCxnSpPr>
          <p:cNvPr id="10" name="Straight Arrow Connector 9">
            <a:extLst>
              <a:ext uri="{FF2B5EF4-FFF2-40B4-BE49-F238E27FC236}">
                <a16:creationId xmlns:a16="http://schemas.microsoft.com/office/drawing/2014/main" id="{D4D00F64-ABCF-4033-B1CE-C205DD6DE08E}"/>
              </a:ext>
            </a:extLst>
          </p:cNvPr>
          <p:cNvCxnSpPr/>
          <p:nvPr/>
        </p:nvCxnSpPr>
        <p:spPr>
          <a:xfrm flipH="1">
            <a:off x="4430684" y="5141574"/>
            <a:ext cx="3516283" cy="851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CE8D43F-9568-4C4E-BC47-FF7D40022DE0}"/>
              </a:ext>
            </a:extLst>
          </p:cNvPr>
          <p:cNvCxnSpPr/>
          <p:nvPr/>
        </p:nvCxnSpPr>
        <p:spPr>
          <a:xfrm flipH="1">
            <a:off x="1037244" y="2811240"/>
            <a:ext cx="2853112" cy="1959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970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8A2D-0DA9-443A-BA5D-C6662133E4F6}"/>
              </a:ext>
            </a:extLst>
          </p:cNvPr>
          <p:cNvSpPr>
            <a:spLocks noGrp="1"/>
          </p:cNvSpPr>
          <p:nvPr>
            <p:ph type="title"/>
          </p:nvPr>
        </p:nvSpPr>
        <p:spPr>
          <a:xfrm>
            <a:off x="838200" y="365126"/>
            <a:ext cx="10515600" cy="806970"/>
          </a:xfrm>
        </p:spPr>
        <p:txBody>
          <a:bodyPr/>
          <a:lstStyle/>
          <a:p>
            <a:r>
              <a:rPr lang="en-US" dirty="0"/>
              <a:t>Working with B-Trees</a:t>
            </a:r>
          </a:p>
        </p:txBody>
      </p:sp>
      <p:sp>
        <p:nvSpPr>
          <p:cNvPr id="3" name="Content Placeholder 2">
            <a:extLst>
              <a:ext uri="{FF2B5EF4-FFF2-40B4-BE49-F238E27FC236}">
                <a16:creationId xmlns:a16="http://schemas.microsoft.com/office/drawing/2014/main" id="{75A2A42F-3F4C-443F-B52D-6C457A5793D5}"/>
              </a:ext>
            </a:extLst>
          </p:cNvPr>
          <p:cNvSpPr>
            <a:spLocks noGrp="1"/>
          </p:cNvSpPr>
          <p:nvPr>
            <p:ph idx="1"/>
          </p:nvPr>
        </p:nvSpPr>
        <p:spPr>
          <a:xfrm>
            <a:off x="838200" y="1313411"/>
            <a:ext cx="10515600" cy="5179464"/>
          </a:xfrm>
        </p:spPr>
        <p:txBody>
          <a:bodyPr>
            <a:normAutofit/>
          </a:bodyPr>
          <a:lstStyle/>
          <a:p>
            <a:pPr marL="0" indent="0">
              <a:buNone/>
            </a:pPr>
            <a:r>
              <a:rPr lang="en-US" dirty="0"/>
              <a:t>Adding and deleting is a little tricky. </a:t>
            </a:r>
          </a:p>
          <a:p>
            <a:pPr marL="0" indent="0">
              <a:buNone/>
            </a:pPr>
            <a:endParaRPr lang="en-US" dirty="0"/>
          </a:p>
          <a:p>
            <a:pPr marL="0" indent="0">
              <a:buNone/>
            </a:pPr>
            <a:r>
              <a:rPr lang="en-US" dirty="0"/>
              <a:t>Changes could unbalance the tree. When this happens, entries are shifted to rebalance the tree. </a:t>
            </a:r>
          </a:p>
          <a:p>
            <a:pPr marL="0" indent="0">
              <a:buNone/>
            </a:pPr>
            <a:endParaRPr lang="en-US" dirty="0"/>
          </a:p>
          <a:p>
            <a:pPr marL="0" indent="0">
              <a:buNone/>
            </a:pPr>
            <a:r>
              <a:rPr lang="en-US" dirty="0"/>
              <a:t>Fortunately, the database does all of this work for you. You need only reap the benefits!</a:t>
            </a:r>
          </a:p>
          <a:p>
            <a:pPr marL="0" indent="0">
              <a:buNone/>
            </a:pPr>
            <a:endParaRPr lang="en-US" dirty="0"/>
          </a:p>
          <a:p>
            <a:pPr marL="0" indent="0">
              <a:buNone/>
            </a:pPr>
            <a:r>
              <a:rPr lang="en-US" dirty="0"/>
              <a:t>The key takeaway here is that indices have a maintenance cost. The more indices and the more updates (add, delete, update) on the table, the more the cost.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89523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46D13-26CD-4FE0-948E-140C354290BE}"/>
              </a:ext>
            </a:extLst>
          </p:cNvPr>
          <p:cNvSpPr>
            <a:spLocks noGrp="1"/>
          </p:cNvSpPr>
          <p:nvPr>
            <p:ph type="title"/>
          </p:nvPr>
        </p:nvSpPr>
        <p:spPr/>
        <p:txBody>
          <a:bodyPr/>
          <a:lstStyle/>
          <a:p>
            <a:r>
              <a:rPr lang="en-US" dirty="0"/>
              <a:t>SQL to Create an Index</a:t>
            </a:r>
          </a:p>
        </p:txBody>
      </p:sp>
      <p:sp>
        <p:nvSpPr>
          <p:cNvPr id="3" name="Content Placeholder 2">
            <a:extLst>
              <a:ext uri="{FF2B5EF4-FFF2-40B4-BE49-F238E27FC236}">
                <a16:creationId xmlns:a16="http://schemas.microsoft.com/office/drawing/2014/main" id="{C49272A9-3A1C-4E4D-B600-96E2491A8A72}"/>
              </a:ext>
            </a:extLst>
          </p:cNvPr>
          <p:cNvSpPr>
            <a:spLocks noGrp="1"/>
          </p:cNvSpPr>
          <p:nvPr>
            <p:ph idx="1"/>
          </p:nvPr>
        </p:nvSpPr>
        <p:spPr/>
        <p:txBody>
          <a:bodyPr/>
          <a:lstStyle/>
          <a:p>
            <a:pPr marL="0" indent="0">
              <a:buNone/>
            </a:pPr>
            <a:r>
              <a:rPr lang="en-US" dirty="0"/>
              <a:t>create </a:t>
            </a:r>
            <a:r>
              <a:rPr lang="en-US" dirty="0" err="1"/>
              <a:t>nonclustered</a:t>
            </a:r>
            <a:r>
              <a:rPr lang="en-US" dirty="0"/>
              <a:t> index NAME on TABLE(COLUMN1, COLUMN2, …) </a:t>
            </a:r>
          </a:p>
          <a:p>
            <a:pPr marL="0" indent="0">
              <a:buNone/>
            </a:pPr>
            <a:endParaRPr lang="en-US" dirty="0"/>
          </a:p>
          <a:p>
            <a:pPr marL="0" indent="0">
              <a:buNone/>
            </a:pPr>
            <a:r>
              <a:rPr lang="en-US" dirty="0"/>
              <a:t>This can take a while – it needs to read the entire table in to create the index.</a:t>
            </a:r>
          </a:p>
          <a:p>
            <a:pPr marL="0" indent="0">
              <a:buNone/>
            </a:pPr>
            <a:endParaRPr lang="en-US" dirty="0"/>
          </a:p>
          <a:p>
            <a:pPr marL="0" indent="0">
              <a:buNone/>
            </a:pPr>
            <a:r>
              <a:rPr lang="en-US" dirty="0"/>
              <a:t>Naming – I typically use IX_TableColumn1Column2</a:t>
            </a:r>
          </a:p>
        </p:txBody>
      </p:sp>
    </p:spTree>
    <p:extLst>
      <p:ext uri="{BB962C8B-B14F-4D97-AF65-F5344CB8AC3E}">
        <p14:creationId xmlns:p14="http://schemas.microsoft.com/office/powerpoint/2010/main" val="4161121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1431-B35E-4353-BA05-3E7B5489D910}"/>
              </a:ext>
            </a:extLst>
          </p:cNvPr>
          <p:cNvSpPr>
            <a:spLocks noGrp="1"/>
          </p:cNvSpPr>
          <p:nvPr>
            <p:ph type="title"/>
          </p:nvPr>
        </p:nvSpPr>
        <p:spPr/>
        <p:txBody>
          <a:bodyPr/>
          <a:lstStyle/>
          <a:p>
            <a:r>
              <a:rPr lang="en-US" dirty="0"/>
              <a:t>Fill Factor</a:t>
            </a:r>
          </a:p>
        </p:txBody>
      </p:sp>
      <p:sp>
        <p:nvSpPr>
          <p:cNvPr id="3" name="Content Placeholder 2">
            <a:extLst>
              <a:ext uri="{FF2B5EF4-FFF2-40B4-BE49-F238E27FC236}">
                <a16:creationId xmlns:a16="http://schemas.microsoft.com/office/drawing/2014/main" id="{518DF99F-B808-40EB-98B3-1E0EC50D219D}"/>
              </a:ext>
            </a:extLst>
          </p:cNvPr>
          <p:cNvSpPr>
            <a:spLocks noGrp="1"/>
          </p:cNvSpPr>
          <p:nvPr>
            <p:ph idx="1"/>
          </p:nvPr>
        </p:nvSpPr>
        <p:spPr/>
        <p:txBody>
          <a:bodyPr/>
          <a:lstStyle/>
          <a:p>
            <a:pPr marL="0" indent="0">
              <a:buNone/>
            </a:pPr>
            <a:r>
              <a:rPr lang="en-US" dirty="0"/>
              <a:t>Through trial and error, it has been found that there is a tradeoff with B-Trees. If you insist that every page of the index be completely filled before splitting, occasional inserts can become overly expensive (requiring a split). Setting the value too low, though, means too many pages of index to read to find anything.</a:t>
            </a:r>
          </a:p>
          <a:p>
            <a:pPr marL="0" indent="0">
              <a:buNone/>
            </a:pPr>
            <a:endParaRPr lang="en-US" dirty="0"/>
          </a:p>
          <a:p>
            <a:pPr marL="0" indent="0">
              <a:buNone/>
            </a:pPr>
            <a:r>
              <a:rPr lang="en-US" dirty="0"/>
              <a:t>SQL Server sets the server default to 100%. This is the most disk space efficient and tends to be OK, even if occasional updates are too expensive. </a:t>
            </a:r>
          </a:p>
        </p:txBody>
      </p:sp>
    </p:spTree>
    <p:extLst>
      <p:ext uri="{BB962C8B-B14F-4D97-AF65-F5344CB8AC3E}">
        <p14:creationId xmlns:p14="http://schemas.microsoft.com/office/powerpoint/2010/main" val="3601260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73F8-7632-4195-B09E-072BE4C47F3E}"/>
              </a:ext>
            </a:extLst>
          </p:cNvPr>
          <p:cNvSpPr>
            <a:spLocks noGrp="1"/>
          </p:cNvSpPr>
          <p:nvPr>
            <p:ph type="title"/>
          </p:nvPr>
        </p:nvSpPr>
        <p:spPr/>
        <p:txBody>
          <a:bodyPr/>
          <a:lstStyle/>
          <a:p>
            <a:r>
              <a:rPr lang="en-US" dirty="0"/>
              <a:t>Clustered and Non-Clustered</a:t>
            </a:r>
          </a:p>
        </p:txBody>
      </p:sp>
      <p:sp>
        <p:nvSpPr>
          <p:cNvPr id="3" name="Content Placeholder 2">
            <a:extLst>
              <a:ext uri="{FF2B5EF4-FFF2-40B4-BE49-F238E27FC236}">
                <a16:creationId xmlns:a16="http://schemas.microsoft.com/office/drawing/2014/main" id="{0E256F61-2DB3-4A71-87F6-9B8AB3ABD3DE}"/>
              </a:ext>
            </a:extLst>
          </p:cNvPr>
          <p:cNvSpPr>
            <a:spLocks noGrp="1"/>
          </p:cNvSpPr>
          <p:nvPr>
            <p:ph idx="1"/>
          </p:nvPr>
        </p:nvSpPr>
        <p:spPr/>
        <p:txBody>
          <a:bodyPr/>
          <a:lstStyle/>
          <a:p>
            <a:pPr marL="0" indent="0">
              <a:buNone/>
            </a:pPr>
            <a:r>
              <a:rPr lang="en-US" dirty="0"/>
              <a:t>A clustered index is an index that actually re-orders the data pages of the table. The data rows are stored on disk in order by the criteria of the index. Clearly, there can be only one clustered index per table. When the data page is read, it will have a high degree of correlation to the index.</a:t>
            </a:r>
          </a:p>
          <a:p>
            <a:pPr marL="0" indent="0">
              <a:buNone/>
            </a:pPr>
            <a:endParaRPr lang="en-US" dirty="0"/>
          </a:p>
          <a:p>
            <a:pPr marL="0" indent="0">
              <a:buNone/>
            </a:pPr>
            <a:r>
              <a:rPr lang="en-US" dirty="0"/>
              <a:t>A non-clustered index is an ancillary data structure – it just points at the data pages. A whole data page can need to be read for one record. There can be as many non-clustered indices on a table as you have disk space and tolerance for.</a:t>
            </a:r>
          </a:p>
        </p:txBody>
      </p:sp>
    </p:spTree>
    <p:extLst>
      <p:ext uri="{BB962C8B-B14F-4D97-AF65-F5344CB8AC3E}">
        <p14:creationId xmlns:p14="http://schemas.microsoft.com/office/powerpoint/2010/main" val="244355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4BA10-57FE-4E28-9631-4A2C4295B7C7}"/>
              </a:ext>
            </a:extLst>
          </p:cNvPr>
          <p:cNvSpPr>
            <a:spLocks noGrp="1"/>
          </p:cNvSpPr>
          <p:nvPr>
            <p:ph type="title"/>
          </p:nvPr>
        </p:nvSpPr>
        <p:spPr/>
        <p:txBody>
          <a:bodyPr/>
          <a:lstStyle/>
          <a:p>
            <a:r>
              <a:rPr lang="en-US" dirty="0"/>
              <a:t>Multiple Criteria</a:t>
            </a:r>
          </a:p>
        </p:txBody>
      </p:sp>
      <p:sp>
        <p:nvSpPr>
          <p:cNvPr id="3" name="Content Placeholder 2">
            <a:extLst>
              <a:ext uri="{FF2B5EF4-FFF2-40B4-BE49-F238E27FC236}">
                <a16:creationId xmlns:a16="http://schemas.microsoft.com/office/drawing/2014/main" id="{ADD1C83E-CA32-46BE-A4AE-93F065C9872A}"/>
              </a:ext>
            </a:extLst>
          </p:cNvPr>
          <p:cNvSpPr>
            <a:spLocks noGrp="1"/>
          </p:cNvSpPr>
          <p:nvPr>
            <p:ph idx="1"/>
          </p:nvPr>
        </p:nvSpPr>
        <p:spPr/>
        <p:txBody>
          <a:bodyPr>
            <a:normAutofit lnSpcReduction="10000"/>
          </a:bodyPr>
          <a:lstStyle/>
          <a:p>
            <a:pPr marL="0" indent="0">
              <a:buNone/>
            </a:pPr>
            <a:r>
              <a:rPr lang="en-US" dirty="0"/>
              <a:t>Indices can have more than one criteria item. The index is ordered by the items in order. For example – if we have an index by last name, first name, you might see in the index:</a:t>
            </a:r>
          </a:p>
          <a:p>
            <a:pPr marL="0" indent="0">
              <a:buNone/>
            </a:pPr>
            <a:r>
              <a:rPr lang="en-US" dirty="0"/>
              <a:t>Smith, Abby</a:t>
            </a:r>
          </a:p>
          <a:p>
            <a:pPr marL="0" indent="0">
              <a:buNone/>
            </a:pPr>
            <a:r>
              <a:rPr lang="en-US" dirty="0"/>
              <a:t>Smith, Beth</a:t>
            </a:r>
          </a:p>
          <a:p>
            <a:pPr marL="0" indent="0">
              <a:buNone/>
            </a:pPr>
            <a:r>
              <a:rPr lang="en-US" dirty="0"/>
              <a:t>Smith, John</a:t>
            </a:r>
          </a:p>
          <a:p>
            <a:pPr marL="0" indent="0">
              <a:buNone/>
            </a:pPr>
            <a:r>
              <a:rPr lang="en-US" dirty="0"/>
              <a:t>Smithers, Mr.</a:t>
            </a:r>
          </a:p>
          <a:p>
            <a:pPr marL="0" indent="0">
              <a:buNone/>
            </a:pPr>
            <a:endParaRPr lang="en-US" dirty="0"/>
          </a:p>
          <a:p>
            <a:pPr marL="0" indent="0">
              <a:buNone/>
            </a:pPr>
            <a:r>
              <a:rPr lang="en-US" dirty="0"/>
              <a:t>Caution – this may or may not increase the speed of a search on first name only. Why?</a:t>
            </a:r>
          </a:p>
        </p:txBody>
      </p:sp>
    </p:spTree>
    <p:extLst>
      <p:ext uri="{BB962C8B-B14F-4D97-AF65-F5344CB8AC3E}">
        <p14:creationId xmlns:p14="http://schemas.microsoft.com/office/powerpoint/2010/main" val="1042714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FE508-8945-40F7-A696-39ED985E9C5D}"/>
              </a:ext>
            </a:extLst>
          </p:cNvPr>
          <p:cNvSpPr>
            <a:spLocks noGrp="1"/>
          </p:cNvSpPr>
          <p:nvPr>
            <p:ph type="title"/>
          </p:nvPr>
        </p:nvSpPr>
        <p:spPr/>
        <p:txBody>
          <a:bodyPr/>
          <a:lstStyle/>
          <a:p>
            <a:r>
              <a:rPr lang="en-US" dirty="0"/>
              <a:t>Included columns</a:t>
            </a:r>
          </a:p>
        </p:txBody>
      </p:sp>
      <p:sp>
        <p:nvSpPr>
          <p:cNvPr id="3" name="Content Placeholder 2">
            <a:extLst>
              <a:ext uri="{FF2B5EF4-FFF2-40B4-BE49-F238E27FC236}">
                <a16:creationId xmlns:a16="http://schemas.microsoft.com/office/drawing/2014/main" id="{F37A1AC2-D535-499C-B608-3118EDC02FF3}"/>
              </a:ext>
            </a:extLst>
          </p:cNvPr>
          <p:cNvSpPr>
            <a:spLocks noGrp="1"/>
          </p:cNvSpPr>
          <p:nvPr>
            <p:ph idx="1"/>
          </p:nvPr>
        </p:nvSpPr>
        <p:spPr/>
        <p:txBody>
          <a:bodyPr/>
          <a:lstStyle/>
          <a:p>
            <a:pPr marL="0" indent="0">
              <a:buNone/>
            </a:pPr>
            <a:r>
              <a:rPr lang="en-US" dirty="0"/>
              <a:t>Consider a table of patient (first name, last name, room number).</a:t>
            </a:r>
          </a:p>
          <a:p>
            <a:pPr marL="0" indent="0">
              <a:buNone/>
            </a:pPr>
            <a:endParaRPr lang="en-US" dirty="0"/>
          </a:p>
          <a:p>
            <a:pPr marL="0" indent="0">
              <a:buNone/>
            </a:pPr>
            <a:r>
              <a:rPr lang="en-US" dirty="0"/>
              <a:t>What if I frequently need room number, too – is it worth reading the whole disk block for just that?</a:t>
            </a:r>
          </a:p>
          <a:p>
            <a:pPr marL="0" indent="0">
              <a:buNone/>
            </a:pPr>
            <a:endParaRPr lang="en-US" dirty="0"/>
          </a:p>
          <a:p>
            <a:pPr marL="0" indent="0">
              <a:buNone/>
            </a:pPr>
            <a:r>
              <a:rPr lang="en-US" dirty="0"/>
              <a:t>You can include data items that are not part of the ordering in the index. </a:t>
            </a:r>
          </a:p>
        </p:txBody>
      </p:sp>
    </p:spTree>
    <p:extLst>
      <p:ext uri="{BB962C8B-B14F-4D97-AF65-F5344CB8AC3E}">
        <p14:creationId xmlns:p14="http://schemas.microsoft.com/office/powerpoint/2010/main" val="1950263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9DD90-39AC-41B9-BA6B-68EF827BD9C7}"/>
              </a:ext>
            </a:extLst>
          </p:cNvPr>
          <p:cNvSpPr>
            <a:spLocks noGrp="1"/>
          </p:cNvSpPr>
          <p:nvPr>
            <p:ph type="title"/>
          </p:nvPr>
        </p:nvSpPr>
        <p:spPr/>
        <p:txBody>
          <a:bodyPr/>
          <a:lstStyle/>
          <a:p>
            <a:r>
              <a:rPr lang="en-US" dirty="0"/>
              <a:t>Included Columns</a:t>
            </a:r>
          </a:p>
        </p:txBody>
      </p:sp>
      <p:sp>
        <p:nvSpPr>
          <p:cNvPr id="4" name="Text Placeholder 3">
            <a:extLst>
              <a:ext uri="{FF2B5EF4-FFF2-40B4-BE49-F238E27FC236}">
                <a16:creationId xmlns:a16="http://schemas.microsoft.com/office/drawing/2014/main" id="{39E797AC-39B8-4364-B178-9674B205C726}"/>
              </a:ext>
            </a:extLst>
          </p:cNvPr>
          <p:cNvSpPr>
            <a:spLocks noGrp="1"/>
          </p:cNvSpPr>
          <p:nvPr>
            <p:ph type="body" idx="1"/>
          </p:nvPr>
        </p:nvSpPr>
        <p:spPr/>
        <p:txBody>
          <a:bodyPr/>
          <a:lstStyle/>
          <a:p>
            <a:r>
              <a:rPr lang="en-US" dirty="0"/>
              <a:t>Pros</a:t>
            </a:r>
          </a:p>
        </p:txBody>
      </p:sp>
      <p:sp>
        <p:nvSpPr>
          <p:cNvPr id="5" name="Content Placeholder 4">
            <a:extLst>
              <a:ext uri="{FF2B5EF4-FFF2-40B4-BE49-F238E27FC236}">
                <a16:creationId xmlns:a16="http://schemas.microsoft.com/office/drawing/2014/main" id="{477287BC-5458-4D26-9376-FDE0FAC7DCCB}"/>
              </a:ext>
            </a:extLst>
          </p:cNvPr>
          <p:cNvSpPr>
            <a:spLocks noGrp="1"/>
          </p:cNvSpPr>
          <p:nvPr>
            <p:ph sz="half" idx="2"/>
          </p:nvPr>
        </p:nvSpPr>
        <p:spPr>
          <a:xfrm>
            <a:off x="839788" y="2505075"/>
            <a:ext cx="5157787" cy="2154011"/>
          </a:xfrm>
        </p:spPr>
        <p:txBody>
          <a:bodyPr/>
          <a:lstStyle/>
          <a:p>
            <a:r>
              <a:rPr lang="en-US" dirty="0"/>
              <a:t>Covers more queries</a:t>
            </a:r>
          </a:p>
          <a:p>
            <a:r>
              <a:rPr lang="en-US" dirty="0"/>
              <a:t>Faster for certain queries</a:t>
            </a:r>
          </a:p>
        </p:txBody>
      </p:sp>
      <p:sp>
        <p:nvSpPr>
          <p:cNvPr id="6" name="Text Placeholder 5">
            <a:extLst>
              <a:ext uri="{FF2B5EF4-FFF2-40B4-BE49-F238E27FC236}">
                <a16:creationId xmlns:a16="http://schemas.microsoft.com/office/drawing/2014/main" id="{0B459485-CA6A-4D69-AB8A-ACED6B0E001F}"/>
              </a:ext>
            </a:extLst>
          </p:cNvPr>
          <p:cNvSpPr>
            <a:spLocks noGrp="1"/>
          </p:cNvSpPr>
          <p:nvPr>
            <p:ph type="body" sz="quarter" idx="3"/>
          </p:nvPr>
        </p:nvSpPr>
        <p:spPr/>
        <p:txBody>
          <a:bodyPr/>
          <a:lstStyle/>
          <a:p>
            <a:r>
              <a:rPr lang="en-US" dirty="0"/>
              <a:t>Cons</a:t>
            </a:r>
          </a:p>
        </p:txBody>
      </p:sp>
      <p:sp>
        <p:nvSpPr>
          <p:cNvPr id="7" name="Content Placeholder 6">
            <a:extLst>
              <a:ext uri="{FF2B5EF4-FFF2-40B4-BE49-F238E27FC236}">
                <a16:creationId xmlns:a16="http://schemas.microsoft.com/office/drawing/2014/main" id="{201D39F9-A7A6-4E9C-B111-79EC365D607B}"/>
              </a:ext>
            </a:extLst>
          </p:cNvPr>
          <p:cNvSpPr>
            <a:spLocks noGrp="1"/>
          </p:cNvSpPr>
          <p:nvPr>
            <p:ph sz="quarter" idx="4"/>
          </p:nvPr>
        </p:nvSpPr>
        <p:spPr>
          <a:xfrm>
            <a:off x="6172200" y="2505075"/>
            <a:ext cx="5183188" cy="2154011"/>
          </a:xfrm>
        </p:spPr>
        <p:txBody>
          <a:bodyPr/>
          <a:lstStyle/>
          <a:p>
            <a:r>
              <a:rPr lang="en-US" dirty="0"/>
              <a:t>Takes up more space in the index blocks</a:t>
            </a:r>
          </a:p>
          <a:p>
            <a:r>
              <a:rPr lang="en-US" dirty="0"/>
              <a:t>More likely to need to update the index (since there is more data)</a:t>
            </a:r>
          </a:p>
          <a:p>
            <a:endParaRPr lang="en-US" dirty="0"/>
          </a:p>
        </p:txBody>
      </p:sp>
      <p:sp>
        <p:nvSpPr>
          <p:cNvPr id="8" name="TextBox 7">
            <a:extLst>
              <a:ext uri="{FF2B5EF4-FFF2-40B4-BE49-F238E27FC236}">
                <a16:creationId xmlns:a16="http://schemas.microsoft.com/office/drawing/2014/main" id="{27B74B23-FDE9-47CB-9C49-CF52507B6CCC}"/>
              </a:ext>
            </a:extLst>
          </p:cNvPr>
          <p:cNvSpPr txBox="1"/>
          <p:nvPr/>
        </p:nvSpPr>
        <p:spPr>
          <a:xfrm>
            <a:off x="894216" y="6027283"/>
            <a:ext cx="10555967" cy="523220"/>
          </a:xfrm>
          <a:prstGeom prst="rect">
            <a:avLst/>
          </a:prstGeom>
          <a:noFill/>
        </p:spPr>
        <p:txBody>
          <a:bodyPr wrap="none" rtlCol="0">
            <a:spAutoFit/>
          </a:bodyPr>
          <a:lstStyle/>
          <a:p>
            <a:r>
              <a:rPr lang="en-US" sz="2800" dirty="0"/>
              <a:t>As always, this is a tradeoff. Don’t go overboard with included columns.</a:t>
            </a:r>
          </a:p>
        </p:txBody>
      </p:sp>
    </p:spTree>
    <p:extLst>
      <p:ext uri="{BB962C8B-B14F-4D97-AF65-F5344CB8AC3E}">
        <p14:creationId xmlns:p14="http://schemas.microsoft.com/office/powerpoint/2010/main" val="65123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73B979-846F-49DC-B8B5-5A6DFC052F9D}"/>
              </a:ext>
            </a:extLst>
          </p:cNvPr>
          <p:cNvSpPr>
            <a:spLocks noGrp="1"/>
          </p:cNvSpPr>
          <p:nvPr>
            <p:ph type="title"/>
          </p:nvPr>
        </p:nvSpPr>
        <p:spPr/>
        <p:txBody>
          <a:bodyPr/>
          <a:lstStyle/>
          <a:p>
            <a:r>
              <a:rPr lang="en-US" dirty="0"/>
              <a:t>Unique Indices</a:t>
            </a:r>
          </a:p>
        </p:txBody>
      </p:sp>
      <p:sp>
        <p:nvSpPr>
          <p:cNvPr id="8" name="Content Placeholder 7">
            <a:extLst>
              <a:ext uri="{FF2B5EF4-FFF2-40B4-BE49-F238E27FC236}">
                <a16:creationId xmlns:a16="http://schemas.microsoft.com/office/drawing/2014/main" id="{09547405-BBB1-4A04-9B02-54A05608D79D}"/>
              </a:ext>
            </a:extLst>
          </p:cNvPr>
          <p:cNvSpPr>
            <a:spLocks noGrp="1"/>
          </p:cNvSpPr>
          <p:nvPr>
            <p:ph idx="1"/>
          </p:nvPr>
        </p:nvSpPr>
        <p:spPr/>
        <p:txBody>
          <a:bodyPr>
            <a:normAutofit fontScale="77500" lnSpcReduction="20000"/>
          </a:bodyPr>
          <a:lstStyle/>
          <a:p>
            <a:pPr marL="0" indent="0">
              <a:buNone/>
            </a:pPr>
            <a:r>
              <a:rPr lang="en-US" dirty="0"/>
              <a:t>When creating an index, there is an option to make that index unique. This will cause any insert or update to fail if it would make the data row not unique with respect to that index. </a:t>
            </a:r>
          </a:p>
          <a:p>
            <a:pPr marL="0" indent="0">
              <a:buNone/>
            </a:pPr>
            <a:endParaRPr lang="en-US" dirty="0"/>
          </a:p>
          <a:p>
            <a:pPr marL="0" indent="0">
              <a:buNone/>
            </a:pPr>
            <a:r>
              <a:rPr lang="en-US" dirty="0">
                <a:latin typeface="Consolas" panose="020B0609020204030204" pitchFamily="49" charset="0"/>
              </a:rPr>
              <a:t>create table #temp (</a:t>
            </a:r>
            <a:r>
              <a:rPr lang="en-US" dirty="0" err="1">
                <a:latin typeface="Consolas" panose="020B0609020204030204" pitchFamily="49" charset="0"/>
              </a:rPr>
              <a:t>firstname</a:t>
            </a:r>
            <a:r>
              <a:rPr lang="en-US" dirty="0">
                <a:latin typeface="Consolas" panose="020B0609020204030204" pitchFamily="49" charset="0"/>
              </a:rPr>
              <a:t> varchar(100), </a:t>
            </a:r>
            <a:r>
              <a:rPr lang="en-US" dirty="0" err="1">
                <a:latin typeface="Consolas" panose="020B0609020204030204" pitchFamily="49" charset="0"/>
              </a:rPr>
              <a:t>lastname</a:t>
            </a:r>
            <a:r>
              <a:rPr lang="en-US" dirty="0">
                <a:latin typeface="Consolas" panose="020B0609020204030204" pitchFamily="49" charset="0"/>
              </a:rPr>
              <a:t> varchar(100), age int);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create unique index </a:t>
            </a:r>
            <a:r>
              <a:rPr lang="en-US" dirty="0" err="1">
                <a:latin typeface="Consolas" panose="020B0609020204030204" pitchFamily="49" charset="0"/>
              </a:rPr>
              <a:t>ixTempFirstNameLastName</a:t>
            </a:r>
            <a:r>
              <a:rPr lang="en-US" dirty="0">
                <a:latin typeface="Consolas" panose="020B0609020204030204" pitchFamily="49" charset="0"/>
              </a:rPr>
              <a:t> on #temp(</a:t>
            </a:r>
            <a:r>
              <a:rPr lang="en-US" dirty="0" err="1">
                <a:latin typeface="Consolas" panose="020B0609020204030204" pitchFamily="49" charset="0"/>
              </a:rPr>
              <a:t>firstname</a:t>
            </a:r>
            <a:r>
              <a:rPr lang="en-US" dirty="0">
                <a:latin typeface="Consolas" panose="020B0609020204030204" pitchFamily="49" charset="0"/>
              </a:rPr>
              <a:t>, </a:t>
            </a:r>
            <a:r>
              <a:rPr lang="en-US" dirty="0" err="1">
                <a:latin typeface="Consolas" panose="020B0609020204030204" pitchFamily="49" charset="0"/>
              </a:rPr>
              <a:t>lastname</a:t>
            </a:r>
            <a:r>
              <a:rPr lang="en-US" dirty="0">
                <a:latin typeface="Consolas" panose="020B0609020204030204" pitchFamily="49" charset="0"/>
              </a:rPr>
              <a:t>) include (age)</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insert into #temp values ('John','Smith',25);</a:t>
            </a:r>
          </a:p>
          <a:p>
            <a:pPr marL="0" indent="0">
              <a:buNone/>
            </a:pPr>
            <a:r>
              <a:rPr lang="en-US" dirty="0">
                <a:latin typeface="Consolas" panose="020B0609020204030204" pitchFamily="49" charset="0"/>
              </a:rPr>
              <a:t>insert into #temp values ('John','Smith',26); </a:t>
            </a:r>
            <a:r>
              <a:rPr lang="en-US" dirty="0">
                <a:solidFill>
                  <a:srgbClr val="FF0000"/>
                </a:solidFill>
                <a:latin typeface="Consolas" panose="020B0609020204030204" pitchFamily="49" charset="0"/>
              </a:rPr>
              <a:t>-- FAIL</a:t>
            </a:r>
          </a:p>
          <a:p>
            <a:pPr marL="0" indent="0">
              <a:buNone/>
            </a:pPr>
            <a:r>
              <a:rPr lang="en-US" dirty="0">
                <a:latin typeface="Consolas" panose="020B0609020204030204" pitchFamily="49" charset="0"/>
              </a:rPr>
              <a:t>insert into #temp values ('John','Smith',25); </a:t>
            </a:r>
            <a:r>
              <a:rPr lang="en-US" dirty="0">
                <a:solidFill>
                  <a:srgbClr val="FF0000"/>
                </a:solidFill>
                <a:latin typeface="Consolas" panose="020B0609020204030204" pitchFamily="49" charset="0"/>
              </a:rPr>
              <a:t>-- FAIL</a:t>
            </a:r>
          </a:p>
        </p:txBody>
      </p:sp>
    </p:spTree>
    <p:extLst>
      <p:ext uri="{BB962C8B-B14F-4D97-AF65-F5344CB8AC3E}">
        <p14:creationId xmlns:p14="http://schemas.microsoft.com/office/powerpoint/2010/main" val="4209242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B2F1-8A6A-4F69-B6EB-9FA0FD5AC41D}"/>
              </a:ext>
            </a:extLst>
          </p:cNvPr>
          <p:cNvSpPr>
            <a:spLocks noGrp="1"/>
          </p:cNvSpPr>
          <p:nvPr>
            <p:ph type="title"/>
          </p:nvPr>
        </p:nvSpPr>
        <p:spPr/>
        <p:txBody>
          <a:bodyPr/>
          <a:lstStyle/>
          <a:p>
            <a:r>
              <a:rPr lang="en-US" dirty="0"/>
              <a:t>Searching</a:t>
            </a:r>
          </a:p>
        </p:txBody>
      </p:sp>
      <p:sp>
        <p:nvSpPr>
          <p:cNvPr id="3" name="Content Placeholder 2">
            <a:extLst>
              <a:ext uri="{FF2B5EF4-FFF2-40B4-BE49-F238E27FC236}">
                <a16:creationId xmlns:a16="http://schemas.microsoft.com/office/drawing/2014/main" id="{2542CB4D-63FA-4D3C-9C5B-4D0C1EFF3489}"/>
              </a:ext>
            </a:extLst>
          </p:cNvPr>
          <p:cNvSpPr>
            <a:spLocks noGrp="1"/>
          </p:cNvSpPr>
          <p:nvPr>
            <p:ph idx="1"/>
          </p:nvPr>
        </p:nvSpPr>
        <p:spPr/>
        <p:txBody>
          <a:bodyPr>
            <a:normAutofit fontScale="92500" lnSpcReduction="20000"/>
          </a:bodyPr>
          <a:lstStyle/>
          <a:p>
            <a:pPr marL="0" indent="0">
              <a:buNone/>
            </a:pPr>
            <a:r>
              <a:rPr lang="en-US" dirty="0"/>
              <a:t>Searching a file takes, on average, time proportional to ½ of the size of the file.</a:t>
            </a:r>
          </a:p>
          <a:p>
            <a:pPr marL="0" indent="0">
              <a:buNone/>
            </a:pPr>
            <a:endParaRPr lang="en-US" dirty="0"/>
          </a:p>
          <a:p>
            <a:pPr marL="0" indent="0">
              <a:buNone/>
            </a:pPr>
            <a:r>
              <a:rPr lang="en-US" dirty="0"/>
              <a:t>Which makes sense:</a:t>
            </a:r>
          </a:p>
          <a:p>
            <a:pPr marL="0" indent="0">
              <a:buNone/>
            </a:pPr>
            <a:r>
              <a:rPr lang="en-US" dirty="0">
                <a:latin typeface="Consolas" panose="020B0609020204030204" pitchFamily="49" charset="0"/>
              </a:rPr>
              <a:t>while (not found and not end of file)</a:t>
            </a:r>
          </a:p>
          <a:p>
            <a:pPr marL="0" indent="0">
              <a:buNone/>
            </a:pPr>
            <a:r>
              <a:rPr lang="en-US" dirty="0">
                <a:latin typeface="Consolas" panose="020B0609020204030204" pitchFamily="49" charset="0"/>
              </a:rPr>
              <a:t>	read record</a:t>
            </a:r>
          </a:p>
          <a:p>
            <a:pPr marL="0" indent="0">
              <a:buNone/>
            </a:pPr>
            <a:r>
              <a:rPr lang="en-US" dirty="0">
                <a:latin typeface="Consolas" panose="020B0609020204030204" pitchFamily="49" charset="0"/>
              </a:rPr>
              <a:t>	found = {record matches}</a:t>
            </a:r>
          </a:p>
          <a:p>
            <a:pPr marL="0" indent="0">
              <a:buNone/>
            </a:pPr>
            <a:r>
              <a:rPr lang="en-US" dirty="0">
                <a:latin typeface="Consolas" panose="020B0609020204030204" pitchFamily="49" charset="0"/>
              </a:rPr>
              <a:t>if end of file</a:t>
            </a:r>
          </a:p>
          <a:p>
            <a:pPr marL="0" indent="0">
              <a:buNone/>
            </a:pPr>
            <a:r>
              <a:rPr lang="en-US" dirty="0">
                <a:latin typeface="Consolas" panose="020B0609020204030204" pitchFamily="49" charset="0"/>
              </a:rPr>
              <a:t>	throw exception</a:t>
            </a:r>
          </a:p>
          <a:p>
            <a:pPr marL="0" indent="0">
              <a:buNone/>
            </a:pPr>
            <a:r>
              <a:rPr lang="en-US" dirty="0">
                <a:latin typeface="Consolas" panose="020B0609020204030204" pitchFamily="49" charset="0"/>
              </a:rPr>
              <a:t>else</a:t>
            </a:r>
          </a:p>
          <a:p>
            <a:pPr marL="0" indent="0">
              <a:buNone/>
            </a:pPr>
            <a:r>
              <a:rPr lang="en-US" dirty="0">
                <a:latin typeface="Consolas" panose="020B0609020204030204" pitchFamily="49" charset="0"/>
              </a:rPr>
              <a:t>	return record</a:t>
            </a:r>
          </a:p>
          <a:p>
            <a:pPr marL="0" indent="0">
              <a:buNone/>
            </a:pPr>
            <a:endParaRPr lang="en-US" dirty="0"/>
          </a:p>
        </p:txBody>
      </p:sp>
    </p:spTree>
    <p:extLst>
      <p:ext uri="{BB962C8B-B14F-4D97-AF65-F5344CB8AC3E}">
        <p14:creationId xmlns:p14="http://schemas.microsoft.com/office/powerpoint/2010/main" val="709205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9A2FD-FCAB-4F97-9E62-33610F4C68F7}"/>
              </a:ext>
            </a:extLst>
          </p:cNvPr>
          <p:cNvSpPr>
            <a:spLocks noGrp="1"/>
          </p:cNvSpPr>
          <p:nvPr>
            <p:ph type="title"/>
          </p:nvPr>
        </p:nvSpPr>
        <p:spPr>
          <a:xfrm>
            <a:off x="838200" y="0"/>
            <a:ext cx="10515600" cy="947058"/>
          </a:xfrm>
        </p:spPr>
        <p:txBody>
          <a:bodyPr>
            <a:normAutofit/>
          </a:bodyPr>
          <a:lstStyle/>
          <a:p>
            <a:r>
              <a:rPr lang="en-US" dirty="0"/>
              <a:t>Filtered Indices</a:t>
            </a:r>
          </a:p>
        </p:txBody>
      </p:sp>
      <p:sp>
        <p:nvSpPr>
          <p:cNvPr id="3" name="Content Placeholder 2">
            <a:extLst>
              <a:ext uri="{FF2B5EF4-FFF2-40B4-BE49-F238E27FC236}">
                <a16:creationId xmlns:a16="http://schemas.microsoft.com/office/drawing/2014/main" id="{B02163C3-FDC7-495B-8D88-2FAA328B1A71}"/>
              </a:ext>
            </a:extLst>
          </p:cNvPr>
          <p:cNvSpPr>
            <a:spLocks noGrp="1"/>
          </p:cNvSpPr>
          <p:nvPr>
            <p:ph idx="1"/>
          </p:nvPr>
        </p:nvSpPr>
        <p:spPr>
          <a:xfrm>
            <a:off x="838200" y="1360714"/>
            <a:ext cx="10515600" cy="4816249"/>
          </a:xfrm>
        </p:spPr>
        <p:txBody>
          <a:bodyPr>
            <a:normAutofit fontScale="77500" lnSpcReduction="20000"/>
          </a:bodyPr>
          <a:lstStyle/>
          <a:p>
            <a:pPr marL="0" indent="0">
              <a:buNone/>
            </a:pPr>
            <a:r>
              <a:rPr lang="en-US" dirty="0"/>
              <a:t>Let’s change our patient a bit:</a:t>
            </a:r>
          </a:p>
          <a:p>
            <a:pPr marL="0" indent="0">
              <a:buNone/>
            </a:pPr>
            <a:r>
              <a:rPr lang="en-US" dirty="0"/>
              <a:t>(</a:t>
            </a:r>
            <a:r>
              <a:rPr lang="en-US" dirty="0" err="1"/>
              <a:t>LastName</a:t>
            </a:r>
            <a:r>
              <a:rPr lang="en-US" dirty="0"/>
              <a:t>, FirstName, Age, Sex, </a:t>
            </a:r>
            <a:r>
              <a:rPr lang="en-US" dirty="0" err="1"/>
              <a:t>IsPregnant</a:t>
            </a:r>
            <a:r>
              <a:rPr lang="en-US" dirty="0"/>
              <a:t>)</a:t>
            </a:r>
          </a:p>
          <a:p>
            <a:pPr marL="0" indent="0">
              <a:buNone/>
            </a:pPr>
            <a:r>
              <a:rPr lang="en-US" dirty="0"/>
              <a:t>If we want to find all of the pregnant people frequently, an index would be helpful. Do we need to index the males?</a:t>
            </a:r>
          </a:p>
          <a:p>
            <a:pPr marL="0" indent="0">
              <a:buNone/>
            </a:pPr>
            <a:r>
              <a:rPr lang="en-US" dirty="0">
                <a:latin typeface="Consolas" panose="020B0609020204030204" pitchFamily="49" charset="0"/>
              </a:rPr>
              <a:t>create table #temp (</a:t>
            </a:r>
            <a:r>
              <a:rPr lang="en-US" dirty="0" err="1">
                <a:latin typeface="Consolas" panose="020B0609020204030204" pitchFamily="49" charset="0"/>
              </a:rPr>
              <a:t>firstname</a:t>
            </a:r>
            <a:r>
              <a:rPr lang="en-US" dirty="0">
                <a:latin typeface="Consolas" panose="020B0609020204030204" pitchFamily="49" charset="0"/>
              </a:rPr>
              <a:t> varchar(100), </a:t>
            </a:r>
            <a:r>
              <a:rPr lang="en-US" dirty="0" err="1">
                <a:latin typeface="Consolas" panose="020B0609020204030204" pitchFamily="49" charset="0"/>
              </a:rPr>
              <a:t>lastname</a:t>
            </a:r>
            <a:r>
              <a:rPr lang="en-US" dirty="0">
                <a:latin typeface="Consolas" panose="020B0609020204030204" pitchFamily="49" charset="0"/>
              </a:rPr>
              <a:t> varchar(100), age int, sex char(1), </a:t>
            </a:r>
            <a:r>
              <a:rPr lang="en-US" dirty="0" err="1">
                <a:latin typeface="Consolas" panose="020B0609020204030204" pitchFamily="49" charset="0"/>
              </a:rPr>
              <a:t>isPregnant</a:t>
            </a:r>
            <a:r>
              <a:rPr lang="en-US" dirty="0">
                <a:latin typeface="Consolas" panose="020B0609020204030204" pitchFamily="49" charset="0"/>
              </a:rPr>
              <a:t> bit);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create </a:t>
            </a:r>
            <a:r>
              <a:rPr lang="en-US" dirty="0" err="1">
                <a:latin typeface="Consolas" panose="020B0609020204030204" pitchFamily="49" charset="0"/>
              </a:rPr>
              <a:t>nonclustered</a:t>
            </a:r>
            <a:r>
              <a:rPr lang="en-US" dirty="0">
                <a:latin typeface="Consolas" panose="020B0609020204030204" pitchFamily="49" charset="0"/>
              </a:rPr>
              <a:t> index </a:t>
            </a:r>
            <a:r>
              <a:rPr lang="en-US" dirty="0" err="1">
                <a:latin typeface="Consolas" panose="020B0609020204030204" pitchFamily="49" charset="0"/>
              </a:rPr>
              <a:t>ixTempSexIsPregnant</a:t>
            </a:r>
            <a:r>
              <a:rPr lang="en-US" dirty="0">
                <a:latin typeface="Consolas" panose="020B0609020204030204" pitchFamily="49" charset="0"/>
              </a:rPr>
              <a:t> on #temp</a:t>
            </a:r>
          </a:p>
          <a:p>
            <a:pPr marL="0" indent="0">
              <a:buNone/>
            </a:pPr>
            <a:r>
              <a:rPr lang="en-US" dirty="0">
                <a:latin typeface="Consolas" panose="020B0609020204030204" pitchFamily="49" charset="0"/>
              </a:rPr>
              <a:t>(sex, </a:t>
            </a:r>
            <a:r>
              <a:rPr lang="en-US" dirty="0" err="1">
                <a:latin typeface="Consolas" panose="020B0609020204030204" pitchFamily="49" charset="0"/>
              </a:rPr>
              <a:t>isPregnant</a:t>
            </a:r>
            <a:r>
              <a:rPr lang="en-US" dirty="0">
                <a:latin typeface="Consolas" panose="020B0609020204030204" pitchFamily="49" charset="0"/>
              </a:rPr>
              <a:t>) </a:t>
            </a:r>
          </a:p>
          <a:p>
            <a:pPr marL="0" indent="0">
              <a:buNone/>
            </a:pPr>
            <a:r>
              <a:rPr lang="en-US" dirty="0">
                <a:latin typeface="Consolas" panose="020B0609020204030204" pitchFamily="49" charset="0"/>
              </a:rPr>
              <a:t>where sex='F'</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insert into #temp values ('John','Smith',25, 'M', 0);</a:t>
            </a:r>
          </a:p>
          <a:p>
            <a:pPr marL="0" indent="0">
              <a:buNone/>
            </a:pPr>
            <a:r>
              <a:rPr lang="en-US" dirty="0">
                <a:latin typeface="Consolas" panose="020B0609020204030204" pitchFamily="49" charset="0"/>
              </a:rPr>
              <a:t>insert into #temp values ('Jane','Smith',26, 'F', 0);</a:t>
            </a:r>
          </a:p>
          <a:p>
            <a:pPr marL="0" indent="0">
              <a:buNone/>
            </a:pPr>
            <a:r>
              <a:rPr lang="en-US" dirty="0">
                <a:latin typeface="Consolas" panose="020B0609020204030204" pitchFamily="49" charset="0"/>
              </a:rPr>
              <a:t>insert into #temp values ('Jess','Smith',26, 'F', 1);</a:t>
            </a:r>
          </a:p>
        </p:txBody>
      </p:sp>
    </p:spTree>
    <p:extLst>
      <p:ext uri="{BB962C8B-B14F-4D97-AF65-F5344CB8AC3E}">
        <p14:creationId xmlns:p14="http://schemas.microsoft.com/office/powerpoint/2010/main" val="222746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D8974-3903-409E-A86D-5FD0B62B4C60}"/>
              </a:ext>
            </a:extLst>
          </p:cNvPr>
          <p:cNvSpPr>
            <a:spLocks noGrp="1"/>
          </p:cNvSpPr>
          <p:nvPr>
            <p:ph type="title"/>
          </p:nvPr>
        </p:nvSpPr>
        <p:spPr/>
        <p:txBody>
          <a:bodyPr/>
          <a:lstStyle/>
          <a:p>
            <a:r>
              <a:rPr lang="en-US" dirty="0"/>
              <a:t>Dropping Indices</a:t>
            </a:r>
          </a:p>
        </p:txBody>
      </p:sp>
      <p:sp>
        <p:nvSpPr>
          <p:cNvPr id="3" name="Content Placeholder 2">
            <a:extLst>
              <a:ext uri="{FF2B5EF4-FFF2-40B4-BE49-F238E27FC236}">
                <a16:creationId xmlns:a16="http://schemas.microsoft.com/office/drawing/2014/main" id="{DDC142B1-248F-4370-8831-D2BFF05995FC}"/>
              </a:ext>
            </a:extLst>
          </p:cNvPr>
          <p:cNvSpPr>
            <a:spLocks noGrp="1"/>
          </p:cNvSpPr>
          <p:nvPr>
            <p:ph idx="1"/>
          </p:nvPr>
        </p:nvSpPr>
        <p:spPr/>
        <p:txBody>
          <a:bodyPr/>
          <a:lstStyle/>
          <a:p>
            <a:pPr marL="0" indent="0">
              <a:buNone/>
            </a:pPr>
            <a:r>
              <a:rPr lang="en-US" dirty="0"/>
              <a:t>DROP INDEX name ON table</a:t>
            </a:r>
          </a:p>
        </p:txBody>
      </p:sp>
    </p:spTree>
    <p:extLst>
      <p:ext uri="{BB962C8B-B14F-4D97-AF65-F5344CB8AC3E}">
        <p14:creationId xmlns:p14="http://schemas.microsoft.com/office/powerpoint/2010/main" val="434984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264F2-97D2-4454-8AF1-240AD04C705F}"/>
              </a:ext>
            </a:extLst>
          </p:cNvPr>
          <p:cNvSpPr>
            <a:spLocks noGrp="1"/>
          </p:cNvSpPr>
          <p:nvPr>
            <p:ph type="title"/>
          </p:nvPr>
        </p:nvSpPr>
        <p:spPr/>
        <p:txBody>
          <a:bodyPr/>
          <a:lstStyle/>
          <a:p>
            <a:r>
              <a:rPr lang="en-US" dirty="0"/>
              <a:t>Where are these indices stored?</a:t>
            </a:r>
          </a:p>
        </p:txBody>
      </p:sp>
      <p:sp>
        <p:nvSpPr>
          <p:cNvPr id="3" name="Content Placeholder 2">
            <a:extLst>
              <a:ext uri="{FF2B5EF4-FFF2-40B4-BE49-F238E27FC236}">
                <a16:creationId xmlns:a16="http://schemas.microsoft.com/office/drawing/2014/main" id="{7344CF8F-BA63-4BD9-805B-5A588FA213AA}"/>
              </a:ext>
            </a:extLst>
          </p:cNvPr>
          <p:cNvSpPr>
            <a:spLocks noGrp="1"/>
          </p:cNvSpPr>
          <p:nvPr>
            <p:ph idx="1"/>
          </p:nvPr>
        </p:nvSpPr>
        <p:spPr/>
        <p:txBody>
          <a:bodyPr/>
          <a:lstStyle/>
          <a:p>
            <a:pPr marL="0" indent="0">
              <a:buNone/>
            </a:pPr>
            <a:r>
              <a:rPr lang="en-US" dirty="0"/>
              <a:t>Every system will be different. </a:t>
            </a:r>
          </a:p>
          <a:p>
            <a:pPr marL="0" indent="0">
              <a:buNone/>
            </a:pPr>
            <a:endParaRPr lang="en-US" dirty="0"/>
          </a:p>
          <a:p>
            <a:pPr marL="0" indent="0">
              <a:buNone/>
            </a:pPr>
            <a:r>
              <a:rPr lang="en-US" dirty="0"/>
              <a:t>In SQL Server, just like there are one or more files for data rows, there are also one or more files for indices.</a:t>
            </a:r>
          </a:p>
          <a:p>
            <a:pPr marL="0" indent="0">
              <a:buNone/>
            </a:pPr>
            <a:endParaRPr lang="en-US" dirty="0"/>
          </a:p>
          <a:p>
            <a:pPr marL="0" indent="0">
              <a:buNone/>
            </a:pPr>
            <a:r>
              <a:rPr lang="en-US" dirty="0"/>
              <a:t>Index files end with “.LDF”</a:t>
            </a:r>
          </a:p>
        </p:txBody>
      </p:sp>
    </p:spTree>
    <p:extLst>
      <p:ext uri="{BB962C8B-B14F-4D97-AF65-F5344CB8AC3E}">
        <p14:creationId xmlns:p14="http://schemas.microsoft.com/office/powerpoint/2010/main" val="574167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B05D-0449-48A6-A9E8-C5F4D592D9A2}"/>
              </a:ext>
            </a:extLst>
          </p:cNvPr>
          <p:cNvSpPr>
            <a:spLocks noGrp="1"/>
          </p:cNvSpPr>
          <p:nvPr>
            <p:ph type="title"/>
          </p:nvPr>
        </p:nvSpPr>
        <p:spPr/>
        <p:txBody>
          <a:bodyPr/>
          <a:lstStyle/>
          <a:p>
            <a:r>
              <a:rPr lang="en-US" dirty="0"/>
              <a:t>Index Roundup</a:t>
            </a:r>
          </a:p>
        </p:txBody>
      </p:sp>
      <p:sp>
        <p:nvSpPr>
          <p:cNvPr id="3" name="Content Placeholder 2">
            <a:extLst>
              <a:ext uri="{FF2B5EF4-FFF2-40B4-BE49-F238E27FC236}">
                <a16:creationId xmlns:a16="http://schemas.microsoft.com/office/drawing/2014/main" id="{1509950F-E9A5-415A-BCCC-CF77C2168F7D}"/>
              </a:ext>
            </a:extLst>
          </p:cNvPr>
          <p:cNvSpPr>
            <a:spLocks noGrp="1"/>
          </p:cNvSpPr>
          <p:nvPr>
            <p:ph idx="1"/>
          </p:nvPr>
        </p:nvSpPr>
        <p:spPr/>
        <p:txBody>
          <a:bodyPr/>
          <a:lstStyle/>
          <a:p>
            <a:pPr marL="0" indent="0">
              <a:buNone/>
            </a:pPr>
            <a:r>
              <a:rPr lang="en-US" dirty="0"/>
              <a:t>Indices are your primary tool to make your queries run fast.</a:t>
            </a:r>
          </a:p>
          <a:p>
            <a:pPr marL="0" indent="0">
              <a:buNone/>
            </a:pPr>
            <a:endParaRPr lang="en-US" dirty="0"/>
          </a:p>
          <a:p>
            <a:pPr marL="0" indent="0">
              <a:buNone/>
            </a:pPr>
            <a:r>
              <a:rPr lang="en-US" dirty="0"/>
              <a:t>Every index you add makes your inserts/updates/deletes slower and takes up disk space.</a:t>
            </a:r>
          </a:p>
          <a:p>
            <a:pPr marL="0" indent="0">
              <a:buNone/>
            </a:pPr>
            <a:endParaRPr lang="en-US" dirty="0"/>
          </a:p>
          <a:p>
            <a:pPr marL="0" indent="0">
              <a:buNone/>
            </a:pPr>
            <a:r>
              <a:rPr lang="en-US" dirty="0"/>
              <a:t>Clustered indices reorder the data; you only get one.</a:t>
            </a:r>
          </a:p>
          <a:p>
            <a:pPr marL="0" indent="0">
              <a:buNone/>
            </a:pPr>
            <a:endParaRPr lang="en-US" dirty="0"/>
          </a:p>
          <a:p>
            <a:pPr marL="0" indent="0">
              <a:buNone/>
            </a:pPr>
            <a:r>
              <a:rPr lang="en-US" dirty="0"/>
              <a:t>Non-clustered indices require an extra data read to get to the data from </a:t>
            </a:r>
            <a:r>
              <a:rPr lang="en-US"/>
              <a:t>the index.</a:t>
            </a:r>
            <a:endParaRPr lang="en-US" dirty="0"/>
          </a:p>
          <a:p>
            <a:pPr marL="0" indent="0">
              <a:buNone/>
            </a:pPr>
            <a:endParaRPr lang="en-US" dirty="0"/>
          </a:p>
        </p:txBody>
      </p:sp>
    </p:spTree>
    <p:extLst>
      <p:ext uri="{BB962C8B-B14F-4D97-AF65-F5344CB8AC3E}">
        <p14:creationId xmlns:p14="http://schemas.microsoft.com/office/powerpoint/2010/main" val="1501191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B2F1-8A6A-4F69-B6EB-9FA0FD5AC41D}"/>
              </a:ext>
            </a:extLst>
          </p:cNvPr>
          <p:cNvSpPr>
            <a:spLocks noGrp="1"/>
          </p:cNvSpPr>
          <p:nvPr>
            <p:ph type="title"/>
          </p:nvPr>
        </p:nvSpPr>
        <p:spPr/>
        <p:txBody>
          <a:bodyPr/>
          <a:lstStyle/>
          <a:p>
            <a:r>
              <a:rPr lang="en-US" dirty="0"/>
              <a:t>Indices (or indexes)</a:t>
            </a:r>
          </a:p>
        </p:txBody>
      </p:sp>
      <p:sp>
        <p:nvSpPr>
          <p:cNvPr id="3" name="Content Placeholder 2">
            <a:extLst>
              <a:ext uri="{FF2B5EF4-FFF2-40B4-BE49-F238E27FC236}">
                <a16:creationId xmlns:a16="http://schemas.microsoft.com/office/drawing/2014/main" id="{2542CB4D-63FA-4D3C-9C5B-4D0C1EFF3489}"/>
              </a:ext>
            </a:extLst>
          </p:cNvPr>
          <p:cNvSpPr>
            <a:spLocks noGrp="1"/>
          </p:cNvSpPr>
          <p:nvPr>
            <p:ph idx="1"/>
          </p:nvPr>
        </p:nvSpPr>
        <p:spPr/>
        <p:txBody>
          <a:bodyPr/>
          <a:lstStyle/>
          <a:p>
            <a:pPr marL="0" indent="0">
              <a:buNone/>
            </a:pPr>
            <a:r>
              <a:rPr lang="en-US" dirty="0"/>
              <a:t>Think about finding every instance of a word in a book. You would skim every page, taking notes of the page numbers where you find that word.</a:t>
            </a:r>
          </a:p>
          <a:p>
            <a:pPr marL="0" indent="0">
              <a:buNone/>
            </a:pPr>
            <a:endParaRPr lang="en-US" dirty="0"/>
          </a:p>
          <a:p>
            <a:pPr marL="0" indent="0">
              <a:buNone/>
            </a:pPr>
            <a:r>
              <a:rPr lang="en-US" dirty="0"/>
              <a:t>Or you could flip to the back of the book which has an index. Find the word (alphabetically) and the relevant page numbers are listed.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1935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0D97-3071-4755-BA16-5F03A9542E10}"/>
              </a:ext>
            </a:extLst>
          </p:cNvPr>
          <p:cNvSpPr>
            <a:spLocks noGrp="1"/>
          </p:cNvSpPr>
          <p:nvPr>
            <p:ph type="title"/>
          </p:nvPr>
        </p:nvSpPr>
        <p:spPr>
          <a:xfrm>
            <a:off x="648929" y="629266"/>
            <a:ext cx="6586491" cy="1676603"/>
          </a:xfrm>
        </p:spPr>
        <p:txBody>
          <a:bodyPr>
            <a:normAutofit/>
          </a:bodyPr>
          <a:lstStyle/>
          <a:p>
            <a:r>
              <a:rPr lang="en-US" dirty="0"/>
              <a:t>Indices</a:t>
            </a:r>
          </a:p>
        </p:txBody>
      </p:sp>
      <p:sp>
        <p:nvSpPr>
          <p:cNvPr id="3" name="Content Placeholder 2">
            <a:extLst>
              <a:ext uri="{FF2B5EF4-FFF2-40B4-BE49-F238E27FC236}">
                <a16:creationId xmlns:a16="http://schemas.microsoft.com/office/drawing/2014/main" id="{54BA8356-58E9-44E5-8EBF-B4ECD9E0D855}"/>
              </a:ext>
            </a:extLst>
          </p:cNvPr>
          <p:cNvSpPr>
            <a:spLocks noGrp="1"/>
          </p:cNvSpPr>
          <p:nvPr>
            <p:ph idx="1"/>
          </p:nvPr>
        </p:nvSpPr>
        <p:spPr>
          <a:xfrm>
            <a:off x="648930" y="2438400"/>
            <a:ext cx="6586489" cy="3785419"/>
          </a:xfrm>
        </p:spPr>
        <p:txBody>
          <a:bodyPr>
            <a:normAutofit/>
          </a:bodyPr>
          <a:lstStyle/>
          <a:p>
            <a:pPr marL="0" indent="0">
              <a:buNone/>
            </a:pPr>
            <a:r>
              <a:rPr lang="en-US" sz="3200" dirty="0"/>
              <a:t>A database index is just like a book index – an entry points to a page where I can find that information.</a:t>
            </a:r>
          </a:p>
        </p:txBody>
      </p:sp>
      <p:pic>
        <p:nvPicPr>
          <p:cNvPr id="2050" name="Picture 2" descr="Image result for book index">
            <a:extLst>
              <a:ext uri="{FF2B5EF4-FFF2-40B4-BE49-F238E27FC236}">
                <a16:creationId xmlns:a16="http://schemas.microsoft.com/office/drawing/2014/main" id="{1A86BBF8-F95F-4675-A0F4-B332DDF604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28" r="1" b="1"/>
          <a:stretch/>
        </p:blipFill>
        <p:spPr bwMode="auto">
          <a:xfrm>
            <a:off x="7556408" y="10"/>
            <a:ext cx="463559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4EB2DB8-6142-487D-A698-36CC162577E9}"/>
              </a:ext>
            </a:extLst>
          </p:cNvPr>
          <p:cNvCxnSpPr/>
          <p:nvPr/>
        </p:nvCxnSpPr>
        <p:spPr>
          <a:xfrm>
            <a:off x="7469204" y="490888"/>
            <a:ext cx="0" cy="57329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14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5958D-76C7-45DE-8F4B-F8B69E604021}"/>
              </a:ext>
            </a:extLst>
          </p:cNvPr>
          <p:cNvSpPr>
            <a:spLocks noGrp="1"/>
          </p:cNvSpPr>
          <p:nvPr>
            <p:ph type="title"/>
          </p:nvPr>
        </p:nvSpPr>
        <p:spPr/>
        <p:txBody>
          <a:bodyPr/>
          <a:lstStyle/>
          <a:p>
            <a:r>
              <a:rPr lang="en-US" dirty="0"/>
              <a:t>ISAM indices</a:t>
            </a:r>
          </a:p>
        </p:txBody>
      </p:sp>
      <p:sp>
        <p:nvSpPr>
          <p:cNvPr id="3" name="Content Placeholder 2">
            <a:extLst>
              <a:ext uri="{FF2B5EF4-FFF2-40B4-BE49-F238E27FC236}">
                <a16:creationId xmlns:a16="http://schemas.microsoft.com/office/drawing/2014/main" id="{1BE944B7-769D-4262-92EA-947A9F9D240C}"/>
              </a:ext>
            </a:extLst>
          </p:cNvPr>
          <p:cNvSpPr>
            <a:spLocks noGrp="1"/>
          </p:cNvSpPr>
          <p:nvPr>
            <p:ph idx="1"/>
          </p:nvPr>
        </p:nvSpPr>
        <p:spPr/>
        <p:txBody>
          <a:bodyPr/>
          <a:lstStyle/>
          <a:p>
            <a:pPr marL="0" indent="0">
              <a:buNone/>
            </a:pPr>
            <a:r>
              <a:rPr lang="en-US" dirty="0"/>
              <a:t>Often each index was a different file. As you can imagine, this led to a lot of issues. One classic example was older code that wasn’t aware of an index file would insert a record and the index would get out of sync.</a:t>
            </a:r>
          </a:p>
        </p:txBody>
      </p:sp>
    </p:spTree>
    <p:extLst>
      <p:ext uri="{BB962C8B-B14F-4D97-AF65-F5344CB8AC3E}">
        <p14:creationId xmlns:p14="http://schemas.microsoft.com/office/powerpoint/2010/main" val="203041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AF97A-C44F-4218-B8B4-18807C14C67F}"/>
              </a:ext>
            </a:extLst>
          </p:cNvPr>
          <p:cNvSpPr>
            <a:spLocks noGrp="1"/>
          </p:cNvSpPr>
          <p:nvPr>
            <p:ph type="title"/>
          </p:nvPr>
        </p:nvSpPr>
        <p:spPr>
          <a:xfrm>
            <a:off x="8174735" y="640081"/>
            <a:ext cx="3377183" cy="1371599"/>
          </a:xfrm>
          <a:noFill/>
        </p:spPr>
        <p:txBody>
          <a:bodyPr vert="horz" lIns="91440" tIns="45720" rIns="91440" bIns="45720" rtlCol="0" anchor="b">
            <a:normAutofit/>
          </a:bodyPr>
          <a:lstStyle/>
          <a:p>
            <a:r>
              <a:rPr lang="en-US" dirty="0"/>
              <a:t>Indices are stored</a:t>
            </a:r>
          </a:p>
        </p:txBody>
      </p:sp>
      <p:sp>
        <p:nvSpPr>
          <p:cNvPr id="3" name="Content Placeholder 2">
            <a:extLst>
              <a:ext uri="{FF2B5EF4-FFF2-40B4-BE49-F238E27FC236}">
                <a16:creationId xmlns:a16="http://schemas.microsoft.com/office/drawing/2014/main" id="{9EAD4DB9-4711-4CF3-927A-E7839C0E28A4}"/>
              </a:ext>
            </a:extLst>
          </p:cNvPr>
          <p:cNvSpPr>
            <a:spLocks noGrp="1"/>
          </p:cNvSpPr>
          <p:nvPr>
            <p:ph idx="1"/>
          </p:nvPr>
        </p:nvSpPr>
        <p:spPr>
          <a:xfrm>
            <a:off x="8174733" y="2233060"/>
            <a:ext cx="3731717" cy="4417997"/>
          </a:xfrm>
          <a:noFill/>
        </p:spPr>
        <p:txBody>
          <a:bodyPr vert="horz" lIns="91440" tIns="45720" rIns="91440" bIns="45720" rtlCol="0">
            <a:normAutofit/>
          </a:bodyPr>
          <a:lstStyle/>
          <a:p>
            <a:pPr marL="0" indent="0">
              <a:buNone/>
            </a:pPr>
            <a:r>
              <a:rPr lang="en-US" dirty="0"/>
              <a:t>An index is “just” another series of pages, like a table.</a:t>
            </a:r>
          </a:p>
          <a:p>
            <a:pPr marL="0" indent="0">
              <a:buNone/>
            </a:pPr>
            <a:endParaRPr lang="en-US" dirty="0"/>
          </a:p>
          <a:p>
            <a:pPr marL="0" indent="0">
              <a:buNone/>
            </a:pPr>
            <a:r>
              <a:rPr lang="en-US" dirty="0"/>
              <a:t>The Root node and leaf nodes are B-Trees.</a:t>
            </a:r>
          </a:p>
          <a:p>
            <a:pPr marL="0" indent="0">
              <a:buNone/>
            </a:pPr>
            <a:endParaRPr lang="en-US" dirty="0"/>
          </a:p>
          <a:p>
            <a:pPr marL="0" indent="0">
              <a:buNone/>
            </a:pPr>
            <a:r>
              <a:rPr lang="en-US" dirty="0"/>
              <a:t>The leaves point to the data pages.</a:t>
            </a:r>
          </a:p>
        </p:txBody>
      </p:sp>
      <p:pic>
        <p:nvPicPr>
          <p:cNvPr id="3074" name="Picture 2" descr="bokind1a">
            <a:extLst>
              <a:ext uri="{FF2B5EF4-FFF2-40B4-BE49-F238E27FC236}">
                <a16:creationId xmlns:a16="http://schemas.microsoft.com/office/drawing/2014/main" id="{36A3309D-1D36-4FA9-AEA8-3413EB66F3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59" r="1" b="1"/>
          <a:stretch/>
        </p:blipFill>
        <p:spPr bwMode="auto">
          <a:xfrm>
            <a:off x="20" y="10"/>
            <a:ext cx="7534636"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266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8AE19-D8B6-4E49-BC88-DA6B290369CD}"/>
              </a:ext>
            </a:extLst>
          </p:cNvPr>
          <p:cNvSpPr>
            <a:spLocks noGrp="1"/>
          </p:cNvSpPr>
          <p:nvPr>
            <p:ph type="title"/>
          </p:nvPr>
        </p:nvSpPr>
        <p:spPr/>
        <p:txBody>
          <a:bodyPr/>
          <a:lstStyle/>
          <a:p>
            <a:r>
              <a:rPr lang="en-US" dirty="0"/>
              <a:t>Indices</a:t>
            </a:r>
          </a:p>
        </p:txBody>
      </p:sp>
      <p:sp>
        <p:nvSpPr>
          <p:cNvPr id="3" name="Content Placeholder 2">
            <a:extLst>
              <a:ext uri="{FF2B5EF4-FFF2-40B4-BE49-F238E27FC236}">
                <a16:creationId xmlns:a16="http://schemas.microsoft.com/office/drawing/2014/main" id="{13AB0DAB-E929-42E5-A250-0550D3992DC4}"/>
              </a:ext>
            </a:extLst>
          </p:cNvPr>
          <p:cNvSpPr>
            <a:spLocks noGrp="1"/>
          </p:cNvSpPr>
          <p:nvPr>
            <p:ph idx="1"/>
          </p:nvPr>
        </p:nvSpPr>
        <p:spPr/>
        <p:txBody>
          <a:bodyPr/>
          <a:lstStyle/>
          <a:p>
            <a:pPr marL="0" indent="0">
              <a:buNone/>
            </a:pPr>
            <a:r>
              <a:rPr lang="en-US" dirty="0"/>
              <a:t>Consider a row of data that is 500 bytes wide.</a:t>
            </a:r>
          </a:p>
          <a:p>
            <a:pPr marL="0" indent="0">
              <a:buNone/>
            </a:pPr>
            <a:r>
              <a:rPr lang="en-US" dirty="0"/>
              <a:t>Now, consider that 4 bytes of that row is an integer.</a:t>
            </a:r>
          </a:p>
          <a:p>
            <a:pPr marL="0" indent="0">
              <a:buNone/>
            </a:pPr>
            <a:endParaRPr lang="en-US" dirty="0"/>
          </a:p>
          <a:p>
            <a:pPr marL="0" indent="0">
              <a:buNone/>
            </a:pPr>
            <a:r>
              <a:rPr lang="en-US" dirty="0"/>
              <a:t>We are looking for rows where the integer = 0.</a:t>
            </a:r>
          </a:p>
          <a:p>
            <a:pPr marL="0" indent="0">
              <a:buNone/>
            </a:pPr>
            <a:r>
              <a:rPr lang="en-US" dirty="0"/>
              <a:t>If we have 100,000 rows in our table, how many bytes do we have to read to find our answer without indices?</a:t>
            </a:r>
          </a:p>
          <a:p>
            <a:pPr marL="0" indent="0">
              <a:buNone/>
            </a:pPr>
            <a:endParaRPr lang="en-US" dirty="0"/>
          </a:p>
          <a:p>
            <a:pPr marL="0" indent="0">
              <a:buNone/>
            </a:pPr>
            <a:r>
              <a:rPr lang="en-US" dirty="0"/>
              <a:t>100,000 X 500 </a:t>
            </a:r>
            <a:r>
              <a:rPr lang="en-US" dirty="0">
                <a:sym typeface="Wingdings" panose="05000000000000000000" pitchFamily="2" charset="2"/>
              </a:rPr>
              <a:t> 50,000,000 bytes – 50 megabytes. That’s not accounting for overhead (page headers, etc.)</a:t>
            </a:r>
            <a:endParaRPr lang="en-US" dirty="0"/>
          </a:p>
        </p:txBody>
      </p:sp>
    </p:spTree>
    <p:extLst>
      <p:ext uri="{BB962C8B-B14F-4D97-AF65-F5344CB8AC3E}">
        <p14:creationId xmlns:p14="http://schemas.microsoft.com/office/powerpoint/2010/main" val="3273220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42D30-09E2-44C7-B2DA-C4712D03709C}"/>
              </a:ext>
            </a:extLst>
          </p:cNvPr>
          <p:cNvSpPr>
            <a:spLocks noGrp="1"/>
          </p:cNvSpPr>
          <p:nvPr>
            <p:ph type="title"/>
          </p:nvPr>
        </p:nvSpPr>
        <p:spPr/>
        <p:txBody>
          <a:bodyPr/>
          <a:lstStyle/>
          <a:p>
            <a:r>
              <a:rPr lang="en-US" dirty="0"/>
              <a:t>Indices</a:t>
            </a:r>
          </a:p>
        </p:txBody>
      </p:sp>
      <p:sp>
        <p:nvSpPr>
          <p:cNvPr id="3" name="Content Placeholder 2">
            <a:extLst>
              <a:ext uri="{FF2B5EF4-FFF2-40B4-BE49-F238E27FC236}">
                <a16:creationId xmlns:a16="http://schemas.microsoft.com/office/drawing/2014/main" id="{DB65EA7D-F3B3-467E-904A-301616CA72C8}"/>
              </a:ext>
            </a:extLst>
          </p:cNvPr>
          <p:cNvSpPr>
            <a:spLocks noGrp="1"/>
          </p:cNvSpPr>
          <p:nvPr>
            <p:ph idx="1"/>
          </p:nvPr>
        </p:nvSpPr>
        <p:spPr/>
        <p:txBody>
          <a:bodyPr/>
          <a:lstStyle/>
          <a:p>
            <a:pPr marL="0" indent="0">
              <a:buNone/>
            </a:pPr>
            <a:r>
              <a:rPr lang="en-US" dirty="0"/>
              <a:t>Consider, now, that we have an index on that integer. We store the integer (4 bytes) and the page number of the page that the row is stored on.</a:t>
            </a:r>
          </a:p>
          <a:p>
            <a:pPr marL="0" indent="0">
              <a:buNone/>
            </a:pPr>
            <a:r>
              <a:rPr lang="en-US" dirty="0"/>
              <a:t> </a:t>
            </a:r>
          </a:p>
          <a:p>
            <a:pPr marL="0" indent="0">
              <a:buNone/>
            </a:pPr>
            <a:r>
              <a:rPr lang="en-US" dirty="0"/>
              <a:t>What’s the largest number of bytes we need to read for the index?</a:t>
            </a:r>
          </a:p>
          <a:p>
            <a:pPr marL="0" indent="0">
              <a:buNone/>
            </a:pPr>
            <a:r>
              <a:rPr lang="en-US" dirty="0"/>
              <a:t>Let’s assume that all 100,000 rows have unique pages (worst case).</a:t>
            </a:r>
          </a:p>
          <a:p>
            <a:pPr marL="0" indent="0">
              <a:buNone/>
            </a:pPr>
            <a:r>
              <a:rPr lang="en-US" dirty="0"/>
              <a:t>100,000 X (4 (value) + 4 (page) = 100,000 X 8 = 800,000 = 800K</a:t>
            </a:r>
          </a:p>
          <a:p>
            <a:pPr marL="0" indent="0">
              <a:buNone/>
            </a:pPr>
            <a:r>
              <a:rPr lang="en-US" dirty="0"/>
              <a:t>That’s a 62.5 times improvement. Of course, now we have to go read the data page, so we read another 8,000 bytes…</a:t>
            </a:r>
          </a:p>
        </p:txBody>
      </p:sp>
      <p:graphicFrame>
        <p:nvGraphicFramePr>
          <p:cNvPr id="4" name="Table 3">
            <a:extLst>
              <a:ext uri="{FF2B5EF4-FFF2-40B4-BE49-F238E27FC236}">
                <a16:creationId xmlns:a16="http://schemas.microsoft.com/office/drawing/2014/main" id="{9FA38254-6AA6-46ED-92AC-383382769C4F}"/>
              </a:ext>
            </a:extLst>
          </p:cNvPr>
          <p:cNvGraphicFramePr>
            <a:graphicFrameLocks noGrp="1"/>
          </p:cNvGraphicFramePr>
          <p:nvPr/>
        </p:nvGraphicFramePr>
        <p:xfrm>
          <a:off x="3328785" y="117403"/>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615564439"/>
                    </a:ext>
                  </a:extLst>
                </a:gridCol>
                <a:gridCol w="4064000">
                  <a:extLst>
                    <a:ext uri="{9D8B030D-6E8A-4147-A177-3AD203B41FA5}">
                      <a16:colId xmlns:a16="http://schemas.microsoft.com/office/drawing/2014/main" val="3364132277"/>
                    </a:ext>
                  </a:extLst>
                </a:gridCol>
              </a:tblGrid>
              <a:tr h="370840">
                <a:tc>
                  <a:txBody>
                    <a:bodyPr/>
                    <a:lstStyle/>
                    <a:p>
                      <a:r>
                        <a:rPr lang="en-US" dirty="0"/>
                        <a:t>Value</a:t>
                      </a:r>
                    </a:p>
                  </a:txBody>
                  <a:tcPr/>
                </a:tc>
                <a:tc>
                  <a:txBody>
                    <a:bodyPr/>
                    <a:lstStyle/>
                    <a:p>
                      <a:r>
                        <a:rPr lang="en-US" dirty="0"/>
                        <a:t>Page(s)</a:t>
                      </a:r>
                    </a:p>
                  </a:txBody>
                  <a:tcPr/>
                </a:tc>
                <a:extLst>
                  <a:ext uri="{0D108BD9-81ED-4DB2-BD59-A6C34878D82A}">
                    <a16:rowId xmlns:a16="http://schemas.microsoft.com/office/drawing/2014/main" val="3473893183"/>
                  </a:ext>
                </a:extLst>
              </a:tr>
              <a:tr h="370840">
                <a:tc>
                  <a:txBody>
                    <a:bodyPr/>
                    <a:lstStyle/>
                    <a:p>
                      <a:r>
                        <a:rPr lang="en-US" dirty="0"/>
                        <a:t>-5</a:t>
                      </a:r>
                    </a:p>
                  </a:txBody>
                  <a:tcPr/>
                </a:tc>
                <a:tc>
                  <a:txBody>
                    <a:bodyPr/>
                    <a:lstStyle/>
                    <a:p>
                      <a:r>
                        <a:rPr lang="en-US" dirty="0"/>
                        <a:t>22,35,77</a:t>
                      </a:r>
                    </a:p>
                  </a:txBody>
                  <a:tcPr/>
                </a:tc>
                <a:extLst>
                  <a:ext uri="{0D108BD9-81ED-4DB2-BD59-A6C34878D82A}">
                    <a16:rowId xmlns:a16="http://schemas.microsoft.com/office/drawing/2014/main" val="1013367489"/>
                  </a:ext>
                </a:extLst>
              </a:tr>
              <a:tr h="370840">
                <a:tc>
                  <a:txBody>
                    <a:bodyPr/>
                    <a:lstStyle/>
                    <a:p>
                      <a:r>
                        <a:rPr lang="en-US" dirty="0"/>
                        <a:t>-3</a:t>
                      </a:r>
                    </a:p>
                  </a:txBody>
                  <a:tcPr/>
                </a:tc>
                <a:tc>
                  <a:txBody>
                    <a:bodyPr/>
                    <a:lstStyle/>
                    <a:p>
                      <a:r>
                        <a:rPr lang="en-US" dirty="0"/>
                        <a:t>7,3</a:t>
                      </a:r>
                    </a:p>
                  </a:txBody>
                  <a:tcPr/>
                </a:tc>
                <a:extLst>
                  <a:ext uri="{0D108BD9-81ED-4DB2-BD59-A6C34878D82A}">
                    <a16:rowId xmlns:a16="http://schemas.microsoft.com/office/drawing/2014/main" val="1118691150"/>
                  </a:ext>
                </a:extLst>
              </a:tr>
              <a:tr h="370840">
                <a:tc>
                  <a:txBody>
                    <a:bodyPr/>
                    <a:lstStyle/>
                    <a:p>
                      <a:r>
                        <a:rPr lang="en-US" dirty="0"/>
                        <a:t>0</a:t>
                      </a:r>
                    </a:p>
                  </a:txBody>
                  <a:tcPr/>
                </a:tc>
                <a:tc>
                  <a:txBody>
                    <a:bodyPr/>
                    <a:lstStyle/>
                    <a:p>
                      <a:r>
                        <a:rPr lang="en-US" dirty="0"/>
                        <a:t>44,92,127</a:t>
                      </a:r>
                    </a:p>
                  </a:txBody>
                  <a:tcPr/>
                </a:tc>
                <a:extLst>
                  <a:ext uri="{0D108BD9-81ED-4DB2-BD59-A6C34878D82A}">
                    <a16:rowId xmlns:a16="http://schemas.microsoft.com/office/drawing/2014/main" val="3462218177"/>
                  </a:ext>
                </a:extLst>
              </a:tr>
            </a:tbl>
          </a:graphicData>
        </a:graphic>
      </p:graphicFrame>
    </p:spTree>
    <p:extLst>
      <p:ext uri="{BB962C8B-B14F-4D97-AF65-F5344CB8AC3E}">
        <p14:creationId xmlns:p14="http://schemas.microsoft.com/office/powerpoint/2010/main" val="90943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B83BD-9E82-46A9-8316-F6ED71988E0E}"/>
              </a:ext>
            </a:extLst>
          </p:cNvPr>
          <p:cNvSpPr>
            <a:spLocks noGrp="1"/>
          </p:cNvSpPr>
          <p:nvPr>
            <p:ph type="title"/>
          </p:nvPr>
        </p:nvSpPr>
        <p:spPr/>
        <p:txBody>
          <a:bodyPr/>
          <a:lstStyle/>
          <a:p>
            <a:r>
              <a:rPr lang="en-US" dirty="0"/>
              <a:t>B-Tree </a:t>
            </a:r>
          </a:p>
        </p:txBody>
      </p:sp>
      <p:sp>
        <p:nvSpPr>
          <p:cNvPr id="3" name="Content Placeholder 2">
            <a:extLst>
              <a:ext uri="{FF2B5EF4-FFF2-40B4-BE49-F238E27FC236}">
                <a16:creationId xmlns:a16="http://schemas.microsoft.com/office/drawing/2014/main" id="{6A4A8294-0023-4201-81EA-F487882FA71F}"/>
              </a:ext>
            </a:extLst>
          </p:cNvPr>
          <p:cNvSpPr>
            <a:spLocks noGrp="1"/>
          </p:cNvSpPr>
          <p:nvPr>
            <p:ph idx="1"/>
          </p:nvPr>
        </p:nvSpPr>
        <p:spPr/>
        <p:txBody>
          <a:bodyPr/>
          <a:lstStyle/>
          <a:p>
            <a:pPr marL="0" indent="0">
              <a:buNone/>
            </a:pPr>
            <a:r>
              <a:rPr lang="en-US" dirty="0"/>
              <a:t>If indices were just simple lists, that would be an enormous savings. </a:t>
            </a:r>
          </a:p>
          <a:p>
            <a:pPr marL="0" indent="0">
              <a:buNone/>
            </a:pPr>
            <a:endParaRPr lang="en-US" dirty="0"/>
          </a:p>
          <a:p>
            <a:pPr marL="0" indent="0">
              <a:buNone/>
            </a:pPr>
            <a:r>
              <a:rPr lang="en-US" dirty="0"/>
              <a:t>The good news is that they are not! </a:t>
            </a:r>
          </a:p>
          <a:p>
            <a:pPr marL="0" indent="0">
              <a:buNone/>
            </a:pPr>
            <a:endParaRPr lang="en-US" dirty="0"/>
          </a:p>
          <a:p>
            <a:pPr marL="0" indent="0">
              <a:buNone/>
            </a:pPr>
            <a:r>
              <a:rPr lang="en-US" dirty="0"/>
              <a:t>Indices are B-Trees, a data structure designed for O(log(n)) search. The interesting performance item to note is that the base on the log is what’s called blocking factor – how many records we can fit in one block/page. The smaller the contents of the data index, the better search will perform.</a:t>
            </a:r>
          </a:p>
        </p:txBody>
      </p:sp>
    </p:spTree>
    <p:extLst>
      <p:ext uri="{BB962C8B-B14F-4D97-AF65-F5344CB8AC3E}">
        <p14:creationId xmlns:p14="http://schemas.microsoft.com/office/powerpoint/2010/main" val="345467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1461</Words>
  <Application>Microsoft Office PowerPoint</Application>
  <PresentationFormat>Widescreen</PresentationFormat>
  <Paragraphs>183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Consolas</vt:lpstr>
      <vt:lpstr>Wingdings</vt:lpstr>
      <vt:lpstr>Office Theme</vt:lpstr>
      <vt:lpstr>Indices</vt:lpstr>
      <vt:lpstr>Searching</vt:lpstr>
      <vt:lpstr>Indices (or indexes)</vt:lpstr>
      <vt:lpstr>Indices</vt:lpstr>
      <vt:lpstr>ISAM indices</vt:lpstr>
      <vt:lpstr>Indices are stored</vt:lpstr>
      <vt:lpstr>Indices</vt:lpstr>
      <vt:lpstr>Indices</vt:lpstr>
      <vt:lpstr>B-Tree </vt:lpstr>
      <vt:lpstr>B-Tree works with pages of pointers</vt:lpstr>
      <vt:lpstr>B-Tree works with pages of pointers</vt:lpstr>
      <vt:lpstr>Working with B-Trees</vt:lpstr>
      <vt:lpstr>SQL to Create an Index</vt:lpstr>
      <vt:lpstr>Fill Factor</vt:lpstr>
      <vt:lpstr>Clustered and Non-Clustered</vt:lpstr>
      <vt:lpstr>Multiple Criteria</vt:lpstr>
      <vt:lpstr>Included columns</vt:lpstr>
      <vt:lpstr>Included Columns</vt:lpstr>
      <vt:lpstr>Unique Indices</vt:lpstr>
      <vt:lpstr>Filtered Indices</vt:lpstr>
      <vt:lpstr>Dropping Indices</vt:lpstr>
      <vt:lpstr>Where are these indices stored?</vt:lpstr>
      <vt:lpstr>Index Roundup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Indices</dc:title>
  <dc:creator>Michael Phipps</dc:creator>
  <cp:lastModifiedBy>Michael Phipps</cp:lastModifiedBy>
  <cp:revision>1</cp:revision>
  <dcterms:created xsi:type="dcterms:W3CDTF">2018-08-01T14:19:45Z</dcterms:created>
  <dcterms:modified xsi:type="dcterms:W3CDTF">2018-08-01T14:26:40Z</dcterms:modified>
</cp:coreProperties>
</file>