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E3919-2C09-4A0A-B4A6-C878903E5A3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E44845-2104-46AC-A9E5-9D9D50515BE5}">
      <dgm:prSet phldrT="[Text]"/>
      <dgm:spPr/>
      <dgm:t>
        <a:bodyPr/>
        <a:lstStyle/>
        <a:p>
          <a:r>
            <a:rPr lang="en-US" dirty="0"/>
            <a:t>Doctor</a:t>
          </a:r>
        </a:p>
      </dgm:t>
    </dgm:pt>
    <dgm:pt modelId="{EB8CDD47-1657-437C-A7DE-CABB336245D9}" type="parTrans" cxnId="{1750CFFB-5870-4A69-9BA9-0042EC26BC59}">
      <dgm:prSet/>
      <dgm:spPr/>
      <dgm:t>
        <a:bodyPr/>
        <a:lstStyle/>
        <a:p>
          <a:endParaRPr lang="en-US"/>
        </a:p>
      </dgm:t>
    </dgm:pt>
    <dgm:pt modelId="{18554D07-9A49-4661-A036-52F0F455E183}" type="sibTrans" cxnId="{1750CFFB-5870-4A69-9BA9-0042EC26BC59}">
      <dgm:prSet/>
      <dgm:spPr/>
      <dgm:t>
        <a:bodyPr/>
        <a:lstStyle/>
        <a:p>
          <a:endParaRPr lang="en-US"/>
        </a:p>
      </dgm:t>
    </dgm:pt>
    <dgm:pt modelId="{013B1661-01B8-4AF4-BDC7-FCF05F0E23C2}">
      <dgm:prSet phldrT="[Text]"/>
      <dgm:spPr>
        <a:solidFill>
          <a:srgbClr val="A1B8E1"/>
        </a:solidFill>
        <a:ln>
          <a:noFill/>
        </a:ln>
      </dgm:spPr>
      <dgm:t>
        <a:bodyPr/>
        <a:lstStyle/>
        <a:p>
          <a:r>
            <a:rPr lang="en-US" dirty="0"/>
            <a:t>Patient</a:t>
          </a:r>
        </a:p>
      </dgm:t>
    </dgm:pt>
    <dgm:pt modelId="{997356CE-CE74-4739-9E5B-0E47259BF7D0}" type="parTrans" cxnId="{E0D51113-9FD1-491B-9586-160B1720F5A7}">
      <dgm:prSet/>
      <dgm:spPr/>
      <dgm:t>
        <a:bodyPr/>
        <a:lstStyle/>
        <a:p>
          <a:endParaRPr lang="en-US"/>
        </a:p>
      </dgm:t>
    </dgm:pt>
    <dgm:pt modelId="{BAC7E8D1-A980-4511-8EB5-8B9F2D5A809B}" type="sibTrans" cxnId="{E0D51113-9FD1-491B-9586-160B1720F5A7}">
      <dgm:prSet/>
      <dgm:spPr/>
      <dgm:t>
        <a:bodyPr/>
        <a:lstStyle/>
        <a:p>
          <a:endParaRPr lang="en-US"/>
        </a:p>
      </dgm:t>
    </dgm:pt>
    <dgm:pt modelId="{8D063CE5-DFC2-4E44-8FBE-D1ADBCBD43D8}" type="pres">
      <dgm:prSet presAssocID="{8A1E3919-2C09-4A0A-B4A6-C878903E5A30}" presName="compositeShape" presStyleCnt="0">
        <dgm:presLayoutVars>
          <dgm:chMax val="7"/>
          <dgm:dir/>
          <dgm:resizeHandles val="exact"/>
        </dgm:presLayoutVars>
      </dgm:prSet>
      <dgm:spPr/>
    </dgm:pt>
    <dgm:pt modelId="{D600B8B8-31D6-4F08-8309-02AFDEB33A80}" type="pres">
      <dgm:prSet presAssocID="{99E44845-2104-46AC-A9E5-9D9D50515BE5}" presName="circ1" presStyleLbl="vennNode1" presStyleIdx="0" presStyleCnt="2"/>
      <dgm:spPr/>
    </dgm:pt>
    <dgm:pt modelId="{F3636FCE-2E8B-4B64-995A-27C36A98099D}" type="pres">
      <dgm:prSet presAssocID="{99E44845-2104-46AC-A9E5-9D9D50515BE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21F8DA-D8B0-47EF-A6F2-5070F60D4FA4}" type="pres">
      <dgm:prSet presAssocID="{013B1661-01B8-4AF4-BDC7-FCF05F0E23C2}" presName="circ2" presStyleLbl="vennNode1" presStyleIdx="1" presStyleCnt="2"/>
      <dgm:spPr/>
    </dgm:pt>
    <dgm:pt modelId="{721E6A6B-FE8F-4AAC-9C5B-FAE3B1535815}" type="pres">
      <dgm:prSet presAssocID="{013B1661-01B8-4AF4-BDC7-FCF05F0E23C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0D51113-9FD1-491B-9586-160B1720F5A7}" srcId="{8A1E3919-2C09-4A0A-B4A6-C878903E5A30}" destId="{013B1661-01B8-4AF4-BDC7-FCF05F0E23C2}" srcOrd="1" destOrd="0" parTransId="{997356CE-CE74-4739-9E5B-0E47259BF7D0}" sibTransId="{BAC7E8D1-A980-4511-8EB5-8B9F2D5A809B}"/>
    <dgm:cxn modelId="{B652682B-9C82-4E81-9C16-5E9E49A7861B}" type="presOf" srcId="{013B1661-01B8-4AF4-BDC7-FCF05F0E23C2}" destId="{721E6A6B-FE8F-4AAC-9C5B-FAE3B1535815}" srcOrd="1" destOrd="0" presId="urn:microsoft.com/office/officeart/2005/8/layout/venn1"/>
    <dgm:cxn modelId="{7AEE2C5D-8883-4878-B32A-D1739021FE5A}" type="presOf" srcId="{99E44845-2104-46AC-A9E5-9D9D50515BE5}" destId="{F3636FCE-2E8B-4B64-995A-27C36A98099D}" srcOrd="1" destOrd="0" presId="urn:microsoft.com/office/officeart/2005/8/layout/venn1"/>
    <dgm:cxn modelId="{8D675491-3CD9-44DF-9A40-862F0123F5DE}" type="presOf" srcId="{99E44845-2104-46AC-A9E5-9D9D50515BE5}" destId="{D600B8B8-31D6-4F08-8309-02AFDEB33A80}" srcOrd="0" destOrd="0" presId="urn:microsoft.com/office/officeart/2005/8/layout/venn1"/>
    <dgm:cxn modelId="{FA5289CB-EBA6-4D7A-810E-A519DAFC1D38}" type="presOf" srcId="{8A1E3919-2C09-4A0A-B4A6-C878903E5A30}" destId="{8D063CE5-DFC2-4E44-8FBE-D1ADBCBD43D8}" srcOrd="0" destOrd="0" presId="urn:microsoft.com/office/officeart/2005/8/layout/venn1"/>
    <dgm:cxn modelId="{7D0C54ED-1F9D-430A-A15F-4ECB4CF75D3A}" type="presOf" srcId="{013B1661-01B8-4AF4-BDC7-FCF05F0E23C2}" destId="{2221F8DA-D8B0-47EF-A6F2-5070F60D4FA4}" srcOrd="0" destOrd="0" presId="urn:microsoft.com/office/officeart/2005/8/layout/venn1"/>
    <dgm:cxn modelId="{1750CFFB-5870-4A69-9BA9-0042EC26BC59}" srcId="{8A1E3919-2C09-4A0A-B4A6-C878903E5A30}" destId="{99E44845-2104-46AC-A9E5-9D9D50515BE5}" srcOrd="0" destOrd="0" parTransId="{EB8CDD47-1657-437C-A7DE-CABB336245D9}" sibTransId="{18554D07-9A49-4661-A036-52F0F455E183}"/>
    <dgm:cxn modelId="{AE358BF3-FFB8-463B-810A-0613B91BBDE4}" type="presParOf" srcId="{8D063CE5-DFC2-4E44-8FBE-D1ADBCBD43D8}" destId="{D600B8B8-31D6-4F08-8309-02AFDEB33A80}" srcOrd="0" destOrd="0" presId="urn:microsoft.com/office/officeart/2005/8/layout/venn1"/>
    <dgm:cxn modelId="{180B07C9-2A4D-48DF-9954-4FBA9B16CFDD}" type="presParOf" srcId="{8D063CE5-DFC2-4E44-8FBE-D1ADBCBD43D8}" destId="{F3636FCE-2E8B-4B64-995A-27C36A98099D}" srcOrd="1" destOrd="0" presId="urn:microsoft.com/office/officeart/2005/8/layout/venn1"/>
    <dgm:cxn modelId="{BEEFD495-7C41-455A-8143-1D69C9896B3E}" type="presParOf" srcId="{8D063CE5-DFC2-4E44-8FBE-D1ADBCBD43D8}" destId="{2221F8DA-D8B0-47EF-A6F2-5070F60D4FA4}" srcOrd="2" destOrd="0" presId="urn:microsoft.com/office/officeart/2005/8/layout/venn1"/>
    <dgm:cxn modelId="{782495A8-DBC2-40F4-90D2-F2DEC1139A0A}" type="presParOf" srcId="{8D063CE5-DFC2-4E44-8FBE-D1ADBCBD43D8}" destId="{721E6A6B-FE8F-4AAC-9C5B-FAE3B153581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0B8B8-31D6-4F08-8309-02AFDEB33A80}">
      <dsp:nvSpPr>
        <dsp:cNvPr id="0" name=""/>
        <dsp:cNvSpPr/>
      </dsp:nvSpPr>
      <dsp:spPr>
        <a:xfrm>
          <a:off x="126478" y="37274"/>
          <a:ext cx="3119794" cy="31197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Doctor</a:t>
          </a:r>
        </a:p>
      </dsp:txBody>
      <dsp:txXfrm>
        <a:off x="562125" y="405165"/>
        <a:ext cx="1798800" cy="2384012"/>
      </dsp:txXfrm>
    </dsp:sp>
    <dsp:sp modelId="{2221F8DA-D8B0-47EF-A6F2-5070F60D4FA4}">
      <dsp:nvSpPr>
        <dsp:cNvPr id="0" name=""/>
        <dsp:cNvSpPr/>
      </dsp:nvSpPr>
      <dsp:spPr>
        <a:xfrm>
          <a:off x="2374978" y="37274"/>
          <a:ext cx="3119794" cy="3119794"/>
        </a:xfrm>
        <a:prstGeom prst="ellipse">
          <a:avLst/>
        </a:prstGeom>
        <a:solidFill>
          <a:srgbClr val="A1B8E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Patient</a:t>
          </a:r>
        </a:p>
      </dsp:txBody>
      <dsp:txXfrm>
        <a:off x="3260325" y="405165"/>
        <a:ext cx="1798800" cy="238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CF38-3E92-4952-A76D-66733CAA6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2A758-3E43-4B32-A28C-D48798279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0B22-5DA2-4D4B-A134-AE845CDA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4FAEC-2B6E-4201-9D61-9A1EE774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A0BF-62C9-4764-BD2B-A204DF6D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E1C1-02F1-43F1-A8B0-261242AB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F22B2-23B7-405F-BA50-FFB6DD13A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52EA-DE78-4D00-AE49-8494EFBF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313C-619C-4A9C-BAA0-E43E7F4D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5C32-5161-4B98-891F-D564408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674AC-9C8F-46ED-B3D8-3F91CC3F1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EBEE9-2EDC-42F8-A93F-020B81FE1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49DE-1B62-416F-94AB-EB06523E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C145-A3BF-4B66-A84D-3688BA39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E83C-074B-4687-9960-348B1983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5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9A36-1FC7-4FB4-830C-553822FF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8EF7-5B5F-4FB6-BCA5-78BF5F3A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1796-392C-4802-844B-B88632D5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5FFF-CB60-4DDC-8ABF-2B7649F8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1371-F75F-4396-B58C-586CB640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3377-B5F8-43ED-A3A8-AB2262E4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9E41-FE2F-4EF6-919C-7AEE6C3B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2140-FF76-4B47-9D4D-5449FB2E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4C7F-4E61-4ED0-B3EA-D9F72247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5F6B-8A8B-45F9-A7B3-2BC46E8D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4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2554-71BA-4EC7-8151-2D9CB8C4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11B3-AF98-4456-9700-F681F6318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B8835-7CA6-4285-B897-96F95E858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8FF3E-ABA0-4FAE-9CD2-DF264228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F22CE-73D1-474D-A23C-60394AF4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FEA74-3FD4-4144-9D2C-65CDF37B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1B5A-AF7D-4755-B2EF-D969FDFF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B3A1-0126-48F0-8D76-61BEE8427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7BF24-C196-4915-B7F4-FE5C33B6E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FFEE5-1992-4C18-A20C-97AAD6BEF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DCB7-58DF-44E7-AFB2-A340831E4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1F44-CDF6-4EA2-AE75-0337F7CE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C6B36-EC6F-4F37-A1C0-8418D0D6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20B5D-B014-4352-A1E3-08BB60A8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8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1C1B-CE84-4660-8A33-C5E29885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B5AF9-B662-4D7F-A5F3-4AE7EA1B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78A6-1885-4F70-BD6E-80F6613F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05BB-AF58-484C-A5FA-0E7E0D2D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0153C-DD6B-41FC-8388-6709CD33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DB420-6B20-45E4-B6AD-24D68766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2B28-22E7-4606-AEC7-6ECAC0DF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F549-9AB8-48E1-839D-6A2F3886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C28F-C178-4EAD-ACEB-45A1A41F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F4A96-94B2-41C3-88C6-2AAEBB094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2A92E-3993-4FDB-ABE2-6D09D146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3A572-EBFD-4806-9FBA-96F64788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02B1-D1D8-49C0-A8AA-2E2B080D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1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75E3-406A-461C-B59C-486B3D4A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4CCBF-8778-404D-91E0-A3BB8ADB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E2C7D-FCE9-47E0-8E7E-947B0947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24BF-FD58-4CFB-B38F-CF7514ED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F0940-6C3C-4686-958B-9CD6FF29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2D9DE-DBAE-4A73-BA2A-3F66E9E7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F2EF0-F542-46FD-8C66-983D3FD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F0249-AAD5-42D3-8A6E-A869980A7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F8AA-9ACE-4045-8C97-3F3B1BAA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6B51-F195-42EF-9D78-2652C59806A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BA4F-1637-4B2D-BEAD-D0636AF44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447E-80F0-401B-835D-65F70985D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0147-71CD-4A91-9D88-A006659B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3AEA-F959-405B-9460-60AB09373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4A972-9A1E-4991-BB00-0BD964B54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man is an island entire of itself</a:t>
            </a:r>
          </a:p>
        </p:txBody>
      </p:sp>
    </p:spTree>
    <p:extLst>
      <p:ext uri="{BB962C8B-B14F-4D97-AF65-F5344CB8AC3E}">
        <p14:creationId xmlns:p14="http://schemas.microsoft.com/office/powerpoint/2010/main" val="4230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9814-8460-4A3E-8FC1-420D1D3E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we have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3A43-821F-411A-B81D-52F61FDC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deal with the situation where we want to see the data from a table and, if existing, the data from another?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 – how can I see a list of all of the patients and their diagnosis, if they have one?</a:t>
            </a:r>
          </a:p>
        </p:txBody>
      </p:sp>
    </p:spTree>
    <p:extLst>
      <p:ext uri="{BB962C8B-B14F-4D97-AF65-F5344CB8AC3E}">
        <p14:creationId xmlns:p14="http://schemas.microsoft.com/office/powerpoint/2010/main" val="48688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7C5E-75EF-46E9-B9F6-EEF37268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4D5B-C042-45EC-A910-E899C2D7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Comes in three varieties: LEFT, RIGHT and FULL</a:t>
            </a:r>
          </a:p>
          <a:p>
            <a:pPr marL="0" indent="0">
              <a:buNone/>
            </a:pPr>
            <a:r>
              <a:rPr lang="en-US" dirty="0"/>
              <a:t>Direction indicates “the table that will have all of its rows in the result”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relational algebra:</a:t>
            </a:r>
          </a:p>
          <a:p>
            <a:pPr marL="0" indent="0">
              <a:buNone/>
            </a:pPr>
            <a:r>
              <a:rPr lang="en-US" dirty="0"/>
              <a:t>patient ⟕</a:t>
            </a:r>
            <a:r>
              <a:rPr lang="en-US" baseline="-25000" dirty="0" err="1"/>
              <a:t>patientId</a:t>
            </a:r>
            <a:r>
              <a:rPr lang="en-US" baseline="-25000" dirty="0"/>
              <a:t>=</a:t>
            </a:r>
            <a:r>
              <a:rPr lang="en-US" baseline="-25000" dirty="0" err="1"/>
              <a:t>patientId</a:t>
            </a:r>
            <a:r>
              <a:rPr lang="en-US" dirty="0" err="1"/>
              <a:t>diagnosis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patient </a:t>
            </a:r>
            <a:r>
              <a:rPr lang="en-US" b="1" dirty="0"/>
              <a:t>⟖</a:t>
            </a:r>
            <a:r>
              <a:rPr lang="en-US" baseline="-25000" dirty="0" err="1"/>
              <a:t>patientId</a:t>
            </a:r>
            <a:r>
              <a:rPr lang="en-US" baseline="-25000" dirty="0"/>
              <a:t>=</a:t>
            </a:r>
            <a:r>
              <a:rPr lang="en-US" baseline="-25000" dirty="0" err="1"/>
              <a:t>patientId</a:t>
            </a:r>
            <a:r>
              <a:rPr lang="en-US" dirty="0" err="1"/>
              <a:t>diagnosis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patient ⟗</a:t>
            </a:r>
            <a:r>
              <a:rPr lang="en-US" baseline="-25000" dirty="0" err="1"/>
              <a:t>patientId</a:t>
            </a:r>
            <a:r>
              <a:rPr lang="en-US" baseline="-25000" dirty="0"/>
              <a:t>=</a:t>
            </a:r>
            <a:r>
              <a:rPr lang="en-US" baseline="-25000" dirty="0" err="1"/>
              <a:t>patientId</a:t>
            </a:r>
            <a:r>
              <a:rPr lang="en-US" dirty="0" err="1"/>
              <a:t>diagnosis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2654-205B-4349-992A-D1D71574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59A0-EA42-499D-AA4E-08DEEEFC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new syntax: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patient LEFT OUTER JOIN diagnosis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ON </a:t>
            </a:r>
            <a:r>
              <a:rPr lang="en-US" dirty="0" err="1">
                <a:latin typeface="Consolas" panose="020B0609020204030204" pitchFamily="49" charset="0"/>
              </a:rPr>
              <a:t>patient.patientId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diagnosis.patientId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patient RIGHT OUTER JOIN diagnosis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ON </a:t>
            </a:r>
            <a:r>
              <a:rPr lang="en-US" dirty="0" err="1">
                <a:latin typeface="Consolas" panose="020B0609020204030204" pitchFamily="49" charset="0"/>
              </a:rPr>
              <a:t>patient.patientId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diagnosis.patientId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patient FULL OUTER JOIN diagnosis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ON </a:t>
            </a:r>
            <a:r>
              <a:rPr lang="en-US" dirty="0" err="1">
                <a:latin typeface="Consolas" panose="020B0609020204030204" pitchFamily="49" charset="0"/>
              </a:rPr>
              <a:t>patient.patientId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diagnosis.patientId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1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4F5D-F114-4B62-81AB-E40149B1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5932-70AD-4C04-A60E-6695D390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Unfortunate:</a:t>
            </a:r>
          </a:p>
          <a:p>
            <a:pPr marL="514350" indent="-514350">
              <a:buAutoNum type="arabicParenR"/>
            </a:pPr>
            <a:r>
              <a:rPr lang="en-US" dirty="0"/>
              <a:t>The keyword “OUTER” is optional. You may hear people talk about LEFT JOIN. </a:t>
            </a:r>
          </a:p>
          <a:p>
            <a:pPr marL="514350" indent="-514350">
              <a:buAutoNum type="arabicParenR"/>
            </a:pPr>
            <a:r>
              <a:rPr lang="en-US" dirty="0"/>
              <a:t>The old syntax was never standard, you may see:</a:t>
            </a:r>
          </a:p>
          <a:p>
            <a:pPr marL="457200" lvl="1" indent="0">
              <a:buNone/>
            </a:pPr>
            <a:r>
              <a:rPr lang="en-US" dirty="0"/>
              <a:t>SELECT * FROM t1, t2 WHERE t1.col = t2.col(+)</a:t>
            </a:r>
          </a:p>
          <a:p>
            <a:pPr marL="457200" lvl="1" indent="0">
              <a:buNone/>
            </a:pPr>
            <a:r>
              <a:rPr lang="en-US" dirty="0"/>
              <a:t>SELECT * FROM t1, t2 WHERE t1.col *= t2.col</a:t>
            </a:r>
          </a:p>
          <a:p>
            <a:pPr marL="457200" lvl="1" indent="0">
              <a:buNone/>
            </a:pPr>
            <a:r>
              <a:rPr lang="en-US" dirty="0"/>
              <a:t>SELECT * FROM t1, OUTER t2 WHERE t1.col = t2.col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Don’t ever use these – they are (obviously) not portable.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7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8747-63D5-4AAA-8176-68C7FAFC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30F0-38C1-4443-958F-A88496FC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NO difference between these: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patient LEFT OUTER JOIN diagnosis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ON </a:t>
            </a:r>
            <a:r>
              <a:rPr lang="en-US" dirty="0" err="1">
                <a:latin typeface="Consolas" panose="020B0609020204030204" pitchFamily="49" charset="0"/>
              </a:rPr>
              <a:t>patient.patientId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diagnosis.patientId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diagnosis RIGHT OUTER JOIN patient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ON </a:t>
            </a:r>
            <a:r>
              <a:rPr lang="en-US" dirty="0" err="1">
                <a:latin typeface="Consolas" panose="020B0609020204030204" pitchFamily="49" charset="0"/>
              </a:rPr>
              <a:t>patient.patientId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diagnosis.patientId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3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C184-B910-4B46-A562-C3630988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AD54-0732-446F-8E73-B812912A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same way that you can rename columns for the duration of the query, you can also rename tables for the duration of the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p.firstName</a:t>
            </a:r>
            <a:r>
              <a:rPr lang="en-US" dirty="0">
                <a:latin typeface="Consolas" panose="020B0609020204030204" pitchFamily="49" charset="0"/>
              </a:rPr>
              <a:t> FROM patient p</a:t>
            </a:r>
          </a:p>
        </p:txBody>
      </p:sp>
    </p:spTree>
    <p:extLst>
      <p:ext uri="{BB962C8B-B14F-4D97-AF65-F5344CB8AC3E}">
        <p14:creationId xmlns:p14="http://schemas.microsoft.com/office/powerpoint/2010/main" val="84444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DA8A-FC27-486C-AE53-670062AA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C482-AF6F-4BC3-90D7-AF923D356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Not a different type of join, more of a “I didn’t think you could do that”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a doctor(</a:t>
            </a:r>
            <a:r>
              <a:rPr lang="en-US" dirty="0" err="1"/>
              <a:t>doctorId</a:t>
            </a:r>
            <a:r>
              <a:rPr lang="en-US" dirty="0"/>
              <a:t>, name, </a:t>
            </a:r>
            <a:r>
              <a:rPr lang="en-US" dirty="0" err="1"/>
              <a:t>supervisingDoctorId</a:t>
            </a:r>
            <a:r>
              <a:rPr lang="en-US" dirty="0"/>
              <a:t>) and you want to do a query to show all doctors and their supervisors: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d.name, s.name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doctor d LEFT OUTER JOIN doctor 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ON </a:t>
            </a:r>
            <a:r>
              <a:rPr lang="en-US" dirty="0" err="1">
                <a:latin typeface="Consolas" panose="020B0609020204030204" pitchFamily="49" charset="0"/>
              </a:rPr>
              <a:t>d.supervisingDoctorId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s.doctorId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Why did I use LEFT OUTER JOIN?</a:t>
            </a:r>
          </a:p>
        </p:txBody>
      </p:sp>
    </p:spTree>
    <p:extLst>
      <p:ext uri="{BB962C8B-B14F-4D97-AF65-F5344CB8AC3E}">
        <p14:creationId xmlns:p14="http://schemas.microsoft.com/office/powerpoint/2010/main" val="221888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nd now for something slightly different">
            <a:extLst>
              <a:ext uri="{FF2B5EF4-FFF2-40B4-BE49-F238E27FC236}">
                <a16:creationId xmlns:a16="http://schemas.microsoft.com/office/drawing/2014/main" id="{A674090D-45F1-4185-AAFF-BE3A603D7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3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BD40-9BA2-4A13-88B5-3D09FAC9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C6DB-F1B0-4527-BDC3-4AFFCE2A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Joins work on tables by concatenating t1 to t2.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operators work on tables (or table subsets) where the columns match by number and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these examples, remember that we have:</a:t>
            </a:r>
          </a:p>
          <a:p>
            <a:pPr marL="0" indent="0">
              <a:buNone/>
            </a:pPr>
            <a:r>
              <a:rPr lang="en-US" dirty="0"/>
              <a:t>patient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,…) and doctor(name)</a:t>
            </a:r>
          </a:p>
        </p:txBody>
      </p:sp>
    </p:spTree>
    <p:extLst>
      <p:ext uri="{BB962C8B-B14F-4D97-AF65-F5344CB8AC3E}">
        <p14:creationId xmlns:p14="http://schemas.microsoft.com/office/powerpoint/2010/main" val="292646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57CA-5AFB-4E0E-963C-67A710E2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Doctors and Patients In the Hospital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5F3C-13B4-4E38-9F5B-25C53195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relational algebra:</a:t>
            </a:r>
          </a:p>
          <a:p>
            <a:pPr marL="0" indent="0">
              <a:buNone/>
            </a:pPr>
            <a:r>
              <a:rPr lang="en-US" dirty="0"/>
              <a:t>doctor ∪ </a:t>
            </a:r>
            <a:r>
              <a:rPr lang="el-GR" dirty="0"/>
              <a:t>π </a:t>
            </a:r>
            <a:r>
              <a:rPr lang="en-US" baseline="-25000" dirty="0" err="1"/>
              <a:t>firstName+lastName</a:t>
            </a:r>
            <a:r>
              <a:rPr lang="en-US" dirty="0"/>
              <a:t>(patient)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name FROM doctor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 FROM patient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C69EEC-8927-49FB-9E4D-7FF55F8FA0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942743"/>
              </p:ext>
            </p:extLst>
          </p:nvPr>
        </p:nvGraphicFramePr>
        <p:xfrm>
          <a:off x="6691745" y="1238596"/>
          <a:ext cx="5621251" cy="3194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5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DC70-613A-47BD-ABE7-40FD99F7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FCC6-38B2-48B0-A5FA-E269DB3C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Probably not surprising, JOIN involves more than one table.</a:t>
            </a:r>
          </a:p>
          <a:p>
            <a:pPr marL="0" indent="0">
              <a:buNone/>
            </a:pPr>
            <a:r>
              <a:rPr lang="en-US" dirty="0"/>
              <a:t>We will stick with our patient table and add a diagnosis table.</a:t>
            </a:r>
          </a:p>
          <a:p>
            <a:pPr marL="0" indent="0">
              <a:buNone/>
            </a:pPr>
            <a:r>
              <a:rPr lang="en-US" b="1" dirty="0"/>
              <a:t>patient		diagnosis</a:t>
            </a:r>
          </a:p>
          <a:p>
            <a:pPr marL="0" indent="0">
              <a:buNone/>
            </a:pPr>
            <a:r>
              <a:rPr lang="en-US" dirty="0" err="1"/>
              <a:t>patientId</a:t>
            </a:r>
            <a:r>
              <a:rPr lang="en-US" dirty="0"/>
              <a:t>		</a:t>
            </a:r>
            <a:r>
              <a:rPr lang="en-US" dirty="0" err="1"/>
              <a:t>diagnosisId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		</a:t>
            </a:r>
            <a:r>
              <a:rPr lang="en-US" dirty="0" err="1"/>
              <a:t>patientId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		</a:t>
            </a:r>
            <a:r>
              <a:rPr lang="en-US" dirty="0" err="1"/>
              <a:t>diagnosisName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patients are John Smith (id 1) and Jane Doe (id 2)</a:t>
            </a:r>
          </a:p>
          <a:p>
            <a:pPr marL="0" indent="0">
              <a:buNone/>
            </a:pPr>
            <a:r>
              <a:rPr lang="en-US" dirty="0"/>
              <a:t>diagnoses are John has a cold and Jane is pregnant.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5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97C6-820B-48E9-A199-F03461D2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4EE2-7EA3-4CEC-AAB1-6BB4ADFB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both relational algebra and SQL, unions will return the unique rows.</a:t>
            </a:r>
          </a:p>
          <a:p>
            <a:pPr marL="0" indent="0">
              <a:buNone/>
            </a:pPr>
            <a:r>
              <a:rPr lang="en-US" dirty="0"/>
              <a:t>SQL has the option to turn that off: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name FROM doctor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UNION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 FROM patient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would I want both options available?</a:t>
            </a:r>
          </a:p>
        </p:txBody>
      </p:sp>
    </p:spTree>
    <p:extLst>
      <p:ext uri="{BB962C8B-B14F-4D97-AF65-F5344CB8AC3E}">
        <p14:creationId xmlns:p14="http://schemas.microsoft.com/office/powerpoint/2010/main" val="412029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AA19-7BFA-4682-AAD7-CB8F47C7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Doctors who are also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4F1B-7A73-4D16-8F63-50C7F16B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relational algebra, intersection:</a:t>
            </a:r>
          </a:p>
          <a:p>
            <a:pPr marL="0" indent="0">
              <a:buNone/>
            </a:pPr>
            <a:r>
              <a:rPr lang="en-US" dirty="0"/>
              <a:t>doctor ∩ </a:t>
            </a:r>
            <a:r>
              <a:rPr lang="el-GR" dirty="0"/>
              <a:t>π </a:t>
            </a:r>
            <a:r>
              <a:rPr lang="en-US" baseline="-25000" dirty="0" err="1"/>
              <a:t>firstName+lastName</a:t>
            </a:r>
            <a:r>
              <a:rPr lang="en-US" dirty="0"/>
              <a:t>(patient)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SQL:</a:t>
            </a:r>
          </a:p>
          <a:p>
            <a:pPr marL="0" indent="0">
              <a:buNone/>
            </a:pPr>
            <a:r>
              <a:rPr lang="en-US" dirty="0"/>
              <a:t>SELECT name FROM doctor</a:t>
            </a:r>
          </a:p>
          <a:p>
            <a:pPr marL="0" indent="0">
              <a:buNone/>
            </a:pPr>
            <a:r>
              <a:rPr lang="en-US" dirty="0"/>
              <a:t>INTERSECT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 + </a:t>
            </a:r>
            <a:r>
              <a:rPr lang="en-US" dirty="0" err="1"/>
              <a:t>lastName</a:t>
            </a:r>
            <a:r>
              <a:rPr lang="en-US" dirty="0"/>
              <a:t> FROM patient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88602C-D98C-4CD7-A5F9-20AECB8C4811}"/>
              </a:ext>
            </a:extLst>
          </p:cNvPr>
          <p:cNvSpPr/>
          <p:nvPr/>
        </p:nvSpPr>
        <p:spPr>
          <a:xfrm>
            <a:off x="8470978" y="1872498"/>
            <a:ext cx="871294" cy="2159296"/>
          </a:xfrm>
          <a:custGeom>
            <a:avLst/>
            <a:gdLst>
              <a:gd name="connsiteX0" fmla="*/ 435647 w 871294"/>
              <a:gd name="connsiteY0" fmla="*/ 0 h 2159296"/>
              <a:gd name="connsiteX1" fmla="*/ 515089 w 871294"/>
              <a:gd name="connsiteY1" fmla="*/ 87409 h 2159296"/>
              <a:gd name="connsiteX2" fmla="*/ 871294 w 871294"/>
              <a:gd name="connsiteY2" fmla="*/ 1079648 h 2159296"/>
              <a:gd name="connsiteX3" fmla="*/ 515089 w 871294"/>
              <a:gd name="connsiteY3" fmla="*/ 2071887 h 2159296"/>
              <a:gd name="connsiteX4" fmla="*/ 435647 w 871294"/>
              <a:gd name="connsiteY4" fmla="*/ 2159296 h 2159296"/>
              <a:gd name="connsiteX5" fmla="*/ 356205 w 871294"/>
              <a:gd name="connsiteY5" fmla="*/ 2071887 h 2159296"/>
              <a:gd name="connsiteX6" fmla="*/ 0 w 871294"/>
              <a:gd name="connsiteY6" fmla="*/ 1079648 h 2159296"/>
              <a:gd name="connsiteX7" fmla="*/ 356205 w 871294"/>
              <a:gd name="connsiteY7" fmla="*/ 87409 h 2159296"/>
              <a:gd name="connsiteX8" fmla="*/ 435647 w 871294"/>
              <a:gd name="connsiteY8" fmla="*/ 0 h 215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294" h="2159296">
                <a:moveTo>
                  <a:pt x="435647" y="0"/>
                </a:moveTo>
                <a:lnTo>
                  <a:pt x="515089" y="87409"/>
                </a:lnTo>
                <a:cubicBezTo>
                  <a:pt x="737618" y="357051"/>
                  <a:pt x="871294" y="702739"/>
                  <a:pt x="871294" y="1079648"/>
                </a:cubicBezTo>
                <a:cubicBezTo>
                  <a:pt x="871294" y="1456557"/>
                  <a:pt x="737618" y="1802245"/>
                  <a:pt x="515089" y="2071887"/>
                </a:cubicBezTo>
                <a:lnTo>
                  <a:pt x="435647" y="2159296"/>
                </a:lnTo>
                <a:lnTo>
                  <a:pt x="356205" y="2071887"/>
                </a:lnTo>
                <a:cubicBezTo>
                  <a:pt x="133676" y="1802245"/>
                  <a:pt x="0" y="1456557"/>
                  <a:pt x="0" y="1079648"/>
                </a:cubicBezTo>
                <a:cubicBezTo>
                  <a:pt x="0" y="702739"/>
                  <a:pt x="133676" y="357051"/>
                  <a:pt x="356205" y="87409"/>
                </a:cubicBezTo>
                <a:lnTo>
                  <a:pt x="435647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5647" tIns="367891" rIns="885347" bIns="367891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9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0F88C4-A953-48AB-8A49-3E38F24CEAC9}"/>
              </a:ext>
            </a:extLst>
          </p:cNvPr>
          <p:cNvSpPr/>
          <p:nvPr/>
        </p:nvSpPr>
        <p:spPr>
          <a:xfrm>
            <a:off x="6222479" y="1392249"/>
            <a:ext cx="2684147" cy="3119794"/>
          </a:xfrm>
          <a:custGeom>
            <a:avLst/>
            <a:gdLst>
              <a:gd name="connsiteX0" fmla="*/ 1559897 w 2684147"/>
              <a:gd name="connsiteY0" fmla="*/ 0 h 3119794"/>
              <a:gd name="connsiteX1" fmla="*/ 2662911 w 2684147"/>
              <a:gd name="connsiteY1" fmla="*/ 456883 h 3119794"/>
              <a:gd name="connsiteX2" fmla="*/ 2684147 w 2684147"/>
              <a:gd name="connsiteY2" fmla="*/ 480249 h 3119794"/>
              <a:gd name="connsiteX3" fmla="*/ 2604705 w 2684147"/>
              <a:gd name="connsiteY3" fmla="*/ 567658 h 3119794"/>
              <a:gd name="connsiteX4" fmla="*/ 2248500 w 2684147"/>
              <a:gd name="connsiteY4" fmla="*/ 1559897 h 3119794"/>
              <a:gd name="connsiteX5" fmla="*/ 2604705 w 2684147"/>
              <a:gd name="connsiteY5" fmla="*/ 2552136 h 3119794"/>
              <a:gd name="connsiteX6" fmla="*/ 2684147 w 2684147"/>
              <a:gd name="connsiteY6" fmla="*/ 2639545 h 3119794"/>
              <a:gd name="connsiteX7" fmla="*/ 2662911 w 2684147"/>
              <a:gd name="connsiteY7" fmla="*/ 2662911 h 3119794"/>
              <a:gd name="connsiteX8" fmla="*/ 1559897 w 2684147"/>
              <a:gd name="connsiteY8" fmla="*/ 3119794 h 3119794"/>
              <a:gd name="connsiteX9" fmla="*/ 0 w 2684147"/>
              <a:gd name="connsiteY9" fmla="*/ 1559897 h 3119794"/>
              <a:gd name="connsiteX10" fmla="*/ 1559897 w 2684147"/>
              <a:gd name="connsiteY10" fmla="*/ 0 h 31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84147" h="3119794">
                <a:moveTo>
                  <a:pt x="1559897" y="0"/>
                </a:moveTo>
                <a:cubicBezTo>
                  <a:pt x="1990651" y="0"/>
                  <a:pt x="2380625" y="174598"/>
                  <a:pt x="2662911" y="456883"/>
                </a:cubicBezTo>
                <a:lnTo>
                  <a:pt x="2684147" y="480249"/>
                </a:lnTo>
                <a:lnTo>
                  <a:pt x="2604705" y="567658"/>
                </a:lnTo>
                <a:cubicBezTo>
                  <a:pt x="2382176" y="837300"/>
                  <a:pt x="2248500" y="1182988"/>
                  <a:pt x="2248500" y="1559897"/>
                </a:cubicBezTo>
                <a:cubicBezTo>
                  <a:pt x="2248500" y="1936806"/>
                  <a:pt x="2382176" y="2282494"/>
                  <a:pt x="2604705" y="2552136"/>
                </a:cubicBezTo>
                <a:lnTo>
                  <a:pt x="2684147" y="2639545"/>
                </a:lnTo>
                <a:lnTo>
                  <a:pt x="2662911" y="2662911"/>
                </a:lnTo>
                <a:cubicBezTo>
                  <a:pt x="2380625" y="2945197"/>
                  <a:pt x="1990651" y="3119794"/>
                  <a:pt x="1559897" y="3119794"/>
                </a:cubicBezTo>
                <a:cubicBezTo>
                  <a:pt x="698390" y="3119794"/>
                  <a:pt x="0" y="2421404"/>
                  <a:pt x="0" y="1559897"/>
                </a:cubicBezTo>
                <a:cubicBezTo>
                  <a:pt x="0" y="698390"/>
                  <a:pt x="698390" y="0"/>
                  <a:pt x="155989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5647" tIns="367891" rIns="885347" bIns="367891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 dirty="0"/>
              <a:t>Doctor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6FF2CB-C4E0-40F0-94BF-4F81AC742D96}"/>
              </a:ext>
            </a:extLst>
          </p:cNvPr>
          <p:cNvSpPr/>
          <p:nvPr/>
        </p:nvSpPr>
        <p:spPr>
          <a:xfrm>
            <a:off x="8906626" y="1392249"/>
            <a:ext cx="2684147" cy="3119794"/>
          </a:xfrm>
          <a:custGeom>
            <a:avLst/>
            <a:gdLst>
              <a:gd name="connsiteX0" fmla="*/ 1124250 w 2684147"/>
              <a:gd name="connsiteY0" fmla="*/ 0 h 3119794"/>
              <a:gd name="connsiteX1" fmla="*/ 2684147 w 2684147"/>
              <a:gd name="connsiteY1" fmla="*/ 1559897 h 3119794"/>
              <a:gd name="connsiteX2" fmla="*/ 1124250 w 2684147"/>
              <a:gd name="connsiteY2" fmla="*/ 3119794 h 3119794"/>
              <a:gd name="connsiteX3" fmla="*/ 21236 w 2684147"/>
              <a:gd name="connsiteY3" fmla="*/ 2662911 h 3119794"/>
              <a:gd name="connsiteX4" fmla="*/ 0 w 2684147"/>
              <a:gd name="connsiteY4" fmla="*/ 2639545 h 3119794"/>
              <a:gd name="connsiteX5" fmla="*/ 79442 w 2684147"/>
              <a:gd name="connsiteY5" fmla="*/ 2552136 h 3119794"/>
              <a:gd name="connsiteX6" fmla="*/ 435647 w 2684147"/>
              <a:gd name="connsiteY6" fmla="*/ 1559897 h 3119794"/>
              <a:gd name="connsiteX7" fmla="*/ 79442 w 2684147"/>
              <a:gd name="connsiteY7" fmla="*/ 567658 h 3119794"/>
              <a:gd name="connsiteX8" fmla="*/ 0 w 2684147"/>
              <a:gd name="connsiteY8" fmla="*/ 480249 h 3119794"/>
              <a:gd name="connsiteX9" fmla="*/ 21236 w 2684147"/>
              <a:gd name="connsiteY9" fmla="*/ 456883 h 3119794"/>
              <a:gd name="connsiteX10" fmla="*/ 1124250 w 2684147"/>
              <a:gd name="connsiteY10" fmla="*/ 0 h 31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84147" h="3119794">
                <a:moveTo>
                  <a:pt x="1124250" y="0"/>
                </a:moveTo>
                <a:cubicBezTo>
                  <a:pt x="1985757" y="0"/>
                  <a:pt x="2684147" y="698390"/>
                  <a:pt x="2684147" y="1559897"/>
                </a:cubicBezTo>
                <a:cubicBezTo>
                  <a:pt x="2684147" y="2421404"/>
                  <a:pt x="1985757" y="3119794"/>
                  <a:pt x="1124250" y="3119794"/>
                </a:cubicBezTo>
                <a:cubicBezTo>
                  <a:pt x="693497" y="3119794"/>
                  <a:pt x="303522" y="2945197"/>
                  <a:pt x="21236" y="2662911"/>
                </a:cubicBezTo>
                <a:lnTo>
                  <a:pt x="0" y="2639545"/>
                </a:lnTo>
                <a:lnTo>
                  <a:pt x="79442" y="2552136"/>
                </a:lnTo>
                <a:cubicBezTo>
                  <a:pt x="301971" y="2282494"/>
                  <a:pt x="435647" y="1936806"/>
                  <a:pt x="435647" y="1559897"/>
                </a:cubicBezTo>
                <a:cubicBezTo>
                  <a:pt x="435647" y="1182988"/>
                  <a:pt x="301971" y="837300"/>
                  <a:pt x="79442" y="567658"/>
                </a:cubicBezTo>
                <a:lnTo>
                  <a:pt x="0" y="480249"/>
                </a:lnTo>
                <a:lnTo>
                  <a:pt x="21236" y="456883"/>
                </a:lnTo>
                <a:cubicBezTo>
                  <a:pt x="303522" y="174598"/>
                  <a:pt x="693497" y="0"/>
                  <a:pt x="112425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5647" tIns="367891" rIns="885347" bIns="367891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615916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1150-8EC2-4CDC-A513-37E99BE6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doctors who are NOT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6B95-0212-4F2D-A694-349486C8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relational algebra, difference:</a:t>
            </a:r>
          </a:p>
          <a:p>
            <a:pPr marL="0" indent="0">
              <a:buNone/>
            </a:pPr>
            <a:r>
              <a:rPr lang="en-US" dirty="0"/>
              <a:t>doctor - </a:t>
            </a:r>
            <a:r>
              <a:rPr lang="el-GR" dirty="0"/>
              <a:t>π </a:t>
            </a:r>
            <a:r>
              <a:rPr lang="en-US" baseline="-25000" dirty="0" err="1"/>
              <a:t>firstName+lastName</a:t>
            </a:r>
            <a:r>
              <a:rPr lang="en-US" dirty="0"/>
              <a:t>(patient)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SQL:</a:t>
            </a:r>
          </a:p>
          <a:p>
            <a:pPr marL="0" indent="0">
              <a:buNone/>
            </a:pPr>
            <a:r>
              <a:rPr lang="en-US" dirty="0"/>
              <a:t>SELECT name FROM doctor</a:t>
            </a:r>
          </a:p>
          <a:p>
            <a:pPr marL="0" indent="0">
              <a:buNone/>
            </a:pPr>
            <a:r>
              <a:rPr lang="en-US" dirty="0"/>
              <a:t>EXCEPT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 + </a:t>
            </a:r>
            <a:r>
              <a:rPr lang="en-US" dirty="0" err="1"/>
              <a:t>lastName</a:t>
            </a:r>
            <a:r>
              <a:rPr lang="en-US" dirty="0"/>
              <a:t> FROM patient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F6419B5-AAFE-4C8C-B83F-9F6F6E646973}"/>
              </a:ext>
            </a:extLst>
          </p:cNvPr>
          <p:cNvSpPr/>
          <p:nvPr/>
        </p:nvSpPr>
        <p:spPr>
          <a:xfrm>
            <a:off x="8470978" y="1872498"/>
            <a:ext cx="871294" cy="2159296"/>
          </a:xfrm>
          <a:custGeom>
            <a:avLst/>
            <a:gdLst>
              <a:gd name="connsiteX0" fmla="*/ 435647 w 871294"/>
              <a:gd name="connsiteY0" fmla="*/ 0 h 2159296"/>
              <a:gd name="connsiteX1" fmla="*/ 515089 w 871294"/>
              <a:gd name="connsiteY1" fmla="*/ 87409 h 2159296"/>
              <a:gd name="connsiteX2" fmla="*/ 871294 w 871294"/>
              <a:gd name="connsiteY2" fmla="*/ 1079648 h 2159296"/>
              <a:gd name="connsiteX3" fmla="*/ 515089 w 871294"/>
              <a:gd name="connsiteY3" fmla="*/ 2071887 h 2159296"/>
              <a:gd name="connsiteX4" fmla="*/ 435647 w 871294"/>
              <a:gd name="connsiteY4" fmla="*/ 2159296 h 2159296"/>
              <a:gd name="connsiteX5" fmla="*/ 356205 w 871294"/>
              <a:gd name="connsiteY5" fmla="*/ 2071887 h 2159296"/>
              <a:gd name="connsiteX6" fmla="*/ 0 w 871294"/>
              <a:gd name="connsiteY6" fmla="*/ 1079648 h 2159296"/>
              <a:gd name="connsiteX7" fmla="*/ 356205 w 871294"/>
              <a:gd name="connsiteY7" fmla="*/ 87409 h 2159296"/>
              <a:gd name="connsiteX8" fmla="*/ 435647 w 871294"/>
              <a:gd name="connsiteY8" fmla="*/ 0 h 215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294" h="2159296">
                <a:moveTo>
                  <a:pt x="435647" y="0"/>
                </a:moveTo>
                <a:lnTo>
                  <a:pt x="515089" y="87409"/>
                </a:lnTo>
                <a:cubicBezTo>
                  <a:pt x="737618" y="357051"/>
                  <a:pt x="871294" y="702739"/>
                  <a:pt x="871294" y="1079648"/>
                </a:cubicBezTo>
                <a:cubicBezTo>
                  <a:pt x="871294" y="1456557"/>
                  <a:pt x="737618" y="1802245"/>
                  <a:pt x="515089" y="2071887"/>
                </a:cubicBezTo>
                <a:lnTo>
                  <a:pt x="435647" y="2159296"/>
                </a:lnTo>
                <a:lnTo>
                  <a:pt x="356205" y="2071887"/>
                </a:lnTo>
                <a:cubicBezTo>
                  <a:pt x="133676" y="1802245"/>
                  <a:pt x="0" y="1456557"/>
                  <a:pt x="0" y="1079648"/>
                </a:cubicBezTo>
                <a:cubicBezTo>
                  <a:pt x="0" y="702739"/>
                  <a:pt x="133676" y="357051"/>
                  <a:pt x="356205" y="87409"/>
                </a:cubicBezTo>
                <a:lnTo>
                  <a:pt x="435647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5647" tIns="367891" rIns="885347" bIns="367891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9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53EDDD-A610-4ED5-B530-686CE990E8D7}"/>
              </a:ext>
            </a:extLst>
          </p:cNvPr>
          <p:cNvSpPr/>
          <p:nvPr/>
        </p:nvSpPr>
        <p:spPr>
          <a:xfrm>
            <a:off x="6222479" y="1392249"/>
            <a:ext cx="2684147" cy="3119794"/>
          </a:xfrm>
          <a:custGeom>
            <a:avLst/>
            <a:gdLst>
              <a:gd name="connsiteX0" fmla="*/ 1559897 w 2684147"/>
              <a:gd name="connsiteY0" fmla="*/ 0 h 3119794"/>
              <a:gd name="connsiteX1" fmla="*/ 2662911 w 2684147"/>
              <a:gd name="connsiteY1" fmla="*/ 456883 h 3119794"/>
              <a:gd name="connsiteX2" fmla="*/ 2684147 w 2684147"/>
              <a:gd name="connsiteY2" fmla="*/ 480249 h 3119794"/>
              <a:gd name="connsiteX3" fmla="*/ 2604705 w 2684147"/>
              <a:gd name="connsiteY3" fmla="*/ 567658 h 3119794"/>
              <a:gd name="connsiteX4" fmla="*/ 2248500 w 2684147"/>
              <a:gd name="connsiteY4" fmla="*/ 1559897 h 3119794"/>
              <a:gd name="connsiteX5" fmla="*/ 2604705 w 2684147"/>
              <a:gd name="connsiteY5" fmla="*/ 2552136 h 3119794"/>
              <a:gd name="connsiteX6" fmla="*/ 2684147 w 2684147"/>
              <a:gd name="connsiteY6" fmla="*/ 2639545 h 3119794"/>
              <a:gd name="connsiteX7" fmla="*/ 2662911 w 2684147"/>
              <a:gd name="connsiteY7" fmla="*/ 2662911 h 3119794"/>
              <a:gd name="connsiteX8" fmla="*/ 1559897 w 2684147"/>
              <a:gd name="connsiteY8" fmla="*/ 3119794 h 3119794"/>
              <a:gd name="connsiteX9" fmla="*/ 0 w 2684147"/>
              <a:gd name="connsiteY9" fmla="*/ 1559897 h 3119794"/>
              <a:gd name="connsiteX10" fmla="*/ 1559897 w 2684147"/>
              <a:gd name="connsiteY10" fmla="*/ 0 h 31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84147" h="3119794">
                <a:moveTo>
                  <a:pt x="1559897" y="0"/>
                </a:moveTo>
                <a:cubicBezTo>
                  <a:pt x="1990651" y="0"/>
                  <a:pt x="2380625" y="174598"/>
                  <a:pt x="2662911" y="456883"/>
                </a:cubicBezTo>
                <a:lnTo>
                  <a:pt x="2684147" y="480249"/>
                </a:lnTo>
                <a:lnTo>
                  <a:pt x="2604705" y="567658"/>
                </a:lnTo>
                <a:cubicBezTo>
                  <a:pt x="2382176" y="837300"/>
                  <a:pt x="2248500" y="1182988"/>
                  <a:pt x="2248500" y="1559897"/>
                </a:cubicBezTo>
                <a:cubicBezTo>
                  <a:pt x="2248500" y="1936806"/>
                  <a:pt x="2382176" y="2282494"/>
                  <a:pt x="2604705" y="2552136"/>
                </a:cubicBezTo>
                <a:lnTo>
                  <a:pt x="2684147" y="2639545"/>
                </a:lnTo>
                <a:lnTo>
                  <a:pt x="2662911" y="2662911"/>
                </a:lnTo>
                <a:cubicBezTo>
                  <a:pt x="2380625" y="2945197"/>
                  <a:pt x="1990651" y="3119794"/>
                  <a:pt x="1559897" y="3119794"/>
                </a:cubicBezTo>
                <a:cubicBezTo>
                  <a:pt x="698390" y="3119794"/>
                  <a:pt x="0" y="2421404"/>
                  <a:pt x="0" y="1559897"/>
                </a:cubicBezTo>
                <a:cubicBezTo>
                  <a:pt x="0" y="698390"/>
                  <a:pt x="698390" y="0"/>
                  <a:pt x="1559897" y="0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5647" tIns="367891" rIns="885347" bIns="367891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 dirty="0"/>
              <a:t>Doctor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35DAD3-4343-4C1C-9B2A-586BDC005560}"/>
              </a:ext>
            </a:extLst>
          </p:cNvPr>
          <p:cNvSpPr/>
          <p:nvPr/>
        </p:nvSpPr>
        <p:spPr>
          <a:xfrm>
            <a:off x="8906626" y="1392249"/>
            <a:ext cx="2684147" cy="3119794"/>
          </a:xfrm>
          <a:custGeom>
            <a:avLst/>
            <a:gdLst>
              <a:gd name="connsiteX0" fmla="*/ 1124250 w 2684147"/>
              <a:gd name="connsiteY0" fmla="*/ 0 h 3119794"/>
              <a:gd name="connsiteX1" fmla="*/ 2684147 w 2684147"/>
              <a:gd name="connsiteY1" fmla="*/ 1559897 h 3119794"/>
              <a:gd name="connsiteX2" fmla="*/ 1124250 w 2684147"/>
              <a:gd name="connsiteY2" fmla="*/ 3119794 h 3119794"/>
              <a:gd name="connsiteX3" fmla="*/ 21236 w 2684147"/>
              <a:gd name="connsiteY3" fmla="*/ 2662911 h 3119794"/>
              <a:gd name="connsiteX4" fmla="*/ 0 w 2684147"/>
              <a:gd name="connsiteY4" fmla="*/ 2639545 h 3119794"/>
              <a:gd name="connsiteX5" fmla="*/ 79442 w 2684147"/>
              <a:gd name="connsiteY5" fmla="*/ 2552136 h 3119794"/>
              <a:gd name="connsiteX6" fmla="*/ 435647 w 2684147"/>
              <a:gd name="connsiteY6" fmla="*/ 1559897 h 3119794"/>
              <a:gd name="connsiteX7" fmla="*/ 79442 w 2684147"/>
              <a:gd name="connsiteY7" fmla="*/ 567658 h 3119794"/>
              <a:gd name="connsiteX8" fmla="*/ 0 w 2684147"/>
              <a:gd name="connsiteY8" fmla="*/ 480249 h 3119794"/>
              <a:gd name="connsiteX9" fmla="*/ 21236 w 2684147"/>
              <a:gd name="connsiteY9" fmla="*/ 456883 h 3119794"/>
              <a:gd name="connsiteX10" fmla="*/ 1124250 w 2684147"/>
              <a:gd name="connsiteY10" fmla="*/ 0 h 31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84147" h="3119794">
                <a:moveTo>
                  <a:pt x="1124250" y="0"/>
                </a:moveTo>
                <a:cubicBezTo>
                  <a:pt x="1985757" y="0"/>
                  <a:pt x="2684147" y="698390"/>
                  <a:pt x="2684147" y="1559897"/>
                </a:cubicBezTo>
                <a:cubicBezTo>
                  <a:pt x="2684147" y="2421404"/>
                  <a:pt x="1985757" y="3119794"/>
                  <a:pt x="1124250" y="3119794"/>
                </a:cubicBezTo>
                <a:cubicBezTo>
                  <a:pt x="693497" y="3119794"/>
                  <a:pt x="303522" y="2945197"/>
                  <a:pt x="21236" y="2662911"/>
                </a:cubicBezTo>
                <a:lnTo>
                  <a:pt x="0" y="2639545"/>
                </a:lnTo>
                <a:lnTo>
                  <a:pt x="79442" y="2552136"/>
                </a:lnTo>
                <a:cubicBezTo>
                  <a:pt x="301971" y="2282494"/>
                  <a:pt x="435647" y="1936806"/>
                  <a:pt x="435647" y="1559897"/>
                </a:cubicBezTo>
                <a:cubicBezTo>
                  <a:pt x="435647" y="1182988"/>
                  <a:pt x="301971" y="837300"/>
                  <a:pt x="79442" y="567658"/>
                </a:cubicBezTo>
                <a:lnTo>
                  <a:pt x="0" y="480249"/>
                </a:lnTo>
                <a:lnTo>
                  <a:pt x="21236" y="456883"/>
                </a:lnTo>
                <a:cubicBezTo>
                  <a:pt x="303522" y="174598"/>
                  <a:pt x="693497" y="0"/>
                  <a:pt x="112425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5647" tIns="367891" rIns="885347" bIns="367891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312928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ho do they do that">
            <a:extLst>
              <a:ext uri="{FF2B5EF4-FFF2-40B4-BE49-F238E27FC236}">
                <a16:creationId xmlns:a16="http://schemas.microsoft.com/office/drawing/2014/main" id="{8072B495-E935-4F8D-AA23-64D662E1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" y="1927123"/>
            <a:ext cx="12133734" cy="300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362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D515-2476-4AB3-8BE0-36A921E9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Dumbest way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A9A2-EDB1-4E95-97A9-DE563B36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(var a in A)</a:t>
            </a:r>
          </a:p>
          <a:p>
            <a:pPr marL="0" indent="0">
              <a:buNone/>
            </a:pPr>
            <a:r>
              <a:rPr lang="en-US" dirty="0"/>
              <a:t>	for (var b in B)</a:t>
            </a:r>
          </a:p>
          <a:p>
            <a:pPr marL="0" indent="0">
              <a:buNone/>
            </a:pPr>
            <a:r>
              <a:rPr lang="en-US" dirty="0"/>
              <a:t>		if (match(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		output(a + 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 == whatever join criteria were specified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O(</a:t>
            </a:r>
            <a:r>
              <a:rPr lang="en-US" dirty="0" err="1"/>
              <a:t>AxB</a:t>
            </a:r>
            <a:r>
              <a:rPr lang="en-US" dirty="0"/>
              <a:t>) time. Simple to write. </a:t>
            </a:r>
          </a:p>
        </p:txBody>
      </p:sp>
    </p:spTree>
    <p:extLst>
      <p:ext uri="{BB962C8B-B14F-4D97-AF65-F5344CB8AC3E}">
        <p14:creationId xmlns:p14="http://schemas.microsoft.com/office/powerpoint/2010/main" val="65379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C184-817D-4A46-BBC1-EC6E2A3F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tables were sorted?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7298-D4B4-41B4-8B28-34246293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the tables were sorted by the join condition(s), we could do a merge sort “two finger”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we get a sort?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Clustered Index</a:t>
            </a:r>
          </a:p>
          <a:p>
            <a:pPr marL="0" indent="0">
              <a:buNone/>
            </a:pPr>
            <a:r>
              <a:rPr lang="en-US" dirty="0"/>
              <a:t>Non-Clustered Index</a:t>
            </a:r>
          </a:p>
          <a:p>
            <a:pPr marL="0" indent="0">
              <a:buNone/>
            </a:pPr>
            <a:r>
              <a:rPr lang="en-US" dirty="0"/>
              <a:t>Run a sort just for this query</a:t>
            </a:r>
          </a:p>
          <a:p>
            <a:pPr marL="0" indent="0">
              <a:buNone/>
            </a:pPr>
            <a:r>
              <a:rPr lang="en-US" dirty="0"/>
              <a:t>Exercise – what is the big-O for sorts? How long does it take to make this better than naïve approach?</a:t>
            </a:r>
          </a:p>
        </p:txBody>
      </p:sp>
    </p:spTree>
    <p:extLst>
      <p:ext uri="{BB962C8B-B14F-4D97-AF65-F5344CB8AC3E}">
        <p14:creationId xmlns:p14="http://schemas.microsoft.com/office/powerpoint/2010/main" val="524507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7979-25E6-437B-81B1-E5A62834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A8E3-5D43-482F-96A3-FECD1BC4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create a hash table (Java map) of the smaller table, keyed on the join condition attributes?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we could walk (iterate over) the larger table and query the </a:t>
            </a:r>
            <a:r>
              <a:rPr lang="en-US"/>
              <a:t>smaller table via the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E6ED-D28E-442D-8027-DB7D6E5C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8A0D6-6D84-44C7-9068-BD0A9AB9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Joining two (or more) tables is the process of returning the unique tuples (rows) that make up all of the involved tables matching the join criteria.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Intuitively, in words, describe what you think “we want” from joining patient and diagnosis.</a:t>
            </a:r>
          </a:p>
        </p:txBody>
      </p:sp>
    </p:spTree>
    <p:extLst>
      <p:ext uri="{BB962C8B-B14F-4D97-AF65-F5344CB8AC3E}">
        <p14:creationId xmlns:p14="http://schemas.microsoft.com/office/powerpoint/2010/main" val="90760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80C8-AF64-4F73-8124-DE66C5A3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-30163"/>
            <a:ext cx="11572874" cy="1325563"/>
          </a:xfrm>
        </p:spPr>
        <p:txBody>
          <a:bodyPr/>
          <a:lstStyle/>
          <a:p>
            <a:r>
              <a:rPr lang="en-US" dirty="0"/>
              <a:t>Cross Join or Cross Product or 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DAF8-7E2A-44CB-BECC-1AF71C564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5400"/>
            <a:ext cx="10639425" cy="5305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cross join matches EVERY record from each table with EVERY OTHER RECORD.</a:t>
            </a:r>
          </a:p>
          <a:p>
            <a:pPr marL="0" indent="0">
              <a:buNone/>
            </a:pPr>
            <a:r>
              <a:rPr lang="en-US" dirty="0"/>
              <a:t>Cross join would result in 4 rows:</a:t>
            </a:r>
          </a:p>
          <a:p>
            <a:pPr marL="0" indent="0">
              <a:buNone/>
            </a:pPr>
            <a:r>
              <a:rPr lang="en-US" dirty="0"/>
              <a:t>John Smith, cold	</a:t>
            </a:r>
          </a:p>
          <a:p>
            <a:pPr marL="0" indent="0">
              <a:buNone/>
            </a:pPr>
            <a:r>
              <a:rPr lang="en-US" dirty="0"/>
              <a:t>John Smith, pregnant</a:t>
            </a:r>
          </a:p>
          <a:p>
            <a:pPr marL="0" indent="0">
              <a:buNone/>
            </a:pPr>
            <a:r>
              <a:rPr lang="en-US" dirty="0"/>
              <a:t>Jane Doe, cold</a:t>
            </a:r>
          </a:p>
          <a:p>
            <a:pPr marL="0" indent="0">
              <a:buNone/>
            </a:pPr>
            <a:r>
              <a:rPr lang="en-US" dirty="0"/>
              <a:t>Jane Doe, pregnant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relational algebra: patient × diagnosis</a:t>
            </a:r>
          </a:p>
          <a:p>
            <a:pPr marL="0" indent="0">
              <a:buNone/>
            </a:pPr>
            <a:r>
              <a:rPr lang="en-US" dirty="0"/>
              <a:t>In SQL: </a:t>
            </a:r>
            <a:r>
              <a:rPr lang="en-US" dirty="0">
                <a:latin typeface="Consolas" panose="020B0609020204030204" pitchFamily="49" charset="0"/>
              </a:rPr>
              <a:t>SELECT * FROM patient CROSS JOIN diagnosis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9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972A0E-0ABF-4CEB-9658-F0C6038C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want to do that?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B53F2-B9C5-412F-B466-8674DB8F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Honestly, you probably never would.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(contrived) example:</a:t>
            </a:r>
          </a:p>
          <a:p>
            <a:pPr marL="0" indent="0">
              <a:buNone/>
            </a:pPr>
            <a:r>
              <a:rPr lang="en-US" dirty="0"/>
              <a:t>I have 4 card suites (hearts, spades, clubs, diamonds)</a:t>
            </a:r>
          </a:p>
          <a:p>
            <a:pPr marL="0" indent="0">
              <a:buNone/>
            </a:pPr>
            <a:r>
              <a:rPr lang="en-US" dirty="0"/>
              <a:t>I have 13 card ranks (2-10, Jack, Queen, King, Ace)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want the database to generate all 52 cards.</a:t>
            </a:r>
          </a:p>
        </p:txBody>
      </p:sp>
    </p:spTree>
    <p:extLst>
      <p:ext uri="{BB962C8B-B14F-4D97-AF65-F5344CB8AC3E}">
        <p14:creationId xmlns:p14="http://schemas.microsoft.com/office/powerpoint/2010/main" val="377669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C48F-AF66-4E71-86D9-31C36CCD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or Equijoin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7194-84F4-4C60-9A0E-BBD3C6033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25625"/>
            <a:ext cx="10801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Natural join matches the two tables/relations (call them A and B) based on column/attribute names. Start by comparing the columns/attributes of A and B. Where the columns/attributes have the same name you add them to the join criteria. </a:t>
            </a:r>
          </a:p>
          <a:p>
            <a:pPr marL="0" indent="0">
              <a:buNone/>
            </a:pPr>
            <a:r>
              <a:rPr lang="en-US" dirty="0"/>
              <a:t>With patient and diagnosis, they have only </a:t>
            </a:r>
            <a:r>
              <a:rPr lang="en-US" dirty="0" err="1"/>
              <a:t>patientId</a:t>
            </a:r>
            <a:r>
              <a:rPr lang="en-US" dirty="0"/>
              <a:t> in common, so the result is what we would expect.</a:t>
            </a:r>
          </a:p>
          <a:p>
            <a:pPr marL="0" indent="0">
              <a:buNone/>
            </a:pPr>
            <a:r>
              <a:rPr lang="en-US" dirty="0"/>
              <a:t>In relational algebra: patient ⋈diagnosis</a:t>
            </a:r>
          </a:p>
          <a:p>
            <a:pPr marL="0" indent="0">
              <a:buNone/>
            </a:pPr>
            <a:r>
              <a:rPr lang="en-US" dirty="0"/>
              <a:t>In SQL: </a:t>
            </a:r>
            <a:r>
              <a:rPr lang="en-US" dirty="0">
                <a:latin typeface="Consolas" panose="020B0609020204030204" pitchFamily="49" charset="0"/>
              </a:rPr>
              <a:t>SELECT * FROM patient NATURAL JOIN diagnosis</a:t>
            </a:r>
          </a:p>
          <a:p>
            <a:pPr marL="0" indent="0">
              <a:buNone/>
            </a:pPr>
            <a:r>
              <a:rPr lang="en-US" b="1" dirty="0"/>
              <a:t>SQL SERVER does not support this (it’s an optional part of the standard)</a:t>
            </a:r>
          </a:p>
        </p:txBody>
      </p:sp>
    </p:spTree>
    <p:extLst>
      <p:ext uri="{BB962C8B-B14F-4D97-AF65-F5344CB8AC3E}">
        <p14:creationId xmlns:p14="http://schemas.microsoft.com/office/powerpoint/2010/main" val="94431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748E-A80F-4C10-A179-CB98CA80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Natural Join is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CF80-9739-46E4-8AE9-274F6B16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Explicit &gt; Implicit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Imagine, for a moment, that we have a need to change our sample schema – our new CIO wants “</a:t>
            </a:r>
            <a:r>
              <a:rPr lang="en-US" dirty="0" err="1"/>
              <a:t>createdDate</a:t>
            </a:r>
            <a:r>
              <a:rPr lang="en-US" dirty="0"/>
              <a:t>” on every record.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does that impact our natural joins?</a:t>
            </a:r>
          </a:p>
        </p:txBody>
      </p:sp>
    </p:spTree>
    <p:extLst>
      <p:ext uri="{BB962C8B-B14F-4D97-AF65-F5344CB8AC3E}">
        <p14:creationId xmlns:p14="http://schemas.microsoft.com/office/powerpoint/2010/main" val="15699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E0CB-C2EA-4172-9341-37267F87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092"/>
          </a:xfrm>
        </p:spPr>
        <p:txBody>
          <a:bodyPr>
            <a:normAutofit/>
          </a:bodyPr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C283-03D4-4EF7-AC39-DB698A19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" y="1039092"/>
            <a:ext cx="11488189" cy="51378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Inner join, unlike Cross and Natural, requires you to define conditions.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an Inner Join, like Natural Join, two records match when the join condition is completely satisfied.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relational algebra: </a:t>
            </a:r>
          </a:p>
          <a:p>
            <a:pPr marL="0" indent="0">
              <a:buNone/>
            </a:pPr>
            <a:r>
              <a:rPr lang="en-US" dirty="0"/>
              <a:t>patient ⋈</a:t>
            </a:r>
            <a:r>
              <a:rPr lang="en-US" baseline="-25000" dirty="0" err="1"/>
              <a:t>diagnosisId</a:t>
            </a:r>
            <a:r>
              <a:rPr lang="en-US" baseline="-25000" dirty="0"/>
              <a:t>=</a:t>
            </a:r>
            <a:r>
              <a:rPr lang="en-US" baseline="-25000" dirty="0" err="1"/>
              <a:t>diagnosisId</a:t>
            </a:r>
            <a:r>
              <a:rPr lang="en-US" dirty="0"/>
              <a:t>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7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E0CB-C2EA-4172-9341-37267F87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092"/>
          </a:xfrm>
        </p:spPr>
        <p:txBody>
          <a:bodyPr>
            <a:normAutofit/>
          </a:bodyPr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C283-03D4-4EF7-AC39-DB698A19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" y="1363287"/>
            <a:ext cx="11488189" cy="48136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notations in SQL – old (deprecated) and new: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Old: </a:t>
            </a:r>
            <a:r>
              <a:rPr lang="en-US" sz="2400" dirty="0">
                <a:latin typeface="Consolas" panose="020B0609020204030204" pitchFamily="49" charset="0"/>
              </a:rPr>
              <a:t>SELECT * FROM patient, diagnosis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WHERE </a:t>
            </a:r>
            <a:r>
              <a:rPr lang="en-US" sz="2400" dirty="0" err="1">
                <a:latin typeface="Consolas" panose="020B0609020204030204" pitchFamily="49" charset="0"/>
              </a:rPr>
              <a:t>patient.patientId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diagnosis.patientId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New: </a:t>
            </a:r>
            <a:r>
              <a:rPr lang="en-US" sz="2400" dirty="0">
                <a:latin typeface="Consolas" panose="020B0609020204030204" pitchFamily="49" charset="0"/>
              </a:rPr>
              <a:t>SELECT * FROM patient INNER JOIN diagnosis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ON </a:t>
            </a:r>
            <a:r>
              <a:rPr lang="en-US" sz="2400" dirty="0" err="1">
                <a:latin typeface="Consolas" panose="020B0609020204030204" pitchFamily="49" charset="0"/>
              </a:rPr>
              <a:t>patient.patientId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diagnosis.patientId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Stylistically, the new format allows you to have a WHERE clause that is distinct from the join condition. Functionally, they are the same. </a:t>
            </a:r>
          </a:p>
        </p:txBody>
      </p:sp>
    </p:spTree>
    <p:extLst>
      <p:ext uri="{BB962C8B-B14F-4D97-AF65-F5344CB8AC3E}">
        <p14:creationId xmlns:p14="http://schemas.microsoft.com/office/powerpoint/2010/main" val="2448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1084</Words>
  <Application>Microsoft Office PowerPoint</Application>
  <PresentationFormat>Widescreen</PresentationFormat>
  <Paragraphs>184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Joins</vt:lpstr>
      <vt:lpstr>Examples for this lecture</vt:lpstr>
      <vt:lpstr>Join Definition</vt:lpstr>
      <vt:lpstr>Cross Join or Cross Product or Cartesian Product</vt:lpstr>
      <vt:lpstr>Why would you want to do that?</vt:lpstr>
      <vt:lpstr>Natural or Equijoin</vt:lpstr>
      <vt:lpstr>Why Natural Join is BAD</vt:lpstr>
      <vt:lpstr>Inner Join</vt:lpstr>
      <vt:lpstr>Inner Join</vt:lpstr>
      <vt:lpstr>Maybe we have data?</vt:lpstr>
      <vt:lpstr>Outer Join</vt:lpstr>
      <vt:lpstr>Outer Join (SQL)</vt:lpstr>
      <vt:lpstr>Outer Join (SQL)</vt:lpstr>
      <vt:lpstr>Outer Join Observation</vt:lpstr>
      <vt:lpstr>Renaming Tables</vt:lpstr>
      <vt:lpstr>Self Join</vt:lpstr>
      <vt:lpstr>PowerPoint Presentation</vt:lpstr>
      <vt:lpstr>Set Operators</vt:lpstr>
      <vt:lpstr>Find All Doctors and Patients In the Hospital</vt:lpstr>
      <vt:lpstr>UNION </vt:lpstr>
      <vt:lpstr>Find all Doctors who are also Patients</vt:lpstr>
      <vt:lpstr>Find all doctors who are NOT patients</vt:lpstr>
      <vt:lpstr>PowerPoint Presentation</vt:lpstr>
      <vt:lpstr>Dumbest way first…</vt:lpstr>
      <vt:lpstr>What if the tables were sorted?</vt:lpstr>
      <vt:lpstr>Hash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Michael Phipps</dc:creator>
  <cp:lastModifiedBy>Michael Phipps</cp:lastModifiedBy>
  <cp:revision>5</cp:revision>
  <dcterms:created xsi:type="dcterms:W3CDTF">2018-08-02T15:26:26Z</dcterms:created>
  <dcterms:modified xsi:type="dcterms:W3CDTF">2018-08-02T16:51:52Z</dcterms:modified>
</cp:coreProperties>
</file>