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1" r:id="rId7"/>
    <p:sldId id="261" r:id="rId8"/>
    <p:sldId id="262" r:id="rId9"/>
    <p:sldId id="263" r:id="rId10"/>
    <p:sldId id="264" r:id="rId11"/>
    <p:sldId id="266" r:id="rId12"/>
    <p:sldId id="267" r:id="rId13"/>
    <p:sldId id="265" r:id="rId14"/>
    <p:sldId id="268" r:id="rId15"/>
    <p:sldId id="269" r:id="rId16"/>
    <p:sldId id="270" r:id="rId17"/>
    <p:sldId id="272" r:id="rId18"/>
    <p:sldId id="276" r:id="rId19"/>
    <p:sldId id="277" r:id="rId20"/>
    <p:sldId id="273" r:id="rId21"/>
    <p:sldId id="274" r:id="rId22"/>
    <p:sldId id="275"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6" d="100"/>
          <a:sy n="116" d="100"/>
        </p:scale>
        <p:origin x="120"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1317-0372-4244-9742-43FDBEF515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11E215-1408-4C7B-97BE-C30248243D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7106EB-8D9E-4A34-A11E-D4D7159EEA4D}"/>
              </a:ext>
            </a:extLst>
          </p:cNvPr>
          <p:cNvSpPr>
            <a:spLocks noGrp="1"/>
          </p:cNvSpPr>
          <p:nvPr>
            <p:ph type="dt" sz="half" idx="10"/>
          </p:nvPr>
        </p:nvSpPr>
        <p:spPr/>
        <p:txBody>
          <a:bodyPr/>
          <a:lstStyle/>
          <a:p>
            <a:fld id="{E8EC3987-2F88-4891-820E-11E7C64C6529}" type="datetimeFigureOut">
              <a:rPr lang="en-US" smtClean="0"/>
              <a:t>8/7/2018</a:t>
            </a:fld>
            <a:endParaRPr lang="en-US"/>
          </a:p>
        </p:txBody>
      </p:sp>
      <p:sp>
        <p:nvSpPr>
          <p:cNvPr id="5" name="Footer Placeholder 4">
            <a:extLst>
              <a:ext uri="{FF2B5EF4-FFF2-40B4-BE49-F238E27FC236}">
                <a16:creationId xmlns:a16="http://schemas.microsoft.com/office/drawing/2014/main" id="{BDCF69BD-B940-4487-97E3-93466FF19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C5C6A-7B9A-4304-9BC9-75531B00FF91}"/>
              </a:ext>
            </a:extLst>
          </p:cNvPr>
          <p:cNvSpPr>
            <a:spLocks noGrp="1"/>
          </p:cNvSpPr>
          <p:nvPr>
            <p:ph type="sldNum" sz="quarter" idx="12"/>
          </p:nvPr>
        </p:nvSpPr>
        <p:spPr/>
        <p:txBody>
          <a:bodyPr/>
          <a:lstStyle/>
          <a:p>
            <a:fld id="{44FBA53D-1168-4B2D-9C32-2E3EA37D7644}" type="slidenum">
              <a:rPr lang="en-US" smtClean="0"/>
              <a:t>‹#›</a:t>
            </a:fld>
            <a:endParaRPr lang="en-US"/>
          </a:p>
        </p:txBody>
      </p:sp>
    </p:spTree>
    <p:extLst>
      <p:ext uri="{BB962C8B-B14F-4D97-AF65-F5344CB8AC3E}">
        <p14:creationId xmlns:p14="http://schemas.microsoft.com/office/powerpoint/2010/main" val="4123776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41574-84A8-4EEE-92C4-6422DA398D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067941-B88A-48DD-BE0F-D949D9B181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E33F7-330E-4F54-A033-6B489613E6A5}"/>
              </a:ext>
            </a:extLst>
          </p:cNvPr>
          <p:cNvSpPr>
            <a:spLocks noGrp="1"/>
          </p:cNvSpPr>
          <p:nvPr>
            <p:ph type="dt" sz="half" idx="10"/>
          </p:nvPr>
        </p:nvSpPr>
        <p:spPr/>
        <p:txBody>
          <a:bodyPr/>
          <a:lstStyle/>
          <a:p>
            <a:fld id="{E8EC3987-2F88-4891-820E-11E7C64C6529}" type="datetimeFigureOut">
              <a:rPr lang="en-US" smtClean="0"/>
              <a:t>8/7/2018</a:t>
            </a:fld>
            <a:endParaRPr lang="en-US"/>
          </a:p>
        </p:txBody>
      </p:sp>
      <p:sp>
        <p:nvSpPr>
          <p:cNvPr id="5" name="Footer Placeholder 4">
            <a:extLst>
              <a:ext uri="{FF2B5EF4-FFF2-40B4-BE49-F238E27FC236}">
                <a16:creationId xmlns:a16="http://schemas.microsoft.com/office/drawing/2014/main" id="{D6753974-AC30-472C-88CC-09FE33CA15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B66BF-9CD7-4A23-AEBB-429D05DFD6FD}"/>
              </a:ext>
            </a:extLst>
          </p:cNvPr>
          <p:cNvSpPr>
            <a:spLocks noGrp="1"/>
          </p:cNvSpPr>
          <p:nvPr>
            <p:ph type="sldNum" sz="quarter" idx="12"/>
          </p:nvPr>
        </p:nvSpPr>
        <p:spPr/>
        <p:txBody>
          <a:bodyPr/>
          <a:lstStyle/>
          <a:p>
            <a:fld id="{44FBA53D-1168-4B2D-9C32-2E3EA37D7644}" type="slidenum">
              <a:rPr lang="en-US" smtClean="0"/>
              <a:t>‹#›</a:t>
            </a:fld>
            <a:endParaRPr lang="en-US"/>
          </a:p>
        </p:txBody>
      </p:sp>
    </p:spTree>
    <p:extLst>
      <p:ext uri="{BB962C8B-B14F-4D97-AF65-F5344CB8AC3E}">
        <p14:creationId xmlns:p14="http://schemas.microsoft.com/office/powerpoint/2010/main" val="1691894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DABF76-F672-4CA2-BE63-A18F81DF23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02BE8E-7DD0-4189-9D88-EC0CD917465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4E6A6-A8E0-4961-AB25-92115ABA03AC}"/>
              </a:ext>
            </a:extLst>
          </p:cNvPr>
          <p:cNvSpPr>
            <a:spLocks noGrp="1"/>
          </p:cNvSpPr>
          <p:nvPr>
            <p:ph type="dt" sz="half" idx="10"/>
          </p:nvPr>
        </p:nvSpPr>
        <p:spPr/>
        <p:txBody>
          <a:bodyPr/>
          <a:lstStyle/>
          <a:p>
            <a:fld id="{E8EC3987-2F88-4891-820E-11E7C64C6529}" type="datetimeFigureOut">
              <a:rPr lang="en-US" smtClean="0"/>
              <a:t>8/7/2018</a:t>
            </a:fld>
            <a:endParaRPr lang="en-US"/>
          </a:p>
        </p:txBody>
      </p:sp>
      <p:sp>
        <p:nvSpPr>
          <p:cNvPr id="5" name="Footer Placeholder 4">
            <a:extLst>
              <a:ext uri="{FF2B5EF4-FFF2-40B4-BE49-F238E27FC236}">
                <a16:creationId xmlns:a16="http://schemas.microsoft.com/office/drawing/2014/main" id="{EE6711BD-B31C-4797-BFB8-F44E54489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5921B9-9C98-493E-ABCA-0C9496FE86AA}"/>
              </a:ext>
            </a:extLst>
          </p:cNvPr>
          <p:cNvSpPr>
            <a:spLocks noGrp="1"/>
          </p:cNvSpPr>
          <p:nvPr>
            <p:ph type="sldNum" sz="quarter" idx="12"/>
          </p:nvPr>
        </p:nvSpPr>
        <p:spPr/>
        <p:txBody>
          <a:bodyPr/>
          <a:lstStyle/>
          <a:p>
            <a:fld id="{44FBA53D-1168-4B2D-9C32-2E3EA37D7644}" type="slidenum">
              <a:rPr lang="en-US" smtClean="0"/>
              <a:t>‹#›</a:t>
            </a:fld>
            <a:endParaRPr lang="en-US"/>
          </a:p>
        </p:txBody>
      </p:sp>
    </p:spTree>
    <p:extLst>
      <p:ext uri="{BB962C8B-B14F-4D97-AF65-F5344CB8AC3E}">
        <p14:creationId xmlns:p14="http://schemas.microsoft.com/office/powerpoint/2010/main" val="3646053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FF4D-A117-46D2-91BF-89AD439707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F798F3-35FA-40AB-A663-4128F31502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BC5A1-4B21-45F2-9065-5BF812EB77AC}"/>
              </a:ext>
            </a:extLst>
          </p:cNvPr>
          <p:cNvSpPr>
            <a:spLocks noGrp="1"/>
          </p:cNvSpPr>
          <p:nvPr>
            <p:ph type="dt" sz="half" idx="10"/>
          </p:nvPr>
        </p:nvSpPr>
        <p:spPr/>
        <p:txBody>
          <a:bodyPr/>
          <a:lstStyle/>
          <a:p>
            <a:fld id="{E8EC3987-2F88-4891-820E-11E7C64C6529}" type="datetimeFigureOut">
              <a:rPr lang="en-US" smtClean="0"/>
              <a:t>8/7/2018</a:t>
            </a:fld>
            <a:endParaRPr lang="en-US"/>
          </a:p>
        </p:txBody>
      </p:sp>
      <p:sp>
        <p:nvSpPr>
          <p:cNvPr id="5" name="Footer Placeholder 4">
            <a:extLst>
              <a:ext uri="{FF2B5EF4-FFF2-40B4-BE49-F238E27FC236}">
                <a16:creationId xmlns:a16="http://schemas.microsoft.com/office/drawing/2014/main" id="{1873979F-09F1-43A0-8057-F410A328C7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1A186-7A13-47EF-8009-A87960BBD503}"/>
              </a:ext>
            </a:extLst>
          </p:cNvPr>
          <p:cNvSpPr>
            <a:spLocks noGrp="1"/>
          </p:cNvSpPr>
          <p:nvPr>
            <p:ph type="sldNum" sz="quarter" idx="12"/>
          </p:nvPr>
        </p:nvSpPr>
        <p:spPr/>
        <p:txBody>
          <a:bodyPr/>
          <a:lstStyle/>
          <a:p>
            <a:fld id="{44FBA53D-1168-4B2D-9C32-2E3EA37D7644}" type="slidenum">
              <a:rPr lang="en-US" smtClean="0"/>
              <a:t>‹#›</a:t>
            </a:fld>
            <a:endParaRPr lang="en-US"/>
          </a:p>
        </p:txBody>
      </p:sp>
    </p:spTree>
    <p:extLst>
      <p:ext uri="{BB962C8B-B14F-4D97-AF65-F5344CB8AC3E}">
        <p14:creationId xmlns:p14="http://schemas.microsoft.com/office/powerpoint/2010/main" val="4159382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FB86E-DDBD-4678-8CB3-6D06E7101D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E9F9FB-94AD-4BA4-B9B8-B94305370B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AACC44E-01A2-4EE6-8CC4-1CC89CA7E325}"/>
              </a:ext>
            </a:extLst>
          </p:cNvPr>
          <p:cNvSpPr>
            <a:spLocks noGrp="1"/>
          </p:cNvSpPr>
          <p:nvPr>
            <p:ph type="dt" sz="half" idx="10"/>
          </p:nvPr>
        </p:nvSpPr>
        <p:spPr/>
        <p:txBody>
          <a:bodyPr/>
          <a:lstStyle/>
          <a:p>
            <a:fld id="{E8EC3987-2F88-4891-820E-11E7C64C6529}" type="datetimeFigureOut">
              <a:rPr lang="en-US" smtClean="0"/>
              <a:t>8/7/2018</a:t>
            </a:fld>
            <a:endParaRPr lang="en-US"/>
          </a:p>
        </p:txBody>
      </p:sp>
      <p:sp>
        <p:nvSpPr>
          <p:cNvPr id="5" name="Footer Placeholder 4">
            <a:extLst>
              <a:ext uri="{FF2B5EF4-FFF2-40B4-BE49-F238E27FC236}">
                <a16:creationId xmlns:a16="http://schemas.microsoft.com/office/drawing/2014/main" id="{B4AD08CA-5C4B-4DAA-B7BB-1822B4E89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AC96A-93CA-45C1-A421-7021AA62965C}"/>
              </a:ext>
            </a:extLst>
          </p:cNvPr>
          <p:cNvSpPr>
            <a:spLocks noGrp="1"/>
          </p:cNvSpPr>
          <p:nvPr>
            <p:ph type="sldNum" sz="quarter" idx="12"/>
          </p:nvPr>
        </p:nvSpPr>
        <p:spPr/>
        <p:txBody>
          <a:bodyPr/>
          <a:lstStyle/>
          <a:p>
            <a:fld id="{44FBA53D-1168-4B2D-9C32-2E3EA37D7644}" type="slidenum">
              <a:rPr lang="en-US" smtClean="0"/>
              <a:t>‹#›</a:t>
            </a:fld>
            <a:endParaRPr lang="en-US"/>
          </a:p>
        </p:txBody>
      </p:sp>
    </p:spTree>
    <p:extLst>
      <p:ext uri="{BB962C8B-B14F-4D97-AF65-F5344CB8AC3E}">
        <p14:creationId xmlns:p14="http://schemas.microsoft.com/office/powerpoint/2010/main" val="704342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2D366-6122-450F-87A2-8E4A5C9B17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C1AF8D-3B7F-4513-A0C1-C1ED1C8009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AB8778-CA3F-4386-80B2-2ECDEB35821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B08C24-F81C-4CA6-9F7A-ABD25973A26B}"/>
              </a:ext>
            </a:extLst>
          </p:cNvPr>
          <p:cNvSpPr>
            <a:spLocks noGrp="1"/>
          </p:cNvSpPr>
          <p:nvPr>
            <p:ph type="dt" sz="half" idx="10"/>
          </p:nvPr>
        </p:nvSpPr>
        <p:spPr/>
        <p:txBody>
          <a:bodyPr/>
          <a:lstStyle/>
          <a:p>
            <a:fld id="{E8EC3987-2F88-4891-820E-11E7C64C6529}" type="datetimeFigureOut">
              <a:rPr lang="en-US" smtClean="0"/>
              <a:t>8/7/2018</a:t>
            </a:fld>
            <a:endParaRPr lang="en-US"/>
          </a:p>
        </p:txBody>
      </p:sp>
      <p:sp>
        <p:nvSpPr>
          <p:cNvPr id="6" name="Footer Placeholder 5">
            <a:extLst>
              <a:ext uri="{FF2B5EF4-FFF2-40B4-BE49-F238E27FC236}">
                <a16:creationId xmlns:a16="http://schemas.microsoft.com/office/drawing/2014/main" id="{C6728506-7B34-4709-9F7D-508835F985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8B255F-F509-49AF-AC58-7B05A85679ED}"/>
              </a:ext>
            </a:extLst>
          </p:cNvPr>
          <p:cNvSpPr>
            <a:spLocks noGrp="1"/>
          </p:cNvSpPr>
          <p:nvPr>
            <p:ph type="sldNum" sz="quarter" idx="12"/>
          </p:nvPr>
        </p:nvSpPr>
        <p:spPr/>
        <p:txBody>
          <a:bodyPr/>
          <a:lstStyle/>
          <a:p>
            <a:fld id="{44FBA53D-1168-4B2D-9C32-2E3EA37D7644}" type="slidenum">
              <a:rPr lang="en-US" smtClean="0"/>
              <a:t>‹#›</a:t>
            </a:fld>
            <a:endParaRPr lang="en-US"/>
          </a:p>
        </p:txBody>
      </p:sp>
    </p:spTree>
    <p:extLst>
      <p:ext uri="{BB962C8B-B14F-4D97-AF65-F5344CB8AC3E}">
        <p14:creationId xmlns:p14="http://schemas.microsoft.com/office/powerpoint/2010/main" val="1565561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FCF4C-35FB-47ED-8EE2-81838C3406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B71122-6919-4D62-8F48-69D4C7A996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74FDE1-0A39-440E-9FE6-4A5CA5B6D22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D161BB-8083-44DE-9A7C-2589CC1241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330C14-A889-4A9C-A7D2-43FB4F4B30D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75FC30-685E-4369-BE27-C1D6F45C84F6}"/>
              </a:ext>
            </a:extLst>
          </p:cNvPr>
          <p:cNvSpPr>
            <a:spLocks noGrp="1"/>
          </p:cNvSpPr>
          <p:nvPr>
            <p:ph type="dt" sz="half" idx="10"/>
          </p:nvPr>
        </p:nvSpPr>
        <p:spPr/>
        <p:txBody>
          <a:bodyPr/>
          <a:lstStyle/>
          <a:p>
            <a:fld id="{E8EC3987-2F88-4891-820E-11E7C64C6529}" type="datetimeFigureOut">
              <a:rPr lang="en-US" smtClean="0"/>
              <a:t>8/7/2018</a:t>
            </a:fld>
            <a:endParaRPr lang="en-US"/>
          </a:p>
        </p:txBody>
      </p:sp>
      <p:sp>
        <p:nvSpPr>
          <p:cNvPr id="8" name="Footer Placeholder 7">
            <a:extLst>
              <a:ext uri="{FF2B5EF4-FFF2-40B4-BE49-F238E27FC236}">
                <a16:creationId xmlns:a16="http://schemas.microsoft.com/office/drawing/2014/main" id="{F091DD27-9AA3-46C3-89CD-09E19A8CA9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C21DB6-5A12-4799-B8F8-6046874884F1}"/>
              </a:ext>
            </a:extLst>
          </p:cNvPr>
          <p:cNvSpPr>
            <a:spLocks noGrp="1"/>
          </p:cNvSpPr>
          <p:nvPr>
            <p:ph type="sldNum" sz="quarter" idx="12"/>
          </p:nvPr>
        </p:nvSpPr>
        <p:spPr/>
        <p:txBody>
          <a:bodyPr/>
          <a:lstStyle/>
          <a:p>
            <a:fld id="{44FBA53D-1168-4B2D-9C32-2E3EA37D7644}" type="slidenum">
              <a:rPr lang="en-US" smtClean="0"/>
              <a:t>‹#›</a:t>
            </a:fld>
            <a:endParaRPr lang="en-US"/>
          </a:p>
        </p:txBody>
      </p:sp>
    </p:spTree>
    <p:extLst>
      <p:ext uri="{BB962C8B-B14F-4D97-AF65-F5344CB8AC3E}">
        <p14:creationId xmlns:p14="http://schemas.microsoft.com/office/powerpoint/2010/main" val="191015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D7CA-E4D9-4167-B03E-D92E7E82F0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4B19DE-880D-4543-B0CC-5420F8532443}"/>
              </a:ext>
            </a:extLst>
          </p:cNvPr>
          <p:cNvSpPr>
            <a:spLocks noGrp="1"/>
          </p:cNvSpPr>
          <p:nvPr>
            <p:ph type="dt" sz="half" idx="10"/>
          </p:nvPr>
        </p:nvSpPr>
        <p:spPr/>
        <p:txBody>
          <a:bodyPr/>
          <a:lstStyle/>
          <a:p>
            <a:fld id="{E8EC3987-2F88-4891-820E-11E7C64C6529}" type="datetimeFigureOut">
              <a:rPr lang="en-US" smtClean="0"/>
              <a:t>8/7/2018</a:t>
            </a:fld>
            <a:endParaRPr lang="en-US"/>
          </a:p>
        </p:txBody>
      </p:sp>
      <p:sp>
        <p:nvSpPr>
          <p:cNvPr id="4" name="Footer Placeholder 3">
            <a:extLst>
              <a:ext uri="{FF2B5EF4-FFF2-40B4-BE49-F238E27FC236}">
                <a16:creationId xmlns:a16="http://schemas.microsoft.com/office/drawing/2014/main" id="{31B033F0-7C1B-4C3A-AF00-8BA4105A2C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67E9F6-73F7-44D0-89D9-9A9B0B4CAF9B}"/>
              </a:ext>
            </a:extLst>
          </p:cNvPr>
          <p:cNvSpPr>
            <a:spLocks noGrp="1"/>
          </p:cNvSpPr>
          <p:nvPr>
            <p:ph type="sldNum" sz="quarter" idx="12"/>
          </p:nvPr>
        </p:nvSpPr>
        <p:spPr/>
        <p:txBody>
          <a:bodyPr/>
          <a:lstStyle/>
          <a:p>
            <a:fld id="{44FBA53D-1168-4B2D-9C32-2E3EA37D7644}" type="slidenum">
              <a:rPr lang="en-US" smtClean="0"/>
              <a:t>‹#›</a:t>
            </a:fld>
            <a:endParaRPr lang="en-US"/>
          </a:p>
        </p:txBody>
      </p:sp>
    </p:spTree>
    <p:extLst>
      <p:ext uri="{BB962C8B-B14F-4D97-AF65-F5344CB8AC3E}">
        <p14:creationId xmlns:p14="http://schemas.microsoft.com/office/powerpoint/2010/main" val="1543233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5EED0A-722B-4DA8-9C1D-9EE6A11D9687}"/>
              </a:ext>
            </a:extLst>
          </p:cNvPr>
          <p:cNvSpPr>
            <a:spLocks noGrp="1"/>
          </p:cNvSpPr>
          <p:nvPr>
            <p:ph type="dt" sz="half" idx="10"/>
          </p:nvPr>
        </p:nvSpPr>
        <p:spPr/>
        <p:txBody>
          <a:bodyPr/>
          <a:lstStyle/>
          <a:p>
            <a:fld id="{E8EC3987-2F88-4891-820E-11E7C64C6529}" type="datetimeFigureOut">
              <a:rPr lang="en-US" smtClean="0"/>
              <a:t>8/7/2018</a:t>
            </a:fld>
            <a:endParaRPr lang="en-US"/>
          </a:p>
        </p:txBody>
      </p:sp>
      <p:sp>
        <p:nvSpPr>
          <p:cNvPr id="3" name="Footer Placeholder 2">
            <a:extLst>
              <a:ext uri="{FF2B5EF4-FFF2-40B4-BE49-F238E27FC236}">
                <a16:creationId xmlns:a16="http://schemas.microsoft.com/office/drawing/2014/main" id="{2B6F31EE-A526-4CCA-9B95-AF7079C296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5C38F7-A46F-40EF-9168-0EDC02A71CDE}"/>
              </a:ext>
            </a:extLst>
          </p:cNvPr>
          <p:cNvSpPr>
            <a:spLocks noGrp="1"/>
          </p:cNvSpPr>
          <p:nvPr>
            <p:ph type="sldNum" sz="quarter" idx="12"/>
          </p:nvPr>
        </p:nvSpPr>
        <p:spPr/>
        <p:txBody>
          <a:bodyPr/>
          <a:lstStyle/>
          <a:p>
            <a:fld id="{44FBA53D-1168-4B2D-9C32-2E3EA37D7644}" type="slidenum">
              <a:rPr lang="en-US" smtClean="0"/>
              <a:t>‹#›</a:t>
            </a:fld>
            <a:endParaRPr lang="en-US"/>
          </a:p>
        </p:txBody>
      </p:sp>
    </p:spTree>
    <p:extLst>
      <p:ext uri="{BB962C8B-B14F-4D97-AF65-F5344CB8AC3E}">
        <p14:creationId xmlns:p14="http://schemas.microsoft.com/office/powerpoint/2010/main" val="1774304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8082-150B-4805-A286-4D46C33FB5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297FBD-B6C5-42D0-AC95-E7011F8BAC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2D6CE1-691E-43B3-801E-4B03A158FF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5C12EB-4125-4E2F-B3AB-D99471006769}"/>
              </a:ext>
            </a:extLst>
          </p:cNvPr>
          <p:cNvSpPr>
            <a:spLocks noGrp="1"/>
          </p:cNvSpPr>
          <p:nvPr>
            <p:ph type="dt" sz="half" idx="10"/>
          </p:nvPr>
        </p:nvSpPr>
        <p:spPr/>
        <p:txBody>
          <a:bodyPr/>
          <a:lstStyle/>
          <a:p>
            <a:fld id="{E8EC3987-2F88-4891-820E-11E7C64C6529}" type="datetimeFigureOut">
              <a:rPr lang="en-US" smtClean="0"/>
              <a:t>8/7/2018</a:t>
            </a:fld>
            <a:endParaRPr lang="en-US"/>
          </a:p>
        </p:txBody>
      </p:sp>
      <p:sp>
        <p:nvSpPr>
          <p:cNvPr id="6" name="Footer Placeholder 5">
            <a:extLst>
              <a:ext uri="{FF2B5EF4-FFF2-40B4-BE49-F238E27FC236}">
                <a16:creationId xmlns:a16="http://schemas.microsoft.com/office/drawing/2014/main" id="{0ADE59AE-1ABE-4131-909F-016294B7E3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BB572D-B040-44DC-9B27-C783667AF95B}"/>
              </a:ext>
            </a:extLst>
          </p:cNvPr>
          <p:cNvSpPr>
            <a:spLocks noGrp="1"/>
          </p:cNvSpPr>
          <p:nvPr>
            <p:ph type="sldNum" sz="quarter" idx="12"/>
          </p:nvPr>
        </p:nvSpPr>
        <p:spPr/>
        <p:txBody>
          <a:bodyPr/>
          <a:lstStyle/>
          <a:p>
            <a:fld id="{44FBA53D-1168-4B2D-9C32-2E3EA37D7644}" type="slidenum">
              <a:rPr lang="en-US" smtClean="0"/>
              <a:t>‹#›</a:t>
            </a:fld>
            <a:endParaRPr lang="en-US"/>
          </a:p>
        </p:txBody>
      </p:sp>
    </p:spTree>
    <p:extLst>
      <p:ext uri="{BB962C8B-B14F-4D97-AF65-F5344CB8AC3E}">
        <p14:creationId xmlns:p14="http://schemas.microsoft.com/office/powerpoint/2010/main" val="1993797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83DD-E6D4-4250-98D0-FE81754394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797621-88B6-4BBB-A6B2-D622DBC0D6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592622-D98E-4689-9810-9F34AFEDA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E4CFBB-09E7-4E76-A700-6CBEAE666455}"/>
              </a:ext>
            </a:extLst>
          </p:cNvPr>
          <p:cNvSpPr>
            <a:spLocks noGrp="1"/>
          </p:cNvSpPr>
          <p:nvPr>
            <p:ph type="dt" sz="half" idx="10"/>
          </p:nvPr>
        </p:nvSpPr>
        <p:spPr/>
        <p:txBody>
          <a:bodyPr/>
          <a:lstStyle/>
          <a:p>
            <a:fld id="{E8EC3987-2F88-4891-820E-11E7C64C6529}" type="datetimeFigureOut">
              <a:rPr lang="en-US" smtClean="0"/>
              <a:t>8/7/2018</a:t>
            </a:fld>
            <a:endParaRPr lang="en-US"/>
          </a:p>
        </p:txBody>
      </p:sp>
      <p:sp>
        <p:nvSpPr>
          <p:cNvPr id="6" name="Footer Placeholder 5">
            <a:extLst>
              <a:ext uri="{FF2B5EF4-FFF2-40B4-BE49-F238E27FC236}">
                <a16:creationId xmlns:a16="http://schemas.microsoft.com/office/drawing/2014/main" id="{FE59CFD4-6C09-4412-A1D1-AE49F9A288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352BA3-B4EB-4CE6-B226-FB979849D9F8}"/>
              </a:ext>
            </a:extLst>
          </p:cNvPr>
          <p:cNvSpPr>
            <a:spLocks noGrp="1"/>
          </p:cNvSpPr>
          <p:nvPr>
            <p:ph type="sldNum" sz="quarter" idx="12"/>
          </p:nvPr>
        </p:nvSpPr>
        <p:spPr/>
        <p:txBody>
          <a:bodyPr/>
          <a:lstStyle/>
          <a:p>
            <a:fld id="{44FBA53D-1168-4B2D-9C32-2E3EA37D7644}" type="slidenum">
              <a:rPr lang="en-US" smtClean="0"/>
              <a:t>‹#›</a:t>
            </a:fld>
            <a:endParaRPr lang="en-US"/>
          </a:p>
        </p:txBody>
      </p:sp>
    </p:spTree>
    <p:extLst>
      <p:ext uri="{BB962C8B-B14F-4D97-AF65-F5344CB8AC3E}">
        <p14:creationId xmlns:p14="http://schemas.microsoft.com/office/powerpoint/2010/main" val="601082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A683F4-557B-4A0C-A2A6-90D146266A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00FBB6-005F-4680-A834-536D123B0A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79C32-E716-48E2-A02A-6D62C061D8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C3987-2F88-4891-820E-11E7C64C6529}" type="datetimeFigureOut">
              <a:rPr lang="en-US" smtClean="0"/>
              <a:t>8/7/2018</a:t>
            </a:fld>
            <a:endParaRPr lang="en-US"/>
          </a:p>
        </p:txBody>
      </p:sp>
      <p:sp>
        <p:nvSpPr>
          <p:cNvPr id="5" name="Footer Placeholder 4">
            <a:extLst>
              <a:ext uri="{FF2B5EF4-FFF2-40B4-BE49-F238E27FC236}">
                <a16:creationId xmlns:a16="http://schemas.microsoft.com/office/drawing/2014/main" id="{FF7F7B72-D5FE-4C32-974F-698F3CE71A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1AF70A-213D-49E3-BBF1-13AACB3DD7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BA53D-1168-4B2D-9C32-2E3EA37D7644}" type="slidenum">
              <a:rPr lang="en-US" smtClean="0"/>
              <a:t>‹#›</a:t>
            </a:fld>
            <a:endParaRPr lang="en-US"/>
          </a:p>
        </p:txBody>
      </p:sp>
    </p:spTree>
    <p:extLst>
      <p:ext uri="{BB962C8B-B14F-4D97-AF65-F5344CB8AC3E}">
        <p14:creationId xmlns:p14="http://schemas.microsoft.com/office/powerpoint/2010/main" val="3220238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wnload.red-gate.com/ebooks/SQL/eBOOK_SQLServerExecutionPlans_2Ed_G_Fritchey.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08983-A775-46FB-8A2A-D9C763E74740}"/>
              </a:ext>
            </a:extLst>
          </p:cNvPr>
          <p:cNvSpPr>
            <a:spLocks noGrp="1"/>
          </p:cNvSpPr>
          <p:nvPr>
            <p:ph type="ctrTitle"/>
          </p:nvPr>
        </p:nvSpPr>
        <p:spPr/>
        <p:txBody>
          <a:bodyPr/>
          <a:lstStyle/>
          <a:p>
            <a:r>
              <a:rPr lang="en-US" dirty="0"/>
              <a:t>Internals</a:t>
            </a:r>
          </a:p>
        </p:txBody>
      </p:sp>
      <p:sp>
        <p:nvSpPr>
          <p:cNvPr id="3" name="Subtitle 2">
            <a:extLst>
              <a:ext uri="{FF2B5EF4-FFF2-40B4-BE49-F238E27FC236}">
                <a16:creationId xmlns:a16="http://schemas.microsoft.com/office/drawing/2014/main" id="{483F411B-FA8A-4DE0-A8D4-D691F50024B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88705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D888-EEF6-44B5-89DE-4323BE929A96}"/>
              </a:ext>
            </a:extLst>
          </p:cNvPr>
          <p:cNvSpPr>
            <a:spLocks noGrp="1"/>
          </p:cNvSpPr>
          <p:nvPr>
            <p:ph type="title"/>
          </p:nvPr>
        </p:nvSpPr>
        <p:spPr/>
        <p:txBody>
          <a:bodyPr/>
          <a:lstStyle/>
          <a:p>
            <a:r>
              <a:rPr lang="en-US" dirty="0"/>
              <a:t>Simple Example</a:t>
            </a:r>
          </a:p>
        </p:txBody>
      </p:sp>
      <p:sp>
        <p:nvSpPr>
          <p:cNvPr id="3" name="Content Placeholder 2">
            <a:extLst>
              <a:ext uri="{FF2B5EF4-FFF2-40B4-BE49-F238E27FC236}">
                <a16:creationId xmlns:a16="http://schemas.microsoft.com/office/drawing/2014/main" id="{FF384D06-6562-4150-890F-E98FEEEC41AB}"/>
              </a:ext>
            </a:extLst>
          </p:cNvPr>
          <p:cNvSpPr>
            <a:spLocks noGrp="1"/>
          </p:cNvSpPr>
          <p:nvPr>
            <p:ph idx="1"/>
          </p:nvPr>
        </p:nvSpPr>
        <p:spPr/>
        <p:txBody>
          <a:bodyPr/>
          <a:lstStyle/>
          <a:p>
            <a:pPr marL="0" indent="0">
              <a:buNone/>
            </a:pPr>
            <a:r>
              <a:rPr lang="en-US" dirty="0"/>
              <a:t>SELECT </a:t>
            </a:r>
            <a:r>
              <a:rPr lang="en-US" dirty="0" err="1"/>
              <a:t>resultId</a:t>
            </a:r>
            <a:r>
              <a:rPr lang="en-US" dirty="0"/>
              <a:t> FROM result WHERE temperature=100</a:t>
            </a:r>
          </a:p>
          <a:p>
            <a:pPr marL="0" indent="0">
              <a:buNone/>
            </a:pPr>
            <a:endParaRPr lang="en-US" dirty="0"/>
          </a:p>
          <a:p>
            <a:pPr marL="0" indent="0">
              <a:buNone/>
            </a:pPr>
            <a:r>
              <a:rPr lang="en-US" dirty="0"/>
              <a:t>The DBMS has statistics that show that the table has 1,000 rows.</a:t>
            </a:r>
          </a:p>
          <a:p>
            <a:pPr marL="0" indent="0">
              <a:buNone/>
            </a:pPr>
            <a:r>
              <a:rPr lang="en-US" dirty="0"/>
              <a:t>There is an index on </a:t>
            </a:r>
            <a:r>
              <a:rPr lang="en-US" dirty="0" err="1"/>
              <a:t>resultId</a:t>
            </a:r>
            <a:r>
              <a:rPr lang="en-US" dirty="0"/>
              <a:t> with .05 specificity.</a:t>
            </a:r>
          </a:p>
          <a:p>
            <a:pPr marL="0" indent="0">
              <a:buNone/>
            </a:pPr>
            <a:r>
              <a:rPr lang="en-US" dirty="0"/>
              <a:t>There is an index on temperature with .1 specificity.</a:t>
            </a:r>
          </a:p>
          <a:p>
            <a:pPr marL="0" indent="0">
              <a:buNone/>
            </a:pPr>
            <a:endParaRPr lang="en-US" dirty="0"/>
          </a:p>
          <a:p>
            <a:pPr marL="0" indent="0">
              <a:buNone/>
            </a:pPr>
            <a:r>
              <a:rPr lang="en-US" dirty="0"/>
              <a:t>Table scan will require 1,000 rows read. No additional I/O because the whole table is read and we will have all of the </a:t>
            </a:r>
            <a:r>
              <a:rPr lang="en-US" dirty="0" err="1"/>
              <a:t>resultIds</a:t>
            </a:r>
            <a:r>
              <a:rPr lang="en-US" dirty="0"/>
              <a:t>.</a:t>
            </a:r>
          </a:p>
        </p:txBody>
      </p:sp>
    </p:spTree>
    <p:extLst>
      <p:ext uri="{BB962C8B-B14F-4D97-AF65-F5344CB8AC3E}">
        <p14:creationId xmlns:p14="http://schemas.microsoft.com/office/powerpoint/2010/main" val="3379727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D888-EEF6-44B5-89DE-4323BE929A96}"/>
              </a:ext>
            </a:extLst>
          </p:cNvPr>
          <p:cNvSpPr>
            <a:spLocks noGrp="1"/>
          </p:cNvSpPr>
          <p:nvPr>
            <p:ph type="title"/>
          </p:nvPr>
        </p:nvSpPr>
        <p:spPr/>
        <p:txBody>
          <a:bodyPr/>
          <a:lstStyle/>
          <a:p>
            <a:r>
              <a:rPr lang="en-US" dirty="0"/>
              <a:t>Simple Example (continued)</a:t>
            </a:r>
          </a:p>
        </p:txBody>
      </p:sp>
      <p:sp>
        <p:nvSpPr>
          <p:cNvPr id="3" name="Content Placeholder 2">
            <a:extLst>
              <a:ext uri="{FF2B5EF4-FFF2-40B4-BE49-F238E27FC236}">
                <a16:creationId xmlns:a16="http://schemas.microsoft.com/office/drawing/2014/main" id="{FF384D06-6562-4150-890F-E98FEEEC41AB}"/>
              </a:ext>
            </a:extLst>
          </p:cNvPr>
          <p:cNvSpPr>
            <a:spLocks noGrp="1"/>
          </p:cNvSpPr>
          <p:nvPr>
            <p:ph idx="1"/>
          </p:nvPr>
        </p:nvSpPr>
        <p:spPr/>
        <p:txBody>
          <a:bodyPr/>
          <a:lstStyle/>
          <a:p>
            <a:pPr marL="0" indent="0">
              <a:buNone/>
            </a:pPr>
            <a:r>
              <a:rPr lang="en-US" dirty="0"/>
              <a:t>SELECT </a:t>
            </a:r>
            <a:r>
              <a:rPr lang="en-US" dirty="0" err="1"/>
              <a:t>resultId</a:t>
            </a:r>
            <a:r>
              <a:rPr lang="en-US" dirty="0"/>
              <a:t> FROM result WHERE temperature=100</a:t>
            </a:r>
          </a:p>
          <a:p>
            <a:pPr marL="0" indent="0">
              <a:buNone/>
            </a:pPr>
            <a:endParaRPr lang="en-US" dirty="0"/>
          </a:p>
          <a:p>
            <a:pPr marL="0" indent="0">
              <a:buNone/>
            </a:pPr>
            <a:r>
              <a:rPr lang="en-US" dirty="0"/>
              <a:t>The DBMS has statistics that show that the table has 1,000 rows.</a:t>
            </a:r>
          </a:p>
          <a:p>
            <a:pPr marL="0" indent="0">
              <a:buNone/>
            </a:pPr>
            <a:r>
              <a:rPr lang="en-US" dirty="0"/>
              <a:t>There is an index on </a:t>
            </a:r>
            <a:r>
              <a:rPr lang="en-US" dirty="0" err="1"/>
              <a:t>resultId</a:t>
            </a:r>
            <a:r>
              <a:rPr lang="en-US" dirty="0"/>
              <a:t> with .05 specificity.</a:t>
            </a:r>
          </a:p>
          <a:p>
            <a:pPr marL="0" indent="0">
              <a:buNone/>
            </a:pPr>
            <a:r>
              <a:rPr lang="en-US" dirty="0"/>
              <a:t>There is an index on temperature with .1 specificity.</a:t>
            </a:r>
          </a:p>
          <a:p>
            <a:pPr marL="0" indent="0">
              <a:buNone/>
            </a:pPr>
            <a:endParaRPr lang="en-US" dirty="0"/>
          </a:p>
          <a:p>
            <a:pPr marL="0" indent="0">
              <a:buNone/>
            </a:pPr>
            <a:r>
              <a:rPr lang="en-US" dirty="0"/>
              <a:t>Reading the </a:t>
            </a:r>
            <a:r>
              <a:rPr lang="en-US" dirty="0" err="1"/>
              <a:t>resultId</a:t>
            </a:r>
            <a:r>
              <a:rPr lang="en-US" dirty="0"/>
              <a:t> index requires 1,000 index reads (since it doesn’t help), then 1,000 row reads. Not an improvement.</a:t>
            </a:r>
          </a:p>
        </p:txBody>
      </p:sp>
    </p:spTree>
    <p:extLst>
      <p:ext uri="{BB962C8B-B14F-4D97-AF65-F5344CB8AC3E}">
        <p14:creationId xmlns:p14="http://schemas.microsoft.com/office/powerpoint/2010/main" val="2135806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D888-EEF6-44B5-89DE-4323BE929A96}"/>
              </a:ext>
            </a:extLst>
          </p:cNvPr>
          <p:cNvSpPr>
            <a:spLocks noGrp="1"/>
          </p:cNvSpPr>
          <p:nvPr>
            <p:ph type="title"/>
          </p:nvPr>
        </p:nvSpPr>
        <p:spPr/>
        <p:txBody>
          <a:bodyPr/>
          <a:lstStyle/>
          <a:p>
            <a:r>
              <a:rPr lang="en-US" dirty="0"/>
              <a:t>Simple Example (continued)</a:t>
            </a:r>
          </a:p>
        </p:txBody>
      </p:sp>
      <p:sp>
        <p:nvSpPr>
          <p:cNvPr id="3" name="Content Placeholder 2">
            <a:extLst>
              <a:ext uri="{FF2B5EF4-FFF2-40B4-BE49-F238E27FC236}">
                <a16:creationId xmlns:a16="http://schemas.microsoft.com/office/drawing/2014/main" id="{FF384D06-6562-4150-890F-E98FEEEC41AB}"/>
              </a:ext>
            </a:extLst>
          </p:cNvPr>
          <p:cNvSpPr>
            <a:spLocks noGrp="1"/>
          </p:cNvSpPr>
          <p:nvPr>
            <p:ph idx="1"/>
          </p:nvPr>
        </p:nvSpPr>
        <p:spPr/>
        <p:txBody>
          <a:bodyPr/>
          <a:lstStyle/>
          <a:p>
            <a:pPr marL="0" indent="0">
              <a:buNone/>
            </a:pPr>
            <a:r>
              <a:rPr lang="en-US" dirty="0"/>
              <a:t>SELECT </a:t>
            </a:r>
            <a:r>
              <a:rPr lang="en-US" dirty="0" err="1"/>
              <a:t>resultId</a:t>
            </a:r>
            <a:r>
              <a:rPr lang="en-US" dirty="0"/>
              <a:t> FROM result WHERE temperature=100</a:t>
            </a:r>
          </a:p>
          <a:p>
            <a:pPr marL="0" indent="0">
              <a:buNone/>
            </a:pPr>
            <a:endParaRPr lang="en-US" dirty="0"/>
          </a:p>
          <a:p>
            <a:pPr marL="0" indent="0">
              <a:buNone/>
            </a:pPr>
            <a:r>
              <a:rPr lang="en-US" dirty="0"/>
              <a:t>The DBMS has statistics that show that the table has 1,000 rows.</a:t>
            </a:r>
          </a:p>
          <a:p>
            <a:pPr marL="0" indent="0">
              <a:buNone/>
            </a:pPr>
            <a:r>
              <a:rPr lang="en-US" dirty="0"/>
              <a:t>There is an index on </a:t>
            </a:r>
            <a:r>
              <a:rPr lang="en-US" dirty="0" err="1"/>
              <a:t>resultId</a:t>
            </a:r>
            <a:r>
              <a:rPr lang="en-US" dirty="0"/>
              <a:t> with .05 specificity.</a:t>
            </a:r>
          </a:p>
          <a:p>
            <a:pPr marL="0" indent="0">
              <a:buNone/>
            </a:pPr>
            <a:r>
              <a:rPr lang="en-US" dirty="0"/>
              <a:t>There is an index on temperature with .1 specificity.</a:t>
            </a:r>
          </a:p>
          <a:p>
            <a:pPr marL="0" indent="0">
              <a:buNone/>
            </a:pPr>
            <a:endParaRPr lang="en-US" dirty="0"/>
          </a:p>
          <a:p>
            <a:pPr marL="0" indent="0">
              <a:buNone/>
            </a:pPr>
            <a:r>
              <a:rPr lang="en-US" dirty="0"/>
              <a:t>Reading the temperature index requires 100 index reads, then 100 row reads. Huge improvement!</a:t>
            </a:r>
          </a:p>
        </p:txBody>
      </p:sp>
    </p:spTree>
    <p:extLst>
      <p:ext uri="{BB962C8B-B14F-4D97-AF65-F5344CB8AC3E}">
        <p14:creationId xmlns:p14="http://schemas.microsoft.com/office/powerpoint/2010/main" val="578412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B0BD3-2F7F-4D39-A0BD-03DB9969AFC3}"/>
              </a:ext>
            </a:extLst>
          </p:cNvPr>
          <p:cNvSpPr>
            <a:spLocks noGrp="1"/>
          </p:cNvSpPr>
          <p:nvPr>
            <p:ph type="title"/>
          </p:nvPr>
        </p:nvSpPr>
        <p:spPr/>
        <p:txBody>
          <a:bodyPr/>
          <a:lstStyle/>
          <a:p>
            <a:r>
              <a:rPr lang="en-US" dirty="0"/>
              <a:t>Example discussion</a:t>
            </a:r>
          </a:p>
        </p:txBody>
      </p:sp>
      <p:sp>
        <p:nvSpPr>
          <p:cNvPr id="3" name="Content Placeholder 2">
            <a:extLst>
              <a:ext uri="{FF2B5EF4-FFF2-40B4-BE49-F238E27FC236}">
                <a16:creationId xmlns:a16="http://schemas.microsoft.com/office/drawing/2014/main" id="{736CA2DC-DB23-44EB-BAAC-E05B9FC7B311}"/>
              </a:ext>
            </a:extLst>
          </p:cNvPr>
          <p:cNvSpPr>
            <a:spLocks noGrp="1"/>
          </p:cNvSpPr>
          <p:nvPr>
            <p:ph idx="1"/>
          </p:nvPr>
        </p:nvSpPr>
        <p:spPr/>
        <p:txBody>
          <a:bodyPr/>
          <a:lstStyle/>
          <a:p>
            <a:pPr marL="0" indent="0">
              <a:buNone/>
            </a:pPr>
            <a:r>
              <a:rPr lang="en-US" dirty="0"/>
              <a:t>Note that we didn’t talk about blocks at all. We used “index reads” and “row reads”. That’s a very rough guess. </a:t>
            </a:r>
          </a:p>
          <a:p>
            <a:pPr marL="0" indent="0">
              <a:buNone/>
            </a:pPr>
            <a:endParaRPr lang="en-US" dirty="0"/>
          </a:p>
          <a:p>
            <a:pPr marL="0" indent="0">
              <a:buNone/>
            </a:pPr>
            <a:r>
              <a:rPr lang="en-US" dirty="0"/>
              <a:t>Notice that the indices either were exactly right (temperature) or exactly wrong. That may not be the case in practice, but the same sort of calculations apply.</a:t>
            </a:r>
          </a:p>
        </p:txBody>
      </p:sp>
    </p:spTree>
    <p:extLst>
      <p:ext uri="{BB962C8B-B14F-4D97-AF65-F5344CB8AC3E}">
        <p14:creationId xmlns:p14="http://schemas.microsoft.com/office/powerpoint/2010/main" val="84738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C3653-22B0-44F2-BFEB-E0EDC59C728C}"/>
              </a:ext>
            </a:extLst>
          </p:cNvPr>
          <p:cNvSpPr>
            <a:spLocks noGrp="1"/>
          </p:cNvSpPr>
          <p:nvPr>
            <p:ph type="title"/>
          </p:nvPr>
        </p:nvSpPr>
        <p:spPr/>
        <p:txBody>
          <a:bodyPr/>
          <a:lstStyle/>
          <a:p>
            <a:r>
              <a:rPr lang="en-US" dirty="0"/>
              <a:t>This seems like a lot of work</a:t>
            </a:r>
          </a:p>
        </p:txBody>
      </p:sp>
      <p:sp>
        <p:nvSpPr>
          <p:cNvPr id="3" name="Content Placeholder 2">
            <a:extLst>
              <a:ext uri="{FF2B5EF4-FFF2-40B4-BE49-F238E27FC236}">
                <a16:creationId xmlns:a16="http://schemas.microsoft.com/office/drawing/2014/main" id="{EC2E0300-673C-4A7E-9E62-4AC93AB21E4E}"/>
              </a:ext>
            </a:extLst>
          </p:cNvPr>
          <p:cNvSpPr>
            <a:spLocks noGrp="1"/>
          </p:cNvSpPr>
          <p:nvPr>
            <p:ph idx="1"/>
          </p:nvPr>
        </p:nvSpPr>
        <p:spPr/>
        <p:txBody>
          <a:bodyPr/>
          <a:lstStyle/>
          <a:p>
            <a:pPr marL="0" indent="0">
              <a:buNone/>
            </a:pPr>
            <a:r>
              <a:rPr lang="en-US" dirty="0"/>
              <a:t>This </a:t>
            </a:r>
            <a:r>
              <a:rPr lang="en-US" u="sng" dirty="0"/>
              <a:t>is</a:t>
            </a:r>
            <a:r>
              <a:rPr lang="en-US" dirty="0"/>
              <a:t> a lot of work. Remember, though, that your CPU can execute BILLIONS of instructions per second, while your disk (even an SSD!) can read 100,000 blocks a second. Spending some CPU time to plan an approach can make an enormous performance difference, not to mention NOT typing up the disk.</a:t>
            </a:r>
          </a:p>
          <a:p>
            <a:pPr marL="0" indent="0">
              <a:buNone/>
            </a:pPr>
            <a:endParaRPr lang="en-US" dirty="0"/>
          </a:p>
          <a:p>
            <a:pPr marL="0" indent="0">
              <a:buNone/>
            </a:pPr>
            <a:r>
              <a:rPr lang="en-US" dirty="0"/>
              <a:t>Still, can we do better?</a:t>
            </a:r>
          </a:p>
        </p:txBody>
      </p:sp>
    </p:spTree>
    <p:extLst>
      <p:ext uri="{BB962C8B-B14F-4D97-AF65-F5344CB8AC3E}">
        <p14:creationId xmlns:p14="http://schemas.microsoft.com/office/powerpoint/2010/main" val="3911411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301DB-86D5-46F9-831E-A48E9A325D81}"/>
              </a:ext>
            </a:extLst>
          </p:cNvPr>
          <p:cNvSpPr>
            <a:spLocks noGrp="1"/>
          </p:cNvSpPr>
          <p:nvPr>
            <p:ph type="title"/>
          </p:nvPr>
        </p:nvSpPr>
        <p:spPr/>
        <p:txBody>
          <a:bodyPr/>
          <a:lstStyle/>
          <a:p>
            <a:r>
              <a:rPr lang="en-US" dirty="0"/>
              <a:t>A web example</a:t>
            </a:r>
          </a:p>
        </p:txBody>
      </p:sp>
      <p:sp>
        <p:nvSpPr>
          <p:cNvPr id="3" name="Content Placeholder 2">
            <a:extLst>
              <a:ext uri="{FF2B5EF4-FFF2-40B4-BE49-F238E27FC236}">
                <a16:creationId xmlns:a16="http://schemas.microsoft.com/office/drawing/2014/main" id="{945B4972-CFE1-4E67-94CC-06BE3C55768D}"/>
              </a:ext>
            </a:extLst>
          </p:cNvPr>
          <p:cNvSpPr>
            <a:spLocks noGrp="1"/>
          </p:cNvSpPr>
          <p:nvPr>
            <p:ph idx="1"/>
          </p:nvPr>
        </p:nvSpPr>
        <p:spPr/>
        <p:txBody>
          <a:bodyPr/>
          <a:lstStyle/>
          <a:p>
            <a:pPr marL="0" indent="0">
              <a:buNone/>
            </a:pPr>
            <a:r>
              <a:rPr lang="en-US" dirty="0"/>
              <a:t>Imagine that our “customer” wants to display the top 10 latest temperatures from our result table. </a:t>
            </a:r>
          </a:p>
          <a:p>
            <a:pPr marL="0" indent="0">
              <a:buNone/>
            </a:pPr>
            <a:r>
              <a:rPr lang="en-US" sz="2400" dirty="0">
                <a:latin typeface="Consolas" panose="020B0609020204030204" pitchFamily="49" charset="0"/>
              </a:rPr>
              <a:t>SELECT TOP(10) temperature FROM result ORDER BY </a:t>
            </a:r>
            <a:r>
              <a:rPr lang="en-US" sz="2400" dirty="0" err="1">
                <a:latin typeface="Consolas" panose="020B0609020204030204" pitchFamily="49" charset="0"/>
              </a:rPr>
              <a:t>resultId</a:t>
            </a:r>
            <a:endParaRPr lang="en-US" sz="2400" dirty="0">
              <a:latin typeface="Consolas" panose="020B0609020204030204" pitchFamily="49" charset="0"/>
            </a:endParaRPr>
          </a:p>
          <a:p>
            <a:pPr marL="0" indent="0">
              <a:buNone/>
            </a:pPr>
            <a:r>
              <a:rPr lang="en-US" dirty="0"/>
              <a:t>If you have people loading and refreshing this webpage all day long, the same query will run a number of times all day. </a:t>
            </a:r>
          </a:p>
          <a:p>
            <a:pPr marL="0" indent="0">
              <a:buNone/>
            </a:pPr>
            <a:endParaRPr lang="en-US" dirty="0"/>
          </a:p>
          <a:p>
            <a:pPr marL="0" indent="0">
              <a:buNone/>
            </a:pPr>
            <a:r>
              <a:rPr lang="en-US" dirty="0"/>
              <a:t>Why do we need to do all of the optimization steps hundreds of times a day?</a:t>
            </a:r>
          </a:p>
        </p:txBody>
      </p:sp>
    </p:spTree>
    <p:extLst>
      <p:ext uri="{BB962C8B-B14F-4D97-AF65-F5344CB8AC3E}">
        <p14:creationId xmlns:p14="http://schemas.microsoft.com/office/powerpoint/2010/main" val="167405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07D91-086D-4B47-A57C-64450250A8D7}"/>
              </a:ext>
            </a:extLst>
          </p:cNvPr>
          <p:cNvSpPr>
            <a:spLocks noGrp="1"/>
          </p:cNvSpPr>
          <p:nvPr>
            <p:ph type="title"/>
          </p:nvPr>
        </p:nvSpPr>
        <p:spPr/>
        <p:txBody>
          <a:bodyPr/>
          <a:lstStyle/>
          <a:p>
            <a:r>
              <a:rPr lang="en-US" dirty="0"/>
              <a:t>Execution Plan Reuse</a:t>
            </a:r>
          </a:p>
        </p:txBody>
      </p:sp>
      <p:sp>
        <p:nvSpPr>
          <p:cNvPr id="3" name="Content Placeholder 2">
            <a:extLst>
              <a:ext uri="{FF2B5EF4-FFF2-40B4-BE49-F238E27FC236}">
                <a16:creationId xmlns:a16="http://schemas.microsoft.com/office/drawing/2014/main" id="{3365715A-EB74-49E9-8415-8C6C07AD12C9}"/>
              </a:ext>
            </a:extLst>
          </p:cNvPr>
          <p:cNvSpPr>
            <a:spLocks noGrp="1"/>
          </p:cNvSpPr>
          <p:nvPr>
            <p:ph idx="1"/>
          </p:nvPr>
        </p:nvSpPr>
        <p:spPr/>
        <p:txBody>
          <a:bodyPr/>
          <a:lstStyle/>
          <a:p>
            <a:pPr marL="0" indent="0">
              <a:buNone/>
            </a:pPr>
            <a:r>
              <a:rPr lang="en-US" dirty="0"/>
              <a:t>Each query gets a “fingerprint” – a hash of the query tree. When a query is submitted, the query optimizer looks in a plan cache to see if there is a hash that matches this query. If so, it reuses that query plan. If not, it runs the optimizer, then caches the query.</a:t>
            </a:r>
          </a:p>
          <a:p>
            <a:pPr marL="0" indent="0">
              <a:buNone/>
            </a:pPr>
            <a:endParaRPr lang="en-US" dirty="0"/>
          </a:p>
          <a:p>
            <a:pPr marL="0" indent="0">
              <a:buNone/>
            </a:pPr>
            <a:r>
              <a:rPr lang="en-US" dirty="0"/>
              <a:t>An important note – constants in the query are hashed.</a:t>
            </a:r>
          </a:p>
          <a:p>
            <a:pPr marL="0" indent="0">
              <a:buNone/>
            </a:pPr>
            <a:r>
              <a:rPr lang="en-US" dirty="0">
                <a:latin typeface="Consolas" panose="020B0609020204030204" pitchFamily="49" charset="0"/>
              </a:rPr>
              <a:t>SELECT * FROM result WHERE temperature=100</a:t>
            </a:r>
          </a:p>
          <a:p>
            <a:pPr marL="0" indent="0">
              <a:buNone/>
            </a:pPr>
            <a:r>
              <a:rPr lang="en-US" dirty="0"/>
              <a:t>is different than</a:t>
            </a:r>
          </a:p>
          <a:p>
            <a:pPr marL="0" indent="0">
              <a:buNone/>
            </a:pPr>
            <a:r>
              <a:rPr lang="en-US" dirty="0">
                <a:latin typeface="Consolas" panose="020B0609020204030204" pitchFamily="49" charset="0"/>
              </a:rPr>
              <a:t>SELECT * FROM result WHERE temperature=10</a:t>
            </a:r>
          </a:p>
          <a:p>
            <a:pPr marL="0" indent="0">
              <a:buNone/>
            </a:pPr>
            <a:endParaRPr lang="en-US" b="1" dirty="0"/>
          </a:p>
        </p:txBody>
      </p:sp>
    </p:spTree>
    <p:extLst>
      <p:ext uri="{BB962C8B-B14F-4D97-AF65-F5344CB8AC3E}">
        <p14:creationId xmlns:p14="http://schemas.microsoft.com/office/powerpoint/2010/main" val="1380592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076D-2EF7-4FDD-8F8F-51D3F5B6470F}"/>
              </a:ext>
            </a:extLst>
          </p:cNvPr>
          <p:cNvSpPr>
            <a:spLocks noGrp="1"/>
          </p:cNvSpPr>
          <p:nvPr>
            <p:ph type="title"/>
          </p:nvPr>
        </p:nvSpPr>
        <p:spPr/>
        <p:txBody>
          <a:bodyPr/>
          <a:lstStyle/>
          <a:p>
            <a:r>
              <a:rPr lang="en-US" dirty="0"/>
              <a:t>When the execution plan bites you…</a:t>
            </a:r>
          </a:p>
        </p:txBody>
      </p:sp>
      <p:sp>
        <p:nvSpPr>
          <p:cNvPr id="3" name="Content Placeholder 2">
            <a:extLst>
              <a:ext uri="{FF2B5EF4-FFF2-40B4-BE49-F238E27FC236}">
                <a16:creationId xmlns:a16="http://schemas.microsoft.com/office/drawing/2014/main" id="{C77BCB74-A2A6-4664-BA08-86A9E9EC0150}"/>
              </a:ext>
            </a:extLst>
          </p:cNvPr>
          <p:cNvSpPr>
            <a:spLocks noGrp="1"/>
          </p:cNvSpPr>
          <p:nvPr>
            <p:ph idx="1"/>
          </p:nvPr>
        </p:nvSpPr>
        <p:spPr>
          <a:xfrm>
            <a:off x="560173" y="1825625"/>
            <a:ext cx="11302313" cy="4351338"/>
          </a:xfrm>
        </p:spPr>
        <p:txBody>
          <a:bodyPr/>
          <a:lstStyle/>
          <a:p>
            <a:pPr marL="0" indent="0">
              <a:buNone/>
            </a:pPr>
            <a:r>
              <a:rPr lang="en-US" dirty="0"/>
              <a:t>Imagine our patient table, with first name and last name. We look at our DBMS’ statistics and find that there is an expensive query that is running often:</a:t>
            </a:r>
          </a:p>
          <a:p>
            <a:pPr marL="0" indent="0">
              <a:buNone/>
            </a:pPr>
            <a:r>
              <a:rPr lang="en-US" sz="2400" dirty="0">
                <a:latin typeface="Consolas" panose="020B0609020204030204" pitchFamily="49" charset="0"/>
              </a:rPr>
              <a:t>SELECT </a:t>
            </a:r>
            <a:r>
              <a:rPr lang="en-US" sz="2400" dirty="0" err="1">
                <a:latin typeface="Consolas" panose="020B0609020204030204" pitchFamily="49" charset="0"/>
              </a:rPr>
              <a:t>patientId</a:t>
            </a:r>
            <a:r>
              <a:rPr lang="en-US" sz="2400" dirty="0">
                <a:latin typeface="Consolas" panose="020B0609020204030204" pitchFamily="49" charset="0"/>
              </a:rPr>
              <a:t> WHERE </a:t>
            </a:r>
            <a:r>
              <a:rPr lang="en-US" sz="2400" dirty="0" err="1">
                <a:latin typeface="Consolas" panose="020B0609020204030204" pitchFamily="49" charset="0"/>
              </a:rPr>
              <a:t>firstName</a:t>
            </a:r>
            <a:r>
              <a:rPr lang="en-US" sz="2400" dirty="0">
                <a:latin typeface="Consolas" panose="020B0609020204030204" pitchFamily="49" charset="0"/>
              </a:rPr>
              <a:t>=@</a:t>
            </a:r>
            <a:r>
              <a:rPr lang="en-US" sz="2400" dirty="0" err="1">
                <a:latin typeface="Consolas" panose="020B0609020204030204" pitchFamily="49" charset="0"/>
              </a:rPr>
              <a:t>firstName</a:t>
            </a:r>
            <a:r>
              <a:rPr lang="en-US" sz="2400" dirty="0">
                <a:latin typeface="Consolas" panose="020B0609020204030204" pitchFamily="49" charset="0"/>
              </a:rPr>
              <a:t> AND </a:t>
            </a:r>
            <a:r>
              <a:rPr lang="en-US" sz="2400" dirty="0" err="1">
                <a:latin typeface="Consolas" panose="020B0609020204030204" pitchFamily="49" charset="0"/>
              </a:rPr>
              <a:t>lastName</a:t>
            </a:r>
            <a:r>
              <a:rPr lang="en-US" sz="2400" dirty="0">
                <a:latin typeface="Consolas" panose="020B0609020204030204" pitchFamily="49" charset="0"/>
              </a:rPr>
              <a:t>=@</a:t>
            </a:r>
            <a:r>
              <a:rPr lang="en-US" sz="2400" dirty="0" err="1">
                <a:latin typeface="Consolas" panose="020B0609020204030204" pitchFamily="49" charset="0"/>
              </a:rPr>
              <a:t>lastName</a:t>
            </a:r>
            <a:endParaRPr lang="en-US" sz="2400" dirty="0">
              <a:latin typeface="Consolas" panose="020B0609020204030204" pitchFamily="49" charset="0"/>
            </a:endParaRPr>
          </a:p>
          <a:p>
            <a:pPr marL="0" indent="0">
              <a:buNone/>
            </a:pPr>
            <a:r>
              <a:rPr lang="en-US" dirty="0"/>
              <a:t>We look and find that there are no indices. </a:t>
            </a:r>
          </a:p>
          <a:p>
            <a:pPr marL="0" indent="0">
              <a:buNone/>
            </a:pPr>
            <a:r>
              <a:rPr lang="en-US" dirty="0"/>
              <a:t>We add an index on </a:t>
            </a:r>
            <a:r>
              <a:rPr lang="en-US" dirty="0" err="1"/>
              <a:t>lastName</a:t>
            </a:r>
            <a:r>
              <a:rPr lang="en-US" dirty="0"/>
              <a:t>. We check and the histogram looks OK (very selective). Our query is still slow.</a:t>
            </a:r>
          </a:p>
          <a:p>
            <a:pPr marL="0" indent="0">
              <a:buNone/>
            </a:pPr>
            <a:endParaRPr lang="en-US" dirty="0"/>
          </a:p>
          <a:p>
            <a:pPr marL="0" indent="0">
              <a:buNone/>
            </a:pPr>
            <a:r>
              <a:rPr lang="en-US" dirty="0"/>
              <a:t>Why?</a:t>
            </a:r>
          </a:p>
        </p:txBody>
      </p:sp>
    </p:spTree>
    <p:extLst>
      <p:ext uri="{BB962C8B-B14F-4D97-AF65-F5344CB8AC3E}">
        <p14:creationId xmlns:p14="http://schemas.microsoft.com/office/powerpoint/2010/main" val="215318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43355-9975-4DEE-996A-C8702D294C56}"/>
              </a:ext>
            </a:extLst>
          </p:cNvPr>
          <p:cNvSpPr>
            <a:spLocks noGrp="1"/>
          </p:cNvSpPr>
          <p:nvPr>
            <p:ph type="title"/>
          </p:nvPr>
        </p:nvSpPr>
        <p:spPr/>
        <p:txBody>
          <a:bodyPr/>
          <a:lstStyle/>
          <a:p>
            <a:r>
              <a:rPr lang="en-US" dirty="0"/>
              <a:t>Parallelism</a:t>
            </a:r>
          </a:p>
        </p:txBody>
      </p:sp>
      <p:sp>
        <p:nvSpPr>
          <p:cNvPr id="3" name="Content Placeholder 2">
            <a:extLst>
              <a:ext uri="{FF2B5EF4-FFF2-40B4-BE49-F238E27FC236}">
                <a16:creationId xmlns:a16="http://schemas.microsoft.com/office/drawing/2014/main" id="{19C0CC2A-3C9C-4FED-8F6B-25A7D50B270B}"/>
              </a:ext>
            </a:extLst>
          </p:cNvPr>
          <p:cNvSpPr>
            <a:spLocks noGrp="1"/>
          </p:cNvSpPr>
          <p:nvPr>
            <p:ph idx="1"/>
          </p:nvPr>
        </p:nvSpPr>
        <p:spPr>
          <a:xfrm>
            <a:off x="838200" y="1825625"/>
            <a:ext cx="10515600" cy="4739932"/>
          </a:xfrm>
        </p:spPr>
        <p:txBody>
          <a:bodyPr>
            <a:normAutofit lnSpcReduction="10000"/>
          </a:bodyPr>
          <a:lstStyle/>
          <a:p>
            <a:pPr marL="0" indent="0">
              <a:buNone/>
            </a:pPr>
            <a:r>
              <a:rPr lang="en-US" dirty="0"/>
              <a:t>One of the things that the query optimizer can determine is if a query can be executed by multiple CPU cores at one time. </a:t>
            </a:r>
          </a:p>
          <a:p>
            <a:pPr marL="0" indent="0">
              <a:buNone/>
            </a:pPr>
            <a:endParaRPr lang="en-US" dirty="0"/>
          </a:p>
          <a:p>
            <a:pPr marL="0" indent="0">
              <a:buNone/>
            </a:pPr>
            <a:r>
              <a:rPr lang="en-US" dirty="0"/>
              <a:t>For queries that are CPU bound, this can be an enormous speedup. There is a cost, though. Expensive queries that use all of the CPUs slow other queries. There is also work done to split the task and join the results at the end. </a:t>
            </a:r>
          </a:p>
          <a:p>
            <a:pPr marL="0" indent="0">
              <a:buNone/>
            </a:pPr>
            <a:endParaRPr lang="en-US" dirty="0"/>
          </a:p>
          <a:p>
            <a:pPr marL="0" indent="0">
              <a:buNone/>
            </a:pPr>
            <a:r>
              <a:rPr lang="en-US" dirty="0"/>
              <a:t>There is a cost threshold for parallelism in SQL Server that lets you configure how often it will split tasks. Change only with the greatest of care.</a:t>
            </a:r>
          </a:p>
        </p:txBody>
      </p:sp>
    </p:spTree>
    <p:extLst>
      <p:ext uri="{BB962C8B-B14F-4D97-AF65-F5344CB8AC3E}">
        <p14:creationId xmlns:p14="http://schemas.microsoft.com/office/powerpoint/2010/main" val="1072831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3CE79-6221-44C2-AAE3-A9B7EA23D16D}"/>
              </a:ext>
            </a:extLst>
          </p:cNvPr>
          <p:cNvSpPr>
            <a:spLocks noGrp="1"/>
          </p:cNvSpPr>
          <p:nvPr>
            <p:ph type="title"/>
          </p:nvPr>
        </p:nvSpPr>
        <p:spPr/>
        <p:txBody>
          <a:bodyPr/>
          <a:lstStyle/>
          <a:p>
            <a:r>
              <a:rPr lang="en-US" dirty="0"/>
              <a:t>Worktables</a:t>
            </a:r>
          </a:p>
        </p:txBody>
      </p:sp>
      <p:sp>
        <p:nvSpPr>
          <p:cNvPr id="3" name="Content Placeholder 2">
            <a:extLst>
              <a:ext uri="{FF2B5EF4-FFF2-40B4-BE49-F238E27FC236}">
                <a16:creationId xmlns:a16="http://schemas.microsoft.com/office/drawing/2014/main" id="{899E6AB7-D577-4B57-BB02-9299A358E1A7}"/>
              </a:ext>
            </a:extLst>
          </p:cNvPr>
          <p:cNvSpPr>
            <a:spLocks noGrp="1"/>
          </p:cNvSpPr>
          <p:nvPr>
            <p:ph idx="1"/>
          </p:nvPr>
        </p:nvSpPr>
        <p:spPr/>
        <p:txBody>
          <a:bodyPr/>
          <a:lstStyle/>
          <a:p>
            <a:pPr marL="0" indent="0">
              <a:buNone/>
            </a:pPr>
            <a:r>
              <a:rPr lang="en-US" dirty="0"/>
              <a:t>In some cases, the optimizer will decide that it needs to use a work table – like a temporary variable. This happens when there is not a way to do the work in memory and the work is complex.</a:t>
            </a:r>
          </a:p>
          <a:p>
            <a:pPr marL="0" indent="0">
              <a:buNone/>
            </a:pPr>
            <a:endParaRPr lang="en-US" dirty="0"/>
          </a:p>
          <a:p>
            <a:pPr marL="0" indent="0">
              <a:buNone/>
            </a:pPr>
            <a:r>
              <a:rPr lang="en-US" dirty="0"/>
              <a:t>These work tables are stored in a database called “</a:t>
            </a:r>
            <a:r>
              <a:rPr lang="en-US" dirty="0" err="1"/>
              <a:t>tempdb</a:t>
            </a:r>
            <a:r>
              <a:rPr lang="en-US" dirty="0"/>
              <a:t>” in SQL Server. You can’t see them – they are internal to the query, but they do consume space while they are in use. If </a:t>
            </a:r>
            <a:r>
              <a:rPr lang="en-US" dirty="0" err="1"/>
              <a:t>tempdb</a:t>
            </a:r>
            <a:r>
              <a:rPr lang="en-US" dirty="0"/>
              <a:t> is set to full recovery mode, the log file can outgrow the available disk space.</a:t>
            </a:r>
          </a:p>
        </p:txBody>
      </p:sp>
    </p:spTree>
    <p:extLst>
      <p:ext uri="{BB962C8B-B14F-4D97-AF65-F5344CB8AC3E}">
        <p14:creationId xmlns:p14="http://schemas.microsoft.com/office/powerpoint/2010/main" val="343390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1B70-353D-48A4-BD03-2AF73CA28CFE}"/>
              </a:ext>
            </a:extLst>
          </p:cNvPr>
          <p:cNvSpPr>
            <a:spLocks noGrp="1"/>
          </p:cNvSpPr>
          <p:nvPr>
            <p:ph type="title"/>
          </p:nvPr>
        </p:nvSpPr>
        <p:spPr/>
        <p:txBody>
          <a:bodyPr/>
          <a:lstStyle/>
          <a:p>
            <a:r>
              <a:rPr lang="en-US" dirty="0"/>
              <a:t>What happens when I submit a query?</a:t>
            </a:r>
          </a:p>
        </p:txBody>
      </p:sp>
      <p:sp>
        <p:nvSpPr>
          <p:cNvPr id="3" name="Content Placeholder 2">
            <a:extLst>
              <a:ext uri="{FF2B5EF4-FFF2-40B4-BE49-F238E27FC236}">
                <a16:creationId xmlns:a16="http://schemas.microsoft.com/office/drawing/2014/main" id="{2F1C4357-BC13-4FA5-9244-58D6CF0D029C}"/>
              </a:ext>
            </a:extLst>
          </p:cNvPr>
          <p:cNvSpPr>
            <a:spLocks noGrp="1"/>
          </p:cNvSpPr>
          <p:nvPr>
            <p:ph idx="1"/>
          </p:nvPr>
        </p:nvSpPr>
        <p:spPr/>
        <p:txBody>
          <a:bodyPr/>
          <a:lstStyle/>
          <a:p>
            <a:pPr marL="0" indent="0">
              <a:buNone/>
            </a:pPr>
            <a:r>
              <a:rPr lang="en-US" dirty="0"/>
              <a:t>I type “SELECT * FROM result” – what happens?</a:t>
            </a:r>
          </a:p>
          <a:p>
            <a:pPr marL="0" indent="0">
              <a:buNone/>
            </a:pPr>
            <a:endParaRPr lang="en-US" dirty="0"/>
          </a:p>
          <a:p>
            <a:pPr marL="0" indent="0">
              <a:buNone/>
            </a:pPr>
            <a:r>
              <a:rPr lang="en-US" dirty="0"/>
              <a:t>In the big picture:</a:t>
            </a:r>
          </a:p>
          <a:p>
            <a:pPr marL="514350" indent="-514350">
              <a:buAutoNum type="arabicParenR"/>
            </a:pPr>
            <a:r>
              <a:rPr lang="en-US" dirty="0"/>
              <a:t>Query Parsing</a:t>
            </a:r>
          </a:p>
          <a:p>
            <a:pPr marL="514350" indent="-514350">
              <a:buAutoNum type="arabicParenR"/>
            </a:pPr>
            <a:r>
              <a:rPr lang="en-US" dirty="0" err="1"/>
              <a:t>Algebrizer</a:t>
            </a:r>
            <a:endParaRPr lang="en-US" dirty="0"/>
          </a:p>
          <a:p>
            <a:pPr marL="514350" indent="-514350">
              <a:buAutoNum type="arabicParenR"/>
            </a:pPr>
            <a:r>
              <a:rPr lang="en-US" dirty="0"/>
              <a:t>Query Optimizer</a:t>
            </a:r>
          </a:p>
          <a:p>
            <a:pPr marL="514350" indent="-514350">
              <a:buAutoNum type="arabicParenR"/>
            </a:pPr>
            <a:r>
              <a:rPr lang="en-US" dirty="0"/>
              <a:t>Query Execution</a:t>
            </a:r>
          </a:p>
        </p:txBody>
      </p:sp>
    </p:spTree>
    <p:extLst>
      <p:ext uri="{BB962C8B-B14F-4D97-AF65-F5344CB8AC3E}">
        <p14:creationId xmlns:p14="http://schemas.microsoft.com/office/powerpoint/2010/main" val="1838956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3484-E171-47A1-B839-38FB43F6C958}"/>
              </a:ext>
            </a:extLst>
          </p:cNvPr>
          <p:cNvSpPr>
            <a:spLocks noGrp="1"/>
          </p:cNvSpPr>
          <p:nvPr>
            <p:ph type="title"/>
          </p:nvPr>
        </p:nvSpPr>
        <p:spPr/>
        <p:txBody>
          <a:bodyPr/>
          <a:lstStyle/>
          <a:p>
            <a:r>
              <a:rPr lang="en-US" dirty="0"/>
              <a:t>Viewing the Execution Plan</a:t>
            </a:r>
          </a:p>
        </p:txBody>
      </p:sp>
      <p:sp>
        <p:nvSpPr>
          <p:cNvPr id="3" name="Content Placeholder 2">
            <a:extLst>
              <a:ext uri="{FF2B5EF4-FFF2-40B4-BE49-F238E27FC236}">
                <a16:creationId xmlns:a16="http://schemas.microsoft.com/office/drawing/2014/main" id="{EE0FFB46-48A1-44C2-A0F4-892B81B086BF}"/>
              </a:ext>
            </a:extLst>
          </p:cNvPr>
          <p:cNvSpPr>
            <a:spLocks noGrp="1"/>
          </p:cNvSpPr>
          <p:nvPr>
            <p:ph idx="1"/>
          </p:nvPr>
        </p:nvSpPr>
        <p:spPr/>
        <p:txBody>
          <a:bodyPr/>
          <a:lstStyle/>
          <a:p>
            <a:pPr marL="0" indent="0">
              <a:buNone/>
            </a:pPr>
            <a:r>
              <a:rPr lang="en-US" dirty="0"/>
              <a:t>Many DBMS will give you some insight into what the optimizer plan. Unfortunately, there is no standard, so every system does something different.</a:t>
            </a:r>
          </a:p>
          <a:p>
            <a:pPr marL="0" indent="0">
              <a:buNone/>
            </a:pPr>
            <a:endParaRPr lang="en-US" dirty="0"/>
          </a:p>
          <a:p>
            <a:pPr marL="0" indent="0">
              <a:buNone/>
            </a:pPr>
            <a:r>
              <a:rPr lang="en-US" dirty="0"/>
              <a:t>SQL Server uses an XML format (ugh) but there is a UI that will allow you to see each step and its estimated costs.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48299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850C-28D5-4C28-834A-C46C3F9BB301}"/>
              </a:ext>
            </a:extLst>
          </p:cNvPr>
          <p:cNvSpPr>
            <a:spLocks noGrp="1"/>
          </p:cNvSpPr>
          <p:nvPr>
            <p:ph type="title"/>
          </p:nvPr>
        </p:nvSpPr>
        <p:spPr/>
        <p:txBody>
          <a:bodyPr/>
          <a:lstStyle/>
          <a:p>
            <a:r>
              <a:rPr lang="en-US" dirty="0"/>
              <a:t>What can I do with this?</a:t>
            </a:r>
          </a:p>
        </p:txBody>
      </p:sp>
      <p:sp>
        <p:nvSpPr>
          <p:cNvPr id="3" name="Content Placeholder 2">
            <a:extLst>
              <a:ext uri="{FF2B5EF4-FFF2-40B4-BE49-F238E27FC236}">
                <a16:creationId xmlns:a16="http://schemas.microsoft.com/office/drawing/2014/main" id="{8103C370-EDFD-4F95-AA02-CC1A2EF1BC91}"/>
              </a:ext>
            </a:extLst>
          </p:cNvPr>
          <p:cNvSpPr>
            <a:spLocks noGrp="1"/>
          </p:cNvSpPr>
          <p:nvPr>
            <p:ph idx="1"/>
          </p:nvPr>
        </p:nvSpPr>
        <p:spPr/>
        <p:txBody>
          <a:bodyPr/>
          <a:lstStyle/>
          <a:p>
            <a:pPr marL="0" indent="0">
              <a:buNone/>
            </a:pPr>
            <a:r>
              <a:rPr lang="en-US" dirty="0"/>
              <a:t>The most common use for all of this is optimization. Finding slow queries, examining them in detail and trying to find ways to make them faster. You can see if your indices are being used in a particular query, how much I/O and CPU are estimated and what the query optimizer is planning.</a:t>
            </a:r>
          </a:p>
          <a:p>
            <a:pPr marL="0" indent="0">
              <a:buNone/>
            </a:pPr>
            <a:endParaRPr lang="en-US" dirty="0"/>
          </a:p>
          <a:p>
            <a:pPr marL="0" indent="0">
              <a:buNone/>
            </a:pPr>
            <a:r>
              <a:rPr lang="en-US" dirty="0"/>
              <a:t>Unfortunately, optimization, beyond some basics, tends to be a “try it and see” situation.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20498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BB84-3A05-445B-87D2-3CCFF367AFAD}"/>
              </a:ext>
            </a:extLst>
          </p:cNvPr>
          <p:cNvSpPr>
            <a:spLocks noGrp="1"/>
          </p:cNvSpPr>
          <p:nvPr>
            <p:ph type="title"/>
          </p:nvPr>
        </p:nvSpPr>
        <p:spPr/>
        <p:txBody>
          <a:bodyPr/>
          <a:lstStyle/>
          <a:p>
            <a:r>
              <a:rPr lang="en-US" dirty="0"/>
              <a:t>Estimated vs Actual Plans</a:t>
            </a:r>
          </a:p>
        </p:txBody>
      </p:sp>
      <p:sp>
        <p:nvSpPr>
          <p:cNvPr id="3" name="Content Placeholder 2">
            <a:extLst>
              <a:ext uri="{FF2B5EF4-FFF2-40B4-BE49-F238E27FC236}">
                <a16:creationId xmlns:a16="http://schemas.microsoft.com/office/drawing/2014/main" id="{FFA8BF97-4E9C-4E9C-B5B6-41913B1B9F1F}"/>
              </a:ext>
            </a:extLst>
          </p:cNvPr>
          <p:cNvSpPr>
            <a:spLocks noGrp="1"/>
          </p:cNvSpPr>
          <p:nvPr>
            <p:ph idx="1"/>
          </p:nvPr>
        </p:nvSpPr>
        <p:spPr/>
        <p:txBody>
          <a:bodyPr/>
          <a:lstStyle/>
          <a:p>
            <a:pPr marL="0" indent="0">
              <a:buNone/>
            </a:pPr>
            <a:r>
              <a:rPr lang="en-US" dirty="0"/>
              <a:t>Running an estimated plan does not execute your query – it simply asks the query optimizer what it would do if it were to get this query.</a:t>
            </a:r>
          </a:p>
          <a:p>
            <a:pPr marL="0" indent="0">
              <a:buNone/>
            </a:pPr>
            <a:endParaRPr lang="en-US" dirty="0"/>
          </a:p>
          <a:p>
            <a:pPr marL="0" indent="0">
              <a:buNone/>
            </a:pPr>
            <a:r>
              <a:rPr lang="en-US" dirty="0"/>
              <a:t>An actual plan is only generated when the query is actually run. </a:t>
            </a:r>
          </a:p>
          <a:p>
            <a:pPr marL="0" indent="0">
              <a:buNone/>
            </a:pPr>
            <a:br>
              <a:rPr lang="en-US" dirty="0"/>
            </a:br>
            <a:r>
              <a:rPr lang="en-US" dirty="0"/>
              <a:t>These can be different when the data in the DBMS cache is not up to date. When in doubt, if not too expensive, run the actual query and look at the actual plan.</a:t>
            </a:r>
          </a:p>
        </p:txBody>
      </p:sp>
    </p:spTree>
    <p:extLst>
      <p:ext uri="{BB962C8B-B14F-4D97-AF65-F5344CB8AC3E}">
        <p14:creationId xmlns:p14="http://schemas.microsoft.com/office/powerpoint/2010/main" val="1941688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94B0-B6E3-4C7D-A7D2-5C9BC6BDC7BF}"/>
              </a:ext>
            </a:extLst>
          </p:cNvPr>
          <p:cNvSpPr>
            <a:spLocks noGrp="1"/>
          </p:cNvSpPr>
          <p:nvPr>
            <p:ph type="title"/>
          </p:nvPr>
        </p:nvSpPr>
        <p:spPr/>
        <p:txBody>
          <a:bodyPr/>
          <a:lstStyle/>
          <a:p>
            <a:r>
              <a:rPr lang="en-US" dirty="0"/>
              <a:t>Internals Wrap-up</a:t>
            </a:r>
          </a:p>
        </p:txBody>
      </p:sp>
      <p:sp>
        <p:nvSpPr>
          <p:cNvPr id="3" name="Content Placeholder 2">
            <a:extLst>
              <a:ext uri="{FF2B5EF4-FFF2-40B4-BE49-F238E27FC236}">
                <a16:creationId xmlns:a16="http://schemas.microsoft.com/office/drawing/2014/main" id="{2AEBAE3F-ABC4-4F4B-A09E-811D7551FE8D}"/>
              </a:ext>
            </a:extLst>
          </p:cNvPr>
          <p:cNvSpPr>
            <a:spLocks noGrp="1"/>
          </p:cNvSpPr>
          <p:nvPr>
            <p:ph idx="1"/>
          </p:nvPr>
        </p:nvSpPr>
        <p:spPr/>
        <p:txBody>
          <a:bodyPr/>
          <a:lstStyle/>
          <a:p>
            <a:r>
              <a:rPr lang="en-US" dirty="0"/>
              <a:t>Understanding what SQL Server (and other DBMSs) do internally can help you write better queries and optimize better</a:t>
            </a:r>
          </a:p>
          <a:p>
            <a:r>
              <a:rPr lang="en-US" dirty="0"/>
              <a:t>The DBMS does a lot of work to find the best way to execute your query. It still can be wrong, though.</a:t>
            </a:r>
          </a:p>
          <a:p>
            <a:r>
              <a:rPr lang="en-US" dirty="0"/>
              <a:t>Cached plans make your system run faster – if you are running the same query over and over, try to make it cache friendly.</a:t>
            </a:r>
          </a:p>
          <a:p>
            <a:r>
              <a:rPr lang="en-US" dirty="0"/>
              <a:t>Learn about execution plans.</a:t>
            </a:r>
          </a:p>
          <a:p>
            <a:pPr lvl="1"/>
            <a:r>
              <a:rPr lang="en-US">
                <a:hlinkClick r:id="rId2"/>
              </a:rPr>
              <a:t>https://download.red-gate.com/ebooks/SQL/eBOOK_SQLServerExecutionPlans_2Ed_G_Fritchey.pdf</a:t>
            </a:r>
            <a:endParaRPr lang="en-US"/>
          </a:p>
          <a:p>
            <a:pPr marL="457200" lvl="1" indent="0">
              <a:buNone/>
            </a:pPr>
            <a:endParaRPr lang="en-US" dirty="0"/>
          </a:p>
        </p:txBody>
      </p:sp>
    </p:spTree>
    <p:extLst>
      <p:ext uri="{BB962C8B-B14F-4D97-AF65-F5344CB8AC3E}">
        <p14:creationId xmlns:p14="http://schemas.microsoft.com/office/powerpoint/2010/main" val="1135348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5775-B4B6-4696-832F-33800A019760}"/>
              </a:ext>
            </a:extLst>
          </p:cNvPr>
          <p:cNvSpPr>
            <a:spLocks noGrp="1"/>
          </p:cNvSpPr>
          <p:nvPr>
            <p:ph type="title"/>
          </p:nvPr>
        </p:nvSpPr>
        <p:spPr/>
        <p:txBody>
          <a:bodyPr/>
          <a:lstStyle/>
          <a:p>
            <a:r>
              <a:rPr lang="en-US" dirty="0"/>
              <a:t>Query Parsing</a:t>
            </a:r>
          </a:p>
        </p:txBody>
      </p:sp>
      <p:sp>
        <p:nvSpPr>
          <p:cNvPr id="3" name="Content Placeholder 2">
            <a:extLst>
              <a:ext uri="{FF2B5EF4-FFF2-40B4-BE49-F238E27FC236}">
                <a16:creationId xmlns:a16="http://schemas.microsoft.com/office/drawing/2014/main" id="{4678316A-33E9-4137-A8DA-2A25B0BB305F}"/>
              </a:ext>
            </a:extLst>
          </p:cNvPr>
          <p:cNvSpPr>
            <a:spLocks noGrp="1"/>
          </p:cNvSpPr>
          <p:nvPr>
            <p:ph idx="1"/>
          </p:nvPr>
        </p:nvSpPr>
        <p:spPr/>
        <p:txBody>
          <a:bodyPr/>
          <a:lstStyle/>
          <a:p>
            <a:pPr marL="0" indent="0">
              <a:buNone/>
            </a:pPr>
            <a:r>
              <a:rPr lang="en-US" dirty="0"/>
              <a:t>Straight </a:t>
            </a:r>
            <a:r>
              <a:rPr lang="en-US" dirty="0" err="1"/>
              <a:t>Outta</a:t>
            </a:r>
            <a:r>
              <a:rPr lang="en-US" dirty="0"/>
              <a:t> ICSI311</a:t>
            </a:r>
          </a:p>
          <a:p>
            <a:pPr marL="0" indent="0">
              <a:buNone/>
            </a:pPr>
            <a:endParaRPr lang="en-US" dirty="0"/>
          </a:p>
          <a:p>
            <a:pPr marL="0" indent="0">
              <a:buNone/>
            </a:pPr>
            <a:r>
              <a:rPr lang="en-US" dirty="0"/>
              <a:t>Lexical Analysis</a:t>
            </a:r>
          </a:p>
          <a:p>
            <a:pPr marL="0" indent="0">
              <a:buNone/>
            </a:pPr>
            <a:r>
              <a:rPr lang="en-US" dirty="0"/>
              <a:t>Parsing</a:t>
            </a:r>
          </a:p>
          <a:p>
            <a:pPr marL="0" indent="0">
              <a:buNone/>
            </a:pPr>
            <a:r>
              <a:rPr lang="en-US" dirty="0"/>
              <a:t>Building an AST (called the parse tree)</a:t>
            </a:r>
          </a:p>
          <a:p>
            <a:pPr marL="0" indent="0">
              <a:buNone/>
            </a:pPr>
            <a:endParaRPr lang="en-US" dirty="0"/>
          </a:p>
          <a:p>
            <a:pPr marL="0" indent="0">
              <a:buNone/>
            </a:pPr>
            <a:r>
              <a:rPr lang="en-US" dirty="0"/>
              <a:t>Note – if this query is a DDL (CREATE, ALTER, DROP, etc.), we skip straight to Query Execution.</a:t>
            </a:r>
          </a:p>
        </p:txBody>
      </p:sp>
    </p:spTree>
    <p:extLst>
      <p:ext uri="{BB962C8B-B14F-4D97-AF65-F5344CB8AC3E}">
        <p14:creationId xmlns:p14="http://schemas.microsoft.com/office/powerpoint/2010/main" val="282974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A06F0-1F63-4437-B923-E7C28CF6C192}"/>
              </a:ext>
            </a:extLst>
          </p:cNvPr>
          <p:cNvSpPr>
            <a:spLocks noGrp="1"/>
          </p:cNvSpPr>
          <p:nvPr>
            <p:ph type="title"/>
          </p:nvPr>
        </p:nvSpPr>
        <p:spPr/>
        <p:txBody>
          <a:bodyPr/>
          <a:lstStyle/>
          <a:p>
            <a:r>
              <a:rPr lang="en-US" dirty="0" err="1"/>
              <a:t>Algebrizer</a:t>
            </a:r>
            <a:endParaRPr lang="en-US" dirty="0"/>
          </a:p>
        </p:txBody>
      </p:sp>
      <p:sp>
        <p:nvSpPr>
          <p:cNvPr id="3" name="Content Placeholder 2">
            <a:extLst>
              <a:ext uri="{FF2B5EF4-FFF2-40B4-BE49-F238E27FC236}">
                <a16:creationId xmlns:a16="http://schemas.microsoft.com/office/drawing/2014/main" id="{3364BA0A-346F-449B-9B43-2DB75499D028}"/>
              </a:ext>
            </a:extLst>
          </p:cNvPr>
          <p:cNvSpPr>
            <a:spLocks noGrp="1"/>
          </p:cNvSpPr>
          <p:nvPr>
            <p:ph idx="1"/>
          </p:nvPr>
        </p:nvSpPr>
        <p:spPr/>
        <p:txBody>
          <a:bodyPr/>
          <a:lstStyle/>
          <a:p>
            <a:pPr marL="0" indent="0">
              <a:buNone/>
            </a:pPr>
            <a:r>
              <a:rPr lang="en-US" dirty="0"/>
              <a:t>Convert all of the names (column, table) into an internal “pointer”</a:t>
            </a:r>
          </a:p>
          <a:p>
            <a:pPr marL="0" indent="0">
              <a:buNone/>
            </a:pPr>
            <a:endParaRPr lang="en-US" dirty="0"/>
          </a:p>
          <a:p>
            <a:pPr marL="0" indent="0">
              <a:buNone/>
            </a:pPr>
            <a:r>
              <a:rPr lang="en-US" dirty="0"/>
              <a:t>Unpacks views, common table expressions, simple functions </a:t>
            </a:r>
          </a:p>
          <a:p>
            <a:pPr marL="0" indent="0">
              <a:buNone/>
            </a:pPr>
            <a:endParaRPr lang="en-US" dirty="0"/>
          </a:p>
          <a:p>
            <a:pPr marL="0" indent="0">
              <a:buNone/>
            </a:pPr>
            <a:r>
              <a:rPr lang="en-US" dirty="0"/>
              <a:t>Builds something very similar to relational algebra</a:t>
            </a:r>
          </a:p>
          <a:p>
            <a:pPr marL="0" indent="0">
              <a:buNone/>
            </a:pPr>
            <a:endParaRPr lang="en-US" dirty="0"/>
          </a:p>
          <a:p>
            <a:pPr marL="0" indent="0">
              <a:buNone/>
            </a:pPr>
            <a:r>
              <a:rPr lang="en-US" dirty="0"/>
              <a:t>Outputs a tree structure of operations and operands</a:t>
            </a:r>
          </a:p>
        </p:txBody>
      </p:sp>
    </p:spTree>
    <p:extLst>
      <p:ext uri="{BB962C8B-B14F-4D97-AF65-F5344CB8AC3E}">
        <p14:creationId xmlns:p14="http://schemas.microsoft.com/office/powerpoint/2010/main" val="3060860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6474-1FA1-41CC-B9E8-4471417B9FAF}"/>
              </a:ext>
            </a:extLst>
          </p:cNvPr>
          <p:cNvSpPr>
            <a:spLocks noGrp="1"/>
          </p:cNvSpPr>
          <p:nvPr>
            <p:ph type="title"/>
          </p:nvPr>
        </p:nvSpPr>
        <p:spPr/>
        <p:txBody>
          <a:bodyPr/>
          <a:lstStyle/>
          <a:p>
            <a:r>
              <a:rPr lang="en-US" dirty="0"/>
              <a:t>Query Optimizer</a:t>
            </a:r>
          </a:p>
        </p:txBody>
      </p:sp>
      <p:sp>
        <p:nvSpPr>
          <p:cNvPr id="3" name="Content Placeholder 2">
            <a:extLst>
              <a:ext uri="{FF2B5EF4-FFF2-40B4-BE49-F238E27FC236}">
                <a16:creationId xmlns:a16="http://schemas.microsoft.com/office/drawing/2014/main" id="{9FD9C0A6-624B-4BCE-9495-FBA0E0B0152D}"/>
              </a:ext>
            </a:extLst>
          </p:cNvPr>
          <p:cNvSpPr>
            <a:spLocks noGrp="1"/>
          </p:cNvSpPr>
          <p:nvPr>
            <p:ph idx="1"/>
          </p:nvPr>
        </p:nvSpPr>
        <p:spPr/>
        <p:txBody>
          <a:bodyPr>
            <a:normAutofit lnSpcReduction="10000"/>
          </a:bodyPr>
          <a:lstStyle/>
          <a:p>
            <a:pPr marL="0" indent="0">
              <a:buNone/>
            </a:pPr>
            <a:r>
              <a:rPr lang="en-US" dirty="0"/>
              <a:t>Much like a compiler optimizer (ghosts of ICSI311 will never fade), uses a variety of techniques. </a:t>
            </a:r>
          </a:p>
          <a:p>
            <a:pPr marL="0" indent="0">
              <a:buNone/>
            </a:pPr>
            <a:endParaRPr lang="en-US" dirty="0"/>
          </a:p>
          <a:p>
            <a:pPr marL="0" indent="0">
              <a:buNone/>
            </a:pPr>
            <a:r>
              <a:rPr lang="en-US" dirty="0"/>
              <a:t>A simple example – if I write a query:</a:t>
            </a:r>
            <a:br>
              <a:rPr lang="en-US" dirty="0"/>
            </a:br>
            <a:r>
              <a:rPr lang="en-US" dirty="0"/>
              <a:t>SELECT id FROM (SELECT * FROM result), the optimizer will remove the extra layer of selection and it will become equivalent to “SELECT id FROM result”.</a:t>
            </a:r>
          </a:p>
          <a:p>
            <a:pPr marL="0" indent="0">
              <a:buNone/>
            </a:pPr>
            <a:endParaRPr lang="en-US" dirty="0"/>
          </a:p>
          <a:p>
            <a:pPr marL="0" indent="0">
              <a:buNone/>
            </a:pPr>
            <a:r>
              <a:rPr lang="en-US" dirty="0"/>
              <a:t>Once the query tree is internally optimal, it determines the best way to execute the tree.</a:t>
            </a:r>
          </a:p>
        </p:txBody>
      </p:sp>
    </p:spTree>
    <p:extLst>
      <p:ext uri="{BB962C8B-B14F-4D97-AF65-F5344CB8AC3E}">
        <p14:creationId xmlns:p14="http://schemas.microsoft.com/office/powerpoint/2010/main" val="2761688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9FC1F-9358-428E-BB24-137DB8894859}"/>
              </a:ext>
            </a:extLst>
          </p:cNvPr>
          <p:cNvSpPr>
            <a:spLocks noGrp="1"/>
          </p:cNvSpPr>
          <p:nvPr>
            <p:ph type="title"/>
          </p:nvPr>
        </p:nvSpPr>
        <p:spPr/>
        <p:txBody>
          <a:bodyPr/>
          <a:lstStyle/>
          <a:p>
            <a:r>
              <a:rPr lang="en-US" dirty="0"/>
              <a:t>Query Execution</a:t>
            </a:r>
          </a:p>
        </p:txBody>
      </p:sp>
      <p:sp>
        <p:nvSpPr>
          <p:cNvPr id="3" name="Content Placeholder 2">
            <a:extLst>
              <a:ext uri="{FF2B5EF4-FFF2-40B4-BE49-F238E27FC236}">
                <a16:creationId xmlns:a16="http://schemas.microsoft.com/office/drawing/2014/main" id="{9C6EEF1B-1045-40F5-BB6A-3B101946547E}"/>
              </a:ext>
            </a:extLst>
          </p:cNvPr>
          <p:cNvSpPr>
            <a:spLocks noGrp="1"/>
          </p:cNvSpPr>
          <p:nvPr>
            <p:ph idx="1"/>
          </p:nvPr>
        </p:nvSpPr>
        <p:spPr/>
        <p:txBody>
          <a:bodyPr/>
          <a:lstStyle/>
          <a:p>
            <a:pPr marL="0" indent="0">
              <a:buNone/>
            </a:pPr>
            <a:r>
              <a:rPr lang="en-US" dirty="0"/>
              <a:t>In this step, with a simple plan from the Query Optimizer, the storage manager runs the query, bundles up the results and sends them over the network to the client.</a:t>
            </a:r>
          </a:p>
          <a:p>
            <a:pPr marL="0" indent="0">
              <a:buNone/>
            </a:pPr>
            <a:endParaRPr lang="en-US" dirty="0"/>
          </a:p>
          <a:p>
            <a:pPr marL="0" indent="0">
              <a:buNone/>
            </a:pPr>
            <a:r>
              <a:rPr lang="en-US" dirty="0"/>
              <a:t>While there is a lot going on in this step (caching, disk optimization, B-Trees), we won’t cover this in this class in any more depth.</a:t>
            </a:r>
          </a:p>
        </p:txBody>
      </p:sp>
    </p:spTree>
    <p:extLst>
      <p:ext uri="{BB962C8B-B14F-4D97-AF65-F5344CB8AC3E}">
        <p14:creationId xmlns:p14="http://schemas.microsoft.com/office/powerpoint/2010/main" val="34055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3D88E-1B7C-4784-8B90-616DF2896268}"/>
              </a:ext>
            </a:extLst>
          </p:cNvPr>
          <p:cNvSpPr>
            <a:spLocks noGrp="1"/>
          </p:cNvSpPr>
          <p:nvPr>
            <p:ph type="title"/>
          </p:nvPr>
        </p:nvSpPr>
        <p:spPr/>
        <p:txBody>
          <a:bodyPr/>
          <a:lstStyle/>
          <a:p>
            <a:r>
              <a:rPr lang="en-US" dirty="0"/>
              <a:t>The Query Optimizer “Determines”</a:t>
            </a:r>
          </a:p>
        </p:txBody>
      </p:sp>
      <p:sp>
        <p:nvSpPr>
          <p:cNvPr id="3" name="Content Placeholder 2">
            <a:extLst>
              <a:ext uri="{FF2B5EF4-FFF2-40B4-BE49-F238E27FC236}">
                <a16:creationId xmlns:a16="http://schemas.microsoft.com/office/drawing/2014/main" id="{FEB4D6FD-1156-4781-A160-23938EFF0D4A}"/>
              </a:ext>
            </a:extLst>
          </p:cNvPr>
          <p:cNvSpPr>
            <a:spLocks noGrp="1"/>
          </p:cNvSpPr>
          <p:nvPr>
            <p:ph idx="1"/>
          </p:nvPr>
        </p:nvSpPr>
        <p:spPr/>
        <p:txBody>
          <a:bodyPr>
            <a:normAutofit lnSpcReduction="10000"/>
          </a:bodyPr>
          <a:lstStyle/>
          <a:p>
            <a:pPr marL="0" indent="0">
              <a:buNone/>
            </a:pPr>
            <a:r>
              <a:rPr lang="en-US" dirty="0"/>
              <a:t>Each operation (selection, projection, join, etc.) has inputs and outputs. The optimizer has a variety of approaches that it can compute an estimate for. It chooses the lowest estimate.</a:t>
            </a:r>
          </a:p>
          <a:p>
            <a:pPr marL="0" indent="0">
              <a:buNone/>
            </a:pPr>
            <a:endParaRPr lang="en-US" dirty="0"/>
          </a:p>
          <a:p>
            <a:pPr marL="0" indent="0">
              <a:buNone/>
            </a:pPr>
            <a:r>
              <a:rPr lang="en-US" dirty="0"/>
              <a:t>Estimates have two components – estimated CPU and estimated disk.</a:t>
            </a:r>
          </a:p>
          <a:p>
            <a:pPr marL="0" indent="0">
              <a:buNone/>
            </a:pPr>
            <a:endParaRPr lang="en-US" dirty="0"/>
          </a:p>
          <a:p>
            <a:pPr marL="0" indent="0">
              <a:buNone/>
            </a:pPr>
            <a:r>
              <a:rPr lang="en-US" dirty="0"/>
              <a:t>Think about what the DBMS “knows” – it has easy access to the metadata – the table definition and all of the index definitions. </a:t>
            </a:r>
          </a:p>
          <a:p>
            <a:pPr marL="0" indent="0">
              <a:buNone/>
            </a:pPr>
            <a:endParaRPr lang="en-US" dirty="0"/>
          </a:p>
          <a:p>
            <a:pPr marL="0" indent="0">
              <a:buNone/>
            </a:pPr>
            <a:r>
              <a:rPr lang="en-US" dirty="0"/>
              <a:t>Is that enough information to make a good decision?</a:t>
            </a:r>
          </a:p>
        </p:txBody>
      </p:sp>
    </p:spTree>
    <p:extLst>
      <p:ext uri="{BB962C8B-B14F-4D97-AF65-F5344CB8AC3E}">
        <p14:creationId xmlns:p14="http://schemas.microsoft.com/office/powerpoint/2010/main" val="1761622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C196-6576-48B2-AF30-E74FEBD5A7B4}"/>
              </a:ext>
            </a:extLst>
          </p:cNvPr>
          <p:cNvSpPr>
            <a:spLocks noGrp="1"/>
          </p:cNvSpPr>
          <p:nvPr>
            <p:ph type="title"/>
          </p:nvPr>
        </p:nvSpPr>
        <p:spPr/>
        <p:txBody>
          <a:bodyPr/>
          <a:lstStyle/>
          <a:p>
            <a:r>
              <a:rPr lang="en-US" dirty="0"/>
              <a:t>Statistics</a:t>
            </a:r>
          </a:p>
        </p:txBody>
      </p:sp>
      <p:sp>
        <p:nvSpPr>
          <p:cNvPr id="3" name="Content Placeholder 2">
            <a:extLst>
              <a:ext uri="{FF2B5EF4-FFF2-40B4-BE49-F238E27FC236}">
                <a16:creationId xmlns:a16="http://schemas.microsoft.com/office/drawing/2014/main" id="{F81944DE-5C5C-4D8E-8E78-E1CCE74C52D3}"/>
              </a:ext>
            </a:extLst>
          </p:cNvPr>
          <p:cNvSpPr>
            <a:spLocks noGrp="1"/>
          </p:cNvSpPr>
          <p:nvPr>
            <p:ph idx="1"/>
          </p:nvPr>
        </p:nvSpPr>
        <p:spPr/>
        <p:txBody>
          <a:bodyPr>
            <a:normAutofit lnSpcReduction="10000"/>
          </a:bodyPr>
          <a:lstStyle/>
          <a:p>
            <a:pPr marL="0" indent="0">
              <a:buNone/>
            </a:pPr>
            <a:r>
              <a:rPr lang="en-US" dirty="0"/>
              <a:t>The DBMS keeps more information – it tracks, for each index,  the selectivity of that index. Selectivity is the number of records that will be ruled out (or included) by using this index. Some databases use an average: </a:t>
            </a:r>
            <a:r>
              <a:rPr lang="en-US" dirty="0" err="1"/>
              <a:t>totalRows</a:t>
            </a:r>
            <a:r>
              <a:rPr lang="en-US" dirty="0"/>
              <a:t>/</a:t>
            </a:r>
            <a:r>
              <a:rPr lang="en-US" dirty="0" err="1"/>
              <a:t>distinctValues</a:t>
            </a:r>
            <a:r>
              <a:rPr lang="en-US" dirty="0"/>
              <a:t>. </a:t>
            </a:r>
          </a:p>
          <a:p>
            <a:pPr marL="0" indent="0">
              <a:buNone/>
            </a:pPr>
            <a:endParaRPr lang="en-US" dirty="0"/>
          </a:p>
          <a:p>
            <a:pPr marL="0" indent="0">
              <a:buNone/>
            </a:pPr>
            <a:r>
              <a:rPr lang="en-US" dirty="0"/>
              <a:t>SQL Server keeps a histogram: There are </a:t>
            </a:r>
            <a:r>
              <a:rPr lang="en-US" dirty="0" err="1"/>
              <a:t>X</a:t>
            </a:r>
            <a:r>
              <a:rPr lang="en-US" baseline="-25000" dirty="0" err="1"/>
              <a:t>n</a:t>
            </a:r>
            <a:r>
              <a:rPr lang="en-US" dirty="0"/>
              <a:t> of value </a:t>
            </a:r>
            <a:r>
              <a:rPr lang="en-US" dirty="0" err="1"/>
              <a:t>Y</a:t>
            </a:r>
            <a:r>
              <a:rPr lang="en-US" baseline="-25000" dirty="0" err="1"/>
              <a:t>n</a:t>
            </a:r>
            <a:r>
              <a:rPr lang="en-US" dirty="0"/>
              <a:t>. A query like</a:t>
            </a:r>
          </a:p>
          <a:p>
            <a:pPr marL="0" indent="0">
              <a:buNone/>
            </a:pPr>
            <a:r>
              <a:rPr lang="en-US" dirty="0"/>
              <a:t>“SELECT COUNT(*) FROM result WHERE temperature=100” could be resolved strictly by looking at the histogram. </a:t>
            </a:r>
          </a:p>
          <a:p>
            <a:pPr marL="0" indent="0">
              <a:buNone/>
            </a:pPr>
            <a:endParaRPr lang="en-US" dirty="0"/>
          </a:p>
          <a:p>
            <a:pPr marL="0" indent="0">
              <a:buNone/>
            </a:pPr>
            <a:r>
              <a:rPr lang="en-US" dirty="0"/>
              <a:t>Except…</a:t>
            </a:r>
          </a:p>
        </p:txBody>
      </p:sp>
    </p:spTree>
    <p:extLst>
      <p:ext uri="{BB962C8B-B14F-4D97-AF65-F5344CB8AC3E}">
        <p14:creationId xmlns:p14="http://schemas.microsoft.com/office/powerpoint/2010/main" val="2571455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DCDA-BC17-4278-A531-9125FF229AFE}"/>
              </a:ext>
            </a:extLst>
          </p:cNvPr>
          <p:cNvSpPr>
            <a:spLocks noGrp="1"/>
          </p:cNvSpPr>
          <p:nvPr>
            <p:ph type="title"/>
          </p:nvPr>
        </p:nvSpPr>
        <p:spPr/>
        <p:txBody>
          <a:bodyPr/>
          <a:lstStyle/>
          <a:p>
            <a:r>
              <a:rPr lang="en-US" dirty="0"/>
              <a:t>Statistics Lie</a:t>
            </a:r>
          </a:p>
        </p:txBody>
      </p:sp>
      <p:sp>
        <p:nvSpPr>
          <p:cNvPr id="3" name="Content Placeholder 2">
            <a:extLst>
              <a:ext uri="{FF2B5EF4-FFF2-40B4-BE49-F238E27FC236}">
                <a16:creationId xmlns:a16="http://schemas.microsoft.com/office/drawing/2014/main" id="{DAFE60DA-3909-4377-A2BE-03BF1BFB238B}"/>
              </a:ext>
            </a:extLst>
          </p:cNvPr>
          <p:cNvSpPr>
            <a:spLocks noGrp="1"/>
          </p:cNvSpPr>
          <p:nvPr>
            <p:ph idx="1"/>
          </p:nvPr>
        </p:nvSpPr>
        <p:spPr/>
        <p:txBody>
          <a:bodyPr/>
          <a:lstStyle/>
          <a:p>
            <a:pPr marL="0" indent="0">
              <a:buNone/>
            </a:pPr>
            <a:r>
              <a:rPr lang="en-US" dirty="0"/>
              <a:t>Updating the statistics on every INSERT, DELETE and UPDATE is too expensive. So the statistics are updated on demand or by a scheduled job. Unless your data changes radically, this is enough, so long as they get updated semi-frequently. </a:t>
            </a:r>
          </a:p>
        </p:txBody>
      </p:sp>
    </p:spTree>
    <p:extLst>
      <p:ext uri="{BB962C8B-B14F-4D97-AF65-F5344CB8AC3E}">
        <p14:creationId xmlns:p14="http://schemas.microsoft.com/office/powerpoint/2010/main" val="1780199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1537</Words>
  <Application>Microsoft Office PowerPoint</Application>
  <PresentationFormat>Widescreen</PresentationFormat>
  <Paragraphs>133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Consolas</vt:lpstr>
      <vt:lpstr>Office Theme</vt:lpstr>
      <vt:lpstr>Internals</vt:lpstr>
      <vt:lpstr>What happens when I submit a query?</vt:lpstr>
      <vt:lpstr>Query Parsing</vt:lpstr>
      <vt:lpstr>Algebrizer</vt:lpstr>
      <vt:lpstr>Query Optimizer</vt:lpstr>
      <vt:lpstr>Query Execution</vt:lpstr>
      <vt:lpstr>The Query Optimizer “Determines”</vt:lpstr>
      <vt:lpstr>Statistics</vt:lpstr>
      <vt:lpstr>Statistics Lie</vt:lpstr>
      <vt:lpstr>Simple Example</vt:lpstr>
      <vt:lpstr>Simple Example (continued)</vt:lpstr>
      <vt:lpstr>Simple Example (continued)</vt:lpstr>
      <vt:lpstr>Example discussion</vt:lpstr>
      <vt:lpstr>This seems like a lot of work</vt:lpstr>
      <vt:lpstr>A web example</vt:lpstr>
      <vt:lpstr>Execution Plan Reuse</vt:lpstr>
      <vt:lpstr>When the execution plan bites you…</vt:lpstr>
      <vt:lpstr>Parallelism</vt:lpstr>
      <vt:lpstr>Worktables</vt:lpstr>
      <vt:lpstr>Viewing the Execution Plan</vt:lpstr>
      <vt:lpstr>What can I do with this?</vt:lpstr>
      <vt:lpstr>Estimated vs Actual Plans</vt:lpstr>
      <vt:lpstr>Internals Wrap-up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Phipps</dc:creator>
  <cp:lastModifiedBy>Michael Phipps</cp:lastModifiedBy>
  <cp:revision>13</cp:revision>
  <dcterms:created xsi:type="dcterms:W3CDTF">2018-08-07T18:54:11Z</dcterms:created>
  <dcterms:modified xsi:type="dcterms:W3CDTF">2018-08-07T20:32:49Z</dcterms:modified>
</cp:coreProperties>
</file>